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6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70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A77FB-C804-4D21-95B5-7A980188B832}" type="datetimeFigureOut">
              <a:rPr lang="en-BE" smtClean="0"/>
              <a:t>22/02/2021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E774-3FE0-4A26-BC88-8DEFC1E34B5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16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E774-3FE0-4A26-BC88-8DEFC1E34B56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20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E774-3FE0-4A26-BC88-8DEFC1E34B56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4425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Recommended time not over 2h30 for the sake of participants. Break of 15 min for interpreters and participants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E774-3FE0-4A26-BC88-8DEFC1E34B56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598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78" y="2125980"/>
            <a:ext cx="10374291" cy="14401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57" y="3840480"/>
            <a:ext cx="8543533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7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52" y="1577340"/>
            <a:ext cx="5309195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600" y="1577340"/>
            <a:ext cx="5309195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2"/>
            <a:ext cx="12204685" cy="6837863"/>
          </a:xfrm>
          <a:custGeom>
            <a:avLst/>
            <a:gdLst/>
            <a:ahLst/>
            <a:cxnLst/>
            <a:rect l="l" t="t" r="r" b="b"/>
            <a:pathLst>
              <a:path w="10691997" h="7547295">
                <a:moveTo>
                  <a:pt x="8160137" y="0"/>
                </a:moveTo>
                <a:lnTo>
                  <a:pt x="0" y="0"/>
                </a:lnTo>
                <a:lnTo>
                  <a:pt x="0" y="7547295"/>
                </a:lnTo>
                <a:lnTo>
                  <a:pt x="10691997" y="7547295"/>
                </a:lnTo>
                <a:lnTo>
                  <a:pt x="10691997" y="2724355"/>
                </a:lnTo>
                <a:lnTo>
                  <a:pt x="10686739" y="2592733"/>
                </a:lnTo>
                <a:lnTo>
                  <a:pt x="10661473" y="2364244"/>
                </a:lnTo>
                <a:lnTo>
                  <a:pt x="10618517" y="2142118"/>
                </a:lnTo>
                <a:lnTo>
                  <a:pt x="10558643" y="1927022"/>
                </a:lnTo>
                <a:lnTo>
                  <a:pt x="10482618" y="1719625"/>
                </a:lnTo>
                <a:lnTo>
                  <a:pt x="10391213" y="1520597"/>
                </a:lnTo>
                <a:lnTo>
                  <a:pt x="10285197" y="1330606"/>
                </a:lnTo>
                <a:lnTo>
                  <a:pt x="10165339" y="1150321"/>
                </a:lnTo>
                <a:lnTo>
                  <a:pt x="10032409" y="980411"/>
                </a:lnTo>
                <a:lnTo>
                  <a:pt x="9887175" y="821546"/>
                </a:lnTo>
                <a:lnTo>
                  <a:pt x="9730409" y="674393"/>
                </a:lnTo>
                <a:lnTo>
                  <a:pt x="9562878" y="539622"/>
                </a:lnTo>
                <a:lnTo>
                  <a:pt x="9385353" y="417902"/>
                </a:lnTo>
                <a:lnTo>
                  <a:pt x="9198602" y="309901"/>
                </a:lnTo>
                <a:lnTo>
                  <a:pt x="9003395" y="216289"/>
                </a:lnTo>
                <a:lnTo>
                  <a:pt x="8800502" y="137735"/>
                </a:lnTo>
                <a:lnTo>
                  <a:pt x="8590692" y="74907"/>
                </a:lnTo>
                <a:lnTo>
                  <a:pt x="8374734" y="28474"/>
                </a:lnTo>
                <a:lnTo>
                  <a:pt x="8160137" y="0"/>
                </a:lnTo>
                <a:close/>
              </a:path>
            </a:pathLst>
          </a:custGeom>
          <a:solidFill>
            <a:srgbClr val="0085C7"/>
          </a:solidFill>
        </p:spPr>
        <p:txBody>
          <a:bodyPr lIns="0" tIns="0" rIns="0" bIns="0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20559"/>
            <a:ext cx="2330397" cy="1921621"/>
          </a:xfrm>
          <a:custGeom>
            <a:avLst/>
            <a:gdLst/>
            <a:ahLst/>
            <a:cxnLst/>
            <a:rect l="l" t="t" r="r" b="b"/>
            <a:pathLst>
              <a:path w="2042077" h="2119892">
                <a:moveTo>
                  <a:pt x="0" y="0"/>
                </a:moveTo>
                <a:lnTo>
                  <a:pt x="0" y="450746"/>
                </a:lnTo>
                <a:lnTo>
                  <a:pt x="1607911" y="2119892"/>
                </a:lnTo>
                <a:lnTo>
                  <a:pt x="2042077" y="2119892"/>
                </a:lnTo>
                <a:lnTo>
                  <a:pt x="0" y="0"/>
                </a:lnTo>
                <a:close/>
              </a:path>
            </a:pathLst>
          </a:custGeom>
          <a:solidFill>
            <a:srgbClr val="F7062F"/>
          </a:solidFill>
        </p:spPr>
        <p:txBody>
          <a:bodyPr lIns="0" tIns="0" rIns="0" bIns="0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5737535"/>
            <a:ext cx="1340975" cy="1104644"/>
          </a:xfrm>
          <a:custGeom>
            <a:avLst/>
            <a:gdLst/>
            <a:ahLst/>
            <a:cxnLst/>
            <a:rect l="l" t="t" r="r" b="b"/>
            <a:pathLst>
              <a:path w="1174143" h="1218773">
                <a:moveTo>
                  <a:pt x="0" y="416823"/>
                </a:moveTo>
                <a:lnTo>
                  <a:pt x="772549" y="1218773"/>
                </a:lnTo>
                <a:lnTo>
                  <a:pt x="1174143" y="1218773"/>
                </a:lnTo>
                <a:lnTo>
                  <a:pt x="0" y="0"/>
                </a:lnTo>
                <a:lnTo>
                  <a:pt x="0" y="416823"/>
                </a:lnTo>
              </a:path>
            </a:pathLst>
          </a:custGeom>
          <a:solidFill>
            <a:srgbClr val="F7062F"/>
          </a:solidFill>
        </p:spPr>
        <p:txBody>
          <a:bodyPr lIns="0" tIns="0" rIns="0" bIns="0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524307"/>
            <a:ext cx="384171" cy="317873"/>
          </a:xfrm>
          <a:custGeom>
            <a:avLst/>
            <a:gdLst/>
            <a:ahLst/>
            <a:cxnLst/>
            <a:rect l="l" t="t" r="r" b="b"/>
            <a:pathLst>
              <a:path w="337205" h="350607">
                <a:moveTo>
                  <a:pt x="0" y="0"/>
                </a:moveTo>
                <a:lnTo>
                  <a:pt x="0" y="350607"/>
                </a:lnTo>
                <a:lnTo>
                  <a:pt x="337205" y="350607"/>
                </a:lnTo>
                <a:lnTo>
                  <a:pt x="0" y="0"/>
                </a:lnTo>
                <a:close/>
              </a:path>
            </a:pathLst>
          </a:custGeom>
          <a:solidFill>
            <a:srgbClr val="F7062F"/>
          </a:solidFill>
        </p:spPr>
        <p:txBody>
          <a:bodyPr lIns="0" tIns="0" rIns="0" bIns="0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1284801" y="1265740"/>
            <a:ext cx="9635087" cy="5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610688" y="1577858"/>
            <a:ext cx="10983309" cy="45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776" y="6377596"/>
            <a:ext cx="3905137" cy="3437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688" y="6377596"/>
            <a:ext cx="2806987" cy="3437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012" y="6377596"/>
            <a:ext cx="2806987" cy="3437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5pPr>
      <a:lvl6pPr marL="400873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6pPr>
      <a:lvl7pPr marL="80174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7pPr>
      <a:lvl8pPr marL="1202619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8pPr>
      <a:lvl9pPr marL="160349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00655" indent="-300655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  <a:ea typeface="ＭＳ Ｐゴシック" charset="-128"/>
        </a:defRPr>
      </a:lvl1pPr>
      <a:lvl2pPr marL="651419" indent="-250546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  <a:ea typeface="ＭＳ Ｐゴシック" charset="-128"/>
        </a:defRPr>
      </a:lvl2pPr>
      <a:lvl3pPr marL="1002182" indent="-200436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  <a:ea typeface="ＭＳ Ｐゴシック" charset="-128"/>
        </a:defRPr>
      </a:lvl3pPr>
      <a:lvl4pPr marL="1403055" indent="-200436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  <a:ea typeface="ＭＳ Ｐゴシック" charset="-128"/>
        </a:defRPr>
      </a:lvl4pPr>
      <a:lvl5pPr marL="1803928" indent="-20043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  <a:ea typeface="ＭＳ Ｐゴシック" charset="-128"/>
        </a:defRPr>
      </a:lvl5pPr>
      <a:lvl6pPr marL="2204801" indent="-20043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  <a:ea typeface="ＭＳ Ｐゴシック" charset="-128"/>
        </a:defRPr>
      </a:lvl6pPr>
      <a:lvl7pPr marL="2605674" indent="-20043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  <a:ea typeface="ＭＳ Ｐゴシック" charset="-128"/>
        </a:defRPr>
      </a:lvl7pPr>
      <a:lvl8pPr marL="3006547" indent="-20043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  <a:ea typeface="ＭＳ Ｐゴシック" charset="-128"/>
        </a:defRPr>
      </a:lvl8pPr>
      <a:lvl9pPr marL="3407420" indent="-20043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webinar/register/WN_X7iPlX1WSkCKZ5ZUXV0KY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2448" y="4923410"/>
            <a:ext cx="8640752" cy="1782190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311"/>
            <a:r>
              <a:rPr lang="en-US" sz="21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Presentation: Online events. Zoom training session</a:t>
            </a:r>
          </a:p>
          <a:p>
            <a:pPr defTabSz="914311"/>
            <a:r>
              <a:rPr lang="en-US" sz="21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by: Raquel Riaza</a:t>
            </a:r>
          </a:p>
          <a:p>
            <a:pPr defTabSz="914311"/>
            <a:r>
              <a:rPr lang="en-US" sz="21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21</a:t>
            </a:r>
            <a:r>
              <a:rPr lang="en-US" sz="2100" baseline="30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1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January 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4609" y="5321023"/>
            <a:ext cx="9411337" cy="5810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311"/>
            <a:endParaRPr lang="en-US" sz="25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210" name="Picture 42" descr="EDF_logo_CMJ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8" y="955888"/>
            <a:ext cx="1933575" cy="23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1F9982E-1AD7-4573-AAC5-E8B4A87D9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1406573"/>
            <a:ext cx="5045232" cy="32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conic Labs PLC Q&amp;A">
            <a:extLst>
              <a:ext uri="{FF2B5EF4-FFF2-40B4-BE49-F238E27FC236}">
                <a16:creationId xmlns:a16="http://schemas.microsoft.com/office/drawing/2014/main" id="{4F84425C-E3A4-49B0-AF14-720C9E82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25" y="2725952"/>
            <a:ext cx="5416193" cy="25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3CD833-D094-4B3B-9DAD-6CDAEDE4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56" y="2847408"/>
            <a:ext cx="9635087" cy="504857"/>
          </a:xfrm>
        </p:spPr>
        <p:txBody>
          <a:bodyPr/>
          <a:lstStyle/>
          <a:p>
            <a:r>
              <a:rPr lang="en-US" dirty="0"/>
              <a:t>How to create an event on Zoom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2442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5F02F1-A80E-4C32-9F1D-9E50936E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40" y="275920"/>
            <a:ext cx="10511216" cy="504857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EDF process for an online event. Meeting or Webinar? </a:t>
            </a:r>
            <a:endParaRPr lang="en-BE" sz="3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8CA67D-8703-4DBE-A433-C37FEFEB0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54202"/>
              </p:ext>
            </p:extLst>
          </p:nvPr>
        </p:nvGraphicFramePr>
        <p:xfrm>
          <a:off x="0" y="1150706"/>
          <a:ext cx="12192000" cy="5707290"/>
        </p:xfrm>
        <a:graphic>
          <a:graphicData uri="http://schemas.openxmlformats.org/drawingml/2006/table">
            <a:tbl>
              <a:tblPr/>
              <a:tblGrid>
                <a:gridCol w="2313369">
                  <a:extLst>
                    <a:ext uri="{9D8B030D-6E8A-4147-A177-3AD203B41FA5}">
                      <a16:colId xmlns:a16="http://schemas.microsoft.com/office/drawing/2014/main" val="239412011"/>
                    </a:ext>
                  </a:extLst>
                </a:gridCol>
                <a:gridCol w="4645780">
                  <a:extLst>
                    <a:ext uri="{9D8B030D-6E8A-4147-A177-3AD203B41FA5}">
                      <a16:colId xmlns:a16="http://schemas.microsoft.com/office/drawing/2014/main" val="3337386324"/>
                    </a:ext>
                  </a:extLst>
                </a:gridCol>
                <a:gridCol w="5232851">
                  <a:extLst>
                    <a:ext uri="{9D8B030D-6E8A-4147-A177-3AD203B41FA5}">
                      <a16:colId xmlns:a16="http://schemas.microsoft.com/office/drawing/2014/main" val="1745825168"/>
                    </a:ext>
                  </a:extLst>
                </a:gridCol>
              </a:tblGrid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Meeting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Webinar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55203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Audience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Small-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826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Roles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Host,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Co-host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Host, Co-host, Panelist, Attendee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678559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Everyone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 control audio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Attendees in only-listen mode 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187715"/>
                  </a:ext>
                </a:extLst>
              </a:tr>
              <a:tr h="5895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Everyone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can control video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host and panelists can control video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915136"/>
                  </a:ext>
                </a:extLst>
              </a:tr>
              <a:tr h="5895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Everyone can see participants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host and panelists can see attendees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102565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 and Q&amp;A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chat box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 and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Questions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Box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910668"/>
                  </a:ext>
                </a:extLst>
              </a:tr>
              <a:tr h="5895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reminders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email reminders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reminders when registration form enabled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44353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Polls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Polling available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Polling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57511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Surveys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Post event survey 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00367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form for meetings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webinars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265554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caption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147509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Recording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12642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Breakout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rooms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328467"/>
                  </a:ext>
                </a:extLst>
              </a:tr>
              <a:tr h="32822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Password</a:t>
                      </a:r>
                      <a:endParaRPr lang="es-ES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  <a:endParaRPr lang="es-E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9" marR="6909" marT="6909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56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45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731847-F3F6-424C-8F4B-ED2F4299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0" y="358114"/>
            <a:ext cx="10511216" cy="504857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EDF process for an online event. Steps before the event</a:t>
            </a:r>
            <a:endParaRPr lang="en-BE" sz="3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F5DC16-D8E2-425C-BF0C-4A7CF0EAA0F1}"/>
              </a:ext>
            </a:extLst>
          </p:cNvPr>
          <p:cNvSpPr txBox="1">
            <a:spLocks/>
          </p:cNvSpPr>
          <p:nvPr/>
        </p:nvSpPr>
        <p:spPr>
          <a:xfrm>
            <a:off x="2650733" y="976044"/>
            <a:ext cx="7397394" cy="5359455"/>
          </a:xfrm>
          <a:prstGeom prst="rect">
            <a:avLst/>
          </a:prstGeom>
        </p:spPr>
        <p:txBody>
          <a:bodyPr/>
          <a:lstStyle>
            <a:lvl1pPr marL="300655" indent="-30065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51419" indent="-2505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2182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03055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03928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204801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605674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006547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7420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>
                <a:latin typeface="+mj-lt"/>
              </a:rPr>
              <a:t>Title, description, date and time</a:t>
            </a:r>
          </a:p>
          <a:p>
            <a:pPr lvl="2"/>
            <a:r>
              <a:rPr lang="en-US" kern="0" dirty="0">
                <a:latin typeface="+mj-lt"/>
              </a:rPr>
              <a:t>Availability speakers and interpreters</a:t>
            </a:r>
          </a:p>
          <a:p>
            <a:pPr lvl="2"/>
            <a:r>
              <a:rPr lang="en-US" kern="0" dirty="0">
                <a:latin typeface="+mj-lt"/>
              </a:rPr>
              <a:t>Max. 2h30 hours recommended</a:t>
            </a:r>
          </a:p>
          <a:p>
            <a:r>
              <a:rPr lang="en-US" kern="0" dirty="0">
                <a:latin typeface="+mj-lt"/>
                <a:hlinkClick r:id="rId3"/>
              </a:rPr>
              <a:t>Registration form </a:t>
            </a:r>
            <a:endParaRPr lang="en-US" kern="0" dirty="0">
              <a:latin typeface="+mj-lt"/>
            </a:endParaRPr>
          </a:p>
          <a:p>
            <a:pPr lvl="2"/>
            <a:r>
              <a:rPr lang="en-US" kern="0" dirty="0">
                <a:latin typeface="+mj-lt"/>
              </a:rPr>
              <a:t>Accessibility features requests</a:t>
            </a:r>
          </a:p>
          <a:p>
            <a:pPr lvl="2"/>
            <a:r>
              <a:rPr lang="en-US" kern="0" dirty="0">
                <a:latin typeface="+mj-lt"/>
              </a:rPr>
              <a:t>Privacy statement</a:t>
            </a:r>
          </a:p>
          <a:p>
            <a:r>
              <a:rPr lang="en-US" kern="0" dirty="0">
                <a:latin typeface="+mj-lt"/>
              </a:rPr>
              <a:t>To be prepared in advance:</a:t>
            </a:r>
          </a:p>
          <a:p>
            <a:pPr lvl="2"/>
            <a:r>
              <a:rPr lang="en-US" kern="0" dirty="0">
                <a:latin typeface="+mj-lt"/>
              </a:rPr>
              <a:t>General slides</a:t>
            </a:r>
          </a:p>
          <a:p>
            <a:pPr lvl="2"/>
            <a:r>
              <a:rPr lang="en-US" kern="0" dirty="0">
                <a:latin typeface="+mj-lt"/>
              </a:rPr>
              <a:t>Survey</a:t>
            </a:r>
          </a:p>
          <a:p>
            <a:pPr lvl="2"/>
            <a:r>
              <a:rPr lang="en-US" kern="0" dirty="0">
                <a:latin typeface="+mj-lt"/>
              </a:rPr>
              <a:t>Poll</a:t>
            </a:r>
          </a:p>
          <a:p>
            <a:pPr lvl="2"/>
            <a:r>
              <a:rPr lang="en-US" kern="0" dirty="0">
                <a:latin typeface="+mj-lt"/>
              </a:rPr>
              <a:t>Video</a:t>
            </a:r>
          </a:p>
          <a:p>
            <a:pPr lvl="2"/>
            <a:r>
              <a:rPr lang="en-US" kern="0" dirty="0">
                <a:latin typeface="+mj-lt"/>
              </a:rPr>
              <a:t>Establish a single point of contact</a:t>
            </a:r>
          </a:p>
          <a:p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512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61B92B-3E91-4427-A0FE-FE88E887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0" y="358114"/>
            <a:ext cx="10511216" cy="504857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EDF process for an online event. Steps before the event</a:t>
            </a:r>
            <a:endParaRPr lang="en-BE" sz="36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1672839-2BA7-4F39-9E04-3F81AD642829}"/>
              </a:ext>
            </a:extLst>
          </p:cNvPr>
          <p:cNvSpPr txBox="1">
            <a:spLocks/>
          </p:cNvSpPr>
          <p:nvPr/>
        </p:nvSpPr>
        <p:spPr>
          <a:xfrm>
            <a:off x="1027416" y="976044"/>
            <a:ext cx="9020711" cy="5359455"/>
          </a:xfrm>
          <a:prstGeom prst="rect">
            <a:avLst/>
          </a:prstGeom>
        </p:spPr>
        <p:txBody>
          <a:bodyPr/>
          <a:lstStyle>
            <a:lvl1pPr marL="300655" indent="-30065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51419" indent="-2505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2182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03055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03928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204801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605674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006547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7420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>
                <a:latin typeface="+mj-lt"/>
              </a:rPr>
              <a:t>Agenda</a:t>
            </a:r>
          </a:p>
          <a:p>
            <a:pPr lvl="2"/>
            <a:r>
              <a:rPr lang="en-US" kern="0" dirty="0">
                <a:latin typeface="+mj-lt"/>
              </a:rPr>
              <a:t>Contact speakers and moderator in advance</a:t>
            </a:r>
          </a:p>
          <a:p>
            <a:pPr lvl="4"/>
            <a:r>
              <a:rPr lang="en-US" kern="0" dirty="0">
                <a:latin typeface="+mj-lt"/>
              </a:rPr>
              <a:t>Deadline for presentations and speaking notes</a:t>
            </a:r>
          </a:p>
          <a:p>
            <a:pPr lvl="4"/>
            <a:r>
              <a:rPr lang="en-US" kern="0" dirty="0">
                <a:latin typeface="+mj-lt"/>
              </a:rPr>
              <a:t>Housekeeping rules</a:t>
            </a:r>
          </a:p>
          <a:p>
            <a:pPr lvl="4"/>
            <a:r>
              <a:rPr lang="en-US" kern="0" dirty="0">
                <a:latin typeface="+mj-lt"/>
              </a:rPr>
              <a:t>Propose a test 1 week before the event</a:t>
            </a:r>
          </a:p>
          <a:p>
            <a:pPr lvl="4"/>
            <a:r>
              <a:rPr lang="en-US" kern="0" dirty="0">
                <a:latin typeface="+mj-lt"/>
              </a:rPr>
              <a:t>Add panelists manually</a:t>
            </a:r>
          </a:p>
          <a:p>
            <a:pPr lvl="2"/>
            <a:r>
              <a:rPr lang="en-US" kern="0" dirty="0">
                <a:latin typeface="+mj-lt"/>
              </a:rPr>
              <a:t>Break 15 min</a:t>
            </a:r>
          </a:p>
          <a:p>
            <a:pPr lvl="2"/>
            <a:r>
              <a:rPr lang="en-US" kern="0" dirty="0">
                <a:latin typeface="+mj-lt"/>
              </a:rPr>
              <a:t>Make room for 20 min. Q&amp;A </a:t>
            </a:r>
          </a:p>
          <a:p>
            <a:pPr marL="801746" lvl="2" indent="0">
              <a:buNone/>
            </a:pPr>
            <a:endParaRPr lang="en-US" kern="0" dirty="0">
              <a:latin typeface="+mj-lt"/>
            </a:endParaRPr>
          </a:p>
          <a:p>
            <a:r>
              <a:rPr lang="en-US" kern="0" dirty="0">
                <a:latin typeface="+mj-lt"/>
              </a:rPr>
              <a:t>Send all the material to the interpreters and participants in advance (permission from speakers)</a:t>
            </a:r>
          </a:p>
          <a:p>
            <a:endParaRPr lang="en-US" kern="0" dirty="0">
              <a:latin typeface="+mj-lt"/>
            </a:endParaRPr>
          </a:p>
          <a:p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88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628627-719F-49E3-92B8-D880CA1B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0" y="358114"/>
            <a:ext cx="10511216" cy="504857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EDF process for an online event. Steps during the event</a:t>
            </a:r>
            <a:endParaRPr lang="en-BE" sz="3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4F52F0-6306-4BA9-B1A3-2BA010D01D8A}"/>
              </a:ext>
            </a:extLst>
          </p:cNvPr>
          <p:cNvSpPr txBox="1">
            <a:spLocks/>
          </p:cNvSpPr>
          <p:nvPr/>
        </p:nvSpPr>
        <p:spPr>
          <a:xfrm>
            <a:off x="1103830" y="1284703"/>
            <a:ext cx="9591568" cy="4710326"/>
          </a:xfrm>
          <a:prstGeom prst="rect">
            <a:avLst/>
          </a:prstGeom>
        </p:spPr>
        <p:txBody>
          <a:bodyPr/>
          <a:lstStyle>
            <a:lvl1pPr marL="300655" indent="-30065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51419" indent="-2505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2182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03055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03928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204801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605674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006547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7420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>
                <a:latin typeface="+mj-lt"/>
              </a:rPr>
              <a:t>Connect 45 min in advance in “Practice Session” with panelists and interpreters to check on connection, screen sharing and last-minute questions</a:t>
            </a:r>
          </a:p>
          <a:p>
            <a:r>
              <a:rPr lang="en-US" kern="0" dirty="0">
                <a:latin typeface="+mj-lt"/>
              </a:rPr>
              <a:t>Start the recording (Cloud preferred over computer)</a:t>
            </a:r>
          </a:p>
          <a:p>
            <a:r>
              <a:rPr lang="en-US" kern="0" dirty="0">
                <a:latin typeface="+mj-lt"/>
              </a:rPr>
              <a:t>Ask the moderator to explain the housekeeping rules (5 min.)</a:t>
            </a:r>
          </a:p>
          <a:p>
            <a:r>
              <a:rPr lang="en-US" kern="0" dirty="0">
                <a:latin typeface="+mj-lt"/>
              </a:rPr>
              <a:t>Divide roles in advance:  </a:t>
            </a:r>
          </a:p>
          <a:p>
            <a:pPr lvl="2"/>
            <a:r>
              <a:rPr lang="en-US" kern="0" dirty="0">
                <a:latin typeface="+mj-lt"/>
              </a:rPr>
              <a:t>Host, Co-host, moderator</a:t>
            </a:r>
          </a:p>
          <a:p>
            <a:pPr lvl="2"/>
            <a:r>
              <a:rPr lang="en-US" kern="0" dirty="0">
                <a:latin typeface="+mj-lt"/>
              </a:rPr>
              <a:t>Control over the presentations</a:t>
            </a:r>
          </a:p>
          <a:p>
            <a:pPr lvl="2"/>
            <a:r>
              <a:rPr lang="en-US" kern="0" dirty="0">
                <a:latin typeface="+mj-lt"/>
              </a:rPr>
              <a:t>Management of content questions</a:t>
            </a:r>
          </a:p>
          <a:p>
            <a:pPr lvl="2"/>
            <a:r>
              <a:rPr lang="en-US" kern="0" dirty="0">
                <a:latin typeface="+mj-lt"/>
              </a:rPr>
              <a:t>Management of technical questions and issues</a:t>
            </a:r>
          </a:p>
          <a:p>
            <a:endParaRPr lang="en-US" kern="0" dirty="0">
              <a:latin typeface="+mj-lt"/>
            </a:endParaRPr>
          </a:p>
          <a:p>
            <a:endParaRPr lang="en-US" kern="0" dirty="0">
              <a:latin typeface="+mj-lt"/>
            </a:endParaRPr>
          </a:p>
          <a:p>
            <a:endParaRPr lang="en-BE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76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E25EA7-5984-4FE3-B020-30D67912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0" y="358114"/>
            <a:ext cx="10511216" cy="504857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EDF process for an online event. Steps after the event</a:t>
            </a:r>
            <a:endParaRPr lang="en-BE" sz="3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335BCE-F267-49DE-A2B0-694531AAC705}"/>
              </a:ext>
            </a:extLst>
          </p:cNvPr>
          <p:cNvSpPr txBox="1">
            <a:spLocks/>
          </p:cNvSpPr>
          <p:nvPr/>
        </p:nvSpPr>
        <p:spPr>
          <a:xfrm>
            <a:off x="1751102" y="1073837"/>
            <a:ext cx="9591568" cy="4710326"/>
          </a:xfrm>
          <a:prstGeom prst="rect">
            <a:avLst/>
          </a:prstGeom>
        </p:spPr>
        <p:txBody>
          <a:bodyPr/>
          <a:lstStyle>
            <a:lvl1pPr marL="300655" indent="-30065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51419" indent="-2505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2182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03055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03928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204801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605674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006547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7420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>
                <a:latin typeface="+mj-lt"/>
              </a:rPr>
              <a:t>Post-event Survey</a:t>
            </a:r>
          </a:p>
          <a:p>
            <a:pPr lvl="2"/>
            <a:r>
              <a:rPr lang="en-US" kern="0" dirty="0">
                <a:latin typeface="+mj-lt"/>
              </a:rPr>
              <a:t>Zoom or Survey Monkey</a:t>
            </a:r>
          </a:p>
          <a:p>
            <a:pPr lvl="2"/>
            <a:r>
              <a:rPr lang="en-US" kern="0" dirty="0">
                <a:latin typeface="+mj-lt"/>
              </a:rPr>
              <a:t>Automatically launched or in follow-up email</a:t>
            </a:r>
          </a:p>
          <a:p>
            <a:pPr lvl="2"/>
            <a:r>
              <a:rPr lang="en-US" kern="0" dirty="0">
                <a:latin typeface="+mj-lt"/>
              </a:rPr>
              <a:t>Make sure it is accessible </a:t>
            </a:r>
          </a:p>
          <a:p>
            <a:pPr lvl="2"/>
            <a:r>
              <a:rPr lang="en-US" kern="0" dirty="0">
                <a:latin typeface="+mj-lt"/>
              </a:rPr>
              <a:t>Do not exceed 15 questions if possible</a:t>
            </a:r>
          </a:p>
          <a:p>
            <a:pPr marL="801746" lvl="2" indent="0">
              <a:buNone/>
            </a:pPr>
            <a:endParaRPr lang="en-US" kern="0" dirty="0">
              <a:latin typeface="+mj-lt"/>
            </a:endParaRPr>
          </a:p>
          <a:p>
            <a:r>
              <a:rPr lang="en-US" kern="0" dirty="0">
                <a:latin typeface="+mj-lt"/>
              </a:rPr>
              <a:t>Follow-up with participants. </a:t>
            </a:r>
          </a:p>
          <a:p>
            <a:pPr marL="801746" lvl="2" indent="0">
              <a:buNone/>
            </a:pPr>
            <a:endParaRPr lang="en-US" kern="0" dirty="0">
              <a:latin typeface="+mj-lt"/>
            </a:endParaRPr>
          </a:p>
          <a:p>
            <a:pPr marL="0" indent="0">
              <a:buNone/>
            </a:pPr>
            <a:endParaRPr lang="en-US" kern="0" dirty="0">
              <a:latin typeface="+mj-lt"/>
            </a:endParaRPr>
          </a:p>
          <a:p>
            <a:pPr lvl="2"/>
            <a:endParaRPr lang="en-US" kern="0" dirty="0">
              <a:latin typeface="+mj-lt"/>
            </a:endParaRPr>
          </a:p>
          <a:p>
            <a:pPr marL="801746" lvl="2" indent="0">
              <a:buNone/>
            </a:pPr>
            <a:endParaRPr lang="en-US" kern="0" dirty="0">
              <a:latin typeface="+mj-lt"/>
            </a:endParaRPr>
          </a:p>
          <a:p>
            <a:endParaRPr lang="en-US" kern="0" dirty="0">
              <a:latin typeface="+mj-lt"/>
            </a:endParaRPr>
          </a:p>
          <a:p>
            <a:endParaRPr lang="en-BE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297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395A5F-D90B-4DF0-9E71-B74FFA93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89" y="1293063"/>
            <a:ext cx="10511216" cy="50485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Thank you!</a:t>
            </a:r>
            <a:endParaRPr lang="en-BE" sz="3600" dirty="0"/>
          </a:p>
        </p:txBody>
      </p:sp>
      <p:pic>
        <p:nvPicPr>
          <p:cNvPr id="7170" name="Picture 2" descr="Iconic Labs PLC Q&amp;A">
            <a:extLst>
              <a:ext uri="{FF2B5EF4-FFF2-40B4-BE49-F238E27FC236}">
                <a16:creationId xmlns:a16="http://schemas.microsoft.com/office/drawing/2014/main" id="{4F84425C-E3A4-49B0-AF14-720C9E82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25" y="2725952"/>
            <a:ext cx="5416193" cy="25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8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4EBC9B-64A5-4D7F-A2EA-511CD8E74DC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67950" y="1566809"/>
            <a:ext cx="9056099" cy="5291191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900" dirty="0">
                <a:latin typeface="+mn-lt"/>
              </a:rPr>
              <a:t>Online platforms and accessibility features</a:t>
            </a:r>
          </a:p>
          <a:p>
            <a:pPr marL="1044427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How do we choose an online platform? </a:t>
            </a:r>
          </a:p>
          <a:p>
            <a:pPr marL="1044427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Table comparison</a:t>
            </a:r>
          </a:p>
          <a:p>
            <a:pPr marL="1044427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Accessibility features</a:t>
            </a:r>
          </a:p>
          <a:p>
            <a:pPr marL="0" indent="0" algn="l">
              <a:buNone/>
            </a:pPr>
            <a:endParaRPr lang="en-US" sz="39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900" dirty="0">
                <a:latin typeface="+mn-lt"/>
              </a:rPr>
              <a:t>Zoom</a:t>
            </a:r>
          </a:p>
          <a:p>
            <a:pPr marL="1044427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How does Zoom score? </a:t>
            </a:r>
          </a:p>
          <a:p>
            <a:pPr marL="1044427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How to create an event on Zoom</a:t>
            </a:r>
          </a:p>
          <a:p>
            <a:pPr marL="0" indent="0" algn="l">
              <a:buNone/>
            </a:pPr>
            <a:endParaRPr lang="en-US" sz="39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900" dirty="0">
                <a:latin typeface="+mn-lt"/>
              </a:rPr>
              <a:t>EDF current process</a:t>
            </a:r>
          </a:p>
          <a:p>
            <a:pPr marL="1044427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Process for an online event. Meeting or Webinar?</a:t>
            </a:r>
          </a:p>
          <a:p>
            <a:pPr marL="1044427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Steps before, during and after the event </a:t>
            </a:r>
          </a:p>
          <a:p>
            <a:pPr marL="0" indent="0" algn="l">
              <a:buNone/>
            </a:pPr>
            <a:r>
              <a:rPr lang="en-US" sz="3200" dirty="0"/>
              <a:t> </a:t>
            </a:r>
          </a:p>
          <a:p>
            <a:pPr algn="l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E43120-7C22-458B-9E5C-17A8A6E200E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35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Online events. 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212468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E43120-7C22-458B-9E5C-17A8A6E200EA}"/>
              </a:ext>
            </a:extLst>
          </p:cNvPr>
          <p:cNvSpPr txBox="1">
            <a:spLocks/>
          </p:cNvSpPr>
          <p:nvPr/>
        </p:nvSpPr>
        <p:spPr>
          <a:xfrm>
            <a:off x="838199" y="2557719"/>
            <a:ext cx="10515600" cy="476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tx2"/>
                </a:solidFill>
                <a:latin typeface="Raavi" panose="020B0502040204020203" pitchFamily="34" charset="0"/>
                <a:ea typeface="ＭＳ Ｐゴシック" charset="-128"/>
                <a:cs typeface="Raavi" panose="020B0502040204020203" pitchFamily="34" charset="0"/>
              </a:rPr>
              <a:t>“</a:t>
            </a:r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For most people, technology makes things </a:t>
            </a:r>
            <a:r>
              <a:rPr lang="en-GB" sz="39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easier</a:t>
            </a:r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.</a:t>
            </a:r>
          </a:p>
          <a:p>
            <a:endParaRPr lang="en-GB" sz="3900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For people with disabilities, however, technology makes things </a:t>
            </a:r>
            <a:r>
              <a:rPr lang="en-GB" sz="39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possible</a:t>
            </a:r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.”</a:t>
            </a:r>
          </a:p>
          <a:p>
            <a:endParaRPr lang="en-GB" sz="3900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endParaRPr lang="en-GB" sz="3900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endParaRPr lang="en-GB" sz="3900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endParaRPr lang="en-GB" sz="3900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endParaRPr lang="en-GB" sz="3900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  <a:p>
            <a:endParaRPr lang="en-GB" sz="3900" dirty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BC4B80F-9FAC-41E1-9A48-1CCE50288D3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4232" y="5248039"/>
            <a:ext cx="8543533" cy="17145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Mary Pat </a:t>
            </a:r>
            <a:r>
              <a:rPr lang="en-US" sz="2400" dirty="0" err="1"/>
              <a:t>Radabaugh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Director of IBM’s National Support Center for People with Disabilities 1998</a:t>
            </a:r>
            <a:endParaRPr lang="en-BE" sz="2400" dirty="0"/>
          </a:p>
        </p:txBody>
      </p:sp>
    </p:spTree>
    <p:extLst>
      <p:ext uri="{BB962C8B-B14F-4D97-AF65-F5344CB8AC3E}">
        <p14:creationId xmlns:p14="http://schemas.microsoft.com/office/powerpoint/2010/main" val="170246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0C565-5C4F-4F08-899E-CB2AC4C7A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345" y="1628775"/>
            <a:ext cx="10983309" cy="1000126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latin typeface="+mn-lt"/>
              </a:rPr>
              <a:t>We are going to focus on how to make online events as inclusive as possible for all persons with disabilities</a:t>
            </a:r>
            <a:endParaRPr lang="en-BE" sz="2400" i="1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237246-0996-490D-A9EF-E3E9846133A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35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How do we choose an online platform?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69FBCE-7F54-4A5B-8AB8-A1368FA04FE5}"/>
              </a:ext>
            </a:extLst>
          </p:cNvPr>
          <p:cNvSpPr txBox="1">
            <a:spLocks/>
          </p:cNvSpPr>
          <p:nvPr/>
        </p:nvSpPr>
        <p:spPr bwMode="auto">
          <a:xfrm>
            <a:off x="2114550" y="2628901"/>
            <a:ext cx="947310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0655" indent="-30065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51419" indent="-2505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2182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03055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03928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204801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605674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006547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407420" indent="-200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latin typeface="+mn-lt"/>
              </a:rPr>
              <a:t>Accessibility features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  Real-time captioning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  International Sign interpretation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  Desktop/Mobile versions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  Screen reader compatibility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  Easy to use/ shortcuts</a:t>
            </a:r>
          </a:p>
          <a:p>
            <a:pPr marL="0" indent="0">
              <a:buNone/>
            </a:pPr>
            <a:r>
              <a:rPr lang="en-US" kern="0" dirty="0">
                <a:latin typeface="+mn-lt"/>
              </a:rPr>
              <a:t>Price!</a:t>
            </a:r>
          </a:p>
          <a:p>
            <a:endParaRPr lang="en-US" sz="3600" kern="0" dirty="0"/>
          </a:p>
          <a:p>
            <a:endParaRPr lang="en-BE" kern="0" dirty="0"/>
          </a:p>
        </p:txBody>
      </p:sp>
    </p:spTree>
    <p:extLst>
      <p:ext uri="{BB962C8B-B14F-4D97-AF65-F5344CB8AC3E}">
        <p14:creationId xmlns:p14="http://schemas.microsoft.com/office/powerpoint/2010/main" val="30402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294FD4-3CC6-4547-81D1-2A3546E52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91387"/>
              </p:ext>
            </p:extLst>
          </p:nvPr>
        </p:nvGraphicFramePr>
        <p:xfrm>
          <a:off x="121922" y="203200"/>
          <a:ext cx="11948156" cy="6516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5113">
                  <a:extLst>
                    <a:ext uri="{9D8B030D-6E8A-4147-A177-3AD203B41FA5}">
                      <a16:colId xmlns:a16="http://schemas.microsoft.com/office/drawing/2014/main" val="3779135625"/>
                    </a:ext>
                  </a:extLst>
                </a:gridCol>
                <a:gridCol w="1540556">
                  <a:extLst>
                    <a:ext uri="{9D8B030D-6E8A-4147-A177-3AD203B41FA5}">
                      <a16:colId xmlns:a16="http://schemas.microsoft.com/office/drawing/2014/main" val="3972889975"/>
                    </a:ext>
                  </a:extLst>
                </a:gridCol>
                <a:gridCol w="1665992">
                  <a:extLst>
                    <a:ext uri="{9D8B030D-6E8A-4147-A177-3AD203B41FA5}">
                      <a16:colId xmlns:a16="http://schemas.microsoft.com/office/drawing/2014/main" val="1251007728"/>
                    </a:ext>
                  </a:extLst>
                </a:gridCol>
                <a:gridCol w="1158554">
                  <a:extLst>
                    <a:ext uri="{9D8B030D-6E8A-4147-A177-3AD203B41FA5}">
                      <a16:colId xmlns:a16="http://schemas.microsoft.com/office/drawing/2014/main" val="681686889"/>
                    </a:ext>
                  </a:extLst>
                </a:gridCol>
                <a:gridCol w="1703622">
                  <a:extLst>
                    <a:ext uri="{9D8B030D-6E8A-4147-A177-3AD203B41FA5}">
                      <a16:colId xmlns:a16="http://schemas.microsoft.com/office/drawing/2014/main" val="28996021"/>
                    </a:ext>
                  </a:extLst>
                </a:gridCol>
                <a:gridCol w="1249779">
                  <a:extLst>
                    <a:ext uri="{9D8B030D-6E8A-4147-A177-3AD203B41FA5}">
                      <a16:colId xmlns:a16="http://schemas.microsoft.com/office/drawing/2014/main" val="2717960076"/>
                    </a:ext>
                  </a:extLst>
                </a:gridCol>
                <a:gridCol w="1249779">
                  <a:extLst>
                    <a:ext uri="{9D8B030D-6E8A-4147-A177-3AD203B41FA5}">
                      <a16:colId xmlns:a16="http://schemas.microsoft.com/office/drawing/2014/main" val="1132161210"/>
                    </a:ext>
                  </a:extLst>
                </a:gridCol>
                <a:gridCol w="1704761">
                  <a:extLst>
                    <a:ext uri="{9D8B030D-6E8A-4147-A177-3AD203B41FA5}">
                      <a16:colId xmlns:a16="http://schemas.microsoft.com/office/drawing/2014/main" val="1900787780"/>
                    </a:ext>
                  </a:extLst>
                </a:gridCol>
              </a:tblGrid>
              <a:tr h="14344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Platforms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Signing deaf participants visible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Sign language interpreter visible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Captions can be added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Screen reader compatibility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Good for large meetings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Good for small meetings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Additional barriers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3212179091"/>
                  </a:ext>
                </a:extLst>
              </a:tr>
              <a:tr h="584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GoToMeeting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Keyboard shortcuts only work in Windows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3005155577"/>
                  </a:ext>
                </a:extLst>
              </a:tr>
              <a:tr h="438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Zoom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Requires a good internet connection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1972698068"/>
                  </a:ext>
                </a:extLst>
              </a:tr>
              <a:tr h="438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Skype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Video quality is inconsistent 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158757668"/>
                  </a:ext>
                </a:extLst>
              </a:tr>
              <a:tr h="956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Skype for Business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Not accessible for blind facilitators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2268753789"/>
                  </a:ext>
                </a:extLst>
              </a:tr>
              <a:tr h="876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Microsoft Teams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Challenging when signed and spoken languages are used with larger groups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1567333836"/>
                  </a:ext>
                </a:extLst>
              </a:tr>
              <a:tr h="717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Google Hangouts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Meeting creators must have a G-Suite 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81751779"/>
                  </a:ext>
                </a:extLst>
              </a:tr>
              <a:tr h="478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WhatsApp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Requires </a:t>
                      </a:r>
                      <a:r>
                        <a:rPr lang="en-US" sz="1050" dirty="0" err="1">
                          <a:effectLst/>
                        </a:rPr>
                        <a:t>WiFi</a:t>
                      </a:r>
                      <a:r>
                        <a:rPr lang="en-US" sz="1050" dirty="0">
                          <a:effectLst/>
                        </a:rPr>
                        <a:t> or 4G connection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2662468762"/>
                  </a:ext>
                </a:extLst>
              </a:tr>
              <a:tr h="592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Be.Live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✓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✓</a:t>
                      </a:r>
                      <a:endParaRPr lang="en-BE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Keyboard shortcuts only work in Windows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4" marR="42464" marT="0" marB="0"/>
                </a:tc>
                <a:extLst>
                  <a:ext uri="{0D108BD9-81ED-4DB2-BD59-A6C34878D82A}">
                    <a16:rowId xmlns:a16="http://schemas.microsoft.com/office/drawing/2014/main" val="7715455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6032BE-5274-4C0B-9D8B-17F1DCE5FD15}"/>
              </a:ext>
            </a:extLst>
          </p:cNvPr>
          <p:cNvSpPr txBox="1"/>
          <p:nvPr/>
        </p:nvSpPr>
        <p:spPr>
          <a:xfrm>
            <a:off x="10684955" y="6547964"/>
            <a:ext cx="138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1935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AF64-1638-42A8-BEE3-3F5C2D68D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688" y="1577858"/>
            <a:ext cx="10983309" cy="3641842"/>
          </a:xfrm>
        </p:spPr>
        <p:txBody>
          <a:bodyPr/>
          <a:lstStyle/>
          <a:p>
            <a:r>
              <a:rPr lang="en-US" dirty="0">
                <a:latin typeface="+mn-lt"/>
              </a:rPr>
              <a:t>Allows participants to follow the event simultaneously and in text </a:t>
            </a:r>
          </a:p>
          <a:p>
            <a:r>
              <a:rPr lang="en-US" dirty="0">
                <a:latin typeface="+mn-lt"/>
              </a:rPr>
              <a:t>Useful for many participants (hard of hearing people)</a:t>
            </a:r>
          </a:p>
          <a:p>
            <a:r>
              <a:rPr lang="en-US" dirty="0">
                <a:latin typeface="+mn-lt"/>
              </a:rPr>
              <a:t>Integrated in the platform (Zoom) or through an external link</a:t>
            </a:r>
          </a:p>
          <a:p>
            <a:r>
              <a:rPr lang="en-US" dirty="0">
                <a:latin typeface="+mn-lt"/>
              </a:rPr>
              <a:t>Subtitles and/or full transcript</a:t>
            </a:r>
          </a:p>
          <a:p>
            <a:r>
              <a:rPr lang="en-US" dirty="0">
                <a:latin typeface="+mn-lt"/>
              </a:rPr>
              <a:t>Different languages available but only one as subtitle and the rest in external links (Zoom)</a:t>
            </a:r>
          </a:p>
          <a:p>
            <a:r>
              <a:rPr lang="en-US" dirty="0">
                <a:latin typeface="+mn-lt"/>
              </a:rPr>
              <a:t>One captioner per language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A3C969-F071-445E-ABFF-AC3B601131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35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Real-time captioning </a:t>
            </a:r>
          </a:p>
        </p:txBody>
      </p:sp>
      <p:pic>
        <p:nvPicPr>
          <p:cNvPr id="2050" name="Picture 2" descr="Accessibility at Penn State | Live Captioning in Higher Education (White  Paper)">
            <a:extLst>
              <a:ext uri="{FF2B5EF4-FFF2-40B4-BE49-F238E27FC236}">
                <a16:creationId xmlns:a16="http://schemas.microsoft.com/office/drawing/2014/main" id="{12A0947C-3361-41EA-9F4D-28BC1DFDB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42995" r="-1119" b="-18189"/>
          <a:stretch/>
        </p:blipFill>
        <p:spPr bwMode="auto">
          <a:xfrm>
            <a:off x="6188897" y="4436985"/>
            <a:ext cx="4591050" cy="24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1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AF64-1638-42A8-BEE3-3F5C2D68D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688" y="1577858"/>
            <a:ext cx="10983309" cy="3260842"/>
          </a:xfrm>
        </p:spPr>
        <p:txBody>
          <a:bodyPr/>
          <a:lstStyle/>
          <a:p>
            <a:r>
              <a:rPr lang="en-US" dirty="0">
                <a:latin typeface="+mn-lt"/>
              </a:rPr>
              <a:t>Allows participants to follow the event with sign interpretation</a:t>
            </a:r>
          </a:p>
          <a:p>
            <a:r>
              <a:rPr lang="en-US" dirty="0">
                <a:latin typeface="+mn-lt"/>
              </a:rPr>
              <a:t>Useful for deaf and hard of hearing</a:t>
            </a:r>
          </a:p>
          <a:p>
            <a:r>
              <a:rPr lang="en-US" dirty="0">
                <a:latin typeface="+mn-lt"/>
              </a:rPr>
              <a:t>Usually 2 interpreters switching every 10 minutes</a:t>
            </a:r>
          </a:p>
          <a:p>
            <a:r>
              <a:rPr lang="en-US" dirty="0">
                <a:latin typeface="+mn-lt"/>
              </a:rPr>
              <a:t>Possibility to pin and resize the images (Zoom allows to multi-pin)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A3C969-F071-445E-ABFF-AC3B601131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35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900" dirty="0">
                <a:solidFill>
                  <a:schemeClr val="tx2"/>
                </a:solidFill>
                <a:latin typeface="Arial" charset="0"/>
                <a:ea typeface="ＭＳ Ｐゴシック" charset="-128"/>
              </a:rPr>
              <a:t>International Sign Interpretation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A93B42D-DE26-4EFE-9D33-044D9D1F1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3804957"/>
            <a:ext cx="3933825" cy="2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BC13-620F-4704-A3F6-B14A9E63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56" y="501261"/>
            <a:ext cx="9635087" cy="504857"/>
          </a:xfrm>
        </p:spPr>
        <p:txBody>
          <a:bodyPr/>
          <a:lstStyle/>
          <a:p>
            <a:r>
              <a:rPr lang="en-US" dirty="0"/>
              <a:t>Other accessibility features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F8718-13DC-495E-AA41-A112228F8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6" y="1577858"/>
            <a:ext cx="10689122" cy="4526452"/>
          </a:xfrm>
        </p:spPr>
        <p:txBody>
          <a:bodyPr/>
          <a:lstStyle/>
          <a:p>
            <a:r>
              <a:rPr lang="en-US" dirty="0">
                <a:latin typeface="+mj-lt"/>
              </a:rPr>
              <a:t>Screen reader</a:t>
            </a:r>
          </a:p>
          <a:p>
            <a:pPr lvl="2"/>
            <a:r>
              <a:rPr lang="en-US" sz="2400" dirty="0">
                <a:latin typeface="+mj-lt"/>
              </a:rPr>
              <a:t>Labeled buttons</a:t>
            </a:r>
          </a:p>
          <a:p>
            <a:pPr lvl="2"/>
            <a:r>
              <a:rPr lang="en-US" sz="2400" dirty="0">
                <a:latin typeface="+mj-lt"/>
              </a:rPr>
              <a:t>Allows participants to access all the platform utilities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Shortcuts</a:t>
            </a:r>
          </a:p>
          <a:p>
            <a:r>
              <a:rPr lang="en-US" dirty="0">
                <a:latin typeface="+mj-lt"/>
              </a:rPr>
              <a:t>Accessible in both desktop and phone/tablet versions</a:t>
            </a:r>
          </a:p>
          <a:p>
            <a:r>
              <a:rPr lang="en-US" dirty="0">
                <a:latin typeface="+mj-lt"/>
              </a:rPr>
              <a:t>Easy to use</a:t>
            </a:r>
          </a:p>
          <a:p>
            <a:r>
              <a:rPr lang="en-US" dirty="0">
                <a:latin typeface="+mj-lt"/>
              </a:rPr>
              <a:t>Price</a:t>
            </a:r>
            <a:endParaRPr lang="en-BE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3F616-47ED-4773-9377-507A00F6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5" r="17789"/>
          <a:stretch/>
        </p:blipFill>
        <p:spPr>
          <a:xfrm>
            <a:off x="5401894" y="4330966"/>
            <a:ext cx="1721034" cy="1898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58846-07D8-43A9-86B8-1873A34F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95" y="4330966"/>
            <a:ext cx="3374848" cy="18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1962DB-C7F9-4E40-8D3D-1AA53D86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56" y="293860"/>
            <a:ext cx="9635087" cy="504857"/>
          </a:xfrm>
        </p:spPr>
        <p:txBody>
          <a:bodyPr/>
          <a:lstStyle/>
          <a:p>
            <a:r>
              <a:rPr lang="en-US" dirty="0"/>
              <a:t>How does Zoom score? 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DF0A25-33F8-4448-90FA-41A765594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8190"/>
              </p:ext>
            </p:extLst>
          </p:nvPr>
        </p:nvGraphicFramePr>
        <p:xfrm>
          <a:off x="210299" y="1131682"/>
          <a:ext cx="11882383" cy="231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842">
                  <a:extLst>
                    <a:ext uri="{9D8B030D-6E8A-4147-A177-3AD203B41FA5}">
                      <a16:colId xmlns:a16="http://schemas.microsoft.com/office/drawing/2014/main" val="3983040482"/>
                    </a:ext>
                  </a:extLst>
                </a:gridCol>
                <a:gridCol w="1331508">
                  <a:extLst>
                    <a:ext uri="{9D8B030D-6E8A-4147-A177-3AD203B41FA5}">
                      <a16:colId xmlns:a16="http://schemas.microsoft.com/office/drawing/2014/main" val="3495237719"/>
                    </a:ext>
                  </a:extLst>
                </a:gridCol>
                <a:gridCol w="1458931">
                  <a:extLst>
                    <a:ext uri="{9D8B030D-6E8A-4147-A177-3AD203B41FA5}">
                      <a16:colId xmlns:a16="http://schemas.microsoft.com/office/drawing/2014/main" val="3911739990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384489176"/>
                    </a:ext>
                  </a:extLst>
                </a:gridCol>
                <a:gridCol w="1500027">
                  <a:extLst>
                    <a:ext uri="{9D8B030D-6E8A-4147-A177-3AD203B41FA5}">
                      <a16:colId xmlns:a16="http://schemas.microsoft.com/office/drawing/2014/main" val="4007031976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1390548955"/>
                    </a:ext>
                  </a:extLst>
                </a:gridCol>
                <a:gridCol w="1068512">
                  <a:extLst>
                    <a:ext uri="{9D8B030D-6E8A-4147-A177-3AD203B41FA5}">
                      <a16:colId xmlns:a16="http://schemas.microsoft.com/office/drawing/2014/main" val="316772535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1929204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Platforms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Signing deaf participants visible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 language interpreter visible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Captions can be added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Screen reader compatibility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Good for large meetings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Good for small meetings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Additional barriers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117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Zoom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✓</a:t>
                      </a:r>
                      <a:endParaRPr lang="en-BE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✓</a:t>
                      </a:r>
                      <a:endParaRPr lang="en-BE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✓</a:t>
                      </a:r>
                      <a:endParaRPr lang="en-BE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✓</a:t>
                      </a:r>
                      <a:endParaRPr lang="en-BE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✓</a:t>
                      </a:r>
                      <a:endParaRPr lang="en-BE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✓</a:t>
                      </a:r>
                      <a:endParaRPr lang="en-BE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Requires a good internet connection and mobile version less accessible than desktop. No automatic captions. SECURITY ISSUES</a:t>
                      </a:r>
                      <a:endParaRPr lang="en-B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2036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B312B4-3D99-42EA-ADC0-C8B45D6BB896}"/>
              </a:ext>
            </a:extLst>
          </p:cNvPr>
          <p:cNvSpPr txBox="1"/>
          <p:nvPr/>
        </p:nvSpPr>
        <p:spPr>
          <a:xfrm>
            <a:off x="2126750" y="3429000"/>
            <a:ext cx="94543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Possibility to multi-pin and resize cameras for sign interpretation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Real-time captioning integrated as subtitles and full transcript modes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Screen reader compatible (</a:t>
            </a:r>
            <a:r>
              <a:rPr lang="en-US" sz="2400" dirty="0" err="1"/>
              <a:t>VoiceOver</a:t>
            </a:r>
            <a:r>
              <a:rPr lang="en-US" sz="2400" dirty="0"/>
              <a:t> on iOS and OSX, Talkback on  </a:t>
            </a:r>
          </a:p>
          <a:p>
            <a:r>
              <a:rPr lang="en-US" sz="2400" dirty="0"/>
              <a:t>      Android devices, and JAWS and NVDA for Windows platforms)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Meeting and Webinar formats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Language interpretation up to 9 different languages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Breakout rooms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Buttons large and with icons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  Does not require download, launches on Browser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7570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8743A69CF084C9BAC90C045821C04" ma:contentTypeVersion="3" ma:contentTypeDescription="Create a new document." ma:contentTypeScope="" ma:versionID="010871615bba83d9980f3515265b9e1e">
  <xsd:schema xmlns:xsd="http://www.w3.org/2001/XMLSchema" xmlns:xs="http://www.w3.org/2001/XMLSchema" xmlns:p="http://schemas.microsoft.com/office/2006/metadata/properties" xmlns:ns2="7df77a02-4ea4-4ce7-b817-9d6bcbef67a6" targetNamespace="http://schemas.microsoft.com/office/2006/metadata/properties" ma:root="true" ma:fieldsID="453319bf422208be81c927f8d63a05f9" ns2:_="">
    <xsd:import namespace="7df77a02-4ea4-4ce7-b817-9d6bcbef6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7a02-4ea4-4ce7-b817-9d6bcbef6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695827-6355-42E2-BF08-B07D3A2E6F41}"/>
</file>

<file path=customXml/itemProps2.xml><?xml version="1.0" encoding="utf-8"?>
<ds:datastoreItem xmlns:ds="http://schemas.openxmlformats.org/officeDocument/2006/customXml" ds:itemID="{11961791-B409-42F2-9211-B3ED783F6B15}"/>
</file>

<file path=customXml/itemProps3.xml><?xml version="1.0" encoding="utf-8"?>
<ds:datastoreItem xmlns:ds="http://schemas.openxmlformats.org/officeDocument/2006/customXml" ds:itemID="{01075DD5-DC10-4D7B-AFA3-24C14E96D0BD}"/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1004</Words>
  <Application>Microsoft Office PowerPoint</Application>
  <PresentationFormat>Widescreen</PresentationFormat>
  <Paragraphs>298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Raavi</vt:lpstr>
      <vt:lpstr>Tahoma</vt:lpstr>
      <vt:lpstr>Wingdings</vt:lpstr>
      <vt:lpstr>Power 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accessibility features</vt:lpstr>
      <vt:lpstr>How does Zoom score? </vt:lpstr>
      <vt:lpstr>PowerPoint Presentation</vt:lpstr>
      <vt:lpstr>How to create an event on Zoom</vt:lpstr>
      <vt:lpstr>EDF process for an online event. Meeting or Webinar? </vt:lpstr>
      <vt:lpstr>EDF process for an online event. Steps before the event</vt:lpstr>
      <vt:lpstr>EDF process for an online event. Steps before the event</vt:lpstr>
      <vt:lpstr>EDF process for an online event. Steps during the event</vt:lpstr>
      <vt:lpstr>EDF process for an online event. Steps after the event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Riaza</dc:creator>
  <cp:lastModifiedBy>Raquel Riaza</cp:lastModifiedBy>
  <cp:revision>37</cp:revision>
  <dcterms:created xsi:type="dcterms:W3CDTF">2020-11-19T14:45:47Z</dcterms:created>
  <dcterms:modified xsi:type="dcterms:W3CDTF">2021-02-22T08:51:30Z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0x0101005FF8743A69CF084C9BAC90C045821C04</vt:lpwstr>
  </property>
</Properties>
</file>