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9" r:id="rId3"/>
    <p:sldId id="257" r:id="rId4"/>
    <p:sldId id="289" r:id="rId5"/>
    <p:sldId id="278" r:id="rId6"/>
    <p:sldId id="268" r:id="rId7"/>
    <p:sldId id="294" r:id="rId8"/>
    <p:sldId id="295" r:id="rId9"/>
    <p:sldId id="296" r:id="rId10"/>
    <p:sldId id="297" r:id="rId11"/>
    <p:sldId id="303" r:id="rId12"/>
    <p:sldId id="298" r:id="rId13"/>
    <p:sldId id="299" r:id="rId14"/>
    <p:sldId id="300" r:id="rId15"/>
    <p:sldId id="301" r:id="rId16"/>
    <p:sldId id="302" r:id="rId17"/>
    <p:sldId id="269" r:id="rId18"/>
  </p:sldIdLst>
  <p:sldSz cx="10680700" cy="7569200"/>
  <p:notesSz cx="6797675" cy="9926638"/>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Mapping inclusiveness" id="{C532E0EB-7CFE-47E1-A04B-8EBF5269F161}">
          <p14:sldIdLst>
            <p14:sldId id="256"/>
            <p14:sldId id="259"/>
            <p14:sldId id="257"/>
            <p14:sldId id="289"/>
            <p14:sldId id="278"/>
            <p14:sldId id="268"/>
            <p14:sldId id="294"/>
            <p14:sldId id="295"/>
            <p14:sldId id="296"/>
            <p14:sldId id="297"/>
            <p14:sldId id="303"/>
            <p14:sldId id="298"/>
            <p14:sldId id="299"/>
            <p14:sldId id="300"/>
            <p14:sldId id="301"/>
            <p14:sldId id="302"/>
            <p14:sldId id="269"/>
          </p14:sldIdLst>
        </p14:section>
      </p14:sectionLst>
    </p:ext>
    <p:ext uri="{EFAFB233-063F-42B5-8137-9DF3F51BA10A}">
      <p15:sldGuideLst xmlns:p15="http://schemas.microsoft.com/office/powerpoint/2012/main">
        <p15:guide id="1" orient="horz" pos="2384">
          <p15:clr>
            <a:srgbClr val="A4A3A4"/>
          </p15:clr>
        </p15:guide>
        <p15:guide id="2" pos="33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6" autoAdjust="0"/>
    <p:restoredTop sz="70595" autoAdjust="0"/>
  </p:normalViewPr>
  <p:slideViewPr>
    <p:cSldViewPr>
      <p:cViewPr varScale="1">
        <p:scale>
          <a:sx n="43" d="100"/>
          <a:sy n="43" d="100"/>
        </p:scale>
        <p:origin x="1752" y="20"/>
      </p:cViewPr>
      <p:guideLst>
        <p:guide orient="horz" pos="2384"/>
        <p:guide pos="3364"/>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058" cy="4961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530" y="1"/>
            <a:ext cx="2946058" cy="496100"/>
          </a:xfrm>
          <a:prstGeom prst="rect">
            <a:avLst/>
          </a:prstGeom>
        </p:spPr>
        <p:txBody>
          <a:bodyPr vert="horz" lIns="91440" tIns="45720" rIns="91440" bIns="45720" rtlCol="0"/>
          <a:lstStyle>
            <a:lvl1pPr algn="r">
              <a:defRPr sz="1200"/>
            </a:lvl1pPr>
          </a:lstStyle>
          <a:p>
            <a:fld id="{0283852F-3CB4-4F1A-8E79-E7C1779A2A74}" type="datetimeFigureOut">
              <a:rPr lang="en-GB" smtClean="0"/>
              <a:t>23/02/2021</a:t>
            </a:fld>
            <a:endParaRPr lang="en-GB"/>
          </a:p>
        </p:txBody>
      </p:sp>
      <p:sp>
        <p:nvSpPr>
          <p:cNvPr id="4" name="Footer Placeholder 3"/>
          <p:cNvSpPr>
            <a:spLocks noGrp="1"/>
          </p:cNvSpPr>
          <p:nvPr>
            <p:ph type="ftr" sz="quarter" idx="2"/>
          </p:nvPr>
        </p:nvSpPr>
        <p:spPr>
          <a:xfrm>
            <a:off x="0" y="9428221"/>
            <a:ext cx="2946058" cy="4961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530" y="9428221"/>
            <a:ext cx="2946058" cy="496100"/>
          </a:xfrm>
          <a:prstGeom prst="rect">
            <a:avLst/>
          </a:prstGeom>
        </p:spPr>
        <p:txBody>
          <a:bodyPr vert="horz" lIns="91440" tIns="45720" rIns="91440" bIns="45720" rtlCol="0" anchor="b"/>
          <a:lstStyle>
            <a:lvl1pPr algn="r">
              <a:defRPr sz="1200"/>
            </a:lvl1pPr>
          </a:lstStyle>
          <a:p>
            <a:fld id="{E199134C-2227-48BD-8452-8B7DD5D0E2FB}" type="slidenum">
              <a:rPr lang="en-GB" smtClean="0"/>
              <a:t>‹#›</a:t>
            </a:fld>
            <a:endParaRPr lang="en-GB"/>
          </a:p>
        </p:txBody>
      </p:sp>
    </p:spTree>
    <p:extLst>
      <p:ext uri="{BB962C8B-B14F-4D97-AF65-F5344CB8AC3E}">
        <p14:creationId xmlns:p14="http://schemas.microsoft.com/office/powerpoint/2010/main" val="445105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026"/>
          <p:cNvSpPr>
            <a:spLocks noGrp="1" noChangeArrowheads="1"/>
          </p:cNvSpPr>
          <p:nvPr>
            <p:ph type="hdr" sz="quarter"/>
          </p:nvPr>
        </p:nvSpPr>
        <p:spPr bwMode="auto">
          <a:xfrm>
            <a:off x="0" y="1"/>
            <a:ext cx="2958322" cy="499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3796" tIns="41898" rIns="83796" bIns="41898" numCol="1" anchor="t" anchorCtr="0" compatLnSpc="1">
            <a:prstTxWarp prst="textNoShape">
              <a:avLst/>
            </a:prstTxWarp>
          </a:bodyPr>
          <a:lstStyle>
            <a:lvl1pPr>
              <a:defRPr sz="1100"/>
            </a:lvl1pPr>
          </a:lstStyle>
          <a:p>
            <a:endParaRPr lang="en-US"/>
          </a:p>
        </p:txBody>
      </p:sp>
      <p:sp>
        <p:nvSpPr>
          <p:cNvPr id="12291" name="Rectangle 1027"/>
          <p:cNvSpPr>
            <a:spLocks noGrp="1" noChangeArrowheads="1"/>
          </p:cNvSpPr>
          <p:nvPr>
            <p:ph type="dt" idx="1"/>
          </p:nvPr>
        </p:nvSpPr>
        <p:spPr bwMode="auto">
          <a:xfrm>
            <a:off x="3831271" y="1"/>
            <a:ext cx="2958322" cy="499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3796" tIns="41898" rIns="83796" bIns="41898" numCol="1" anchor="t" anchorCtr="0" compatLnSpc="1">
            <a:prstTxWarp prst="textNoShape">
              <a:avLst/>
            </a:prstTxWarp>
          </a:bodyPr>
          <a:lstStyle>
            <a:lvl1pPr algn="r">
              <a:defRPr sz="1100"/>
            </a:lvl1pPr>
          </a:lstStyle>
          <a:p>
            <a:fld id="{0B7A3679-6613-429D-B0DC-7FE6D9F40E4A}" type="datetime1">
              <a:rPr lang="en-US"/>
              <a:pPr/>
              <a:t>2/23/2021</a:t>
            </a:fld>
            <a:endParaRPr lang="en-US"/>
          </a:p>
        </p:txBody>
      </p:sp>
      <p:sp>
        <p:nvSpPr>
          <p:cNvPr id="12292" name="Rectangle 1028"/>
          <p:cNvSpPr>
            <a:spLocks noGrp="1" noRot="1" noChangeAspect="1" noChangeArrowheads="1" noTextEdit="1"/>
          </p:cNvSpPr>
          <p:nvPr>
            <p:ph type="sldImg" idx="2"/>
          </p:nvPr>
        </p:nvSpPr>
        <p:spPr bwMode="auto">
          <a:xfrm>
            <a:off x="715963" y="700088"/>
            <a:ext cx="5357812" cy="37973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1029"/>
          <p:cNvSpPr>
            <a:spLocks noGrp="1" noChangeArrowheads="1"/>
          </p:cNvSpPr>
          <p:nvPr>
            <p:ph type="body" sz="quarter" idx="3"/>
          </p:nvPr>
        </p:nvSpPr>
        <p:spPr bwMode="auto">
          <a:xfrm>
            <a:off x="921445" y="4696831"/>
            <a:ext cx="4946703" cy="4496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3796" tIns="41898" rIns="83796" bIns="4189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4" name="Rectangle 1030"/>
          <p:cNvSpPr>
            <a:spLocks noGrp="1" noChangeArrowheads="1"/>
          </p:cNvSpPr>
          <p:nvPr>
            <p:ph type="ftr" sz="quarter" idx="4"/>
          </p:nvPr>
        </p:nvSpPr>
        <p:spPr bwMode="auto">
          <a:xfrm>
            <a:off x="0" y="9393665"/>
            <a:ext cx="2958322" cy="499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3796" tIns="41898" rIns="83796" bIns="41898" numCol="1" anchor="b" anchorCtr="0" compatLnSpc="1">
            <a:prstTxWarp prst="textNoShape">
              <a:avLst/>
            </a:prstTxWarp>
          </a:bodyPr>
          <a:lstStyle>
            <a:lvl1pPr>
              <a:defRPr sz="1100"/>
            </a:lvl1pPr>
          </a:lstStyle>
          <a:p>
            <a:endParaRPr lang="en-US"/>
          </a:p>
        </p:txBody>
      </p:sp>
      <p:sp>
        <p:nvSpPr>
          <p:cNvPr id="12295" name="Rectangle 1031"/>
          <p:cNvSpPr>
            <a:spLocks noGrp="1" noChangeArrowheads="1"/>
          </p:cNvSpPr>
          <p:nvPr>
            <p:ph type="sldNum" sz="quarter" idx="5"/>
          </p:nvPr>
        </p:nvSpPr>
        <p:spPr bwMode="auto">
          <a:xfrm>
            <a:off x="3831271" y="9393665"/>
            <a:ext cx="2958322" cy="499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3796" tIns="41898" rIns="83796" bIns="41898" numCol="1" anchor="b" anchorCtr="0" compatLnSpc="1">
            <a:prstTxWarp prst="textNoShape">
              <a:avLst/>
            </a:prstTxWarp>
          </a:bodyPr>
          <a:lstStyle>
            <a:lvl1pPr algn="r">
              <a:defRPr sz="1100"/>
            </a:lvl1pPr>
          </a:lstStyle>
          <a:p>
            <a:fld id="{AC4F9589-203E-4694-8CF1-96FF51B01B3A}" type="slidenum">
              <a:rPr lang="en-US"/>
              <a:pPr/>
              <a:t>‹#›</a:t>
            </a:fld>
            <a:endParaRPr lang="en-US"/>
          </a:p>
        </p:txBody>
      </p:sp>
    </p:spTree>
    <p:extLst>
      <p:ext uri="{BB962C8B-B14F-4D97-AF65-F5344CB8AC3E}">
        <p14:creationId xmlns:p14="http://schemas.microsoft.com/office/powerpoint/2010/main" val="1815345197"/>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Calibri" charset="0"/>
        <a:ea typeface="ＭＳ Ｐゴシック" charset="-128"/>
        <a:cs typeface="+mn-cs"/>
      </a:defRPr>
    </a:lvl1pPr>
    <a:lvl2pPr marL="457200" algn="l" defTabSz="457200" rtl="0" fontAlgn="base">
      <a:spcBef>
        <a:spcPct val="30000"/>
      </a:spcBef>
      <a:spcAft>
        <a:spcPct val="0"/>
      </a:spcAft>
      <a:defRPr sz="1200" kern="1200">
        <a:solidFill>
          <a:schemeClr val="tx1"/>
        </a:solidFill>
        <a:latin typeface="Calibri" charset="0"/>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Calibri" charset="0"/>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Calibri" charset="0"/>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Calibri"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28435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0103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7360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75628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41321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22758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35980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n-US" dirty="0"/>
              <a:t>It is important we raise awareness among European DPOs in the fact they have a role to play in holding their government to account in national overseas development funding. We would like to showcase that all the UN Convention on the Rights of Persons with Disabilities (CRPD) articles are interdependent, including articles 11 (humanitarian action) and 32 (international cooperation) and DPOs must also be monitoring them in their own countries.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2810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23799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70224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76830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1909" y="2346452"/>
            <a:ext cx="9088311" cy="1589532"/>
          </a:xfrm>
          <a:prstGeom prst="rect">
            <a:avLst/>
          </a:prstGeom>
        </p:spPr>
        <p:txBody>
          <a:bodyPr>
            <a:noAutofit/>
          </a:bodyPr>
          <a:lstStyle/>
          <a:p>
            <a:r>
              <a:rPr lang="en-US"/>
              <a:t>Click to edit Master title style</a:t>
            </a:r>
            <a:endParaRPr/>
          </a:p>
        </p:txBody>
      </p:sp>
      <p:sp>
        <p:nvSpPr>
          <p:cNvPr id="3" name="Holder 3"/>
          <p:cNvSpPr>
            <a:spLocks noGrp="1"/>
          </p:cNvSpPr>
          <p:nvPr>
            <p:ph type="subTitle" idx="4"/>
          </p:nvPr>
        </p:nvSpPr>
        <p:spPr>
          <a:xfrm>
            <a:off x="1603819" y="4238752"/>
            <a:ext cx="7484491" cy="1892300"/>
          </a:xfrm>
          <a:prstGeom prst="rect">
            <a:avLst/>
          </a:prstGeom>
        </p:spPr>
        <p:txBody>
          <a:bodyPr>
            <a:noAutofit/>
          </a:bodyPr>
          <a:lstStyle/>
          <a:p>
            <a:r>
              <a:rPr lang="en-US"/>
              <a:t>Click to edit Master subtitle style</a:t>
            </a:r>
            <a:endParaRPr/>
          </a:p>
        </p:txBody>
      </p:sp>
      <p:sp>
        <p:nvSpPr>
          <p:cNvPr id="4" name="Holder 4"/>
          <p:cNvSpPr>
            <a:spLocks noGrp="1"/>
          </p:cNvSpPr>
          <p:nvPr>
            <p:ph type="ftr" sz="quarter" idx="10"/>
          </p:nvPr>
        </p:nvSpPr>
        <p:spPr/>
        <p:txBody>
          <a:bodyPr/>
          <a:lstStyle>
            <a:lvl1pPr>
              <a:defRPr/>
            </a:lvl1pPr>
          </a:lstStyle>
          <a:p>
            <a:endParaRPr lang="en-US"/>
          </a:p>
        </p:txBody>
      </p:sp>
      <p:sp>
        <p:nvSpPr>
          <p:cNvPr id="5" name="Holder 5"/>
          <p:cNvSpPr>
            <a:spLocks noGrp="1"/>
          </p:cNvSpPr>
          <p:nvPr>
            <p:ph type="dt" sz="half" idx="11"/>
          </p:nvPr>
        </p:nvSpPr>
        <p:spPr/>
        <p:txBody>
          <a:bodyPr/>
          <a:lstStyle>
            <a:lvl1pPr>
              <a:defRPr/>
            </a:lvl1pPr>
          </a:lstStyle>
          <a:p>
            <a:fld id="{1D0B6958-B762-4584-9988-55A64427976B}" type="datetimeFigureOut">
              <a:rPr lang="en-US"/>
              <a:pPr/>
              <a:t>2/23/2021</a:t>
            </a:fld>
            <a:endParaRPr lang="en-US"/>
          </a:p>
        </p:txBody>
      </p:sp>
      <p:sp>
        <p:nvSpPr>
          <p:cNvPr id="6" name="Holder 6"/>
          <p:cNvSpPr>
            <a:spLocks noGrp="1"/>
          </p:cNvSpPr>
          <p:nvPr>
            <p:ph type="sldNum" sz="quarter" idx="12"/>
          </p:nvPr>
        </p:nvSpPr>
        <p:spPr/>
        <p:txBody>
          <a:bodyPr/>
          <a:lstStyle>
            <a:lvl1pPr>
              <a:defRPr/>
            </a:lvl1pPr>
          </a:lstStyle>
          <a:p>
            <a:fld id="{070DCD40-9AC4-4E82-9EA2-A433325247DC}" type="slidenum">
              <a:rPr lang="en-US"/>
              <a:pPr/>
              <a:t>‹#›</a:t>
            </a:fld>
            <a:endParaRPr lang="en-US"/>
          </a:p>
        </p:txBody>
      </p:sp>
    </p:spTree>
    <p:extLst>
      <p:ext uri="{BB962C8B-B14F-4D97-AF65-F5344CB8AC3E}">
        <p14:creationId xmlns:p14="http://schemas.microsoft.com/office/powerpoint/2010/main" val="3720208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p>
            <a:r>
              <a:rPr lang="en-US"/>
              <a:t>Click to edit Master title style</a:t>
            </a:r>
            <a:endParaRPr/>
          </a:p>
        </p:txBody>
      </p:sp>
      <p:sp>
        <p:nvSpPr>
          <p:cNvPr id="3" name="Holder 3"/>
          <p:cNvSpPr>
            <a:spLocks noGrp="1"/>
          </p:cNvSpPr>
          <p:nvPr>
            <p:ph type="body" idx="1"/>
          </p:nvPr>
        </p:nvSpPr>
        <p:spPr/>
        <p:txBody>
          <a:bodyPr/>
          <a:lstStyle/>
          <a:p>
            <a:pPr lvl="0"/>
            <a:r>
              <a:rPr lang="en-US"/>
              <a:t>Click to edit Master text styles</a:t>
            </a:r>
          </a:p>
        </p:txBody>
      </p:sp>
      <p:sp>
        <p:nvSpPr>
          <p:cNvPr id="4" name="Holder 4"/>
          <p:cNvSpPr>
            <a:spLocks noGrp="1"/>
          </p:cNvSpPr>
          <p:nvPr>
            <p:ph type="ftr" sz="quarter" idx="10"/>
          </p:nvPr>
        </p:nvSpPr>
        <p:spPr/>
        <p:txBody>
          <a:bodyPr/>
          <a:lstStyle>
            <a:lvl1pPr>
              <a:defRPr/>
            </a:lvl1pPr>
          </a:lstStyle>
          <a:p>
            <a:endParaRPr lang="en-US"/>
          </a:p>
        </p:txBody>
      </p:sp>
      <p:sp>
        <p:nvSpPr>
          <p:cNvPr id="5" name="Holder 5"/>
          <p:cNvSpPr>
            <a:spLocks noGrp="1"/>
          </p:cNvSpPr>
          <p:nvPr>
            <p:ph type="dt" sz="half" idx="11"/>
          </p:nvPr>
        </p:nvSpPr>
        <p:spPr/>
        <p:txBody>
          <a:bodyPr/>
          <a:lstStyle>
            <a:lvl1pPr>
              <a:defRPr/>
            </a:lvl1pPr>
          </a:lstStyle>
          <a:p>
            <a:fld id="{23EB7C3B-18F2-444E-8E2A-7D93D0928440}" type="datetimeFigureOut">
              <a:rPr lang="en-US"/>
              <a:pPr/>
              <a:t>2/23/2021</a:t>
            </a:fld>
            <a:endParaRPr lang="en-US"/>
          </a:p>
        </p:txBody>
      </p:sp>
      <p:sp>
        <p:nvSpPr>
          <p:cNvPr id="6" name="Holder 6"/>
          <p:cNvSpPr>
            <a:spLocks noGrp="1"/>
          </p:cNvSpPr>
          <p:nvPr>
            <p:ph type="sldNum" sz="quarter" idx="12"/>
          </p:nvPr>
        </p:nvSpPr>
        <p:spPr/>
        <p:txBody>
          <a:bodyPr/>
          <a:lstStyle>
            <a:lvl1pPr>
              <a:defRPr/>
            </a:lvl1pPr>
          </a:lstStyle>
          <a:p>
            <a:fld id="{4AE62C06-5C55-4990-8429-9223A5C185AB}" type="slidenum">
              <a:rPr lang="en-US"/>
              <a:pPr/>
              <a:t>‹#›</a:t>
            </a:fld>
            <a:endParaRPr lang="en-US"/>
          </a:p>
        </p:txBody>
      </p:sp>
    </p:spTree>
    <p:extLst>
      <p:ext uri="{BB962C8B-B14F-4D97-AF65-F5344CB8AC3E}">
        <p14:creationId xmlns:p14="http://schemas.microsoft.com/office/powerpoint/2010/main" val="3089011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p>
            <a:r>
              <a:rPr lang="en-US"/>
              <a:t>Click to edit Master title style</a:t>
            </a:r>
            <a:endParaRPr/>
          </a:p>
        </p:txBody>
      </p:sp>
      <p:sp>
        <p:nvSpPr>
          <p:cNvPr id="3" name="Holder 3"/>
          <p:cNvSpPr>
            <a:spLocks noGrp="1"/>
          </p:cNvSpPr>
          <p:nvPr>
            <p:ph sz="half" idx="2"/>
          </p:nvPr>
        </p:nvSpPr>
        <p:spPr>
          <a:xfrm>
            <a:off x="534606" y="1740916"/>
            <a:ext cx="4651076" cy="4995672"/>
          </a:xfrm>
          <a:prstGeom prst="rect">
            <a:avLst/>
          </a:prstGeom>
        </p:spPr>
        <p:txBody>
          <a:bodyPr>
            <a:noAutofit/>
          </a:bodyPr>
          <a:lstStyle/>
          <a:p>
            <a:pPr lvl="0"/>
            <a:r>
              <a:rPr lang="en-US"/>
              <a:t>Click to edit Master text styles</a:t>
            </a:r>
          </a:p>
        </p:txBody>
      </p:sp>
      <p:sp>
        <p:nvSpPr>
          <p:cNvPr id="4" name="Holder 4"/>
          <p:cNvSpPr>
            <a:spLocks noGrp="1"/>
          </p:cNvSpPr>
          <p:nvPr>
            <p:ph sz="half" idx="3"/>
          </p:nvPr>
        </p:nvSpPr>
        <p:spPr>
          <a:xfrm>
            <a:off x="5506447" y="1740916"/>
            <a:ext cx="4651076" cy="4995672"/>
          </a:xfrm>
          <a:prstGeom prst="rect">
            <a:avLst/>
          </a:prstGeom>
        </p:spPr>
        <p:txBody>
          <a:bodyPr>
            <a:noAutofit/>
          </a:bodyPr>
          <a:lstStyle/>
          <a:p>
            <a:pPr lvl="0"/>
            <a:r>
              <a:rPr lang="en-US"/>
              <a:t>Click to edit Master text styles</a:t>
            </a:r>
          </a:p>
        </p:txBody>
      </p:sp>
      <p:sp>
        <p:nvSpPr>
          <p:cNvPr id="5" name="Holder 4"/>
          <p:cNvSpPr>
            <a:spLocks noGrp="1"/>
          </p:cNvSpPr>
          <p:nvPr>
            <p:ph type="ftr" sz="quarter" idx="10"/>
          </p:nvPr>
        </p:nvSpPr>
        <p:spPr/>
        <p:txBody>
          <a:bodyPr/>
          <a:lstStyle>
            <a:lvl1pPr>
              <a:defRPr/>
            </a:lvl1pPr>
          </a:lstStyle>
          <a:p>
            <a:endParaRPr lang="en-US"/>
          </a:p>
        </p:txBody>
      </p:sp>
      <p:sp>
        <p:nvSpPr>
          <p:cNvPr id="6" name="Holder 5"/>
          <p:cNvSpPr>
            <a:spLocks noGrp="1"/>
          </p:cNvSpPr>
          <p:nvPr>
            <p:ph type="dt" sz="half" idx="11"/>
          </p:nvPr>
        </p:nvSpPr>
        <p:spPr/>
        <p:txBody>
          <a:bodyPr/>
          <a:lstStyle>
            <a:lvl1pPr>
              <a:defRPr/>
            </a:lvl1pPr>
          </a:lstStyle>
          <a:p>
            <a:fld id="{89467ACC-21BA-487C-B7F2-5DFA43D64601}" type="datetimeFigureOut">
              <a:rPr lang="en-US"/>
              <a:pPr/>
              <a:t>2/23/2021</a:t>
            </a:fld>
            <a:endParaRPr lang="en-US"/>
          </a:p>
        </p:txBody>
      </p:sp>
      <p:sp>
        <p:nvSpPr>
          <p:cNvPr id="7" name="Holder 6"/>
          <p:cNvSpPr>
            <a:spLocks noGrp="1"/>
          </p:cNvSpPr>
          <p:nvPr>
            <p:ph type="sldNum" sz="quarter" idx="12"/>
          </p:nvPr>
        </p:nvSpPr>
        <p:spPr/>
        <p:txBody>
          <a:bodyPr/>
          <a:lstStyle>
            <a:lvl1pPr>
              <a:defRPr/>
            </a:lvl1pPr>
          </a:lstStyle>
          <a:p>
            <a:fld id="{583692D5-60C1-41AA-8339-2F77DD451ACF}" type="slidenum">
              <a:rPr lang="en-US"/>
              <a:pPr/>
              <a:t>‹#›</a:t>
            </a:fld>
            <a:endParaRPr lang="en-US"/>
          </a:p>
        </p:txBody>
      </p:sp>
    </p:spTree>
    <p:extLst>
      <p:ext uri="{BB962C8B-B14F-4D97-AF65-F5344CB8AC3E}">
        <p14:creationId xmlns:p14="http://schemas.microsoft.com/office/powerpoint/2010/main" val="3701861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p>
            <a:r>
              <a:rPr lang="en-US"/>
              <a:t>Click to edit Master title style</a:t>
            </a:r>
            <a:endParaRPr/>
          </a:p>
        </p:txBody>
      </p:sp>
      <p:sp>
        <p:nvSpPr>
          <p:cNvPr id="3" name="Holder 4"/>
          <p:cNvSpPr>
            <a:spLocks noGrp="1"/>
          </p:cNvSpPr>
          <p:nvPr>
            <p:ph type="ftr" sz="quarter" idx="10"/>
          </p:nvPr>
        </p:nvSpPr>
        <p:spPr/>
        <p:txBody>
          <a:bodyPr/>
          <a:lstStyle>
            <a:lvl1pPr>
              <a:defRPr/>
            </a:lvl1pPr>
          </a:lstStyle>
          <a:p>
            <a:endParaRPr lang="en-US"/>
          </a:p>
        </p:txBody>
      </p:sp>
      <p:sp>
        <p:nvSpPr>
          <p:cNvPr id="4" name="Holder 5"/>
          <p:cNvSpPr>
            <a:spLocks noGrp="1"/>
          </p:cNvSpPr>
          <p:nvPr>
            <p:ph type="dt" sz="half" idx="11"/>
          </p:nvPr>
        </p:nvSpPr>
        <p:spPr/>
        <p:txBody>
          <a:bodyPr/>
          <a:lstStyle>
            <a:lvl1pPr>
              <a:defRPr/>
            </a:lvl1pPr>
          </a:lstStyle>
          <a:p>
            <a:fld id="{955F6E56-31A8-4633-8493-8A76CDC22802}" type="datetimeFigureOut">
              <a:rPr lang="en-US"/>
              <a:pPr/>
              <a:t>2/23/2021</a:t>
            </a:fld>
            <a:endParaRPr lang="en-US"/>
          </a:p>
        </p:txBody>
      </p:sp>
      <p:sp>
        <p:nvSpPr>
          <p:cNvPr id="5" name="Holder 6"/>
          <p:cNvSpPr>
            <a:spLocks noGrp="1"/>
          </p:cNvSpPr>
          <p:nvPr>
            <p:ph type="sldNum" sz="quarter" idx="12"/>
          </p:nvPr>
        </p:nvSpPr>
        <p:spPr/>
        <p:txBody>
          <a:bodyPr/>
          <a:lstStyle>
            <a:lvl1pPr>
              <a:defRPr/>
            </a:lvl1pPr>
          </a:lstStyle>
          <a:p>
            <a:fld id="{B6489170-CD6B-4EBA-99F4-DDFE3E7A1DEC}" type="slidenum">
              <a:rPr lang="en-US"/>
              <a:pPr/>
              <a:t>‹#›</a:t>
            </a:fld>
            <a:endParaRPr lang="en-US"/>
          </a:p>
        </p:txBody>
      </p:sp>
    </p:spTree>
    <p:extLst>
      <p:ext uri="{BB962C8B-B14F-4D97-AF65-F5344CB8AC3E}">
        <p14:creationId xmlns:p14="http://schemas.microsoft.com/office/powerpoint/2010/main" val="237512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bk object 16"/>
          <p:cNvSpPr/>
          <p:nvPr/>
        </p:nvSpPr>
        <p:spPr>
          <a:xfrm>
            <a:off x="0" y="0"/>
            <a:ext cx="10691813" cy="7546975"/>
          </a:xfrm>
          <a:custGeom>
            <a:avLst/>
            <a:gdLst/>
            <a:ahLst/>
            <a:cxnLst/>
            <a:rect l="l" t="t" r="r" b="b"/>
            <a:pathLst>
              <a:path w="10691997" h="7547295">
                <a:moveTo>
                  <a:pt x="8160137" y="0"/>
                </a:moveTo>
                <a:lnTo>
                  <a:pt x="0" y="0"/>
                </a:lnTo>
                <a:lnTo>
                  <a:pt x="0" y="7547295"/>
                </a:lnTo>
                <a:lnTo>
                  <a:pt x="10691997" y="7547295"/>
                </a:lnTo>
                <a:lnTo>
                  <a:pt x="10691997" y="2724355"/>
                </a:lnTo>
                <a:lnTo>
                  <a:pt x="10686739" y="2592733"/>
                </a:lnTo>
                <a:lnTo>
                  <a:pt x="10661473" y="2364244"/>
                </a:lnTo>
                <a:lnTo>
                  <a:pt x="10618517" y="2142118"/>
                </a:lnTo>
                <a:lnTo>
                  <a:pt x="10558643" y="1927022"/>
                </a:lnTo>
                <a:lnTo>
                  <a:pt x="10482618" y="1719625"/>
                </a:lnTo>
                <a:lnTo>
                  <a:pt x="10391213" y="1520597"/>
                </a:lnTo>
                <a:lnTo>
                  <a:pt x="10285197" y="1330606"/>
                </a:lnTo>
                <a:lnTo>
                  <a:pt x="10165339" y="1150321"/>
                </a:lnTo>
                <a:lnTo>
                  <a:pt x="10032409" y="980411"/>
                </a:lnTo>
                <a:lnTo>
                  <a:pt x="9887175" y="821546"/>
                </a:lnTo>
                <a:lnTo>
                  <a:pt x="9730409" y="674393"/>
                </a:lnTo>
                <a:lnTo>
                  <a:pt x="9562878" y="539622"/>
                </a:lnTo>
                <a:lnTo>
                  <a:pt x="9385353" y="417902"/>
                </a:lnTo>
                <a:lnTo>
                  <a:pt x="9198602" y="309901"/>
                </a:lnTo>
                <a:lnTo>
                  <a:pt x="9003395" y="216289"/>
                </a:lnTo>
                <a:lnTo>
                  <a:pt x="8800502" y="137735"/>
                </a:lnTo>
                <a:lnTo>
                  <a:pt x="8590692" y="74907"/>
                </a:lnTo>
                <a:lnTo>
                  <a:pt x="8374734" y="28474"/>
                </a:lnTo>
                <a:lnTo>
                  <a:pt x="8160137" y="0"/>
                </a:lnTo>
                <a:close/>
              </a:path>
            </a:pathLst>
          </a:custGeom>
          <a:solidFill>
            <a:srgbClr val="0085C7"/>
          </a:solidFill>
        </p:spPr>
        <p:txBody>
          <a:bodyPr lIns="0" tIns="0" rIns="0" bIns="0"/>
          <a:lstStyle/>
          <a:p>
            <a:endParaRPr lang="en-US">
              <a:latin typeface="Calibri" charset="0"/>
            </a:endParaRPr>
          </a:p>
        </p:txBody>
      </p:sp>
      <p:sp>
        <p:nvSpPr>
          <p:cNvPr id="3" name="Holder 2"/>
          <p:cNvSpPr>
            <a:spLocks noGrp="1"/>
          </p:cNvSpPr>
          <p:nvPr>
            <p:ph type="ftr" sz="quarter" idx="10"/>
          </p:nvPr>
        </p:nvSpPr>
        <p:spPr/>
        <p:txBody>
          <a:bodyPr/>
          <a:lstStyle>
            <a:lvl1pPr>
              <a:defRPr/>
            </a:lvl1pPr>
          </a:lstStyle>
          <a:p>
            <a:endParaRPr lang="en-US"/>
          </a:p>
        </p:txBody>
      </p:sp>
      <p:sp>
        <p:nvSpPr>
          <p:cNvPr id="4" name="Holder 3"/>
          <p:cNvSpPr>
            <a:spLocks noGrp="1"/>
          </p:cNvSpPr>
          <p:nvPr>
            <p:ph type="dt" sz="half" idx="11"/>
          </p:nvPr>
        </p:nvSpPr>
        <p:spPr/>
        <p:txBody>
          <a:bodyPr/>
          <a:lstStyle>
            <a:lvl1pPr>
              <a:defRPr/>
            </a:lvl1pPr>
          </a:lstStyle>
          <a:p>
            <a:fld id="{39CDE50E-2508-4429-B0E0-943C899BEDA5}" type="datetimeFigureOut">
              <a:rPr lang="en-US"/>
              <a:pPr/>
              <a:t>2/23/2021</a:t>
            </a:fld>
            <a:endParaRPr lang="en-US"/>
          </a:p>
        </p:txBody>
      </p:sp>
      <p:sp>
        <p:nvSpPr>
          <p:cNvPr id="5" name="Holder 4"/>
          <p:cNvSpPr>
            <a:spLocks noGrp="1"/>
          </p:cNvSpPr>
          <p:nvPr>
            <p:ph type="sldNum" sz="quarter" idx="12"/>
          </p:nvPr>
        </p:nvSpPr>
        <p:spPr/>
        <p:txBody>
          <a:bodyPr/>
          <a:lstStyle>
            <a:lvl1pPr>
              <a:defRPr/>
            </a:lvl1pPr>
          </a:lstStyle>
          <a:p>
            <a:fld id="{91C08562-23EC-44CD-A206-8C5599DCF9BA}" type="slidenum">
              <a:rPr lang="en-US"/>
              <a:pPr/>
              <a:t>‹#›</a:t>
            </a:fld>
            <a:endParaRPr lang="en-US"/>
          </a:p>
        </p:txBody>
      </p:sp>
    </p:spTree>
    <p:extLst>
      <p:ext uri="{BB962C8B-B14F-4D97-AF65-F5344CB8AC3E}">
        <p14:creationId xmlns:p14="http://schemas.microsoft.com/office/powerpoint/2010/main" val="14491231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430838"/>
            <a:ext cx="2041525" cy="2120900"/>
          </a:xfrm>
          <a:custGeom>
            <a:avLst/>
            <a:gdLst/>
            <a:ahLst/>
            <a:cxnLst/>
            <a:rect l="l" t="t" r="r" b="b"/>
            <a:pathLst>
              <a:path w="2042077" h="2119892">
                <a:moveTo>
                  <a:pt x="0" y="0"/>
                </a:moveTo>
                <a:lnTo>
                  <a:pt x="0" y="450746"/>
                </a:lnTo>
                <a:lnTo>
                  <a:pt x="1607911" y="2119892"/>
                </a:lnTo>
                <a:lnTo>
                  <a:pt x="2042077" y="2119892"/>
                </a:lnTo>
                <a:lnTo>
                  <a:pt x="0" y="0"/>
                </a:lnTo>
                <a:close/>
              </a:path>
            </a:pathLst>
          </a:custGeom>
          <a:solidFill>
            <a:srgbClr val="F7062F"/>
          </a:solidFill>
        </p:spPr>
        <p:txBody>
          <a:bodyPr lIns="0" tIns="0" rIns="0" bIns="0"/>
          <a:lstStyle/>
          <a:p>
            <a:endParaRPr lang="en-US">
              <a:latin typeface="Calibri" charset="0"/>
            </a:endParaRPr>
          </a:p>
        </p:txBody>
      </p:sp>
      <p:sp>
        <p:nvSpPr>
          <p:cNvPr id="17" name="bk object 17"/>
          <p:cNvSpPr/>
          <p:nvPr/>
        </p:nvSpPr>
        <p:spPr>
          <a:xfrm>
            <a:off x="0" y="6332538"/>
            <a:ext cx="1174750" cy="1219200"/>
          </a:xfrm>
          <a:custGeom>
            <a:avLst/>
            <a:gdLst/>
            <a:ahLst/>
            <a:cxnLst/>
            <a:rect l="l" t="t" r="r" b="b"/>
            <a:pathLst>
              <a:path w="1174143" h="1218773">
                <a:moveTo>
                  <a:pt x="0" y="416823"/>
                </a:moveTo>
                <a:lnTo>
                  <a:pt x="772549" y="1218773"/>
                </a:lnTo>
                <a:lnTo>
                  <a:pt x="1174143" y="1218773"/>
                </a:lnTo>
                <a:lnTo>
                  <a:pt x="0" y="0"/>
                </a:lnTo>
                <a:lnTo>
                  <a:pt x="0" y="416823"/>
                </a:lnTo>
              </a:path>
            </a:pathLst>
          </a:custGeom>
          <a:solidFill>
            <a:srgbClr val="F7062F"/>
          </a:solidFill>
        </p:spPr>
        <p:txBody>
          <a:bodyPr lIns="0" tIns="0" rIns="0" bIns="0"/>
          <a:lstStyle/>
          <a:p>
            <a:endParaRPr lang="en-US">
              <a:latin typeface="Calibri" charset="0"/>
            </a:endParaRPr>
          </a:p>
        </p:txBody>
      </p:sp>
      <p:sp>
        <p:nvSpPr>
          <p:cNvPr id="18" name="bk object 18"/>
          <p:cNvSpPr/>
          <p:nvPr/>
        </p:nvSpPr>
        <p:spPr>
          <a:xfrm>
            <a:off x="0" y="7200900"/>
            <a:ext cx="336550" cy="350838"/>
          </a:xfrm>
          <a:custGeom>
            <a:avLst/>
            <a:gdLst/>
            <a:ahLst/>
            <a:cxnLst/>
            <a:rect l="l" t="t" r="r" b="b"/>
            <a:pathLst>
              <a:path w="337205" h="350607">
                <a:moveTo>
                  <a:pt x="0" y="0"/>
                </a:moveTo>
                <a:lnTo>
                  <a:pt x="0" y="350607"/>
                </a:lnTo>
                <a:lnTo>
                  <a:pt x="337205" y="350607"/>
                </a:lnTo>
                <a:lnTo>
                  <a:pt x="0" y="0"/>
                </a:lnTo>
                <a:close/>
              </a:path>
            </a:pathLst>
          </a:custGeom>
          <a:solidFill>
            <a:srgbClr val="F7062F"/>
          </a:solidFill>
        </p:spPr>
        <p:txBody>
          <a:bodyPr lIns="0" tIns="0" rIns="0" bIns="0"/>
          <a:lstStyle/>
          <a:p>
            <a:endParaRPr lang="en-US">
              <a:latin typeface="Calibri" charset="0"/>
            </a:endParaRPr>
          </a:p>
        </p:txBody>
      </p:sp>
      <p:sp>
        <p:nvSpPr>
          <p:cNvPr id="1029" name="Holder 2"/>
          <p:cNvSpPr>
            <a:spLocks noGrp="1"/>
          </p:cNvSpPr>
          <p:nvPr>
            <p:ph type="title"/>
          </p:nvPr>
        </p:nvSpPr>
        <p:spPr bwMode="auto">
          <a:xfrm>
            <a:off x="1125538" y="1397000"/>
            <a:ext cx="844073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30" name="Holder 3"/>
          <p:cNvSpPr>
            <a:spLocks noGrp="1"/>
          </p:cNvSpPr>
          <p:nvPr>
            <p:ph type="body" idx="1"/>
          </p:nvPr>
        </p:nvSpPr>
        <p:spPr bwMode="auto">
          <a:xfrm>
            <a:off x="534988" y="1741488"/>
            <a:ext cx="9621837" cy="499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Holder 4"/>
          <p:cNvSpPr>
            <a:spLocks noGrp="1"/>
          </p:cNvSpPr>
          <p:nvPr>
            <p:ph type="ftr" sz="quarter" idx="5"/>
          </p:nvPr>
        </p:nvSpPr>
        <p:spPr>
          <a:xfrm>
            <a:off x="3635375" y="7038975"/>
            <a:ext cx="3421063" cy="379413"/>
          </a:xfrm>
          <a:prstGeom prst="rect">
            <a:avLst/>
          </a:prstGeom>
        </p:spPr>
        <p:txBody>
          <a:bodyPr vert="horz" wrap="square" lIns="0" tIns="0" rIns="0" bIns="0" numCol="1" anchor="t" anchorCtr="0" compatLnSpc="1">
            <a:prstTxWarp prst="textNoShape">
              <a:avLst/>
            </a:prstTxWarp>
            <a:noAutofit/>
          </a:bodyPr>
          <a:lstStyle>
            <a:lvl1pPr algn="ctr">
              <a:defRPr>
                <a:solidFill>
                  <a:srgbClr val="898989"/>
                </a:solidFill>
                <a:latin typeface="Calibri" charset="0"/>
              </a:defRPr>
            </a:lvl1pPr>
          </a:lstStyle>
          <a:p>
            <a:endParaRPr lang="en-US"/>
          </a:p>
        </p:txBody>
      </p:sp>
      <p:sp>
        <p:nvSpPr>
          <p:cNvPr id="5" name="Holder 5"/>
          <p:cNvSpPr>
            <a:spLocks noGrp="1"/>
          </p:cNvSpPr>
          <p:nvPr>
            <p:ph type="dt" sz="half" idx="6"/>
          </p:nvPr>
        </p:nvSpPr>
        <p:spPr>
          <a:xfrm>
            <a:off x="534988" y="7038975"/>
            <a:ext cx="2459037" cy="379413"/>
          </a:xfrm>
          <a:prstGeom prst="rect">
            <a:avLst/>
          </a:prstGeom>
        </p:spPr>
        <p:txBody>
          <a:bodyPr vert="horz" wrap="square" lIns="0" tIns="0" rIns="0" bIns="0" numCol="1" anchor="t" anchorCtr="0" compatLnSpc="1">
            <a:prstTxWarp prst="textNoShape">
              <a:avLst/>
            </a:prstTxWarp>
            <a:noAutofit/>
          </a:bodyPr>
          <a:lstStyle>
            <a:lvl1pPr>
              <a:defRPr>
                <a:solidFill>
                  <a:srgbClr val="898989"/>
                </a:solidFill>
                <a:latin typeface="Calibri" charset="0"/>
              </a:defRPr>
            </a:lvl1pPr>
          </a:lstStyle>
          <a:p>
            <a:fld id="{26AFE636-C567-46E5-8914-FFFEE23E395E}" type="datetimeFigureOut">
              <a:rPr lang="en-US"/>
              <a:pPr/>
              <a:t>2/23/2021</a:t>
            </a:fld>
            <a:endParaRPr lang="en-US"/>
          </a:p>
        </p:txBody>
      </p:sp>
      <p:sp>
        <p:nvSpPr>
          <p:cNvPr id="6" name="Holder 6"/>
          <p:cNvSpPr>
            <a:spLocks noGrp="1"/>
          </p:cNvSpPr>
          <p:nvPr>
            <p:ph type="sldNum" sz="quarter" idx="7"/>
          </p:nvPr>
        </p:nvSpPr>
        <p:spPr>
          <a:xfrm>
            <a:off x="7697788" y="7038975"/>
            <a:ext cx="2459037" cy="379413"/>
          </a:xfrm>
          <a:prstGeom prst="rect">
            <a:avLst/>
          </a:prstGeom>
        </p:spPr>
        <p:txBody>
          <a:bodyPr vert="horz" wrap="square" lIns="0" tIns="0" rIns="0" bIns="0" numCol="1" anchor="t" anchorCtr="0" compatLnSpc="1">
            <a:prstTxWarp prst="textNoShape">
              <a:avLst/>
            </a:prstTxWarp>
            <a:noAutofit/>
          </a:bodyPr>
          <a:lstStyle>
            <a:lvl1pPr algn="r">
              <a:defRPr>
                <a:solidFill>
                  <a:srgbClr val="898989"/>
                </a:solidFill>
                <a:latin typeface="Calibri" charset="0"/>
              </a:defRPr>
            </a:lvl1pPr>
          </a:lstStyle>
          <a:p>
            <a:fld id="{75B88EA3-690A-4685-9A78-50C6B312610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3" r:id="rId1"/>
    <p:sldLayoutId id="2147483652" r:id="rId2"/>
    <p:sldLayoutId id="2147483651" r:id="rId3"/>
    <p:sldLayoutId id="2147483650" r:id="rId4"/>
    <p:sldLayoutId id="2147483654" r:id="rId5"/>
  </p:sldLayoutIdLst>
  <p:txStyles>
    <p:titleStyle>
      <a:lvl1pPr algn="ctr" rtl="0" eaLnBrk="1" fontAlgn="base" hangingPunct="1">
        <a:spcBef>
          <a:spcPct val="0"/>
        </a:spcBef>
        <a:spcAft>
          <a:spcPct val="0"/>
        </a:spcAft>
        <a:defRPr sz="4400">
          <a:solidFill>
            <a:schemeClr val="tx2"/>
          </a:solidFill>
          <a:latin typeface="Arial" charset="0"/>
          <a:ea typeface="ＭＳ Ｐゴシック" charset="-128"/>
        </a:defRPr>
      </a:lvl1pPr>
      <a:lvl2pPr algn="ctr" rtl="0" eaLnBrk="1" fontAlgn="base" hangingPunct="1">
        <a:spcBef>
          <a:spcPct val="0"/>
        </a:spcBef>
        <a:spcAft>
          <a:spcPct val="0"/>
        </a:spcAft>
        <a:defRPr sz="4400">
          <a:solidFill>
            <a:schemeClr val="tx2"/>
          </a:solidFill>
          <a:latin typeface="Arial" charset="0"/>
          <a:ea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Arial" charset="0"/>
          <a:ea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Arial" charset="0"/>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Arial" charset="0"/>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07515" y="5307873"/>
            <a:ext cx="9192765" cy="641350"/>
          </a:xfrm>
          <a:prstGeom prst="rect">
            <a:avLst/>
          </a:prstGeom>
        </p:spPr>
        <p:txBody>
          <a:bodyPr lIns="0" tIns="0" rIns="0" bIns="0"/>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r>
              <a:rPr lang="en-US" sz="1200" i="1" dirty="0">
                <a:solidFill>
                  <a:srgbClr val="FFFFFF"/>
                </a:solidFill>
                <a:latin typeface="Arial" charset="0"/>
                <a:cs typeface="Arial" charset="0"/>
              </a:rPr>
              <a:t>.............................................................................................................................................................................................................</a:t>
            </a:r>
            <a:endParaRPr lang="en-US" sz="1200" i="1" dirty="0">
              <a:latin typeface="Arial" charset="0"/>
              <a:cs typeface="Arial" charset="0"/>
            </a:endParaRPr>
          </a:p>
          <a:p>
            <a:pPr>
              <a:lnSpc>
                <a:spcPts val="700"/>
              </a:lnSpc>
            </a:pPr>
            <a:endParaRPr lang="en-US" sz="700" i="1" dirty="0"/>
          </a:p>
          <a:p>
            <a:pPr>
              <a:lnSpc>
                <a:spcPts val="2850"/>
              </a:lnSpc>
            </a:pPr>
            <a:r>
              <a:rPr lang="en-US" sz="2000" i="1" dirty="0">
                <a:solidFill>
                  <a:srgbClr val="FFFFFF"/>
                </a:solidFill>
                <a:latin typeface="Arial" charset="0"/>
                <a:cs typeface="Arial" charset="0"/>
              </a:rPr>
              <a:t>Board meeting, 02</a:t>
            </a:r>
            <a:r>
              <a:rPr lang="en-US" sz="2000" i="1" baseline="30000" dirty="0">
                <a:solidFill>
                  <a:srgbClr val="FFFFFF"/>
                </a:solidFill>
                <a:latin typeface="Arial" charset="0"/>
                <a:cs typeface="Arial" charset="0"/>
              </a:rPr>
              <a:t>nd</a:t>
            </a:r>
            <a:r>
              <a:rPr lang="en-US" sz="2000" i="1" dirty="0">
                <a:solidFill>
                  <a:srgbClr val="FFFFFF"/>
                </a:solidFill>
                <a:latin typeface="Arial" charset="0"/>
                <a:cs typeface="Arial" charset="0"/>
              </a:rPr>
              <a:t> March 2021</a:t>
            </a:r>
          </a:p>
          <a:p>
            <a:pPr>
              <a:lnSpc>
                <a:spcPts val="2850"/>
              </a:lnSpc>
            </a:pPr>
            <a:endParaRPr lang="en-US" sz="2000" i="1" dirty="0">
              <a:solidFill>
                <a:srgbClr val="FFFFFF"/>
              </a:solidFill>
              <a:latin typeface="Arial" charset="0"/>
              <a:cs typeface="Arial" charset="0"/>
            </a:endParaRPr>
          </a:p>
          <a:p>
            <a:pPr>
              <a:lnSpc>
                <a:spcPts val="2850"/>
              </a:lnSpc>
            </a:pPr>
            <a:r>
              <a:rPr lang="en-US" sz="2000" dirty="0">
                <a:solidFill>
                  <a:srgbClr val="FFFFFF"/>
                </a:solidFill>
                <a:latin typeface="Arial" charset="0"/>
                <a:cs typeface="Arial" charset="0"/>
              </a:rPr>
              <a:t>Marion Steff, PhD, International Cooperation Manager</a:t>
            </a:r>
          </a:p>
          <a:p>
            <a:pPr>
              <a:lnSpc>
                <a:spcPts val="2850"/>
              </a:lnSpc>
            </a:pPr>
            <a:r>
              <a:rPr lang="en-US" sz="2000" dirty="0">
                <a:solidFill>
                  <a:srgbClr val="FFFFFF"/>
                </a:solidFill>
                <a:latin typeface="Arial" charset="0"/>
                <a:cs typeface="Arial" charset="0"/>
              </a:rPr>
              <a:t>Polly Meeks, Consultant</a:t>
            </a:r>
            <a:endParaRPr lang="en-US" sz="2000" dirty="0">
              <a:latin typeface="Arial" charset="0"/>
              <a:cs typeface="Arial" charset="0"/>
            </a:endParaRPr>
          </a:p>
        </p:txBody>
      </p:sp>
      <p:pic>
        <p:nvPicPr>
          <p:cNvPr id="7210" name="Picture 42" descr="EDF_logo_CMJ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8182" y="688256"/>
            <a:ext cx="2692573" cy="335104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E183214A-A617-4CB4-B80D-B7636E37C1BD}"/>
              </a:ext>
            </a:extLst>
          </p:cNvPr>
          <p:cNvSpPr>
            <a:spLocks noGrp="1"/>
          </p:cNvSpPr>
          <p:nvPr>
            <p:ph type="title" idx="4294967295"/>
          </p:nvPr>
        </p:nvSpPr>
        <p:spPr>
          <a:xfrm>
            <a:off x="907515" y="4648696"/>
            <a:ext cx="8880476" cy="641350"/>
          </a:xfrm>
        </p:spPr>
        <p:txBody>
          <a:bodyPr/>
          <a:lstStyle/>
          <a:p>
            <a:pPr lvl="0" algn="l" defTabSz="457200">
              <a:lnSpc>
                <a:spcPts val="3800"/>
              </a:lnSpc>
            </a:pPr>
            <a:r>
              <a:rPr lang="en-US" sz="2800" b="1" kern="1200" dirty="0">
                <a:solidFill>
                  <a:srgbClr val="FFFFFF"/>
                </a:solidFill>
                <a:cs typeface="Arial" charset="0"/>
              </a:rPr>
              <a:t>Mapping inclusiveness in Europe</a:t>
            </a:r>
            <a:br>
              <a:rPr lang="en-US" sz="3200" kern="1200" dirty="0">
                <a:solidFill>
                  <a:prstClr val="black"/>
                </a:solidFill>
                <a:cs typeface="Arial" charset="0"/>
              </a:rPr>
            </a:br>
            <a:endParaRPr lang="fr-B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25538" y="1840384"/>
            <a:ext cx="8230222" cy="2936602"/>
          </a:xfrm>
          <a:prstGeom prst="rect">
            <a:avLst/>
          </a:prstGeom>
        </p:spPr>
        <p:txBody>
          <a:bodyPr lIns="0" tIns="0" rIns="0" bIns="0"/>
          <a:lstStyle>
            <a:lvl1pPr marL="12700">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nSpc>
                <a:spcPts val="600"/>
              </a:lnSpc>
              <a:spcBef>
                <a:spcPts val="25"/>
              </a:spcBef>
            </a:pPr>
            <a:endParaRPr lang="en-US" sz="600" dirty="0"/>
          </a:p>
          <a:p>
            <a:endParaRPr lang="en-US" sz="2100" dirty="0">
              <a:solidFill>
                <a:srgbClr val="231F20"/>
              </a:solidFill>
              <a:latin typeface="Arial" charset="0"/>
              <a:cs typeface="Arial" charset="0"/>
            </a:endParaRPr>
          </a:p>
          <a:p>
            <a:pPr>
              <a:lnSpc>
                <a:spcPts val="1000"/>
              </a:lnSpc>
            </a:pPr>
            <a:endParaRPr lang="en-US" sz="1000" dirty="0"/>
          </a:p>
          <a:p>
            <a:pPr>
              <a:lnSpc>
                <a:spcPts val="1000"/>
              </a:lnSpc>
            </a:pPr>
            <a:endParaRPr lang="en-US" sz="1000" dirty="0"/>
          </a:p>
        </p:txBody>
      </p:sp>
      <p:sp>
        <p:nvSpPr>
          <p:cNvPr id="2" name="Title 1">
            <a:extLst>
              <a:ext uri="{FF2B5EF4-FFF2-40B4-BE49-F238E27FC236}">
                <a16:creationId xmlns:a16="http://schemas.microsoft.com/office/drawing/2014/main" id="{AA7AEB3E-8C64-418C-A86A-B988D236B858}"/>
              </a:ext>
            </a:extLst>
          </p:cNvPr>
          <p:cNvSpPr>
            <a:spLocks noGrp="1"/>
          </p:cNvSpPr>
          <p:nvPr>
            <p:ph type="title"/>
          </p:nvPr>
        </p:nvSpPr>
        <p:spPr>
          <a:xfrm>
            <a:off x="1119981" y="904280"/>
            <a:ext cx="8440737" cy="557213"/>
          </a:xfrm>
        </p:spPr>
        <p:txBody>
          <a:bodyPr/>
          <a:lstStyle/>
          <a:p>
            <a:pPr lvl="0" algn="l" defTabSz="457200"/>
            <a:r>
              <a:rPr lang="en-US" sz="2400" b="1" kern="1200" dirty="0">
                <a:solidFill>
                  <a:srgbClr val="007AB7"/>
                </a:solidFill>
                <a:cs typeface="+mn-cs"/>
              </a:rPr>
              <a:t>Good practice examples (4/4) </a:t>
            </a:r>
            <a:br>
              <a:rPr lang="en-US" sz="2400" b="1" kern="1200" dirty="0">
                <a:solidFill>
                  <a:srgbClr val="007AB7"/>
                </a:solidFill>
                <a:cs typeface="+mn-cs"/>
              </a:rPr>
            </a:br>
            <a:br>
              <a:rPr lang="en-US" sz="2400" b="1" kern="1200" dirty="0">
                <a:solidFill>
                  <a:srgbClr val="007AB7"/>
                </a:solidFill>
                <a:cs typeface="+mn-cs"/>
              </a:rPr>
            </a:br>
            <a:br>
              <a:rPr lang="en-US" sz="2400" b="1" kern="1200" dirty="0">
                <a:solidFill>
                  <a:srgbClr val="007AB7"/>
                </a:solidFill>
                <a:cs typeface="+mn-cs"/>
              </a:rPr>
            </a:br>
            <a:br>
              <a:rPr lang="en-US" sz="2400" b="1" kern="1200" dirty="0">
                <a:solidFill>
                  <a:srgbClr val="007AB7"/>
                </a:solidFill>
                <a:cs typeface="+mn-cs"/>
              </a:rPr>
            </a:br>
            <a:endParaRPr lang="fr-BE" dirty="0"/>
          </a:p>
        </p:txBody>
      </p:sp>
      <p:sp>
        <p:nvSpPr>
          <p:cNvPr id="5" name="Rectangle 4">
            <a:extLst>
              <a:ext uri="{FF2B5EF4-FFF2-40B4-BE49-F238E27FC236}">
                <a16:creationId xmlns:a16="http://schemas.microsoft.com/office/drawing/2014/main" id="{71739902-F690-4697-ACE2-60264EC88279}"/>
              </a:ext>
            </a:extLst>
          </p:cNvPr>
          <p:cNvSpPr/>
          <p:nvPr/>
        </p:nvSpPr>
        <p:spPr>
          <a:xfrm>
            <a:off x="1095892" y="2007190"/>
            <a:ext cx="8459270" cy="1200329"/>
          </a:xfrm>
          <a:prstGeom prst="rect">
            <a:avLst/>
          </a:prstGeom>
        </p:spPr>
        <p:txBody>
          <a:bodyPr wrap="square">
            <a:spAutoFit/>
          </a:bodyPr>
          <a:lstStyle/>
          <a:p>
            <a:pPr marL="355600" indent="-342900">
              <a:buFont typeface="Arial" panose="020B0604020202020204" pitchFamily="34" charset="0"/>
              <a:buChar char="•"/>
            </a:pPr>
            <a:r>
              <a:rPr lang="fr-BE" sz="2400" dirty="0" err="1"/>
              <a:t>Championing</a:t>
            </a:r>
            <a:r>
              <a:rPr lang="fr-BE" sz="2400" dirty="0"/>
              <a:t> </a:t>
            </a:r>
            <a:r>
              <a:rPr lang="fr-BE" sz="2400" dirty="0" err="1"/>
              <a:t>disability</a:t>
            </a:r>
            <a:r>
              <a:rPr lang="fr-BE" sz="2400" dirty="0"/>
              <a:t> inclusion </a:t>
            </a:r>
            <a:r>
              <a:rPr lang="fr-BE" sz="2400" dirty="0" err="1"/>
              <a:t>with</a:t>
            </a:r>
            <a:r>
              <a:rPr lang="fr-BE" sz="2400" dirty="0"/>
              <a:t> </a:t>
            </a:r>
            <a:r>
              <a:rPr lang="fr-BE" sz="2400" dirty="0" err="1"/>
              <a:t>other</a:t>
            </a:r>
            <a:r>
              <a:rPr lang="fr-BE" sz="2400" dirty="0"/>
              <a:t> stakeholders </a:t>
            </a:r>
            <a:r>
              <a:rPr lang="fr-BE" sz="2400" dirty="0" err="1"/>
              <a:t>engaged</a:t>
            </a:r>
            <a:r>
              <a:rPr lang="fr-BE" sz="2400" dirty="0"/>
              <a:t> in </a:t>
            </a:r>
            <a:r>
              <a:rPr lang="fr-BE" sz="2400" dirty="0" err="1"/>
              <a:t>development</a:t>
            </a:r>
            <a:r>
              <a:rPr lang="fr-BE" sz="2400" dirty="0"/>
              <a:t> </a:t>
            </a:r>
            <a:r>
              <a:rPr lang="fr-BE" sz="2400" dirty="0" err="1"/>
              <a:t>cooperation</a:t>
            </a:r>
            <a:r>
              <a:rPr lang="fr-BE" sz="2400" dirty="0"/>
              <a:t> and </a:t>
            </a:r>
            <a:r>
              <a:rPr lang="fr-BE" sz="2400" dirty="0" err="1"/>
              <a:t>humanitarian</a:t>
            </a:r>
            <a:r>
              <a:rPr lang="fr-BE" sz="2400" dirty="0"/>
              <a:t> action – </a:t>
            </a:r>
            <a:r>
              <a:rPr lang="fr-BE" sz="2400" b="1" dirty="0" err="1"/>
              <a:t>Norway</a:t>
            </a:r>
            <a:r>
              <a:rPr lang="fr-BE" sz="2400" b="1" dirty="0"/>
              <a:t> </a:t>
            </a:r>
            <a:r>
              <a:rPr lang="fr-BE" sz="2400" dirty="0"/>
              <a:t>and </a:t>
            </a:r>
            <a:r>
              <a:rPr lang="fr-BE" sz="2400" b="1" dirty="0"/>
              <a:t>UK</a:t>
            </a:r>
            <a:endParaRPr lang="en-US" sz="2400" dirty="0">
              <a:cs typeface="Arial" charset="0"/>
            </a:endParaRPr>
          </a:p>
        </p:txBody>
      </p:sp>
    </p:spTree>
    <p:extLst>
      <p:ext uri="{BB962C8B-B14F-4D97-AF65-F5344CB8AC3E}">
        <p14:creationId xmlns:p14="http://schemas.microsoft.com/office/powerpoint/2010/main" val="761871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25538" y="1840384"/>
            <a:ext cx="8230222" cy="2936602"/>
          </a:xfrm>
          <a:prstGeom prst="rect">
            <a:avLst/>
          </a:prstGeom>
        </p:spPr>
        <p:txBody>
          <a:bodyPr lIns="0" tIns="0" rIns="0" bIns="0"/>
          <a:lstStyle>
            <a:lvl1pPr marL="12700">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nSpc>
                <a:spcPts val="600"/>
              </a:lnSpc>
              <a:spcBef>
                <a:spcPts val="25"/>
              </a:spcBef>
            </a:pPr>
            <a:endParaRPr lang="en-US" sz="600" dirty="0"/>
          </a:p>
          <a:p>
            <a:endParaRPr lang="en-US" sz="2100" dirty="0">
              <a:solidFill>
                <a:srgbClr val="231F20"/>
              </a:solidFill>
              <a:latin typeface="Arial" charset="0"/>
              <a:cs typeface="Arial" charset="0"/>
            </a:endParaRPr>
          </a:p>
          <a:p>
            <a:pPr>
              <a:lnSpc>
                <a:spcPts val="1000"/>
              </a:lnSpc>
            </a:pPr>
            <a:endParaRPr lang="en-US" sz="1000" dirty="0"/>
          </a:p>
          <a:p>
            <a:pPr>
              <a:lnSpc>
                <a:spcPts val="1000"/>
              </a:lnSpc>
            </a:pPr>
            <a:endParaRPr lang="en-US" sz="1000" dirty="0"/>
          </a:p>
        </p:txBody>
      </p:sp>
      <p:sp>
        <p:nvSpPr>
          <p:cNvPr id="2" name="Title 1">
            <a:extLst>
              <a:ext uri="{FF2B5EF4-FFF2-40B4-BE49-F238E27FC236}">
                <a16:creationId xmlns:a16="http://schemas.microsoft.com/office/drawing/2014/main" id="{AA7AEB3E-8C64-418C-A86A-B988D236B858}"/>
              </a:ext>
            </a:extLst>
          </p:cNvPr>
          <p:cNvSpPr>
            <a:spLocks noGrp="1"/>
          </p:cNvSpPr>
          <p:nvPr>
            <p:ph type="title"/>
          </p:nvPr>
        </p:nvSpPr>
        <p:spPr>
          <a:xfrm>
            <a:off x="1119981" y="904280"/>
            <a:ext cx="8440737" cy="557213"/>
          </a:xfrm>
        </p:spPr>
        <p:txBody>
          <a:bodyPr/>
          <a:lstStyle/>
          <a:p>
            <a:pPr lvl="0" algn="l" defTabSz="457200"/>
            <a:r>
              <a:rPr lang="en-US" sz="2400" b="1" kern="1200" dirty="0">
                <a:solidFill>
                  <a:srgbClr val="007AB7"/>
                </a:solidFill>
                <a:cs typeface="+mn-cs"/>
              </a:rPr>
              <a:t>Still a long way to go…</a:t>
            </a:r>
            <a:br>
              <a:rPr lang="en-US" sz="2400" b="1" kern="1200" dirty="0">
                <a:solidFill>
                  <a:srgbClr val="007AB7"/>
                </a:solidFill>
                <a:cs typeface="+mn-cs"/>
              </a:rPr>
            </a:br>
            <a:br>
              <a:rPr lang="en-US" sz="2400" b="1" kern="1200" dirty="0">
                <a:solidFill>
                  <a:srgbClr val="007AB7"/>
                </a:solidFill>
                <a:cs typeface="+mn-cs"/>
              </a:rPr>
            </a:br>
            <a:br>
              <a:rPr lang="en-US" sz="2400" b="1" kern="1200" dirty="0">
                <a:solidFill>
                  <a:srgbClr val="007AB7"/>
                </a:solidFill>
                <a:cs typeface="+mn-cs"/>
              </a:rPr>
            </a:br>
            <a:endParaRPr lang="fr-BE" dirty="0"/>
          </a:p>
        </p:txBody>
      </p:sp>
      <p:sp>
        <p:nvSpPr>
          <p:cNvPr id="6" name="Rectangle 5">
            <a:extLst>
              <a:ext uri="{FF2B5EF4-FFF2-40B4-BE49-F238E27FC236}">
                <a16:creationId xmlns:a16="http://schemas.microsoft.com/office/drawing/2014/main" id="{7B9C3619-E782-4C06-A088-E2C8AF5D17F3}"/>
              </a:ext>
            </a:extLst>
          </p:cNvPr>
          <p:cNvSpPr/>
          <p:nvPr/>
        </p:nvSpPr>
        <p:spPr>
          <a:xfrm>
            <a:off x="1095892" y="2007190"/>
            <a:ext cx="8459270" cy="461665"/>
          </a:xfrm>
          <a:prstGeom prst="rect">
            <a:avLst/>
          </a:prstGeom>
        </p:spPr>
        <p:txBody>
          <a:bodyPr wrap="square">
            <a:spAutoFit/>
          </a:bodyPr>
          <a:lstStyle/>
          <a:p>
            <a:pPr marL="355600" indent="-342900">
              <a:buFont typeface="Arial" panose="020B0604020202020204" pitchFamily="34" charset="0"/>
              <a:buChar char="•"/>
            </a:pPr>
            <a:endParaRPr lang="en-US" sz="2400" dirty="0">
              <a:cs typeface="Arial" charset="0"/>
            </a:endParaRPr>
          </a:p>
        </p:txBody>
      </p:sp>
      <p:sp>
        <p:nvSpPr>
          <p:cNvPr id="7" name="Rectangle 6">
            <a:extLst>
              <a:ext uri="{FF2B5EF4-FFF2-40B4-BE49-F238E27FC236}">
                <a16:creationId xmlns:a16="http://schemas.microsoft.com/office/drawing/2014/main" id="{63FD4525-36BF-4DA0-A311-AD5410819548}"/>
              </a:ext>
            </a:extLst>
          </p:cNvPr>
          <p:cNvSpPr/>
          <p:nvPr/>
        </p:nvSpPr>
        <p:spPr>
          <a:xfrm>
            <a:off x="1095892" y="2007190"/>
            <a:ext cx="8459270" cy="830997"/>
          </a:xfrm>
          <a:prstGeom prst="rect">
            <a:avLst/>
          </a:prstGeom>
        </p:spPr>
        <p:txBody>
          <a:bodyPr wrap="square">
            <a:spAutoFit/>
          </a:bodyPr>
          <a:lstStyle/>
          <a:p>
            <a:pPr marL="355600" indent="-342900">
              <a:buFont typeface="Arial" panose="020B0604020202020204" pitchFamily="34" charset="0"/>
              <a:buChar char="•"/>
            </a:pPr>
            <a:r>
              <a:rPr lang="fr-BE" sz="2400" dirty="0">
                <a:cs typeface="Arial" charset="0"/>
              </a:rPr>
              <a:t>For </a:t>
            </a:r>
            <a:r>
              <a:rPr lang="fr-BE" sz="2400" dirty="0" err="1">
                <a:cs typeface="Arial" charset="0"/>
              </a:rPr>
              <a:t>example</a:t>
            </a:r>
            <a:r>
              <a:rPr lang="fr-BE" sz="2400" dirty="0">
                <a:cs typeface="Arial" charset="0"/>
              </a:rPr>
              <a:t>: </a:t>
            </a:r>
            <a:r>
              <a:rPr lang="fr-BE" sz="2400" dirty="0" err="1">
                <a:cs typeface="Arial" charset="0"/>
              </a:rPr>
              <a:t>internal</a:t>
            </a:r>
            <a:r>
              <a:rPr lang="fr-BE" sz="2400" dirty="0">
                <a:cs typeface="Arial" charset="0"/>
              </a:rPr>
              <a:t> </a:t>
            </a:r>
            <a:r>
              <a:rPr lang="fr-BE" sz="2400" dirty="0" err="1">
                <a:cs typeface="Arial" charset="0"/>
              </a:rPr>
              <a:t>capacity</a:t>
            </a:r>
            <a:r>
              <a:rPr lang="fr-BE" sz="2400" dirty="0">
                <a:cs typeface="Arial" charset="0"/>
              </a:rPr>
              <a:t>, </a:t>
            </a:r>
            <a:r>
              <a:rPr lang="fr-BE" sz="2400" dirty="0" err="1">
                <a:cs typeface="Arial" charset="0"/>
              </a:rPr>
              <a:t>budgeting</a:t>
            </a:r>
            <a:r>
              <a:rPr lang="fr-BE" sz="2400" dirty="0">
                <a:cs typeface="Arial" charset="0"/>
              </a:rPr>
              <a:t> for inclusion, checking for </a:t>
            </a:r>
            <a:r>
              <a:rPr lang="fr-BE" sz="2400" dirty="0" err="1">
                <a:cs typeface="Arial" charset="0"/>
              </a:rPr>
              <a:t>spending</a:t>
            </a:r>
            <a:r>
              <a:rPr lang="fr-BE" sz="2400" dirty="0">
                <a:cs typeface="Arial" charset="0"/>
              </a:rPr>
              <a:t> </a:t>
            </a:r>
            <a:r>
              <a:rPr lang="fr-BE" sz="2400" dirty="0" err="1">
                <a:cs typeface="Arial" charset="0"/>
              </a:rPr>
              <a:t>that</a:t>
            </a:r>
            <a:r>
              <a:rPr lang="fr-BE" sz="2400" dirty="0">
                <a:cs typeface="Arial" charset="0"/>
              </a:rPr>
              <a:t> </a:t>
            </a:r>
            <a:r>
              <a:rPr lang="fr-BE" sz="2400" dirty="0" err="1">
                <a:cs typeface="Arial" charset="0"/>
              </a:rPr>
              <a:t>contravenes</a:t>
            </a:r>
            <a:r>
              <a:rPr lang="fr-BE" sz="2400" dirty="0">
                <a:cs typeface="Arial" charset="0"/>
              </a:rPr>
              <a:t> the CRPD….</a:t>
            </a:r>
            <a:endParaRPr lang="en-US" sz="2400" dirty="0">
              <a:cs typeface="Arial" charset="0"/>
            </a:endParaRPr>
          </a:p>
        </p:txBody>
      </p:sp>
    </p:spTree>
    <p:extLst>
      <p:ext uri="{BB962C8B-B14F-4D97-AF65-F5344CB8AC3E}">
        <p14:creationId xmlns:p14="http://schemas.microsoft.com/office/powerpoint/2010/main" val="3157580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25538" y="1840384"/>
            <a:ext cx="8230222" cy="2936602"/>
          </a:xfrm>
          <a:prstGeom prst="rect">
            <a:avLst/>
          </a:prstGeom>
        </p:spPr>
        <p:txBody>
          <a:bodyPr lIns="0" tIns="0" rIns="0" bIns="0"/>
          <a:lstStyle>
            <a:lvl1pPr marL="12700">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nSpc>
                <a:spcPts val="600"/>
              </a:lnSpc>
              <a:spcBef>
                <a:spcPts val="25"/>
              </a:spcBef>
            </a:pPr>
            <a:endParaRPr lang="en-US" sz="600" dirty="0"/>
          </a:p>
          <a:p>
            <a:endParaRPr lang="en-US" sz="2100" dirty="0">
              <a:solidFill>
                <a:srgbClr val="231F20"/>
              </a:solidFill>
              <a:latin typeface="Arial" charset="0"/>
              <a:cs typeface="Arial" charset="0"/>
            </a:endParaRPr>
          </a:p>
          <a:p>
            <a:pPr>
              <a:lnSpc>
                <a:spcPts val="1000"/>
              </a:lnSpc>
            </a:pPr>
            <a:endParaRPr lang="en-US" sz="1000" dirty="0"/>
          </a:p>
          <a:p>
            <a:pPr>
              <a:lnSpc>
                <a:spcPts val="1000"/>
              </a:lnSpc>
            </a:pPr>
            <a:endParaRPr lang="en-US" sz="1000" dirty="0"/>
          </a:p>
        </p:txBody>
      </p:sp>
      <p:sp>
        <p:nvSpPr>
          <p:cNvPr id="2" name="Title 1">
            <a:extLst>
              <a:ext uri="{FF2B5EF4-FFF2-40B4-BE49-F238E27FC236}">
                <a16:creationId xmlns:a16="http://schemas.microsoft.com/office/drawing/2014/main" id="{AA7AEB3E-8C64-418C-A86A-B988D236B858}"/>
              </a:ext>
            </a:extLst>
          </p:cNvPr>
          <p:cNvSpPr>
            <a:spLocks noGrp="1"/>
          </p:cNvSpPr>
          <p:nvPr>
            <p:ph type="title"/>
          </p:nvPr>
        </p:nvSpPr>
        <p:spPr>
          <a:xfrm>
            <a:off x="1108696" y="904280"/>
            <a:ext cx="8440737" cy="557213"/>
          </a:xfrm>
        </p:spPr>
        <p:txBody>
          <a:bodyPr/>
          <a:lstStyle/>
          <a:p>
            <a:pPr lvl="0" algn="l" defTabSz="457200"/>
            <a:r>
              <a:rPr lang="en-US" sz="2400" b="1" kern="1200" dirty="0">
                <a:solidFill>
                  <a:srgbClr val="007AB7"/>
                </a:solidFill>
                <a:cs typeface="+mn-cs"/>
              </a:rPr>
              <a:t>Findings on OPD engagement (1/5)</a:t>
            </a:r>
            <a:br>
              <a:rPr lang="en-US" sz="2400" b="1" kern="1200" dirty="0">
                <a:solidFill>
                  <a:srgbClr val="007AB7"/>
                </a:solidFill>
                <a:cs typeface="+mn-cs"/>
              </a:rPr>
            </a:br>
            <a:endParaRPr lang="fr-BE" dirty="0"/>
          </a:p>
        </p:txBody>
      </p:sp>
      <p:pic>
        <p:nvPicPr>
          <p:cNvPr id="6" name="Picture 5">
            <a:extLst>
              <a:ext uri="{FF2B5EF4-FFF2-40B4-BE49-F238E27FC236}">
                <a16:creationId xmlns:a16="http://schemas.microsoft.com/office/drawing/2014/main" id="{6CAF55EF-DEDE-49BA-888B-77BD263CAE58}"/>
              </a:ext>
            </a:extLst>
          </p:cNvPr>
          <p:cNvPicPr>
            <a:picLocks noChangeAspect="1"/>
          </p:cNvPicPr>
          <p:nvPr/>
        </p:nvPicPr>
        <p:blipFill>
          <a:blip r:embed="rId3"/>
          <a:stretch>
            <a:fillRect/>
          </a:stretch>
        </p:blipFill>
        <p:spPr>
          <a:xfrm rot="5400013">
            <a:off x="1831017" y="-339775"/>
            <a:ext cx="6077955" cy="9739991"/>
          </a:xfrm>
          <a:prstGeom prst="rect">
            <a:avLst/>
          </a:prstGeom>
          <a:noFill/>
          <a:ln cap="flat">
            <a:noFill/>
          </a:ln>
        </p:spPr>
      </p:pic>
    </p:spTree>
    <p:extLst>
      <p:ext uri="{BB962C8B-B14F-4D97-AF65-F5344CB8AC3E}">
        <p14:creationId xmlns:p14="http://schemas.microsoft.com/office/powerpoint/2010/main" val="1574845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25538" y="1840384"/>
            <a:ext cx="8230222" cy="2936602"/>
          </a:xfrm>
          <a:prstGeom prst="rect">
            <a:avLst/>
          </a:prstGeom>
        </p:spPr>
        <p:txBody>
          <a:bodyPr lIns="0" tIns="0" rIns="0" bIns="0"/>
          <a:lstStyle>
            <a:lvl1pPr marL="12700">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nSpc>
                <a:spcPts val="600"/>
              </a:lnSpc>
              <a:spcBef>
                <a:spcPts val="25"/>
              </a:spcBef>
            </a:pPr>
            <a:endParaRPr lang="en-US" sz="600" dirty="0"/>
          </a:p>
          <a:p>
            <a:endParaRPr lang="en-US" sz="2100" dirty="0">
              <a:solidFill>
                <a:srgbClr val="231F20"/>
              </a:solidFill>
              <a:latin typeface="Arial" charset="0"/>
              <a:cs typeface="Arial" charset="0"/>
            </a:endParaRPr>
          </a:p>
          <a:p>
            <a:pPr>
              <a:lnSpc>
                <a:spcPts val="1000"/>
              </a:lnSpc>
            </a:pPr>
            <a:endParaRPr lang="en-US" sz="1000" dirty="0"/>
          </a:p>
          <a:p>
            <a:pPr>
              <a:lnSpc>
                <a:spcPts val="1000"/>
              </a:lnSpc>
            </a:pPr>
            <a:endParaRPr lang="en-US" sz="1000" dirty="0"/>
          </a:p>
        </p:txBody>
      </p:sp>
      <p:sp>
        <p:nvSpPr>
          <p:cNvPr id="2" name="Title 1">
            <a:extLst>
              <a:ext uri="{FF2B5EF4-FFF2-40B4-BE49-F238E27FC236}">
                <a16:creationId xmlns:a16="http://schemas.microsoft.com/office/drawing/2014/main" id="{AA7AEB3E-8C64-418C-A86A-B988D236B858}"/>
              </a:ext>
            </a:extLst>
          </p:cNvPr>
          <p:cNvSpPr>
            <a:spLocks noGrp="1"/>
          </p:cNvSpPr>
          <p:nvPr>
            <p:ph type="title"/>
          </p:nvPr>
        </p:nvSpPr>
        <p:spPr>
          <a:xfrm>
            <a:off x="1108696" y="904280"/>
            <a:ext cx="8440737" cy="557213"/>
          </a:xfrm>
        </p:spPr>
        <p:txBody>
          <a:bodyPr/>
          <a:lstStyle/>
          <a:p>
            <a:pPr lvl="0" algn="l" defTabSz="457200"/>
            <a:r>
              <a:rPr lang="en-US" sz="2400" b="1" kern="1200" dirty="0">
                <a:solidFill>
                  <a:srgbClr val="007AB7"/>
                </a:solidFill>
                <a:cs typeface="+mn-cs"/>
              </a:rPr>
              <a:t>Findings on OPD engagement (2/5)</a:t>
            </a:r>
            <a:br>
              <a:rPr lang="en-US" sz="2400" b="1" kern="1200" dirty="0">
                <a:solidFill>
                  <a:srgbClr val="007AB7"/>
                </a:solidFill>
                <a:cs typeface="+mn-cs"/>
              </a:rPr>
            </a:br>
            <a:endParaRPr lang="fr-BE" dirty="0"/>
          </a:p>
        </p:txBody>
      </p:sp>
      <p:pic>
        <p:nvPicPr>
          <p:cNvPr id="5" name="Picture 9">
            <a:extLst>
              <a:ext uri="{FF2B5EF4-FFF2-40B4-BE49-F238E27FC236}">
                <a16:creationId xmlns:a16="http://schemas.microsoft.com/office/drawing/2014/main" id="{5B7CDC08-09E3-4B28-8177-30E7D87C8C7A}"/>
              </a:ext>
            </a:extLst>
          </p:cNvPr>
          <p:cNvPicPr>
            <a:picLocks noChangeAspect="1"/>
          </p:cNvPicPr>
          <p:nvPr/>
        </p:nvPicPr>
        <p:blipFill>
          <a:blip r:embed="rId3"/>
          <a:stretch>
            <a:fillRect/>
          </a:stretch>
        </p:blipFill>
        <p:spPr>
          <a:xfrm rot="5400013">
            <a:off x="1950942" y="-448291"/>
            <a:ext cx="6579413" cy="10456328"/>
          </a:xfrm>
          <a:prstGeom prst="rect">
            <a:avLst/>
          </a:prstGeom>
          <a:noFill/>
          <a:ln cap="flat">
            <a:noFill/>
          </a:ln>
        </p:spPr>
      </p:pic>
    </p:spTree>
    <p:extLst>
      <p:ext uri="{BB962C8B-B14F-4D97-AF65-F5344CB8AC3E}">
        <p14:creationId xmlns:p14="http://schemas.microsoft.com/office/powerpoint/2010/main" val="1706422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25538" y="1840384"/>
            <a:ext cx="8230222" cy="2936602"/>
          </a:xfrm>
          <a:prstGeom prst="rect">
            <a:avLst/>
          </a:prstGeom>
        </p:spPr>
        <p:txBody>
          <a:bodyPr lIns="0" tIns="0" rIns="0" bIns="0"/>
          <a:lstStyle>
            <a:lvl1pPr marL="12700">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nSpc>
                <a:spcPts val="600"/>
              </a:lnSpc>
              <a:spcBef>
                <a:spcPts val="25"/>
              </a:spcBef>
            </a:pPr>
            <a:endParaRPr lang="en-US" sz="600" dirty="0"/>
          </a:p>
          <a:p>
            <a:endParaRPr lang="en-US" sz="2100" dirty="0">
              <a:solidFill>
                <a:srgbClr val="231F20"/>
              </a:solidFill>
              <a:latin typeface="Arial" charset="0"/>
              <a:cs typeface="Arial" charset="0"/>
            </a:endParaRPr>
          </a:p>
          <a:p>
            <a:pPr>
              <a:lnSpc>
                <a:spcPts val="1000"/>
              </a:lnSpc>
            </a:pPr>
            <a:endParaRPr lang="en-US" sz="1000" dirty="0"/>
          </a:p>
          <a:p>
            <a:pPr>
              <a:lnSpc>
                <a:spcPts val="1000"/>
              </a:lnSpc>
            </a:pPr>
            <a:endParaRPr lang="en-US" sz="1000" dirty="0"/>
          </a:p>
        </p:txBody>
      </p:sp>
      <p:sp>
        <p:nvSpPr>
          <p:cNvPr id="2" name="Title 1">
            <a:extLst>
              <a:ext uri="{FF2B5EF4-FFF2-40B4-BE49-F238E27FC236}">
                <a16:creationId xmlns:a16="http://schemas.microsoft.com/office/drawing/2014/main" id="{AA7AEB3E-8C64-418C-A86A-B988D236B858}"/>
              </a:ext>
            </a:extLst>
          </p:cNvPr>
          <p:cNvSpPr>
            <a:spLocks noGrp="1"/>
          </p:cNvSpPr>
          <p:nvPr>
            <p:ph type="title"/>
          </p:nvPr>
        </p:nvSpPr>
        <p:spPr>
          <a:xfrm>
            <a:off x="1108696" y="904280"/>
            <a:ext cx="8440737" cy="557213"/>
          </a:xfrm>
        </p:spPr>
        <p:txBody>
          <a:bodyPr/>
          <a:lstStyle/>
          <a:p>
            <a:pPr lvl="0" algn="l" defTabSz="457200"/>
            <a:r>
              <a:rPr lang="en-US" sz="2400" b="1" kern="1200" dirty="0">
                <a:solidFill>
                  <a:srgbClr val="007AB7"/>
                </a:solidFill>
                <a:cs typeface="+mn-cs"/>
              </a:rPr>
              <a:t>Findings on OPD engagement (3/5)</a:t>
            </a:r>
            <a:br>
              <a:rPr lang="en-US" sz="2400" b="1" kern="1200" dirty="0">
                <a:solidFill>
                  <a:srgbClr val="007AB7"/>
                </a:solidFill>
                <a:cs typeface="+mn-cs"/>
              </a:rPr>
            </a:br>
            <a:endParaRPr lang="fr-BE" dirty="0"/>
          </a:p>
        </p:txBody>
      </p:sp>
      <p:pic>
        <p:nvPicPr>
          <p:cNvPr id="6" name="Picture 10">
            <a:extLst>
              <a:ext uri="{FF2B5EF4-FFF2-40B4-BE49-F238E27FC236}">
                <a16:creationId xmlns:a16="http://schemas.microsoft.com/office/drawing/2014/main" id="{290F8F3E-E08E-4FE7-B50A-8FB0753E029A}"/>
              </a:ext>
            </a:extLst>
          </p:cNvPr>
          <p:cNvPicPr>
            <a:picLocks noChangeAspect="1"/>
          </p:cNvPicPr>
          <p:nvPr/>
        </p:nvPicPr>
        <p:blipFill>
          <a:blip r:embed="rId3"/>
          <a:stretch>
            <a:fillRect/>
          </a:stretch>
        </p:blipFill>
        <p:spPr>
          <a:xfrm rot="5400013">
            <a:off x="1945377" y="-509902"/>
            <a:ext cx="6516832" cy="10459620"/>
          </a:xfrm>
          <a:prstGeom prst="rect">
            <a:avLst/>
          </a:prstGeom>
          <a:noFill/>
          <a:ln cap="flat">
            <a:noFill/>
          </a:ln>
        </p:spPr>
      </p:pic>
    </p:spTree>
    <p:extLst>
      <p:ext uri="{BB962C8B-B14F-4D97-AF65-F5344CB8AC3E}">
        <p14:creationId xmlns:p14="http://schemas.microsoft.com/office/powerpoint/2010/main" val="651749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25538" y="1840384"/>
            <a:ext cx="8230222" cy="2936602"/>
          </a:xfrm>
          <a:prstGeom prst="rect">
            <a:avLst/>
          </a:prstGeom>
        </p:spPr>
        <p:txBody>
          <a:bodyPr lIns="0" tIns="0" rIns="0" bIns="0"/>
          <a:lstStyle>
            <a:lvl1pPr marL="12700">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nSpc>
                <a:spcPts val="600"/>
              </a:lnSpc>
              <a:spcBef>
                <a:spcPts val="25"/>
              </a:spcBef>
            </a:pPr>
            <a:endParaRPr lang="en-US" sz="600" dirty="0"/>
          </a:p>
          <a:p>
            <a:endParaRPr lang="en-US" sz="2100" dirty="0">
              <a:solidFill>
                <a:srgbClr val="231F20"/>
              </a:solidFill>
              <a:latin typeface="Arial" charset="0"/>
              <a:cs typeface="Arial" charset="0"/>
            </a:endParaRPr>
          </a:p>
          <a:p>
            <a:pPr>
              <a:lnSpc>
                <a:spcPts val="1000"/>
              </a:lnSpc>
            </a:pPr>
            <a:endParaRPr lang="en-US" sz="1000" dirty="0"/>
          </a:p>
          <a:p>
            <a:pPr>
              <a:lnSpc>
                <a:spcPts val="1000"/>
              </a:lnSpc>
            </a:pPr>
            <a:endParaRPr lang="en-US" sz="1000" dirty="0"/>
          </a:p>
        </p:txBody>
      </p:sp>
      <p:sp>
        <p:nvSpPr>
          <p:cNvPr id="2" name="Title 1">
            <a:extLst>
              <a:ext uri="{FF2B5EF4-FFF2-40B4-BE49-F238E27FC236}">
                <a16:creationId xmlns:a16="http://schemas.microsoft.com/office/drawing/2014/main" id="{AA7AEB3E-8C64-418C-A86A-B988D236B858}"/>
              </a:ext>
            </a:extLst>
          </p:cNvPr>
          <p:cNvSpPr>
            <a:spLocks noGrp="1"/>
          </p:cNvSpPr>
          <p:nvPr>
            <p:ph type="title"/>
          </p:nvPr>
        </p:nvSpPr>
        <p:spPr>
          <a:xfrm>
            <a:off x="1108696" y="904280"/>
            <a:ext cx="8440737" cy="557213"/>
          </a:xfrm>
        </p:spPr>
        <p:txBody>
          <a:bodyPr/>
          <a:lstStyle/>
          <a:p>
            <a:pPr lvl="0" algn="l" defTabSz="457200"/>
            <a:r>
              <a:rPr lang="en-US" sz="2400" b="1" kern="1200" dirty="0">
                <a:solidFill>
                  <a:srgbClr val="007AB7"/>
                </a:solidFill>
                <a:cs typeface="+mn-cs"/>
              </a:rPr>
              <a:t>Findings on OPD engagement (4/5)</a:t>
            </a:r>
            <a:br>
              <a:rPr lang="en-US" sz="2400" b="1" kern="1200" dirty="0">
                <a:solidFill>
                  <a:srgbClr val="007AB7"/>
                </a:solidFill>
                <a:cs typeface="+mn-cs"/>
              </a:rPr>
            </a:br>
            <a:endParaRPr lang="fr-BE" dirty="0"/>
          </a:p>
        </p:txBody>
      </p:sp>
      <p:pic>
        <p:nvPicPr>
          <p:cNvPr id="5" name="Picture 11">
            <a:extLst>
              <a:ext uri="{FF2B5EF4-FFF2-40B4-BE49-F238E27FC236}">
                <a16:creationId xmlns:a16="http://schemas.microsoft.com/office/drawing/2014/main" id="{68131BF3-CDB5-447C-B6AD-278F97CC7FCB}"/>
              </a:ext>
            </a:extLst>
          </p:cNvPr>
          <p:cNvPicPr>
            <a:picLocks noChangeAspect="1"/>
          </p:cNvPicPr>
          <p:nvPr/>
        </p:nvPicPr>
        <p:blipFill>
          <a:blip r:embed="rId3"/>
          <a:stretch>
            <a:fillRect/>
          </a:stretch>
        </p:blipFill>
        <p:spPr>
          <a:xfrm rot="5400013">
            <a:off x="1710091" y="-260979"/>
            <a:ext cx="6516922" cy="9937080"/>
          </a:xfrm>
          <a:prstGeom prst="rect">
            <a:avLst/>
          </a:prstGeom>
          <a:noFill/>
          <a:ln cap="flat">
            <a:noFill/>
          </a:ln>
        </p:spPr>
      </p:pic>
    </p:spTree>
    <p:extLst>
      <p:ext uri="{BB962C8B-B14F-4D97-AF65-F5344CB8AC3E}">
        <p14:creationId xmlns:p14="http://schemas.microsoft.com/office/powerpoint/2010/main" val="2825839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25538" y="1840384"/>
            <a:ext cx="8230222" cy="2936602"/>
          </a:xfrm>
          <a:prstGeom prst="rect">
            <a:avLst/>
          </a:prstGeom>
        </p:spPr>
        <p:txBody>
          <a:bodyPr lIns="0" tIns="0" rIns="0" bIns="0"/>
          <a:lstStyle>
            <a:lvl1pPr marL="12700">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nSpc>
                <a:spcPts val="600"/>
              </a:lnSpc>
              <a:spcBef>
                <a:spcPts val="25"/>
              </a:spcBef>
            </a:pPr>
            <a:endParaRPr lang="en-US" sz="600" dirty="0"/>
          </a:p>
          <a:p>
            <a:endParaRPr lang="en-US" sz="2100" dirty="0">
              <a:solidFill>
                <a:srgbClr val="231F20"/>
              </a:solidFill>
              <a:latin typeface="Arial" charset="0"/>
              <a:cs typeface="Arial" charset="0"/>
            </a:endParaRPr>
          </a:p>
          <a:p>
            <a:pPr>
              <a:lnSpc>
                <a:spcPts val="1000"/>
              </a:lnSpc>
            </a:pPr>
            <a:endParaRPr lang="en-US" sz="1000" dirty="0"/>
          </a:p>
          <a:p>
            <a:pPr>
              <a:lnSpc>
                <a:spcPts val="1000"/>
              </a:lnSpc>
            </a:pPr>
            <a:endParaRPr lang="en-US" sz="1000" dirty="0"/>
          </a:p>
        </p:txBody>
      </p:sp>
      <p:sp>
        <p:nvSpPr>
          <p:cNvPr id="2" name="Title 1">
            <a:extLst>
              <a:ext uri="{FF2B5EF4-FFF2-40B4-BE49-F238E27FC236}">
                <a16:creationId xmlns:a16="http://schemas.microsoft.com/office/drawing/2014/main" id="{AA7AEB3E-8C64-418C-A86A-B988D236B858}"/>
              </a:ext>
            </a:extLst>
          </p:cNvPr>
          <p:cNvSpPr>
            <a:spLocks noGrp="1"/>
          </p:cNvSpPr>
          <p:nvPr>
            <p:ph type="title"/>
          </p:nvPr>
        </p:nvSpPr>
        <p:spPr>
          <a:xfrm>
            <a:off x="1108696" y="904280"/>
            <a:ext cx="8440737" cy="557213"/>
          </a:xfrm>
        </p:spPr>
        <p:txBody>
          <a:bodyPr/>
          <a:lstStyle/>
          <a:p>
            <a:pPr lvl="0" algn="l" defTabSz="457200"/>
            <a:r>
              <a:rPr lang="en-US" sz="2400" b="1" kern="1200" dirty="0">
                <a:solidFill>
                  <a:srgbClr val="007AB7"/>
                </a:solidFill>
                <a:cs typeface="+mn-cs"/>
              </a:rPr>
              <a:t>Findings on OPD engagement (5/5)</a:t>
            </a:r>
            <a:br>
              <a:rPr lang="en-US" sz="2400" b="1" kern="1200" dirty="0">
                <a:solidFill>
                  <a:srgbClr val="007AB7"/>
                </a:solidFill>
                <a:cs typeface="+mn-cs"/>
              </a:rPr>
            </a:br>
            <a:endParaRPr lang="fr-BE" dirty="0"/>
          </a:p>
        </p:txBody>
      </p:sp>
      <p:pic>
        <p:nvPicPr>
          <p:cNvPr id="6" name="Picture 12">
            <a:extLst>
              <a:ext uri="{FF2B5EF4-FFF2-40B4-BE49-F238E27FC236}">
                <a16:creationId xmlns:a16="http://schemas.microsoft.com/office/drawing/2014/main" id="{202C9921-5C53-4CFC-9334-108CDD92A5B5}"/>
              </a:ext>
            </a:extLst>
          </p:cNvPr>
          <p:cNvPicPr>
            <a:picLocks noChangeAspect="1"/>
          </p:cNvPicPr>
          <p:nvPr/>
        </p:nvPicPr>
        <p:blipFill>
          <a:blip r:embed="rId3"/>
          <a:stretch>
            <a:fillRect/>
          </a:stretch>
        </p:blipFill>
        <p:spPr>
          <a:xfrm rot="5400013">
            <a:off x="1795801" y="-418477"/>
            <a:ext cx="6858000" cy="10460580"/>
          </a:xfrm>
          <a:prstGeom prst="rect">
            <a:avLst/>
          </a:prstGeom>
          <a:noFill/>
          <a:ln cap="flat">
            <a:noFill/>
          </a:ln>
        </p:spPr>
      </p:pic>
    </p:spTree>
    <p:extLst>
      <p:ext uri="{BB962C8B-B14F-4D97-AF65-F5344CB8AC3E}">
        <p14:creationId xmlns:p14="http://schemas.microsoft.com/office/powerpoint/2010/main" val="3162539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07477" y="1768376"/>
            <a:ext cx="7599188" cy="4304754"/>
          </a:xfrm>
          <a:prstGeom prst="rect">
            <a:avLst/>
          </a:prstGeom>
        </p:spPr>
        <p:txBody>
          <a:bodyPr lIns="0" tIns="0" rIns="0" bIns="0"/>
          <a:lstStyle>
            <a:lvl1pPr marL="12700">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nSpc>
                <a:spcPts val="600"/>
              </a:lnSpc>
              <a:spcBef>
                <a:spcPts val="25"/>
              </a:spcBef>
            </a:pPr>
            <a:endParaRPr lang="en-US" sz="600" dirty="0"/>
          </a:p>
          <a:p>
            <a:pPr marL="355600" indent="-342900">
              <a:buFont typeface="Arial" panose="020B0604020202020204" pitchFamily="34" charset="0"/>
              <a:buChar char="•"/>
            </a:pPr>
            <a:endParaRPr lang="en-US" sz="2100" dirty="0">
              <a:solidFill>
                <a:srgbClr val="231F20"/>
              </a:solidFill>
              <a:latin typeface="Arial" charset="0"/>
              <a:cs typeface="Arial" charset="0"/>
            </a:endParaRPr>
          </a:p>
          <a:p>
            <a:pPr marL="355600" indent="-342900">
              <a:buFont typeface="Arial" panose="020B0604020202020204" pitchFamily="34" charset="0"/>
              <a:buChar char="•"/>
            </a:pPr>
            <a:endParaRPr lang="en-US" sz="1000" dirty="0"/>
          </a:p>
          <a:p>
            <a:pPr>
              <a:lnSpc>
                <a:spcPts val="1000"/>
              </a:lnSpc>
            </a:pPr>
            <a:endParaRPr lang="en-US" sz="1000" dirty="0"/>
          </a:p>
          <a:p>
            <a:pPr>
              <a:lnSpc>
                <a:spcPts val="1000"/>
              </a:lnSpc>
            </a:pPr>
            <a:endParaRPr lang="en-US" sz="1000" dirty="0"/>
          </a:p>
        </p:txBody>
      </p:sp>
      <p:sp>
        <p:nvSpPr>
          <p:cNvPr id="2" name="Title 1">
            <a:extLst>
              <a:ext uri="{FF2B5EF4-FFF2-40B4-BE49-F238E27FC236}">
                <a16:creationId xmlns:a16="http://schemas.microsoft.com/office/drawing/2014/main" id="{9C2505AE-80D1-4329-A007-396464BC7F0E}"/>
              </a:ext>
            </a:extLst>
          </p:cNvPr>
          <p:cNvSpPr>
            <a:spLocks noGrp="1"/>
          </p:cNvSpPr>
          <p:nvPr>
            <p:ph type="title"/>
          </p:nvPr>
        </p:nvSpPr>
        <p:spPr>
          <a:xfrm>
            <a:off x="1101807" y="929464"/>
            <a:ext cx="8440737" cy="557213"/>
          </a:xfrm>
        </p:spPr>
        <p:txBody>
          <a:bodyPr/>
          <a:lstStyle/>
          <a:p>
            <a:pPr lvl="0" algn="l" defTabSz="457200"/>
            <a:r>
              <a:rPr lang="en-US" sz="2400" b="1" kern="1200" dirty="0">
                <a:solidFill>
                  <a:srgbClr val="007AB7"/>
                </a:solidFill>
                <a:cs typeface="+mn-cs"/>
              </a:rPr>
              <a:t>Questions – discussion? </a:t>
            </a:r>
            <a:endParaRPr lang="fr-BE" dirty="0"/>
          </a:p>
        </p:txBody>
      </p:sp>
      <p:pic>
        <p:nvPicPr>
          <p:cNvPr id="5" name="Picture 4" descr="Infinite question marks in 3D rendering">
            <a:extLst>
              <a:ext uri="{FF2B5EF4-FFF2-40B4-BE49-F238E27FC236}">
                <a16:creationId xmlns:a16="http://schemas.microsoft.com/office/drawing/2014/main" id="{E15376C0-E6BA-41DF-B533-9A77F97155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4409" y="2093574"/>
            <a:ext cx="6391882" cy="4261255"/>
          </a:xfrm>
          <a:prstGeom prst="rect">
            <a:avLst/>
          </a:prstGeom>
        </p:spPr>
      </p:pic>
    </p:spTree>
    <p:extLst>
      <p:ext uri="{BB962C8B-B14F-4D97-AF65-F5344CB8AC3E}">
        <p14:creationId xmlns:p14="http://schemas.microsoft.com/office/powerpoint/2010/main" val="1796483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91878" y="2001695"/>
            <a:ext cx="7523753" cy="1784474"/>
          </a:xfrm>
          <a:prstGeom prst="rect">
            <a:avLst/>
          </a:prstGeom>
        </p:spPr>
        <p:txBody>
          <a:bodyPr lIns="0" tIns="0" rIns="0" bIns="0"/>
          <a:lstStyle>
            <a:lvl1pPr marL="12700">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nSpc>
                <a:spcPts val="600"/>
              </a:lnSpc>
              <a:spcBef>
                <a:spcPts val="25"/>
              </a:spcBef>
            </a:pPr>
            <a:endParaRPr lang="en-US" sz="600" dirty="0"/>
          </a:p>
          <a:p>
            <a:pPr marL="355600" indent="-342900">
              <a:buFont typeface="Arial" panose="020B0604020202020204" pitchFamily="34" charset="0"/>
              <a:buChar char="•"/>
            </a:pPr>
            <a:r>
              <a:rPr lang="en-US" sz="2800" dirty="0">
                <a:solidFill>
                  <a:srgbClr val="231F20"/>
                </a:solidFill>
                <a:latin typeface="Arial" charset="0"/>
                <a:cs typeface="Arial" charset="0"/>
              </a:rPr>
              <a:t>Overview of the project (10 </a:t>
            </a:r>
            <a:r>
              <a:rPr lang="en-US" sz="2800" dirty="0" err="1">
                <a:solidFill>
                  <a:srgbClr val="231F20"/>
                </a:solidFill>
                <a:latin typeface="Arial" charset="0"/>
                <a:cs typeface="Arial" charset="0"/>
              </a:rPr>
              <a:t>mn</a:t>
            </a:r>
            <a:r>
              <a:rPr lang="en-US" sz="2800" dirty="0">
                <a:solidFill>
                  <a:srgbClr val="231F20"/>
                </a:solidFill>
                <a:latin typeface="Arial" charset="0"/>
                <a:cs typeface="Arial" charset="0"/>
              </a:rPr>
              <a:t>) </a:t>
            </a:r>
          </a:p>
          <a:p>
            <a:pPr marL="355600" indent="-342900">
              <a:buFont typeface="Arial" panose="020B0604020202020204" pitchFamily="34" charset="0"/>
              <a:buChar char="•"/>
            </a:pPr>
            <a:endParaRPr lang="en-US" sz="2800" dirty="0">
              <a:solidFill>
                <a:srgbClr val="231F20"/>
              </a:solidFill>
              <a:latin typeface="Arial" charset="0"/>
              <a:cs typeface="Arial" charset="0"/>
            </a:endParaRPr>
          </a:p>
          <a:p>
            <a:pPr marL="355600" indent="-342900">
              <a:buFont typeface="Arial" panose="020B0604020202020204" pitchFamily="34" charset="0"/>
              <a:buChar char="•"/>
            </a:pPr>
            <a:r>
              <a:rPr lang="en-US" sz="2800" dirty="0">
                <a:solidFill>
                  <a:srgbClr val="231F20"/>
                </a:solidFill>
                <a:latin typeface="Arial" charset="0"/>
                <a:cs typeface="Arial" charset="0"/>
              </a:rPr>
              <a:t>Methodology and findings (20 </a:t>
            </a:r>
            <a:r>
              <a:rPr lang="en-US" sz="2800" dirty="0" err="1">
                <a:solidFill>
                  <a:srgbClr val="231F20"/>
                </a:solidFill>
                <a:latin typeface="Arial" charset="0"/>
                <a:cs typeface="Arial" charset="0"/>
              </a:rPr>
              <a:t>mn</a:t>
            </a:r>
            <a:r>
              <a:rPr lang="en-US" sz="2800" dirty="0">
                <a:solidFill>
                  <a:srgbClr val="231F20"/>
                </a:solidFill>
                <a:latin typeface="Arial" charset="0"/>
                <a:cs typeface="Arial" charset="0"/>
              </a:rPr>
              <a:t>)</a:t>
            </a:r>
          </a:p>
          <a:p>
            <a:pPr marL="355600" indent="-342900">
              <a:buFont typeface="Arial" panose="020B0604020202020204" pitchFamily="34" charset="0"/>
              <a:buChar char="•"/>
            </a:pPr>
            <a:endParaRPr lang="en-US" sz="2800" dirty="0">
              <a:solidFill>
                <a:srgbClr val="231F20"/>
              </a:solidFill>
              <a:latin typeface="Arial" charset="0"/>
              <a:cs typeface="Arial" charset="0"/>
            </a:endParaRPr>
          </a:p>
          <a:p>
            <a:pPr marL="355600" indent="-342900">
              <a:buFont typeface="Arial" panose="020B0604020202020204" pitchFamily="34" charset="0"/>
              <a:buChar char="•"/>
            </a:pPr>
            <a:r>
              <a:rPr lang="en-US" sz="2800" dirty="0">
                <a:solidFill>
                  <a:srgbClr val="231F20"/>
                </a:solidFill>
                <a:latin typeface="Arial" charset="0"/>
                <a:cs typeface="Arial" charset="0"/>
              </a:rPr>
              <a:t>Discussion (20 </a:t>
            </a:r>
            <a:r>
              <a:rPr lang="en-US" sz="2800" dirty="0" err="1">
                <a:solidFill>
                  <a:srgbClr val="231F20"/>
                </a:solidFill>
                <a:latin typeface="Arial" charset="0"/>
                <a:cs typeface="Arial" charset="0"/>
              </a:rPr>
              <a:t>mn</a:t>
            </a:r>
            <a:r>
              <a:rPr lang="en-US" sz="2800" dirty="0">
                <a:solidFill>
                  <a:srgbClr val="231F20"/>
                </a:solidFill>
                <a:latin typeface="Arial" charset="0"/>
                <a:cs typeface="Arial" charset="0"/>
              </a:rPr>
              <a:t>)</a:t>
            </a:r>
          </a:p>
          <a:p>
            <a:pPr marL="355600" indent="-342900">
              <a:buFont typeface="Arial" panose="020B0604020202020204" pitchFamily="34" charset="0"/>
              <a:buChar char="•"/>
            </a:pPr>
            <a:endParaRPr lang="en-US" sz="2100" dirty="0">
              <a:solidFill>
                <a:srgbClr val="231F20"/>
              </a:solidFill>
              <a:latin typeface="Arial" charset="0"/>
              <a:cs typeface="Arial" charset="0"/>
            </a:endParaRPr>
          </a:p>
          <a:p>
            <a:r>
              <a:rPr lang="en-US" sz="2100" dirty="0">
                <a:solidFill>
                  <a:srgbClr val="231F20"/>
                </a:solidFill>
                <a:latin typeface="Arial" charset="0"/>
                <a:cs typeface="Arial" charset="0"/>
              </a:rPr>
              <a:t> </a:t>
            </a:r>
            <a:endParaRPr lang="en-US" sz="2100" dirty="0">
              <a:latin typeface="Arial" charset="0"/>
              <a:cs typeface="Arial" charset="0"/>
            </a:endParaRPr>
          </a:p>
          <a:p>
            <a:pPr>
              <a:lnSpc>
                <a:spcPts val="550"/>
              </a:lnSpc>
              <a:spcBef>
                <a:spcPts val="25"/>
              </a:spcBef>
            </a:pPr>
            <a:endParaRPr lang="en-US" sz="500" dirty="0"/>
          </a:p>
          <a:p>
            <a:pPr>
              <a:lnSpc>
                <a:spcPts val="1000"/>
              </a:lnSpc>
            </a:pPr>
            <a:endParaRPr lang="en-US" sz="1000" dirty="0"/>
          </a:p>
          <a:p>
            <a:pPr>
              <a:lnSpc>
                <a:spcPts val="1000"/>
              </a:lnSpc>
            </a:pPr>
            <a:endParaRPr lang="en-US" sz="1000" dirty="0"/>
          </a:p>
          <a:p>
            <a:pPr>
              <a:lnSpc>
                <a:spcPts val="1000"/>
              </a:lnSpc>
            </a:pPr>
            <a:endParaRPr lang="en-US" sz="1000" dirty="0"/>
          </a:p>
        </p:txBody>
      </p:sp>
      <p:sp>
        <p:nvSpPr>
          <p:cNvPr id="4" name="Title 3">
            <a:extLst>
              <a:ext uri="{FF2B5EF4-FFF2-40B4-BE49-F238E27FC236}">
                <a16:creationId xmlns:a16="http://schemas.microsoft.com/office/drawing/2014/main" id="{1A19DB62-338A-40C2-BE2C-C16F308127D5}"/>
              </a:ext>
            </a:extLst>
          </p:cNvPr>
          <p:cNvSpPr>
            <a:spLocks noGrp="1"/>
          </p:cNvSpPr>
          <p:nvPr>
            <p:ph type="title"/>
          </p:nvPr>
        </p:nvSpPr>
        <p:spPr>
          <a:xfrm>
            <a:off x="1071224" y="904280"/>
            <a:ext cx="8440737" cy="557213"/>
          </a:xfrm>
        </p:spPr>
        <p:txBody>
          <a:bodyPr/>
          <a:lstStyle/>
          <a:p>
            <a:pPr lvl="0" algn="l" defTabSz="457200"/>
            <a:r>
              <a:rPr lang="en-US" sz="2800" b="1" kern="1200" dirty="0">
                <a:solidFill>
                  <a:srgbClr val="007AB7"/>
                </a:solidFill>
                <a:cs typeface="+mn-cs"/>
              </a:rPr>
              <a:t>Structure of the session</a:t>
            </a:r>
            <a:br>
              <a:rPr lang="en-US" sz="2400" b="1" kern="1200" dirty="0">
                <a:solidFill>
                  <a:srgbClr val="007AB7"/>
                </a:solidFill>
                <a:cs typeface="+mn-cs"/>
              </a:rPr>
            </a:br>
            <a:endParaRPr lang="fr-BE" dirty="0"/>
          </a:p>
        </p:txBody>
      </p:sp>
    </p:spTree>
    <p:extLst>
      <p:ext uri="{BB962C8B-B14F-4D97-AF65-F5344CB8AC3E}">
        <p14:creationId xmlns:p14="http://schemas.microsoft.com/office/powerpoint/2010/main" val="3807909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25538" y="1912392"/>
            <a:ext cx="7599188" cy="2297658"/>
          </a:xfrm>
          <a:prstGeom prst="rect">
            <a:avLst/>
          </a:prstGeom>
        </p:spPr>
        <p:txBody>
          <a:bodyPr lIns="0" tIns="0" rIns="0" bIns="0"/>
          <a:lstStyle>
            <a:lvl1pPr marL="12700">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r>
              <a:rPr lang="en-US" sz="2100" b="1" dirty="0">
                <a:solidFill>
                  <a:srgbClr val="231F20"/>
                </a:solidFill>
                <a:latin typeface="Arial" charset="0"/>
                <a:cs typeface="Arial" charset="0"/>
              </a:rPr>
              <a:t>Full title: </a:t>
            </a:r>
            <a:r>
              <a:rPr lang="en-US" sz="2100" dirty="0">
                <a:solidFill>
                  <a:srgbClr val="231F20"/>
                </a:solidFill>
                <a:latin typeface="Arial" charset="0"/>
                <a:cs typeface="Arial" charset="0"/>
              </a:rPr>
              <a:t>Mapping disability inclusiveness of European Member States’ development aid</a:t>
            </a:r>
          </a:p>
          <a:p>
            <a:pPr marL="355600" indent="-342900">
              <a:buFont typeface="Arial" panose="020B0604020202020204" pitchFamily="34" charset="0"/>
              <a:buChar char="•"/>
            </a:pPr>
            <a:endParaRPr lang="en-US" sz="2100" dirty="0">
              <a:solidFill>
                <a:srgbClr val="231F20"/>
              </a:solidFill>
              <a:latin typeface="Arial" charset="0"/>
              <a:cs typeface="Arial" charset="0"/>
            </a:endParaRPr>
          </a:p>
          <a:p>
            <a:r>
              <a:rPr lang="en-US" sz="2100" b="1" dirty="0">
                <a:solidFill>
                  <a:srgbClr val="231F20"/>
                </a:solidFill>
                <a:latin typeface="Arial" charset="0"/>
                <a:cs typeface="Arial" charset="0"/>
              </a:rPr>
              <a:t>Objectives:</a:t>
            </a:r>
          </a:p>
          <a:p>
            <a:pPr marL="469900" indent="-457200">
              <a:buAutoNum type="arabicParenR"/>
            </a:pPr>
            <a:r>
              <a:rPr lang="en-US" sz="2100" dirty="0">
                <a:solidFill>
                  <a:srgbClr val="231F20"/>
                </a:solidFill>
                <a:latin typeface="Arial" charset="0"/>
                <a:cs typeface="Arial" charset="0"/>
              </a:rPr>
              <a:t>assess the extent to which European Member States’ development aid official development aid is inclusive of and accessible to persons with disabilities.</a:t>
            </a:r>
          </a:p>
          <a:p>
            <a:pPr marL="469900" indent="-457200">
              <a:buAutoNum type="arabicParenR"/>
            </a:pPr>
            <a:r>
              <a:rPr lang="en-US" sz="2100" dirty="0">
                <a:solidFill>
                  <a:srgbClr val="231F20"/>
                </a:solidFill>
                <a:latin typeface="Arial" charset="0"/>
                <a:cs typeface="Arial" charset="0"/>
              </a:rPr>
              <a:t>provide guidance to EDF members but also to EU Member States by establishing a baseline of the work that has been done so far. </a:t>
            </a:r>
          </a:p>
          <a:p>
            <a:pPr marL="355600" indent="-342900">
              <a:buFont typeface="Arial" panose="020B0604020202020204" pitchFamily="34" charset="0"/>
              <a:buChar char="•"/>
            </a:pPr>
            <a:endParaRPr lang="en-US" sz="2100" dirty="0">
              <a:solidFill>
                <a:srgbClr val="231F20"/>
              </a:solidFill>
              <a:latin typeface="Arial" charset="0"/>
              <a:cs typeface="Arial" charset="0"/>
            </a:endParaRPr>
          </a:p>
          <a:p>
            <a:r>
              <a:rPr lang="en-US" sz="2100" b="1" dirty="0">
                <a:solidFill>
                  <a:srgbClr val="231F20"/>
                </a:solidFill>
                <a:latin typeface="Arial" charset="0"/>
                <a:cs typeface="Arial" charset="0"/>
              </a:rPr>
              <a:t>Timeframe: </a:t>
            </a:r>
            <a:r>
              <a:rPr lang="en-US" sz="2100" dirty="0">
                <a:solidFill>
                  <a:srgbClr val="231F20"/>
                </a:solidFill>
                <a:latin typeface="Arial" charset="0"/>
                <a:cs typeface="Arial" charset="0"/>
              </a:rPr>
              <a:t>Autumn 2020 – Winter 2021</a:t>
            </a:r>
          </a:p>
          <a:p>
            <a:endParaRPr lang="en-US" sz="2100" dirty="0">
              <a:solidFill>
                <a:srgbClr val="231F20"/>
              </a:solidFill>
              <a:latin typeface="Arial" charset="0"/>
              <a:cs typeface="Arial" charset="0"/>
            </a:endParaRPr>
          </a:p>
          <a:p>
            <a:r>
              <a:rPr lang="en-US" sz="2100" b="1" dirty="0">
                <a:solidFill>
                  <a:srgbClr val="231F20"/>
                </a:solidFill>
                <a:latin typeface="Arial" charset="0"/>
                <a:cs typeface="Arial" charset="0"/>
              </a:rPr>
              <a:t>Outcomes: </a:t>
            </a:r>
            <a:r>
              <a:rPr lang="en-US" sz="2100" dirty="0">
                <a:solidFill>
                  <a:srgbClr val="231F20"/>
                </a:solidFill>
                <a:latin typeface="Arial" charset="0"/>
                <a:cs typeface="Arial" charset="0"/>
              </a:rPr>
              <a:t>Factsheets on EDF’s webpage + dissemination</a:t>
            </a:r>
          </a:p>
          <a:p>
            <a:pPr marL="355600" indent="-342900">
              <a:buFont typeface="Arial" panose="020B0604020202020204" pitchFamily="34" charset="0"/>
              <a:buChar char="•"/>
            </a:pPr>
            <a:endParaRPr lang="en-US" sz="2100" dirty="0">
              <a:solidFill>
                <a:srgbClr val="231F20"/>
              </a:solidFill>
              <a:latin typeface="Arial" charset="0"/>
              <a:cs typeface="Arial" charset="0"/>
            </a:endParaRPr>
          </a:p>
          <a:p>
            <a:pPr marL="355600" indent="-342900">
              <a:buFont typeface="Arial" panose="020B0604020202020204" pitchFamily="34" charset="0"/>
              <a:buChar char="•"/>
            </a:pPr>
            <a:endParaRPr lang="en-US" sz="500" dirty="0"/>
          </a:p>
          <a:p>
            <a:pPr>
              <a:lnSpc>
                <a:spcPts val="1000"/>
              </a:lnSpc>
            </a:pPr>
            <a:endParaRPr lang="en-US" sz="1000" dirty="0"/>
          </a:p>
          <a:p>
            <a:pPr>
              <a:lnSpc>
                <a:spcPts val="1000"/>
              </a:lnSpc>
            </a:pPr>
            <a:endParaRPr lang="en-US" sz="1000" dirty="0"/>
          </a:p>
        </p:txBody>
      </p:sp>
      <p:sp>
        <p:nvSpPr>
          <p:cNvPr id="2" name="Title 1">
            <a:extLst>
              <a:ext uri="{FF2B5EF4-FFF2-40B4-BE49-F238E27FC236}">
                <a16:creationId xmlns:a16="http://schemas.microsoft.com/office/drawing/2014/main" id="{E8FE6281-0099-41D4-BE00-8AE287D50C86}"/>
              </a:ext>
            </a:extLst>
          </p:cNvPr>
          <p:cNvSpPr>
            <a:spLocks noGrp="1"/>
          </p:cNvSpPr>
          <p:nvPr>
            <p:ph type="title"/>
          </p:nvPr>
        </p:nvSpPr>
        <p:spPr>
          <a:xfrm>
            <a:off x="1119981" y="976288"/>
            <a:ext cx="8440737" cy="557213"/>
          </a:xfrm>
        </p:spPr>
        <p:txBody>
          <a:bodyPr/>
          <a:lstStyle/>
          <a:p>
            <a:pPr lvl="0" algn="l" defTabSz="457200"/>
            <a:r>
              <a:rPr lang="en-US" sz="2400" b="1" kern="1200" dirty="0">
                <a:solidFill>
                  <a:srgbClr val="007AB7"/>
                </a:solidFill>
                <a:cs typeface="+mn-cs"/>
              </a:rPr>
              <a:t>Mapping inclusiveness’ project </a:t>
            </a:r>
            <a:br>
              <a:rPr lang="en-US" sz="2400" b="1" kern="1200" dirty="0">
                <a:solidFill>
                  <a:srgbClr val="007AB7"/>
                </a:solidFill>
                <a:cs typeface="+mn-cs"/>
              </a:rPr>
            </a:br>
            <a:endParaRPr lang="fr-B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03430" y="2200424"/>
            <a:ext cx="7887220" cy="1993900"/>
          </a:xfrm>
          <a:prstGeom prst="rect">
            <a:avLst/>
          </a:prstGeom>
        </p:spPr>
        <p:txBody>
          <a:bodyPr lIns="0" tIns="0" rIns="0" bIns="0"/>
          <a:lstStyle>
            <a:lvl1pPr marL="12700">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355600" indent="-342900">
              <a:buFont typeface="Arial" panose="020B0604020202020204" pitchFamily="34" charset="0"/>
              <a:buChar char="•"/>
            </a:pPr>
            <a:r>
              <a:rPr lang="en-US" sz="2100" dirty="0">
                <a:solidFill>
                  <a:srgbClr val="231F20"/>
                </a:solidFill>
                <a:latin typeface="Arial" charset="0"/>
                <a:cs typeface="Arial" charset="0"/>
              </a:rPr>
              <a:t>Denmark</a:t>
            </a:r>
          </a:p>
          <a:p>
            <a:pPr marL="355600" indent="-342900">
              <a:buFont typeface="Arial" panose="020B0604020202020204" pitchFamily="34" charset="0"/>
              <a:buChar char="•"/>
            </a:pPr>
            <a:r>
              <a:rPr lang="en-US" sz="2100" dirty="0">
                <a:solidFill>
                  <a:srgbClr val="231F20"/>
                </a:solidFill>
                <a:latin typeface="Arial" charset="0"/>
                <a:cs typeface="Arial" charset="0"/>
              </a:rPr>
              <a:t>European Union</a:t>
            </a:r>
          </a:p>
          <a:p>
            <a:pPr marL="355600" indent="-342900">
              <a:buFont typeface="Arial" panose="020B0604020202020204" pitchFamily="34" charset="0"/>
              <a:buChar char="•"/>
            </a:pPr>
            <a:r>
              <a:rPr lang="en-US" sz="2100" dirty="0">
                <a:solidFill>
                  <a:srgbClr val="231F20"/>
                </a:solidFill>
                <a:latin typeface="Arial" charset="0"/>
                <a:cs typeface="Arial" charset="0"/>
              </a:rPr>
              <a:t>Finland</a:t>
            </a:r>
          </a:p>
          <a:p>
            <a:pPr marL="355600" indent="-342900">
              <a:buFont typeface="Arial" panose="020B0604020202020204" pitchFamily="34" charset="0"/>
              <a:buChar char="•"/>
            </a:pPr>
            <a:r>
              <a:rPr lang="en-US" sz="2100" dirty="0">
                <a:solidFill>
                  <a:srgbClr val="231F20"/>
                </a:solidFill>
                <a:latin typeface="Arial" charset="0"/>
                <a:cs typeface="Arial" charset="0"/>
              </a:rPr>
              <a:t>Germany</a:t>
            </a:r>
          </a:p>
          <a:p>
            <a:pPr marL="355600" indent="-342900">
              <a:buFont typeface="Arial" panose="020B0604020202020204" pitchFamily="34" charset="0"/>
              <a:buChar char="•"/>
            </a:pPr>
            <a:r>
              <a:rPr lang="en-US" sz="2100" dirty="0">
                <a:solidFill>
                  <a:srgbClr val="231F20"/>
                </a:solidFill>
                <a:latin typeface="Arial" charset="0"/>
                <a:cs typeface="Arial" charset="0"/>
              </a:rPr>
              <a:t>Ireland</a:t>
            </a:r>
          </a:p>
          <a:p>
            <a:pPr marL="355600" indent="-342900">
              <a:buFont typeface="Arial" panose="020B0604020202020204" pitchFamily="34" charset="0"/>
              <a:buChar char="•"/>
            </a:pPr>
            <a:r>
              <a:rPr lang="en-US" sz="2100" dirty="0">
                <a:solidFill>
                  <a:srgbClr val="231F20"/>
                </a:solidFill>
                <a:latin typeface="Arial" charset="0"/>
                <a:cs typeface="Arial" charset="0"/>
              </a:rPr>
              <a:t>Italy</a:t>
            </a:r>
          </a:p>
          <a:p>
            <a:pPr marL="355600" indent="-342900">
              <a:buFont typeface="Arial" panose="020B0604020202020204" pitchFamily="34" charset="0"/>
              <a:buChar char="•"/>
            </a:pPr>
            <a:r>
              <a:rPr lang="en-US" sz="2100" dirty="0">
                <a:solidFill>
                  <a:srgbClr val="231F20"/>
                </a:solidFill>
                <a:latin typeface="Arial" charset="0"/>
                <a:cs typeface="Arial" charset="0"/>
              </a:rPr>
              <a:t>Norway</a:t>
            </a:r>
          </a:p>
          <a:p>
            <a:pPr marL="355600" indent="-342900">
              <a:buFont typeface="Arial" panose="020B0604020202020204" pitchFamily="34" charset="0"/>
              <a:buChar char="•"/>
            </a:pPr>
            <a:r>
              <a:rPr lang="en-US" sz="2100" dirty="0">
                <a:solidFill>
                  <a:srgbClr val="231F20"/>
                </a:solidFill>
                <a:latin typeface="Arial" charset="0"/>
                <a:cs typeface="Arial" charset="0"/>
              </a:rPr>
              <a:t>Spain</a:t>
            </a:r>
          </a:p>
          <a:p>
            <a:pPr marL="355600" indent="-342900">
              <a:buFont typeface="Arial" panose="020B0604020202020204" pitchFamily="34" charset="0"/>
              <a:buChar char="•"/>
            </a:pPr>
            <a:r>
              <a:rPr lang="en-US" sz="2100" dirty="0">
                <a:solidFill>
                  <a:srgbClr val="231F20"/>
                </a:solidFill>
                <a:latin typeface="Arial" charset="0"/>
                <a:cs typeface="Arial" charset="0"/>
              </a:rPr>
              <a:t>Sweden</a:t>
            </a:r>
          </a:p>
          <a:p>
            <a:pPr marL="355600" indent="-342900">
              <a:buFont typeface="Arial" panose="020B0604020202020204" pitchFamily="34" charset="0"/>
              <a:buChar char="•"/>
            </a:pPr>
            <a:r>
              <a:rPr lang="en-US" sz="2100" dirty="0">
                <a:solidFill>
                  <a:srgbClr val="231F20"/>
                </a:solidFill>
                <a:latin typeface="Arial" charset="0"/>
                <a:cs typeface="Arial" charset="0"/>
              </a:rPr>
              <a:t>UK </a:t>
            </a:r>
          </a:p>
          <a:p>
            <a:endParaRPr lang="en-US" sz="2100" dirty="0">
              <a:latin typeface="Arial" charset="0"/>
              <a:cs typeface="Arial" charset="0"/>
            </a:endParaRPr>
          </a:p>
          <a:p>
            <a:endParaRPr lang="en-US" sz="2400" b="1" dirty="0">
              <a:solidFill>
                <a:srgbClr val="0085C7"/>
              </a:solidFill>
              <a:latin typeface="Arial" charset="0"/>
              <a:cs typeface="Arial" charset="0"/>
            </a:endParaRPr>
          </a:p>
        </p:txBody>
      </p:sp>
      <p:sp>
        <p:nvSpPr>
          <p:cNvPr id="2" name="Title 1">
            <a:extLst>
              <a:ext uri="{FF2B5EF4-FFF2-40B4-BE49-F238E27FC236}">
                <a16:creationId xmlns:a16="http://schemas.microsoft.com/office/drawing/2014/main" id="{9DAEEC20-3C89-4D6D-9956-F3C5683B03DF}"/>
              </a:ext>
            </a:extLst>
          </p:cNvPr>
          <p:cNvSpPr>
            <a:spLocks noGrp="1"/>
          </p:cNvSpPr>
          <p:nvPr>
            <p:ph type="title"/>
          </p:nvPr>
        </p:nvSpPr>
        <p:spPr>
          <a:xfrm>
            <a:off x="1103430" y="1048296"/>
            <a:ext cx="8440737" cy="557213"/>
          </a:xfrm>
        </p:spPr>
        <p:txBody>
          <a:bodyPr/>
          <a:lstStyle/>
          <a:p>
            <a:pPr lvl="0" algn="l" defTabSz="457200"/>
            <a:r>
              <a:rPr lang="en-US" sz="2400" b="1" kern="1200" dirty="0">
                <a:solidFill>
                  <a:srgbClr val="007AB7"/>
                </a:solidFill>
                <a:cs typeface="+mn-cs"/>
              </a:rPr>
              <a:t>Sampled ODA providers</a:t>
            </a:r>
            <a:br>
              <a:rPr lang="en-US" sz="2400" b="1" kern="1200" dirty="0">
                <a:solidFill>
                  <a:srgbClr val="007AB7"/>
                </a:solidFill>
                <a:cs typeface="+mn-cs"/>
              </a:rPr>
            </a:br>
            <a:endParaRPr lang="fr-BE" dirty="0"/>
          </a:p>
        </p:txBody>
      </p:sp>
    </p:spTree>
    <p:extLst>
      <p:ext uri="{BB962C8B-B14F-4D97-AF65-F5344CB8AC3E}">
        <p14:creationId xmlns:p14="http://schemas.microsoft.com/office/powerpoint/2010/main" val="1335674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25538" y="2216150"/>
            <a:ext cx="7887220" cy="1993900"/>
          </a:xfrm>
          <a:prstGeom prst="rect">
            <a:avLst/>
          </a:prstGeom>
        </p:spPr>
        <p:txBody>
          <a:bodyPr lIns="0" tIns="0" rIns="0" bIns="0"/>
          <a:lstStyle>
            <a:lvl1pPr marL="12700">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marL="355600" indent="-342900">
              <a:buFont typeface="Arial" panose="020B0604020202020204" pitchFamily="34" charset="0"/>
              <a:buChar char="•"/>
            </a:pPr>
            <a:r>
              <a:rPr lang="en-US" sz="2100" dirty="0">
                <a:latin typeface="Arial" charset="0"/>
                <a:cs typeface="Arial" charset="0"/>
              </a:rPr>
              <a:t>Document review </a:t>
            </a:r>
          </a:p>
          <a:p>
            <a:pPr marL="355600" indent="-342900">
              <a:buFont typeface="Arial" panose="020B0604020202020204" pitchFamily="34" charset="0"/>
              <a:buChar char="•"/>
            </a:pPr>
            <a:r>
              <a:rPr lang="en-US" sz="2100" dirty="0">
                <a:latin typeface="Arial" charset="0"/>
                <a:cs typeface="Arial" charset="0"/>
              </a:rPr>
              <a:t>Analysis of OECD Creditor Reporting System Database</a:t>
            </a:r>
          </a:p>
          <a:p>
            <a:pPr marL="355600" indent="-342900">
              <a:buFont typeface="Arial" panose="020B0604020202020204" pitchFamily="34" charset="0"/>
              <a:buChar char="•"/>
            </a:pPr>
            <a:r>
              <a:rPr lang="en-US" sz="2100" dirty="0">
                <a:latin typeface="Arial" charset="0"/>
                <a:cs typeface="Arial" charset="0"/>
              </a:rPr>
              <a:t>Interviews/exchanges with officials</a:t>
            </a:r>
          </a:p>
          <a:p>
            <a:pPr marL="355600" indent="-342900">
              <a:buFont typeface="Arial" panose="020B0604020202020204" pitchFamily="34" charset="0"/>
              <a:buChar char="•"/>
            </a:pPr>
            <a:r>
              <a:rPr lang="en-US" sz="2100" dirty="0">
                <a:latin typeface="Arial" charset="0"/>
                <a:cs typeface="Arial" charset="0"/>
              </a:rPr>
              <a:t>Interviews/exchanges with OPDs</a:t>
            </a:r>
          </a:p>
          <a:p>
            <a:pPr marL="355600" indent="-342900">
              <a:buFont typeface="Arial" panose="020B0604020202020204" pitchFamily="34" charset="0"/>
              <a:buChar char="•"/>
            </a:pPr>
            <a:endParaRPr lang="en-US" sz="2100" dirty="0">
              <a:latin typeface="Arial" charset="0"/>
              <a:cs typeface="Arial" charset="0"/>
            </a:endParaRPr>
          </a:p>
          <a:p>
            <a:r>
              <a:rPr lang="en-US" sz="2100" b="1" dirty="0">
                <a:latin typeface="Arial" charset="0"/>
                <a:cs typeface="Arial" charset="0"/>
              </a:rPr>
              <a:t>Note: scope limitations</a:t>
            </a:r>
          </a:p>
          <a:p>
            <a:endParaRPr lang="en-US" sz="2400" b="1" dirty="0">
              <a:solidFill>
                <a:srgbClr val="0085C7"/>
              </a:solidFill>
              <a:latin typeface="Arial" charset="0"/>
              <a:cs typeface="Arial" charset="0"/>
            </a:endParaRPr>
          </a:p>
        </p:txBody>
      </p:sp>
      <p:sp>
        <p:nvSpPr>
          <p:cNvPr id="2" name="Title 1">
            <a:extLst>
              <a:ext uri="{FF2B5EF4-FFF2-40B4-BE49-F238E27FC236}">
                <a16:creationId xmlns:a16="http://schemas.microsoft.com/office/drawing/2014/main" id="{9DAEEC20-3C89-4D6D-9956-F3C5683B03DF}"/>
              </a:ext>
            </a:extLst>
          </p:cNvPr>
          <p:cNvSpPr>
            <a:spLocks noGrp="1"/>
          </p:cNvSpPr>
          <p:nvPr>
            <p:ph type="title"/>
          </p:nvPr>
        </p:nvSpPr>
        <p:spPr>
          <a:xfrm>
            <a:off x="1103430" y="1048296"/>
            <a:ext cx="8440737" cy="557213"/>
          </a:xfrm>
        </p:spPr>
        <p:txBody>
          <a:bodyPr/>
          <a:lstStyle/>
          <a:p>
            <a:pPr lvl="0" algn="l" defTabSz="457200"/>
            <a:r>
              <a:rPr lang="en-US" sz="2400" b="1" kern="1200" dirty="0">
                <a:solidFill>
                  <a:srgbClr val="007AB7"/>
                </a:solidFill>
                <a:cs typeface="+mn-cs"/>
              </a:rPr>
              <a:t>Methodology</a:t>
            </a:r>
            <a:br>
              <a:rPr lang="en-US" sz="2400" b="1" kern="1200" dirty="0">
                <a:solidFill>
                  <a:srgbClr val="007AB7"/>
                </a:solidFill>
                <a:cs typeface="+mn-cs"/>
              </a:rPr>
            </a:br>
            <a:endParaRPr lang="fr-BE" dirty="0"/>
          </a:p>
        </p:txBody>
      </p:sp>
    </p:spTree>
    <p:extLst>
      <p:ext uri="{BB962C8B-B14F-4D97-AF65-F5344CB8AC3E}">
        <p14:creationId xmlns:p14="http://schemas.microsoft.com/office/powerpoint/2010/main" val="2151265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25538" y="1840384"/>
            <a:ext cx="8230222" cy="2936602"/>
          </a:xfrm>
          <a:prstGeom prst="rect">
            <a:avLst/>
          </a:prstGeom>
        </p:spPr>
        <p:txBody>
          <a:bodyPr lIns="0" tIns="0" rIns="0" bIns="0"/>
          <a:lstStyle>
            <a:lvl1pPr marL="12700">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nSpc>
                <a:spcPts val="600"/>
              </a:lnSpc>
              <a:spcBef>
                <a:spcPts val="25"/>
              </a:spcBef>
            </a:pPr>
            <a:endParaRPr lang="en-US" sz="600" dirty="0"/>
          </a:p>
          <a:p>
            <a:pPr marL="355600" indent="-342900">
              <a:buFont typeface="Arial" panose="020B0604020202020204" pitchFamily="34" charset="0"/>
              <a:buChar char="•"/>
            </a:pPr>
            <a:r>
              <a:rPr lang="en-US" sz="2400" dirty="0">
                <a:solidFill>
                  <a:srgbClr val="231F20"/>
                </a:solidFill>
                <a:latin typeface="Arial" charset="0"/>
                <a:cs typeface="Arial" charset="0"/>
              </a:rPr>
              <a:t>Strategies, policies, incentives: some good practices, but still a long way to go</a:t>
            </a:r>
          </a:p>
          <a:p>
            <a:pPr marL="355600" indent="-342900">
              <a:buFont typeface="Arial" panose="020B0604020202020204" pitchFamily="34" charset="0"/>
              <a:buChar char="•"/>
            </a:pPr>
            <a:endParaRPr lang="en-US" sz="2400" dirty="0">
              <a:solidFill>
                <a:srgbClr val="231F20"/>
              </a:solidFill>
              <a:latin typeface="Arial" charset="0"/>
              <a:cs typeface="Arial" charset="0"/>
            </a:endParaRPr>
          </a:p>
          <a:p>
            <a:pPr marL="355600" indent="-342900">
              <a:buFont typeface="Arial" panose="020B0604020202020204" pitchFamily="34" charset="0"/>
              <a:buChar char="•"/>
            </a:pPr>
            <a:r>
              <a:rPr lang="en-US" sz="2400" dirty="0">
                <a:solidFill>
                  <a:srgbClr val="231F20"/>
                </a:solidFill>
                <a:latin typeface="Arial" charset="0"/>
                <a:cs typeface="Arial" charset="0"/>
              </a:rPr>
              <a:t>Engagement with </a:t>
            </a:r>
            <a:r>
              <a:rPr lang="en-US" sz="2400" dirty="0" err="1">
                <a:solidFill>
                  <a:srgbClr val="231F20"/>
                </a:solidFill>
                <a:latin typeface="Arial" charset="0"/>
                <a:cs typeface="Arial" charset="0"/>
              </a:rPr>
              <a:t>organisations</a:t>
            </a:r>
            <a:r>
              <a:rPr lang="en-US" sz="2400" dirty="0">
                <a:solidFill>
                  <a:srgbClr val="231F20"/>
                </a:solidFill>
                <a:latin typeface="Arial" charset="0"/>
                <a:cs typeface="Arial" charset="0"/>
              </a:rPr>
              <a:t> of persons with disabilities: needs more emphasis</a:t>
            </a:r>
          </a:p>
          <a:p>
            <a:pPr>
              <a:lnSpc>
                <a:spcPts val="1000"/>
              </a:lnSpc>
            </a:pPr>
            <a:endParaRPr lang="en-US" sz="1000" dirty="0"/>
          </a:p>
          <a:p>
            <a:pPr>
              <a:lnSpc>
                <a:spcPts val="1000"/>
              </a:lnSpc>
            </a:pPr>
            <a:endParaRPr lang="en-US" sz="1000" dirty="0"/>
          </a:p>
        </p:txBody>
      </p:sp>
      <p:sp>
        <p:nvSpPr>
          <p:cNvPr id="2" name="Title 1">
            <a:extLst>
              <a:ext uri="{FF2B5EF4-FFF2-40B4-BE49-F238E27FC236}">
                <a16:creationId xmlns:a16="http://schemas.microsoft.com/office/drawing/2014/main" id="{AA7AEB3E-8C64-418C-A86A-B988D236B858}"/>
              </a:ext>
            </a:extLst>
          </p:cNvPr>
          <p:cNvSpPr>
            <a:spLocks noGrp="1"/>
          </p:cNvSpPr>
          <p:nvPr>
            <p:ph type="title"/>
          </p:nvPr>
        </p:nvSpPr>
        <p:spPr>
          <a:xfrm>
            <a:off x="1108696" y="904280"/>
            <a:ext cx="8440737" cy="557213"/>
          </a:xfrm>
        </p:spPr>
        <p:txBody>
          <a:bodyPr/>
          <a:lstStyle/>
          <a:p>
            <a:pPr lvl="0" algn="l" defTabSz="457200"/>
            <a:r>
              <a:rPr lang="en-US" sz="2400" b="1" kern="1200" dirty="0">
                <a:solidFill>
                  <a:srgbClr val="007AB7"/>
                </a:solidFill>
                <a:cs typeface="+mn-cs"/>
              </a:rPr>
              <a:t>Findings</a:t>
            </a:r>
            <a:br>
              <a:rPr lang="en-US" sz="2400" b="1" kern="1200" dirty="0">
                <a:solidFill>
                  <a:srgbClr val="007AB7"/>
                </a:solidFill>
                <a:cs typeface="+mn-cs"/>
              </a:rPr>
            </a:br>
            <a:endParaRPr lang="fr-BE" dirty="0"/>
          </a:p>
        </p:txBody>
      </p:sp>
    </p:spTree>
    <p:extLst>
      <p:ext uri="{BB962C8B-B14F-4D97-AF65-F5344CB8AC3E}">
        <p14:creationId xmlns:p14="http://schemas.microsoft.com/office/powerpoint/2010/main" val="79943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25538" y="1840384"/>
            <a:ext cx="8230222" cy="2936602"/>
          </a:xfrm>
          <a:prstGeom prst="rect">
            <a:avLst/>
          </a:prstGeom>
        </p:spPr>
        <p:txBody>
          <a:bodyPr lIns="0" tIns="0" rIns="0" bIns="0"/>
          <a:lstStyle>
            <a:lvl1pPr marL="12700">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nSpc>
                <a:spcPts val="600"/>
              </a:lnSpc>
              <a:spcBef>
                <a:spcPts val="25"/>
              </a:spcBef>
            </a:pPr>
            <a:endParaRPr lang="en-US" sz="600" dirty="0"/>
          </a:p>
          <a:p>
            <a:endParaRPr lang="en-US" sz="2100" dirty="0">
              <a:solidFill>
                <a:srgbClr val="231F20"/>
              </a:solidFill>
              <a:latin typeface="Arial" charset="0"/>
              <a:cs typeface="Arial" charset="0"/>
            </a:endParaRPr>
          </a:p>
          <a:p>
            <a:pPr>
              <a:lnSpc>
                <a:spcPts val="1000"/>
              </a:lnSpc>
            </a:pPr>
            <a:endParaRPr lang="en-US" sz="1000" dirty="0"/>
          </a:p>
          <a:p>
            <a:pPr>
              <a:lnSpc>
                <a:spcPts val="1000"/>
              </a:lnSpc>
            </a:pPr>
            <a:endParaRPr lang="en-US" sz="1000" dirty="0"/>
          </a:p>
        </p:txBody>
      </p:sp>
      <p:sp>
        <p:nvSpPr>
          <p:cNvPr id="2" name="Title 1">
            <a:extLst>
              <a:ext uri="{FF2B5EF4-FFF2-40B4-BE49-F238E27FC236}">
                <a16:creationId xmlns:a16="http://schemas.microsoft.com/office/drawing/2014/main" id="{AA7AEB3E-8C64-418C-A86A-B988D236B858}"/>
              </a:ext>
            </a:extLst>
          </p:cNvPr>
          <p:cNvSpPr>
            <a:spLocks noGrp="1"/>
          </p:cNvSpPr>
          <p:nvPr>
            <p:ph type="title"/>
          </p:nvPr>
        </p:nvSpPr>
        <p:spPr>
          <a:xfrm>
            <a:off x="1119981" y="904280"/>
            <a:ext cx="8440737" cy="557213"/>
          </a:xfrm>
        </p:spPr>
        <p:txBody>
          <a:bodyPr/>
          <a:lstStyle/>
          <a:p>
            <a:pPr lvl="0" algn="l" defTabSz="457200"/>
            <a:r>
              <a:rPr lang="en-US" sz="2400" b="1" kern="1200" dirty="0">
                <a:solidFill>
                  <a:srgbClr val="007AB7"/>
                </a:solidFill>
                <a:cs typeface="+mn-cs"/>
              </a:rPr>
              <a:t>Good practice examples (1/4)</a:t>
            </a:r>
            <a:br>
              <a:rPr lang="en-US" sz="2400" b="1" kern="1200" dirty="0">
                <a:solidFill>
                  <a:srgbClr val="007AB7"/>
                </a:solidFill>
                <a:cs typeface="+mn-cs"/>
              </a:rPr>
            </a:br>
            <a:br>
              <a:rPr lang="en-US" sz="2400" b="1" kern="1200" dirty="0">
                <a:solidFill>
                  <a:srgbClr val="007AB7"/>
                </a:solidFill>
                <a:cs typeface="+mn-cs"/>
              </a:rPr>
            </a:br>
            <a:br>
              <a:rPr lang="en-US" sz="2400" b="1" kern="1200" dirty="0">
                <a:solidFill>
                  <a:srgbClr val="007AB7"/>
                </a:solidFill>
                <a:cs typeface="+mn-cs"/>
              </a:rPr>
            </a:br>
            <a:br>
              <a:rPr lang="en-US" sz="2400" b="1" kern="1200" dirty="0">
                <a:solidFill>
                  <a:srgbClr val="007AB7"/>
                </a:solidFill>
                <a:cs typeface="+mn-cs"/>
              </a:rPr>
            </a:br>
            <a:br>
              <a:rPr lang="en-US" sz="2400" b="1" kern="1200" dirty="0">
                <a:solidFill>
                  <a:srgbClr val="007AB7"/>
                </a:solidFill>
                <a:cs typeface="+mn-cs"/>
              </a:rPr>
            </a:br>
            <a:br>
              <a:rPr lang="en-US" sz="2400" b="1" kern="1200" dirty="0">
                <a:solidFill>
                  <a:srgbClr val="007AB7"/>
                </a:solidFill>
                <a:cs typeface="+mn-cs"/>
              </a:rPr>
            </a:br>
            <a:br>
              <a:rPr lang="en-US" sz="2400" b="1" kern="1200" dirty="0">
                <a:solidFill>
                  <a:srgbClr val="007AB7"/>
                </a:solidFill>
                <a:cs typeface="+mn-cs"/>
              </a:rPr>
            </a:br>
            <a:br>
              <a:rPr lang="en-US" sz="2400" b="1" kern="1200" dirty="0">
                <a:solidFill>
                  <a:srgbClr val="007AB7"/>
                </a:solidFill>
                <a:cs typeface="+mn-cs"/>
              </a:rPr>
            </a:br>
            <a:endParaRPr lang="fr-BE" dirty="0"/>
          </a:p>
        </p:txBody>
      </p:sp>
      <p:sp>
        <p:nvSpPr>
          <p:cNvPr id="4" name="Rectangle 3">
            <a:extLst>
              <a:ext uri="{FF2B5EF4-FFF2-40B4-BE49-F238E27FC236}">
                <a16:creationId xmlns:a16="http://schemas.microsoft.com/office/drawing/2014/main" id="{78049766-907E-4BC7-B08C-AB6B1E1F44C3}"/>
              </a:ext>
            </a:extLst>
          </p:cNvPr>
          <p:cNvSpPr/>
          <p:nvPr/>
        </p:nvSpPr>
        <p:spPr>
          <a:xfrm>
            <a:off x="1011014" y="2200689"/>
            <a:ext cx="8459270" cy="1107996"/>
          </a:xfrm>
          <a:prstGeom prst="rect">
            <a:avLst/>
          </a:prstGeom>
        </p:spPr>
        <p:txBody>
          <a:bodyPr wrap="square">
            <a:spAutoFit/>
          </a:bodyPr>
          <a:lstStyle/>
          <a:p>
            <a:pPr marL="298450" indent="-285750">
              <a:buFont typeface="Arial" panose="020B0604020202020204" pitchFamily="34" charset="0"/>
              <a:buChar char="•"/>
            </a:pPr>
            <a:r>
              <a:rPr lang="fr-BE" sz="2400" dirty="0" err="1"/>
              <a:t>Strategy</a:t>
            </a:r>
            <a:r>
              <a:rPr lang="fr-BE" sz="2400" dirty="0"/>
              <a:t> on the inclusion of </a:t>
            </a:r>
            <a:r>
              <a:rPr lang="fr-BE" sz="2400" dirty="0" err="1"/>
              <a:t>persons</a:t>
            </a:r>
            <a:r>
              <a:rPr lang="fr-BE" sz="2400" dirty="0"/>
              <a:t> </a:t>
            </a:r>
            <a:r>
              <a:rPr lang="fr-BE" sz="2400" dirty="0" err="1"/>
              <a:t>with</a:t>
            </a:r>
            <a:r>
              <a:rPr lang="fr-BE" sz="2400" dirty="0"/>
              <a:t> </a:t>
            </a:r>
            <a:r>
              <a:rPr lang="fr-BE" sz="2400" dirty="0" err="1"/>
              <a:t>disabilities</a:t>
            </a:r>
            <a:r>
              <a:rPr lang="fr-BE" sz="2400" dirty="0"/>
              <a:t> in </a:t>
            </a:r>
            <a:r>
              <a:rPr lang="fr-BE" sz="2400" dirty="0" err="1"/>
              <a:t>development</a:t>
            </a:r>
            <a:r>
              <a:rPr lang="fr-BE" sz="2400" dirty="0"/>
              <a:t> </a:t>
            </a:r>
            <a:r>
              <a:rPr lang="fr-BE" sz="2400" dirty="0" err="1"/>
              <a:t>cooperation</a:t>
            </a:r>
            <a:r>
              <a:rPr lang="fr-BE" sz="2400" dirty="0"/>
              <a:t> and </a:t>
            </a:r>
            <a:r>
              <a:rPr lang="fr-BE" sz="2400" dirty="0" err="1"/>
              <a:t>humanitarian</a:t>
            </a:r>
            <a:r>
              <a:rPr lang="fr-BE" sz="2400" dirty="0"/>
              <a:t> action - </a:t>
            </a:r>
            <a:r>
              <a:rPr lang="fr-BE" sz="2400" b="1" dirty="0"/>
              <a:t>UK</a:t>
            </a:r>
            <a:endParaRPr lang="en-US" sz="2400" dirty="0">
              <a:cs typeface="Arial" charset="0"/>
            </a:endParaRPr>
          </a:p>
          <a:p>
            <a:pPr marL="355600" indent="-342900">
              <a:buFont typeface="Arial" panose="020B0604020202020204" pitchFamily="34" charset="0"/>
              <a:buChar char="•"/>
            </a:pPr>
            <a:endParaRPr lang="en-US" dirty="0">
              <a:cs typeface="Arial" charset="0"/>
            </a:endParaRPr>
          </a:p>
        </p:txBody>
      </p:sp>
    </p:spTree>
    <p:extLst>
      <p:ext uri="{BB962C8B-B14F-4D97-AF65-F5344CB8AC3E}">
        <p14:creationId xmlns:p14="http://schemas.microsoft.com/office/powerpoint/2010/main" val="3949894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25538" y="1840384"/>
            <a:ext cx="8230222" cy="2936602"/>
          </a:xfrm>
          <a:prstGeom prst="rect">
            <a:avLst/>
          </a:prstGeom>
        </p:spPr>
        <p:txBody>
          <a:bodyPr lIns="0" tIns="0" rIns="0" bIns="0"/>
          <a:lstStyle>
            <a:lvl1pPr marL="12700">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nSpc>
                <a:spcPts val="600"/>
              </a:lnSpc>
              <a:spcBef>
                <a:spcPts val="25"/>
              </a:spcBef>
            </a:pPr>
            <a:endParaRPr lang="en-US" sz="600" dirty="0"/>
          </a:p>
          <a:p>
            <a:endParaRPr lang="en-US" sz="2100" dirty="0">
              <a:solidFill>
                <a:srgbClr val="231F20"/>
              </a:solidFill>
              <a:latin typeface="Arial" charset="0"/>
              <a:cs typeface="Arial" charset="0"/>
            </a:endParaRPr>
          </a:p>
          <a:p>
            <a:pPr>
              <a:lnSpc>
                <a:spcPts val="1000"/>
              </a:lnSpc>
            </a:pPr>
            <a:endParaRPr lang="en-US" sz="1000" dirty="0"/>
          </a:p>
          <a:p>
            <a:pPr>
              <a:lnSpc>
                <a:spcPts val="1000"/>
              </a:lnSpc>
            </a:pPr>
            <a:endParaRPr lang="en-US" sz="1000" dirty="0"/>
          </a:p>
        </p:txBody>
      </p:sp>
      <p:sp>
        <p:nvSpPr>
          <p:cNvPr id="2" name="Title 1">
            <a:extLst>
              <a:ext uri="{FF2B5EF4-FFF2-40B4-BE49-F238E27FC236}">
                <a16:creationId xmlns:a16="http://schemas.microsoft.com/office/drawing/2014/main" id="{AA7AEB3E-8C64-418C-A86A-B988D236B858}"/>
              </a:ext>
            </a:extLst>
          </p:cNvPr>
          <p:cNvSpPr>
            <a:spLocks noGrp="1"/>
          </p:cNvSpPr>
          <p:nvPr>
            <p:ph type="title"/>
          </p:nvPr>
        </p:nvSpPr>
        <p:spPr>
          <a:xfrm>
            <a:off x="1119981" y="904280"/>
            <a:ext cx="8440737" cy="557213"/>
          </a:xfrm>
        </p:spPr>
        <p:txBody>
          <a:bodyPr/>
          <a:lstStyle/>
          <a:p>
            <a:pPr lvl="0" algn="l" defTabSz="457200"/>
            <a:r>
              <a:rPr lang="en-US" sz="2400" b="1" kern="1200" dirty="0">
                <a:solidFill>
                  <a:srgbClr val="007AB7"/>
                </a:solidFill>
                <a:cs typeface="+mn-cs"/>
              </a:rPr>
              <a:t>Good practice examples (2/4) </a:t>
            </a:r>
            <a:br>
              <a:rPr lang="en-US" sz="2400" b="1" kern="1200" dirty="0">
                <a:solidFill>
                  <a:srgbClr val="007AB7"/>
                </a:solidFill>
                <a:cs typeface="+mn-cs"/>
              </a:rPr>
            </a:br>
            <a:br>
              <a:rPr lang="en-US" sz="2400" b="1" kern="1200" dirty="0">
                <a:solidFill>
                  <a:srgbClr val="007AB7"/>
                </a:solidFill>
                <a:cs typeface="+mn-cs"/>
              </a:rPr>
            </a:br>
            <a:br>
              <a:rPr lang="en-US" sz="2400" b="1" kern="1200" dirty="0">
                <a:solidFill>
                  <a:srgbClr val="007AB7"/>
                </a:solidFill>
                <a:cs typeface="+mn-cs"/>
              </a:rPr>
            </a:br>
            <a:br>
              <a:rPr lang="en-US" sz="2400" b="1" kern="1200" dirty="0">
                <a:solidFill>
                  <a:srgbClr val="007AB7"/>
                </a:solidFill>
                <a:cs typeface="+mn-cs"/>
              </a:rPr>
            </a:br>
            <a:br>
              <a:rPr lang="en-US" sz="2400" b="1" kern="1200" dirty="0">
                <a:solidFill>
                  <a:srgbClr val="007AB7"/>
                </a:solidFill>
                <a:cs typeface="+mn-cs"/>
              </a:rPr>
            </a:br>
            <a:endParaRPr lang="fr-BE" dirty="0"/>
          </a:p>
        </p:txBody>
      </p:sp>
      <p:sp>
        <p:nvSpPr>
          <p:cNvPr id="4" name="Rectangle 3">
            <a:extLst>
              <a:ext uri="{FF2B5EF4-FFF2-40B4-BE49-F238E27FC236}">
                <a16:creationId xmlns:a16="http://schemas.microsoft.com/office/drawing/2014/main" id="{78049766-907E-4BC7-B08C-AB6B1E1F44C3}"/>
              </a:ext>
            </a:extLst>
          </p:cNvPr>
          <p:cNvSpPr/>
          <p:nvPr/>
        </p:nvSpPr>
        <p:spPr>
          <a:xfrm>
            <a:off x="1011014" y="2128416"/>
            <a:ext cx="8459270" cy="830997"/>
          </a:xfrm>
          <a:prstGeom prst="rect">
            <a:avLst/>
          </a:prstGeom>
        </p:spPr>
        <p:txBody>
          <a:bodyPr wrap="square">
            <a:spAutoFit/>
          </a:bodyPr>
          <a:lstStyle/>
          <a:p>
            <a:pPr marL="355600" indent="-342900">
              <a:buFont typeface="Arial" panose="020B0604020202020204" pitchFamily="34" charset="0"/>
              <a:buChar char="•"/>
            </a:pPr>
            <a:r>
              <a:rPr lang="en-US" sz="2400" dirty="0">
                <a:cs typeface="Arial" charset="0"/>
              </a:rPr>
              <a:t>Requiring implementing partners to make their work disability inclusive – </a:t>
            </a:r>
            <a:r>
              <a:rPr lang="en-US" sz="2400" b="1" dirty="0">
                <a:cs typeface="Arial" charset="0"/>
              </a:rPr>
              <a:t>EU humanitarian</a:t>
            </a:r>
            <a:endParaRPr lang="en-US" sz="2400" dirty="0">
              <a:cs typeface="Arial" charset="0"/>
            </a:endParaRPr>
          </a:p>
        </p:txBody>
      </p:sp>
    </p:spTree>
    <p:extLst>
      <p:ext uri="{BB962C8B-B14F-4D97-AF65-F5344CB8AC3E}">
        <p14:creationId xmlns:p14="http://schemas.microsoft.com/office/powerpoint/2010/main" val="2278826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25538" y="1840384"/>
            <a:ext cx="8230222" cy="2936602"/>
          </a:xfrm>
          <a:prstGeom prst="rect">
            <a:avLst/>
          </a:prstGeom>
        </p:spPr>
        <p:txBody>
          <a:bodyPr lIns="0" tIns="0" rIns="0" bIns="0"/>
          <a:lstStyle>
            <a:lvl1pPr marL="12700">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nSpc>
                <a:spcPts val="600"/>
              </a:lnSpc>
              <a:spcBef>
                <a:spcPts val="25"/>
              </a:spcBef>
            </a:pPr>
            <a:endParaRPr lang="en-US" sz="600" dirty="0"/>
          </a:p>
          <a:p>
            <a:endParaRPr lang="en-US" sz="2100" dirty="0">
              <a:solidFill>
                <a:srgbClr val="231F20"/>
              </a:solidFill>
              <a:latin typeface="Arial" charset="0"/>
              <a:cs typeface="Arial" charset="0"/>
            </a:endParaRPr>
          </a:p>
          <a:p>
            <a:pPr>
              <a:lnSpc>
                <a:spcPts val="1000"/>
              </a:lnSpc>
            </a:pPr>
            <a:endParaRPr lang="en-US" sz="1000" dirty="0"/>
          </a:p>
          <a:p>
            <a:pPr>
              <a:lnSpc>
                <a:spcPts val="1000"/>
              </a:lnSpc>
            </a:pPr>
            <a:endParaRPr lang="en-US" sz="1000" dirty="0"/>
          </a:p>
        </p:txBody>
      </p:sp>
      <p:sp>
        <p:nvSpPr>
          <p:cNvPr id="2" name="Title 1">
            <a:extLst>
              <a:ext uri="{FF2B5EF4-FFF2-40B4-BE49-F238E27FC236}">
                <a16:creationId xmlns:a16="http://schemas.microsoft.com/office/drawing/2014/main" id="{AA7AEB3E-8C64-418C-A86A-B988D236B858}"/>
              </a:ext>
            </a:extLst>
          </p:cNvPr>
          <p:cNvSpPr>
            <a:spLocks noGrp="1"/>
          </p:cNvSpPr>
          <p:nvPr>
            <p:ph type="title"/>
          </p:nvPr>
        </p:nvSpPr>
        <p:spPr>
          <a:xfrm>
            <a:off x="1119981" y="904280"/>
            <a:ext cx="8440737" cy="557213"/>
          </a:xfrm>
        </p:spPr>
        <p:txBody>
          <a:bodyPr/>
          <a:lstStyle/>
          <a:p>
            <a:pPr lvl="0" algn="l" defTabSz="457200"/>
            <a:r>
              <a:rPr lang="en-US" sz="2400" b="1" kern="1200" dirty="0">
                <a:solidFill>
                  <a:srgbClr val="007AB7"/>
                </a:solidFill>
                <a:cs typeface="+mn-cs"/>
              </a:rPr>
              <a:t>Good practice examples (3/4) </a:t>
            </a:r>
            <a:br>
              <a:rPr lang="en-US" sz="2400" b="1" kern="1200" dirty="0">
                <a:solidFill>
                  <a:srgbClr val="007AB7"/>
                </a:solidFill>
                <a:cs typeface="+mn-cs"/>
              </a:rPr>
            </a:br>
            <a:br>
              <a:rPr lang="en-US" sz="2400" b="1" kern="1200" dirty="0">
                <a:solidFill>
                  <a:srgbClr val="007AB7"/>
                </a:solidFill>
                <a:cs typeface="+mn-cs"/>
              </a:rPr>
            </a:br>
            <a:br>
              <a:rPr lang="en-US" sz="2400" b="1" kern="1200" dirty="0">
                <a:solidFill>
                  <a:srgbClr val="007AB7"/>
                </a:solidFill>
                <a:cs typeface="+mn-cs"/>
              </a:rPr>
            </a:br>
            <a:br>
              <a:rPr lang="en-US" sz="2400" b="1" kern="1200" dirty="0">
                <a:solidFill>
                  <a:srgbClr val="007AB7"/>
                </a:solidFill>
                <a:cs typeface="+mn-cs"/>
              </a:rPr>
            </a:br>
            <a:endParaRPr lang="fr-BE" dirty="0"/>
          </a:p>
        </p:txBody>
      </p:sp>
      <p:sp>
        <p:nvSpPr>
          <p:cNvPr id="5" name="Rectangle 4">
            <a:extLst>
              <a:ext uri="{FF2B5EF4-FFF2-40B4-BE49-F238E27FC236}">
                <a16:creationId xmlns:a16="http://schemas.microsoft.com/office/drawing/2014/main" id="{71739902-F690-4697-ACE2-60264EC88279}"/>
              </a:ext>
            </a:extLst>
          </p:cNvPr>
          <p:cNvSpPr/>
          <p:nvPr/>
        </p:nvSpPr>
        <p:spPr>
          <a:xfrm>
            <a:off x="1095892" y="2007190"/>
            <a:ext cx="8459270" cy="1938992"/>
          </a:xfrm>
          <a:prstGeom prst="rect">
            <a:avLst/>
          </a:prstGeom>
        </p:spPr>
        <p:txBody>
          <a:bodyPr wrap="square">
            <a:spAutoFit/>
          </a:bodyPr>
          <a:lstStyle/>
          <a:p>
            <a:pPr marL="355600" indent="-342900">
              <a:buFont typeface="Arial" panose="020B0604020202020204" pitchFamily="34" charset="0"/>
              <a:buChar char="•"/>
            </a:pPr>
            <a:r>
              <a:rPr lang="fr-BE" sz="2400" dirty="0" err="1"/>
              <a:t>Reporting</a:t>
            </a:r>
            <a:r>
              <a:rPr lang="fr-BE" sz="2400" dirty="0"/>
              <a:t> on the inclusion of </a:t>
            </a:r>
            <a:r>
              <a:rPr lang="fr-BE" sz="2400" dirty="0" err="1"/>
              <a:t>persons</a:t>
            </a:r>
            <a:r>
              <a:rPr lang="fr-BE" sz="2400" dirty="0"/>
              <a:t> </a:t>
            </a:r>
            <a:r>
              <a:rPr lang="fr-BE" sz="2400" dirty="0" err="1"/>
              <a:t>with</a:t>
            </a:r>
            <a:r>
              <a:rPr lang="fr-BE" sz="2400" dirty="0"/>
              <a:t> </a:t>
            </a:r>
            <a:r>
              <a:rPr lang="fr-BE" sz="2400" dirty="0" err="1"/>
              <a:t>disabilities</a:t>
            </a:r>
            <a:r>
              <a:rPr lang="fr-BE" sz="2400" dirty="0"/>
              <a:t> in:</a:t>
            </a:r>
          </a:p>
          <a:p>
            <a:pPr marL="12700"/>
            <a:endParaRPr lang="fr-BE" sz="2400" dirty="0"/>
          </a:p>
          <a:p>
            <a:pPr marL="412750" indent="-400050">
              <a:buAutoNum type="romanLcParenBoth"/>
            </a:pPr>
            <a:r>
              <a:rPr lang="fr-BE" sz="2400" dirty="0"/>
              <a:t>ODA </a:t>
            </a:r>
            <a:r>
              <a:rPr lang="fr-BE" sz="2400" dirty="0" err="1"/>
              <a:t>spending</a:t>
            </a:r>
            <a:r>
              <a:rPr lang="fr-BE" sz="2400" dirty="0"/>
              <a:t> (</a:t>
            </a:r>
            <a:r>
              <a:rPr lang="fr-BE" sz="2400" b="1" dirty="0"/>
              <a:t>Ireland</a:t>
            </a:r>
            <a:r>
              <a:rPr lang="fr-BE" sz="2400" dirty="0"/>
              <a:t>)</a:t>
            </a:r>
          </a:p>
          <a:p>
            <a:pPr marL="12700"/>
            <a:endParaRPr lang="fr-BE" sz="2400" dirty="0"/>
          </a:p>
          <a:p>
            <a:pPr marL="12700"/>
            <a:r>
              <a:rPr lang="fr-BE" sz="2400" dirty="0"/>
              <a:t>(ii) programme </a:t>
            </a:r>
            <a:r>
              <a:rPr lang="fr-BE" sz="2400" dirty="0" err="1"/>
              <a:t>results</a:t>
            </a:r>
            <a:r>
              <a:rPr lang="fr-BE" sz="2400" dirty="0"/>
              <a:t> (</a:t>
            </a:r>
            <a:r>
              <a:rPr lang="fr-BE" sz="2400" b="1" dirty="0" err="1"/>
              <a:t>Finland’s</a:t>
            </a:r>
            <a:r>
              <a:rPr lang="fr-BE" sz="2400" b="1" dirty="0"/>
              <a:t> </a:t>
            </a:r>
            <a:r>
              <a:rPr lang="fr-BE" sz="2400" dirty="0"/>
              <a:t>ambition)</a:t>
            </a:r>
            <a:endParaRPr lang="en-US" sz="2400" dirty="0">
              <a:cs typeface="Arial" charset="0"/>
            </a:endParaRPr>
          </a:p>
        </p:txBody>
      </p:sp>
    </p:spTree>
    <p:extLst>
      <p:ext uri="{BB962C8B-B14F-4D97-AF65-F5344CB8AC3E}">
        <p14:creationId xmlns:p14="http://schemas.microsoft.com/office/powerpoint/2010/main" val="1119262385"/>
      </p:ext>
    </p:extLst>
  </p:cSld>
  <p:clrMapOvr>
    <a:masterClrMapping/>
  </p:clrMapOvr>
</p:sld>
</file>

<file path=ppt/theme/theme1.xml><?xml version="1.0" encoding="utf-8"?>
<a:theme xmlns:a="http://schemas.openxmlformats.org/drawingml/2006/main" name="Power 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 point template</Template>
  <TotalTime>1579</TotalTime>
  <Words>469</Words>
  <Application>Microsoft Office PowerPoint</Application>
  <PresentationFormat>Custom</PresentationFormat>
  <Paragraphs>97</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Power point template</vt:lpstr>
      <vt:lpstr>Mapping inclusiveness in Europe </vt:lpstr>
      <vt:lpstr>Structure of the session </vt:lpstr>
      <vt:lpstr>Mapping inclusiveness’ project  </vt:lpstr>
      <vt:lpstr>Sampled ODA providers </vt:lpstr>
      <vt:lpstr>Methodology </vt:lpstr>
      <vt:lpstr>Findings </vt:lpstr>
      <vt:lpstr>Good practice examples (1/4)        </vt:lpstr>
      <vt:lpstr>Good practice examples (2/4)      </vt:lpstr>
      <vt:lpstr>Good practice examples (3/4)     </vt:lpstr>
      <vt:lpstr>Good practice examples (4/4)     </vt:lpstr>
      <vt:lpstr>Still a long way to go…   </vt:lpstr>
      <vt:lpstr>Findings on OPD engagement (1/5) </vt:lpstr>
      <vt:lpstr>Findings on OPD engagement (2/5) </vt:lpstr>
      <vt:lpstr>Findings on OPD engagement (3/5) </vt:lpstr>
      <vt:lpstr>Findings on OPD engagement (4/5) </vt:lpstr>
      <vt:lpstr>Findings on OPD engagement (5/5) </vt:lpstr>
      <vt:lpstr>Questions – 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Marion Steff</dc:creator>
  <cp:lastModifiedBy>Polly</cp:lastModifiedBy>
  <cp:revision>109</cp:revision>
  <cp:lastPrinted>2017-04-13T11:25:02Z</cp:lastPrinted>
  <dcterms:created xsi:type="dcterms:W3CDTF">2017-04-10T08:24:07Z</dcterms:created>
  <dcterms:modified xsi:type="dcterms:W3CDTF">2021-02-23T19:04:49Z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2013-09-19T00:00:00Z</vt:filetime>
  </property>
  <property fmtid="{D5CDD505-2E9C-101B-9397-08002B2CF9AE}" pid="3" name="LastSaved">
    <vt:filetime>2014-01-15T00:00:00Z</vt:filetime>
  </property>
</Properties>
</file>