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Ex1.xml" ContentType="application/vnd.ms-office.chartex+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7"/>
  </p:notesMasterIdLst>
  <p:sldIdLst>
    <p:sldId id="256" r:id="rId5"/>
    <p:sldId id="279" r:id="rId6"/>
    <p:sldId id="280" r:id="rId7"/>
    <p:sldId id="335" r:id="rId8"/>
    <p:sldId id="332" r:id="rId9"/>
    <p:sldId id="291" r:id="rId10"/>
    <p:sldId id="282" r:id="rId11"/>
    <p:sldId id="283" r:id="rId12"/>
    <p:sldId id="281" r:id="rId13"/>
    <p:sldId id="285" r:id="rId14"/>
    <p:sldId id="284" r:id="rId15"/>
    <p:sldId id="286" r:id="rId16"/>
    <p:sldId id="287" r:id="rId17"/>
    <p:sldId id="289" r:id="rId18"/>
    <p:sldId id="290" r:id="rId19"/>
    <p:sldId id="292" r:id="rId20"/>
    <p:sldId id="293" r:id="rId21"/>
    <p:sldId id="294" r:id="rId22"/>
    <p:sldId id="295" r:id="rId23"/>
    <p:sldId id="296" r:id="rId24"/>
    <p:sldId id="297" r:id="rId25"/>
    <p:sldId id="298" r:id="rId26"/>
    <p:sldId id="299" r:id="rId27"/>
    <p:sldId id="300" r:id="rId28"/>
    <p:sldId id="302" r:id="rId29"/>
    <p:sldId id="303" r:id="rId30"/>
    <p:sldId id="304" r:id="rId31"/>
    <p:sldId id="305" r:id="rId32"/>
    <p:sldId id="306" r:id="rId33"/>
    <p:sldId id="307" r:id="rId34"/>
    <p:sldId id="309" r:id="rId35"/>
    <p:sldId id="308" r:id="rId36"/>
    <p:sldId id="310" r:id="rId37"/>
    <p:sldId id="311" r:id="rId38"/>
    <p:sldId id="312" r:id="rId39"/>
    <p:sldId id="313" r:id="rId40"/>
    <p:sldId id="314" r:id="rId41"/>
    <p:sldId id="315" r:id="rId42"/>
    <p:sldId id="316" r:id="rId43"/>
    <p:sldId id="317" r:id="rId44"/>
    <p:sldId id="318" r:id="rId45"/>
    <p:sldId id="319" r:id="rId46"/>
    <p:sldId id="320" r:id="rId47"/>
    <p:sldId id="323" r:id="rId48"/>
    <p:sldId id="324" r:id="rId49"/>
    <p:sldId id="321" r:id="rId50"/>
    <p:sldId id="325" r:id="rId51"/>
    <p:sldId id="326" r:id="rId52"/>
    <p:sldId id="327" r:id="rId53"/>
    <p:sldId id="328" r:id="rId54"/>
    <p:sldId id="329" r:id="rId55"/>
    <p:sldId id="270" r:id="rId5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271D"/>
    <a:srgbClr val="0A77B3"/>
    <a:srgbClr val="BBDC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5" autoAdjust="0"/>
    <p:restoredTop sz="77678" autoAdjust="0"/>
  </p:normalViewPr>
  <p:slideViewPr>
    <p:cSldViewPr snapToGrid="0">
      <p:cViewPr varScale="1">
        <p:scale>
          <a:sx n="52" d="100"/>
          <a:sy n="52" d="100"/>
        </p:scale>
        <p:origin x="1228" y="4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notesMaster" Target="notesMasters/notes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Book1"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Sheet1!$A$1:$A$9</cx:f>
        <cx:lvl ptCount="9">
          <cx:pt idx="0">EU legislation </cx:pt>
          <cx:pt idx="1">New structure/practice in EU institutions </cx:pt>
          <cx:pt idx="2">Guidelines/toolkit </cx:pt>
          <cx:pt idx="3">Investment through EU funding </cx:pt>
          <cx:pt idx="4">Support to Member States </cx:pt>
          <cx:pt idx="5">monitoring</cx:pt>
          <cx:pt idx="6">Research or examination of situation</cx:pt>
          <cx:pt idx="7">Address through another strategy</cx:pt>
          <cx:pt idx="8">dialogue with stakeholders</cx:pt>
        </cx:lvl>
      </cx:strDim>
      <cx:numDim type="val">
        <cx:f>Sheet1!$B$1:$B$9</cx:f>
        <cx:lvl ptCount="9" formatCode="Standard">
          <cx:pt idx="0">5</cx:pt>
          <cx:pt idx="1">14</cx:pt>
          <cx:pt idx="2">10</cx:pt>
          <cx:pt idx="3">11</cx:pt>
          <cx:pt idx="4">9</cx:pt>
          <cx:pt idx="5">6</cx:pt>
          <cx:pt idx="6">14</cx:pt>
          <cx:pt idx="7">21</cx:pt>
          <cx:pt idx="8">7</cx:pt>
        </cx:lvl>
      </cx:numDim>
    </cx:data>
  </cx:chartData>
  <cx:chart>
    <cx:plotArea>
      <cx:plotAreaRegion>
        <cx:series layoutId="funnel" uniqueId="{2F483DF9-39C0-437C-A95A-74857650E284}">
          <cx:dataPt idx="0">
            <cx:spPr>
              <a:solidFill>
                <a:srgbClr val="C00000"/>
              </a:solidFill>
            </cx:spPr>
          </cx:dataPt>
          <cx:dataPt idx="1">
            <cx:spPr>
              <a:solidFill>
                <a:srgbClr val="FF0000"/>
              </a:solidFill>
            </cx:spPr>
          </cx:dataPt>
          <cx:dataPt idx="2">
            <cx:spPr>
              <a:solidFill>
                <a:srgbClr val="FFC000"/>
              </a:solidFill>
            </cx:spPr>
          </cx:dataPt>
          <cx:dataPt idx="3">
            <cx:spPr>
              <a:solidFill>
                <a:srgbClr val="FFFF00"/>
              </a:solidFill>
            </cx:spPr>
          </cx:dataPt>
          <cx:dataPt idx="4">
            <cx:spPr>
              <a:solidFill>
                <a:srgbClr val="00B050"/>
              </a:solidFill>
            </cx:spPr>
          </cx:dataPt>
          <cx:dataPt idx="5">
            <cx:spPr>
              <a:solidFill>
                <a:srgbClr val="00B0F0"/>
              </a:solidFill>
            </cx:spPr>
          </cx:dataPt>
          <cx:dataPt idx="6">
            <cx:spPr>
              <a:solidFill>
                <a:srgbClr val="0070C0"/>
              </a:solidFill>
            </cx:spPr>
          </cx:dataPt>
          <cx:dataPt idx="7">
            <cx:spPr>
              <a:solidFill>
                <a:srgbClr val="002060"/>
              </a:solidFill>
            </cx:spPr>
          </cx:dataPt>
          <cx:dataPt idx="8">
            <cx:spPr>
              <a:solidFill>
                <a:srgbClr val="7030A0"/>
              </a:solidFill>
            </cx:spPr>
          </cx:dataPt>
          <cx:dataLabels>
            <cx:txPr>
              <a:bodyPr spcFirstLastPara="1" vertOverflow="ellipsis" horzOverflow="overflow" wrap="square" lIns="0" tIns="0" rIns="0" bIns="0" anchor="ctr" anchorCtr="1"/>
              <a:lstStyle/>
              <a:p>
                <a:pPr algn="ctr" rtl="0">
                  <a:defRPr sz="2400">
                    <a:solidFill>
                      <a:schemeClr val="tx1"/>
                    </a:solidFill>
                    <a:latin typeface="Arial" panose="020B0604020202020204" pitchFamily="34" charset="0"/>
                    <a:ea typeface="Arial" panose="020B0604020202020204" pitchFamily="34" charset="0"/>
                    <a:cs typeface="Arial" panose="020B0604020202020204" pitchFamily="34" charset="0"/>
                  </a:defRPr>
                </a:pPr>
                <a:endParaRPr lang="en-US" sz="2400" b="0" i="0" u="none" strike="noStrike" baseline="0">
                  <a:solidFill>
                    <a:schemeClr val="tx1"/>
                  </a:solidFill>
                  <a:latin typeface="Arial" panose="020B0604020202020204" pitchFamily="34" charset="0"/>
                  <a:cs typeface="Arial" panose="020B0604020202020204" pitchFamily="34" charset="0"/>
                </a:endParaRPr>
              </a:p>
            </cx:txPr>
            <cx:visibility seriesName="0" categoryName="0" value="1"/>
            <cx:dataLabel idx="7">
              <cx:txPr>
                <a:bodyPr spcFirstLastPara="1" vertOverflow="ellipsis" horzOverflow="overflow" wrap="square" lIns="0" tIns="0" rIns="0" bIns="0" anchor="ctr" anchorCtr="1"/>
                <a:lstStyle/>
                <a:p>
                  <a:pPr algn="ctr" rtl="0">
                    <a:defRPr>
                      <a:solidFill>
                        <a:schemeClr val="bg1"/>
                      </a:solidFill>
                    </a:defRPr>
                  </a:pPr>
                  <a:r>
                    <a:rPr lang="en-US" sz="2400" b="0" i="0" u="none" strike="noStrike" baseline="0">
                      <a:solidFill>
                        <a:schemeClr val="bg1"/>
                      </a:solidFill>
                      <a:latin typeface="Arial" panose="020B0604020202020204" pitchFamily="34" charset="0"/>
                      <a:cs typeface="Arial" panose="020B0604020202020204" pitchFamily="34" charset="0"/>
                    </a:rPr>
                    <a:t>21</a:t>
                  </a:r>
                </a:p>
              </cx:txPr>
              <cx:visibility seriesName="0" categoryName="0" value="1"/>
            </cx:dataLabel>
            <cx:dataLabel idx="8">
              <cx:txPr>
                <a:bodyPr spcFirstLastPara="1" vertOverflow="ellipsis" horzOverflow="overflow" wrap="square" lIns="0" tIns="0" rIns="0" bIns="0" anchor="ctr" anchorCtr="1"/>
                <a:lstStyle/>
                <a:p>
                  <a:pPr algn="ctr" rtl="0">
                    <a:defRPr>
                      <a:solidFill>
                        <a:schemeClr val="bg1"/>
                      </a:solidFill>
                    </a:defRPr>
                  </a:pPr>
                  <a:r>
                    <a:rPr lang="en-US" sz="2400" b="0" i="0" u="none" strike="noStrike" baseline="0">
                      <a:solidFill>
                        <a:schemeClr val="bg1"/>
                      </a:solidFill>
                      <a:latin typeface="Arial" panose="020B0604020202020204" pitchFamily="34" charset="0"/>
                      <a:cs typeface="Arial" panose="020B0604020202020204" pitchFamily="34" charset="0"/>
                    </a:rPr>
                    <a:t>7</a:t>
                  </a:r>
                </a:p>
              </cx:txPr>
              <cx:visibility seriesName="0" categoryName="0" value="1"/>
            </cx:dataLabel>
          </cx:dataLabels>
          <cx:dataId val="0"/>
        </cx:series>
      </cx:plotAreaRegion>
      <cx:axis id="0">
        <cx:catScaling gapWidth="0.0599999987"/>
        <cx:tickLabels/>
        <cx:txPr>
          <a:bodyPr spcFirstLastPara="1" vertOverflow="ellipsis" horzOverflow="overflow" wrap="square" lIns="0" tIns="0" rIns="0" bIns="0" anchor="ctr" anchorCtr="1"/>
          <a:lstStyle/>
          <a:p>
            <a:pPr algn="ctr" rtl="0">
              <a:defRPr sz="1600">
                <a:solidFill>
                  <a:schemeClr val="tx1"/>
                </a:solidFill>
                <a:latin typeface="Arial" panose="020B0604020202020204" pitchFamily="34" charset="0"/>
                <a:ea typeface="Arial" panose="020B0604020202020204" pitchFamily="34" charset="0"/>
                <a:cs typeface="Arial" panose="020B0604020202020204" pitchFamily="34" charset="0"/>
              </a:defRPr>
            </a:pPr>
            <a:endParaRPr lang="en-US" sz="1600" b="0" i="0" u="none" strike="noStrike" baseline="0">
              <a:solidFill>
                <a:schemeClr val="tx1"/>
              </a:solidFill>
              <a:latin typeface="Arial" panose="020B0604020202020204" pitchFamily="34" charset="0"/>
              <a:cs typeface="Arial" panose="020B0604020202020204" pitchFamily="34" charset="0"/>
            </a:endParaRPr>
          </a:p>
        </cx:txPr>
      </cx:axis>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19">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CB6C69-F9C8-476A-A22F-04F238FB09DF}" type="datetimeFigureOut">
              <a:rPr lang="en-GB" smtClean="0"/>
              <a:t>17/03/2021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3637DA-ECFF-4E30-8019-BCDA5E2DDEE1}" type="slidenum">
              <a:rPr lang="en-GB" smtClean="0"/>
              <a:t>‹#›</a:t>
            </a:fld>
            <a:endParaRPr lang="en-GB"/>
          </a:p>
        </p:txBody>
      </p:sp>
    </p:spTree>
    <p:extLst>
      <p:ext uri="{BB962C8B-B14F-4D97-AF65-F5344CB8AC3E}">
        <p14:creationId xmlns:p14="http://schemas.microsoft.com/office/powerpoint/2010/main" val="7284111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EDF logo</a:t>
            </a:r>
          </a:p>
          <a:p>
            <a:r>
              <a:rPr lang="fr-BE" b="1" dirty="0" err="1"/>
              <a:t>Title</a:t>
            </a:r>
            <a:r>
              <a:rPr lang="fr-BE" b="1" dirty="0"/>
              <a:t> of the </a:t>
            </a:r>
            <a:r>
              <a:rPr lang="fr-BE" b="1" dirty="0" err="1"/>
              <a:t>presentation</a:t>
            </a:r>
            <a:endParaRPr lang="fr-BE" b="1" dirty="0"/>
          </a:p>
          <a:p>
            <a:r>
              <a:rPr lang="en-GB" baseline="0" dirty="0"/>
              <a:t>Replace this section with your name</a:t>
            </a:r>
          </a:p>
          <a:p>
            <a:r>
              <a:rPr lang="en-GB" baseline="0" dirty="0"/>
              <a:t>And this one with the date</a:t>
            </a:r>
          </a:p>
        </p:txBody>
      </p:sp>
      <p:sp>
        <p:nvSpPr>
          <p:cNvPr id="4" name="Slide Number Placeholder 3"/>
          <p:cNvSpPr>
            <a:spLocks noGrp="1"/>
          </p:cNvSpPr>
          <p:nvPr>
            <p:ph type="sldNum" sz="quarter" idx="10"/>
          </p:nvPr>
        </p:nvSpPr>
        <p:spPr/>
        <p:txBody>
          <a:bodyPr/>
          <a:lstStyle/>
          <a:p>
            <a:fld id="{6C3637DA-ECFF-4E30-8019-BCDA5E2DDEE1}" type="slidenum">
              <a:rPr lang="en-GB" smtClean="0"/>
              <a:t>1</a:t>
            </a:fld>
            <a:endParaRPr lang="en-GB"/>
          </a:p>
        </p:txBody>
      </p:sp>
    </p:spTree>
    <p:extLst>
      <p:ext uri="{BB962C8B-B14F-4D97-AF65-F5344CB8AC3E}">
        <p14:creationId xmlns:p14="http://schemas.microsoft.com/office/powerpoint/2010/main" val="1610774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Thank you for your attention</a:t>
            </a:r>
          </a:p>
          <a:p>
            <a:r>
              <a:rPr lang="en-GB" dirty="0"/>
              <a:t>The European Disability Forum</a:t>
            </a:r>
          </a:p>
          <a:p>
            <a:r>
              <a:rPr lang="en-GB" dirty="0"/>
              <a:t>www.edf-feph.org</a:t>
            </a:r>
          </a:p>
          <a:p>
            <a:r>
              <a:rPr lang="en-GB" dirty="0"/>
              <a:t>Avenue</a:t>
            </a:r>
            <a:r>
              <a:rPr lang="en-GB" baseline="0" dirty="0"/>
              <a:t> des Arts 7-8, </a:t>
            </a:r>
            <a:r>
              <a:rPr lang="en-GB" baseline="0" dirty="0" err="1"/>
              <a:t>Bruxelles</a:t>
            </a:r>
            <a:r>
              <a:rPr lang="en-GB" baseline="0" dirty="0"/>
              <a:t> 1210</a:t>
            </a:r>
          </a:p>
          <a:p>
            <a:r>
              <a:rPr lang="en-GB" baseline="0" dirty="0"/>
              <a:t>Belgium</a:t>
            </a:r>
          </a:p>
          <a:p>
            <a:r>
              <a:rPr lang="en-GB" baseline="0" dirty="0"/>
              <a:t>Twitter: @</a:t>
            </a:r>
            <a:r>
              <a:rPr lang="en-GB" baseline="0" dirty="0" err="1"/>
              <a:t>MyEdf</a:t>
            </a:r>
            <a:endParaRPr lang="en-GB" baseline="0" dirty="0"/>
          </a:p>
          <a:p>
            <a:r>
              <a:rPr lang="en-GB" baseline="0" dirty="0"/>
              <a:t>Facebook: @?</a:t>
            </a:r>
          </a:p>
        </p:txBody>
      </p:sp>
      <p:sp>
        <p:nvSpPr>
          <p:cNvPr id="4" name="Slide Number Placeholder 3"/>
          <p:cNvSpPr>
            <a:spLocks noGrp="1"/>
          </p:cNvSpPr>
          <p:nvPr>
            <p:ph type="sldNum" sz="quarter" idx="10"/>
          </p:nvPr>
        </p:nvSpPr>
        <p:spPr/>
        <p:txBody>
          <a:bodyPr/>
          <a:lstStyle/>
          <a:p>
            <a:fld id="{6C3637DA-ECFF-4E30-8019-BCDA5E2DDEE1}" type="slidenum">
              <a:rPr lang="en-GB" smtClean="0"/>
              <a:t>52</a:t>
            </a:fld>
            <a:endParaRPr lang="en-GB"/>
          </a:p>
        </p:txBody>
      </p:sp>
    </p:spTree>
    <p:extLst>
      <p:ext uri="{BB962C8B-B14F-4D97-AF65-F5344CB8AC3E}">
        <p14:creationId xmlns:p14="http://schemas.microsoft.com/office/powerpoint/2010/main" val="1821178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2278" y="169082"/>
            <a:ext cx="10410908" cy="1465488"/>
          </a:xfrm>
          <a:prstGeom prst="rect">
            <a:avLst/>
          </a:prstGeom>
        </p:spPr>
        <p:txBody>
          <a:bodyPr anchor="b">
            <a:normAutofit/>
          </a:bodyPr>
          <a:lstStyle>
            <a:lvl1pPr algn="l">
              <a:defRPr sz="4800" b="0">
                <a:solidFill>
                  <a:srgbClr val="002060"/>
                </a:solidFill>
              </a:defRPr>
            </a:lvl1pPr>
          </a:lstStyle>
          <a:p>
            <a:r>
              <a:rPr lang="en-US" dirty="0"/>
              <a:t>Click to edit Master title style</a:t>
            </a:r>
            <a:endParaRPr lang="fr-BE" dirty="0"/>
          </a:p>
        </p:txBody>
      </p:sp>
      <p:sp>
        <p:nvSpPr>
          <p:cNvPr id="3" name="Subtitle 2"/>
          <p:cNvSpPr>
            <a:spLocks noGrp="1"/>
          </p:cNvSpPr>
          <p:nvPr>
            <p:ph type="subTitle" idx="1"/>
          </p:nvPr>
        </p:nvSpPr>
        <p:spPr>
          <a:xfrm>
            <a:off x="235888" y="1892507"/>
            <a:ext cx="9144000" cy="1655762"/>
          </a:xfrm>
        </p:spPr>
        <p:txBody>
          <a:bodyPr>
            <a:normAutofit/>
          </a:bodyPr>
          <a:lstStyle>
            <a:lvl1pPr marL="0" indent="0" algn="l">
              <a:buNone/>
              <a:defRPr sz="3200" b="1">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fr-BE" dirty="0"/>
          </a:p>
        </p:txBody>
      </p:sp>
      <p:sp>
        <p:nvSpPr>
          <p:cNvPr id="4" name="Date Placeholder 3"/>
          <p:cNvSpPr>
            <a:spLocks noGrp="1"/>
          </p:cNvSpPr>
          <p:nvPr>
            <p:ph type="dt" sz="half" idx="10"/>
          </p:nvPr>
        </p:nvSpPr>
        <p:spPr>
          <a:xfrm>
            <a:off x="838200" y="6207983"/>
            <a:ext cx="2743200" cy="365125"/>
          </a:xfrm>
        </p:spPr>
        <p:txBody>
          <a:bodyPr/>
          <a:lstStyle/>
          <a:p>
            <a:fld id="{5B872FB7-52F7-47EC-87D7-765A0F918F4F}" type="datetimeFigureOut">
              <a:rPr lang="fr-BE" smtClean="0"/>
              <a:t>17-03-21</a:t>
            </a:fld>
            <a:endParaRPr lang="fr-BE" dirty="0"/>
          </a:p>
        </p:txBody>
      </p:sp>
      <p:sp>
        <p:nvSpPr>
          <p:cNvPr id="5" name="Footer Placeholder 4"/>
          <p:cNvSpPr>
            <a:spLocks noGrp="1"/>
          </p:cNvSpPr>
          <p:nvPr>
            <p:ph type="ftr" sz="quarter" idx="11"/>
          </p:nvPr>
        </p:nvSpPr>
        <p:spPr>
          <a:xfrm>
            <a:off x="4038600" y="6124051"/>
            <a:ext cx="4114800" cy="365125"/>
          </a:xfrm>
        </p:spPr>
        <p:txBody>
          <a:bodyPr/>
          <a:lstStyle/>
          <a:p>
            <a:endParaRPr lang="fr-BE" dirty="0"/>
          </a:p>
        </p:txBody>
      </p:sp>
      <p:sp>
        <p:nvSpPr>
          <p:cNvPr id="6" name="Slide Number Placeholder 5"/>
          <p:cNvSpPr>
            <a:spLocks noGrp="1"/>
          </p:cNvSpPr>
          <p:nvPr>
            <p:ph type="sldNum" sz="quarter" idx="12"/>
          </p:nvPr>
        </p:nvSpPr>
        <p:spPr>
          <a:xfrm>
            <a:off x="8610600" y="6136696"/>
            <a:ext cx="2743200" cy="365125"/>
          </a:xfrm>
        </p:spPr>
        <p:txBody>
          <a:bodyPr/>
          <a:lstStyle/>
          <a:p>
            <a:fld id="{0CC06037-44A0-42BA-8800-9704F8DAAE06}" type="slidenum">
              <a:rPr lang="fr-BE" smtClean="0"/>
              <a:t>‹#›</a:t>
            </a:fld>
            <a:endParaRPr lang="fr-BE"/>
          </a:p>
        </p:txBody>
      </p:sp>
    </p:spTree>
    <p:extLst>
      <p:ext uri="{BB962C8B-B14F-4D97-AF65-F5344CB8AC3E}">
        <p14:creationId xmlns:p14="http://schemas.microsoft.com/office/powerpoint/2010/main" val="1425282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5463" y="312066"/>
            <a:ext cx="10515600" cy="1325563"/>
          </a:xfrm>
          <a:prstGeom prst="rect">
            <a:avLst/>
          </a:prstGeom>
        </p:spPr>
        <p:txBody>
          <a:bodyPr/>
          <a:lstStyle>
            <a:lvl1pPr>
              <a:defRPr b="1">
                <a:solidFill>
                  <a:srgbClr val="002060"/>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endParaRPr lang="fr-BE" dirty="0"/>
          </a:p>
        </p:txBody>
      </p:sp>
      <p:sp>
        <p:nvSpPr>
          <p:cNvPr id="3" name="Content Placeholder 2"/>
          <p:cNvSpPr>
            <a:spLocks noGrp="1"/>
          </p:cNvSpPr>
          <p:nvPr>
            <p:ph idx="1"/>
          </p:nvPr>
        </p:nvSpPr>
        <p:spPr/>
        <p:txBody>
          <a:bodyPr/>
          <a:lstStyle>
            <a:lvl1pPr>
              <a:defRPr sz="2800">
                <a:latin typeface="Verdana" panose="020B0604030504040204" pitchFamily="34" charset="0"/>
                <a:ea typeface="Verdana" panose="020B0604030504040204" pitchFamily="34" charset="0"/>
                <a:cs typeface="Verdana" panose="020B0604030504040204" pitchFamily="34" charset="0"/>
              </a:defRPr>
            </a:lvl1pPr>
            <a:lvl2pPr>
              <a:defRPr sz="2800">
                <a:latin typeface="Verdana" panose="020B0604030504040204" pitchFamily="34" charset="0"/>
                <a:ea typeface="Verdana" panose="020B0604030504040204" pitchFamily="34" charset="0"/>
                <a:cs typeface="Verdana" panose="020B0604030504040204" pitchFamily="34" charset="0"/>
              </a:defRPr>
            </a:lvl2pPr>
            <a:lvl3pPr>
              <a:defRPr sz="2800">
                <a:latin typeface="Verdana" panose="020B0604030504040204" pitchFamily="34" charset="0"/>
                <a:ea typeface="Verdana" panose="020B0604030504040204" pitchFamily="34" charset="0"/>
                <a:cs typeface="Verdana" panose="020B0604030504040204" pitchFamily="34" charset="0"/>
              </a:defRPr>
            </a:lvl3pPr>
            <a:lvl4pPr>
              <a:defRPr sz="2800">
                <a:latin typeface="Verdana" panose="020B0604030504040204" pitchFamily="34" charset="0"/>
                <a:ea typeface="Verdana" panose="020B0604030504040204" pitchFamily="34" charset="0"/>
                <a:cs typeface="Verdana" panose="020B0604030504040204" pitchFamily="34" charset="0"/>
              </a:defRPr>
            </a:lvl4pPr>
            <a:lvl5pPr>
              <a:defRPr sz="2800">
                <a:latin typeface="Verdana" panose="020B0604030504040204" pitchFamily="34" charset="0"/>
                <a:ea typeface="Verdana" panose="020B0604030504040204" pitchFamily="34" charset="0"/>
                <a:cs typeface="Verdana" panose="020B060403050404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4" name="Date Placeholder 3"/>
          <p:cNvSpPr>
            <a:spLocks noGrp="1"/>
          </p:cNvSpPr>
          <p:nvPr>
            <p:ph type="dt" sz="half" idx="10"/>
          </p:nvPr>
        </p:nvSpPr>
        <p:spPr/>
        <p:txBody>
          <a:bodyPr/>
          <a:lstStyle/>
          <a:p>
            <a:fld id="{5B872FB7-52F7-47EC-87D7-765A0F918F4F}" type="datetimeFigureOut">
              <a:rPr lang="fr-BE" smtClean="0"/>
              <a:t>17-03-21</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0CC06037-44A0-42BA-8800-9704F8DAAE06}" type="slidenum">
              <a:rPr lang="fr-BE" smtClean="0"/>
              <a:t>‹#›</a:t>
            </a:fld>
            <a:endParaRPr lang="fr-BE"/>
          </a:p>
        </p:txBody>
      </p:sp>
    </p:spTree>
    <p:extLst>
      <p:ext uri="{BB962C8B-B14F-4D97-AF65-F5344CB8AC3E}">
        <p14:creationId xmlns:p14="http://schemas.microsoft.com/office/powerpoint/2010/main" val="1532487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48586" y="320675"/>
            <a:ext cx="10515600" cy="1325563"/>
          </a:xfrm>
          <a:prstGeom prst="rect">
            <a:avLst/>
          </a:prstGeom>
        </p:spPr>
        <p:txBody>
          <a:bodyPr/>
          <a:lstStyle>
            <a:lvl1pPr>
              <a:defRPr b="1">
                <a:solidFill>
                  <a:srgbClr val="002060"/>
                </a:solidFill>
              </a:defRPr>
            </a:lvl1pPr>
          </a:lstStyle>
          <a:p>
            <a:r>
              <a:rPr lang="en-US" dirty="0"/>
              <a:t>Click to edit Master title style</a:t>
            </a:r>
            <a:endParaRPr lang="fr-BE" dirty="0"/>
          </a:p>
        </p:txBody>
      </p:sp>
      <p:sp>
        <p:nvSpPr>
          <p:cNvPr id="3" name="Content Placeholder 2"/>
          <p:cNvSpPr>
            <a:spLocks noGrp="1"/>
          </p:cNvSpPr>
          <p:nvPr>
            <p:ph sz="half" idx="1"/>
          </p:nvPr>
        </p:nvSpPr>
        <p:spPr>
          <a:xfrm>
            <a:off x="838200" y="1825625"/>
            <a:ext cx="5181600" cy="4351338"/>
          </a:xfrm>
        </p:spPr>
        <p:txBody>
          <a:bodyPr>
            <a:normAutofit/>
          </a:bodyPr>
          <a:lstStyle>
            <a:lvl1pPr>
              <a:defRPr sz="2800"/>
            </a:lvl1pPr>
            <a:lvl2pPr>
              <a:defRPr sz="2800"/>
            </a:lvl2pPr>
            <a:lvl3pPr>
              <a:defRPr sz="2800"/>
            </a:lvl3pPr>
            <a:lvl4pPr>
              <a:defRPr sz="2800"/>
            </a:lvl4pPr>
            <a:lvl5pP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4" name="Content Placeholder 3"/>
          <p:cNvSpPr>
            <a:spLocks noGrp="1"/>
          </p:cNvSpPr>
          <p:nvPr>
            <p:ph sz="half" idx="2"/>
          </p:nvPr>
        </p:nvSpPr>
        <p:spPr>
          <a:xfrm>
            <a:off x="6172200" y="1825625"/>
            <a:ext cx="5181600" cy="4351338"/>
          </a:xfrm>
        </p:spPr>
        <p:txBody>
          <a:bodyPr>
            <a:normAutofit/>
          </a:bodyPr>
          <a:lstStyle>
            <a:lvl1pPr>
              <a:defRPr sz="2800"/>
            </a:lvl1pPr>
            <a:lvl2pPr>
              <a:defRPr sz="2800"/>
            </a:lvl2pPr>
            <a:lvl3pPr>
              <a:defRPr sz="2800"/>
            </a:lvl3pPr>
            <a:lvl4pPr>
              <a:defRPr sz="2800"/>
            </a:lvl4pPr>
            <a:lvl5pP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5" name="Date Placeholder 4"/>
          <p:cNvSpPr>
            <a:spLocks noGrp="1"/>
          </p:cNvSpPr>
          <p:nvPr>
            <p:ph type="dt" sz="half" idx="10"/>
          </p:nvPr>
        </p:nvSpPr>
        <p:spPr/>
        <p:txBody>
          <a:bodyPr/>
          <a:lstStyle/>
          <a:p>
            <a:fld id="{5B872FB7-52F7-47EC-87D7-765A0F918F4F}" type="datetimeFigureOut">
              <a:rPr lang="fr-BE" smtClean="0"/>
              <a:t>17-03-21</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0CC06037-44A0-42BA-8800-9704F8DAAE06}" type="slidenum">
              <a:rPr lang="fr-BE" smtClean="0"/>
              <a:t>‹#›</a:t>
            </a:fld>
            <a:endParaRPr lang="fr-BE"/>
          </a:p>
        </p:txBody>
      </p:sp>
    </p:spTree>
    <p:extLst>
      <p:ext uri="{BB962C8B-B14F-4D97-AF65-F5344CB8AC3E}">
        <p14:creationId xmlns:p14="http://schemas.microsoft.com/office/powerpoint/2010/main" val="34123468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5463" y="1819791"/>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872FB7-52F7-47EC-87D7-765A0F918F4F}" type="datetimeFigureOut">
              <a:rPr lang="fr-BE" smtClean="0"/>
              <a:t>17-03-21</a:t>
            </a:fld>
            <a:endParaRPr lang="fr-B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C06037-44A0-42BA-8800-9704F8DAAE06}" type="slidenum">
              <a:rPr lang="fr-BE" smtClean="0"/>
              <a:t>‹#›</a:t>
            </a:fld>
            <a:endParaRPr lang="fr-BE"/>
          </a:p>
        </p:txBody>
      </p:sp>
      <p:sp>
        <p:nvSpPr>
          <p:cNvPr id="7" name="Title 1">
            <a:extLst>
              <a:ext uri="{FF2B5EF4-FFF2-40B4-BE49-F238E27FC236}">
                <a16:creationId xmlns:a16="http://schemas.microsoft.com/office/drawing/2014/main" id="{88525216-3E7B-4F80-9A3B-A7B36602BEAD}"/>
              </a:ext>
            </a:extLst>
          </p:cNvPr>
          <p:cNvSpPr txBox="1">
            <a:spLocks/>
          </p:cNvSpPr>
          <p:nvPr userDrawn="1"/>
        </p:nvSpPr>
        <p:spPr>
          <a:xfrm>
            <a:off x="172278" y="169082"/>
            <a:ext cx="10410908" cy="1465488"/>
          </a:xfrm>
          <a:prstGeom prst="rect">
            <a:avLst/>
          </a:prstGeom>
        </p:spPr>
        <p:txBody>
          <a:bodyPr anchor="b">
            <a:normAutofit/>
          </a:bodyPr>
          <a:lstStyle>
            <a:lvl1pPr algn="l" defTabSz="914400" rtl="0" eaLnBrk="1" latinLnBrk="0" hangingPunct="1">
              <a:lnSpc>
                <a:spcPct val="90000"/>
              </a:lnSpc>
              <a:spcBef>
                <a:spcPct val="0"/>
              </a:spcBef>
              <a:buNone/>
              <a:defRPr sz="4800" b="1" kern="1200">
                <a:solidFill>
                  <a:srgbClr val="002060"/>
                </a:solidFill>
                <a:latin typeface="Verdana" panose="020B0604030504040204" pitchFamily="34" charset="0"/>
                <a:ea typeface="Verdana" panose="020B0604030504040204" pitchFamily="34" charset="0"/>
                <a:cs typeface="Verdana" panose="020B0604030504040204" pitchFamily="34" charset="0"/>
              </a:defRPr>
            </a:lvl1pPr>
          </a:lstStyle>
          <a:p>
            <a:endParaRPr lang="fr-BE" dirty="0"/>
          </a:p>
        </p:txBody>
      </p:sp>
      <p:cxnSp>
        <p:nvCxnSpPr>
          <p:cNvPr id="8" name="Straight Connector 7">
            <a:extLst>
              <a:ext uri="{FF2B5EF4-FFF2-40B4-BE49-F238E27FC236}">
                <a16:creationId xmlns:a16="http://schemas.microsoft.com/office/drawing/2014/main" id="{40110929-D99F-4F93-8D79-DA1EE21A6EEC}"/>
              </a:ext>
            </a:extLst>
          </p:cNvPr>
          <p:cNvCxnSpPr/>
          <p:nvPr userDrawn="1"/>
        </p:nvCxnSpPr>
        <p:spPr>
          <a:xfrm>
            <a:off x="0" y="6721475"/>
            <a:ext cx="12192000" cy="0"/>
          </a:xfrm>
          <a:prstGeom prst="line">
            <a:avLst/>
          </a:prstGeom>
          <a:ln w="38100">
            <a:solidFill>
              <a:srgbClr val="0A77B3"/>
            </a:solidFill>
            <a:prstDash val="solid"/>
          </a:ln>
        </p:spPr>
        <p:style>
          <a:lnRef idx="1">
            <a:schemeClr val="accent1"/>
          </a:lnRef>
          <a:fillRef idx="0">
            <a:schemeClr val="accent1"/>
          </a:fillRef>
          <a:effectRef idx="0">
            <a:schemeClr val="accent1"/>
          </a:effectRef>
          <a:fontRef idx="minor">
            <a:schemeClr val="tx1"/>
          </a:fontRef>
        </p:style>
      </p:cxnSp>
      <p:sp>
        <p:nvSpPr>
          <p:cNvPr id="9" name="Title Placeholder 8">
            <a:extLst>
              <a:ext uri="{FF2B5EF4-FFF2-40B4-BE49-F238E27FC236}">
                <a16:creationId xmlns:a16="http://schemas.microsoft.com/office/drawing/2014/main" id="{DC48BE74-70CC-4BC3-8F90-5BF2C2F29983}"/>
              </a:ext>
            </a:extLst>
          </p:cNvPr>
          <p:cNvSpPr>
            <a:spLocks noGrp="1"/>
          </p:cNvSpPr>
          <p:nvPr>
            <p:ph type="title"/>
          </p:nvPr>
        </p:nvSpPr>
        <p:spPr>
          <a:xfrm>
            <a:off x="305463" y="309007"/>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cxnSp>
        <p:nvCxnSpPr>
          <p:cNvPr id="11" name="Straight Connector 10">
            <a:extLst>
              <a:ext uri="{FF2B5EF4-FFF2-40B4-BE49-F238E27FC236}">
                <a16:creationId xmlns:a16="http://schemas.microsoft.com/office/drawing/2014/main" id="{A6037BFE-069D-45AE-AAA2-DBA37783E36D}"/>
              </a:ext>
            </a:extLst>
          </p:cNvPr>
          <p:cNvCxnSpPr/>
          <p:nvPr userDrawn="1"/>
        </p:nvCxnSpPr>
        <p:spPr>
          <a:xfrm>
            <a:off x="0" y="6628342"/>
            <a:ext cx="12192000" cy="0"/>
          </a:xfrm>
          <a:prstGeom prst="line">
            <a:avLst/>
          </a:prstGeom>
          <a:ln w="38100">
            <a:solidFill>
              <a:srgbClr val="C00000"/>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8823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Lst>
  <p:txStyles>
    <p:titleStyle>
      <a:lvl1pPr algn="l" defTabSz="914400" rtl="0" eaLnBrk="1" latinLnBrk="0" hangingPunct="1">
        <a:lnSpc>
          <a:spcPct val="90000"/>
        </a:lnSpc>
        <a:spcBef>
          <a:spcPct val="0"/>
        </a:spcBef>
        <a:buNone/>
        <a:defRPr sz="4400" kern="1200">
          <a:solidFill>
            <a:srgbClr val="002060"/>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www.edf-feph.org/"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microsoft.com/office/2014/relationships/chartEx" Target="../charts/chartEx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288954"/>
            <a:ext cx="9144000" cy="1277126"/>
          </a:xfrm>
        </p:spPr>
        <p:txBody>
          <a:bodyPr>
            <a:normAutofit fontScale="90000"/>
          </a:bodyPr>
          <a:lstStyle/>
          <a:p>
            <a:r>
              <a:rPr lang="fr-BE" b="1" dirty="0" err="1"/>
              <a:t>Overview</a:t>
            </a:r>
            <a:r>
              <a:rPr lang="fr-BE" b="1" dirty="0"/>
              <a:t> of the EU Disability </a:t>
            </a:r>
            <a:r>
              <a:rPr lang="fr-BE" b="1" dirty="0" err="1"/>
              <a:t>Rights</a:t>
            </a:r>
            <a:r>
              <a:rPr lang="fr-BE" b="1" dirty="0"/>
              <a:t> Strategy</a:t>
            </a:r>
          </a:p>
        </p:txBody>
      </p:sp>
      <p:sp>
        <p:nvSpPr>
          <p:cNvPr id="3" name="Subtitle 2"/>
          <p:cNvSpPr>
            <a:spLocks noGrp="1"/>
          </p:cNvSpPr>
          <p:nvPr>
            <p:ph type="subTitle" idx="1"/>
          </p:nvPr>
        </p:nvSpPr>
        <p:spPr>
          <a:xfrm>
            <a:off x="1524000" y="4816046"/>
            <a:ext cx="9144000" cy="1168476"/>
          </a:xfrm>
        </p:spPr>
        <p:txBody>
          <a:bodyPr>
            <a:normAutofit/>
          </a:bodyPr>
          <a:lstStyle/>
          <a:p>
            <a:r>
              <a:rPr lang="en-US" dirty="0"/>
              <a:t>March 17</a:t>
            </a:r>
            <a:r>
              <a:rPr lang="en-US" baseline="30000" dirty="0"/>
              <a:t>th</a:t>
            </a:r>
            <a:r>
              <a:rPr lang="en-US" dirty="0"/>
              <a:t> </a:t>
            </a:r>
            <a:endParaRPr lang="en-GB" sz="28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40420" y="967484"/>
            <a:ext cx="1872108" cy="2071504"/>
          </a:xfrm>
          <a:prstGeom prst="rect">
            <a:avLst/>
          </a:prstGeom>
        </p:spPr>
      </p:pic>
    </p:spTree>
    <p:extLst>
      <p:ext uri="{BB962C8B-B14F-4D97-AF65-F5344CB8AC3E}">
        <p14:creationId xmlns:p14="http://schemas.microsoft.com/office/powerpoint/2010/main" val="4181077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39721A2-A9A7-47CB-A2FB-013146234D1C}"/>
              </a:ext>
            </a:extLst>
          </p:cNvPr>
          <p:cNvSpPr>
            <a:spLocks noGrp="1"/>
          </p:cNvSpPr>
          <p:nvPr>
            <p:ph type="title"/>
          </p:nvPr>
        </p:nvSpPr>
        <p:spPr>
          <a:xfrm>
            <a:off x="2250907" y="2541920"/>
            <a:ext cx="7690185" cy="1325563"/>
          </a:xfrm>
        </p:spPr>
        <p:txBody>
          <a:bodyPr/>
          <a:lstStyle/>
          <a:p>
            <a:pPr algn="ctr"/>
            <a:r>
              <a:rPr lang="en-GB" dirty="0"/>
              <a:t>The Flagship initiatives </a:t>
            </a:r>
            <a:endParaRPr lang="fr-BE" dirty="0"/>
          </a:p>
        </p:txBody>
      </p:sp>
    </p:spTree>
    <p:extLst>
      <p:ext uri="{BB962C8B-B14F-4D97-AF65-F5344CB8AC3E}">
        <p14:creationId xmlns:p14="http://schemas.microsoft.com/office/powerpoint/2010/main" val="3439018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5925-81D8-44CB-B8BE-3A11016D2450}"/>
              </a:ext>
            </a:extLst>
          </p:cNvPr>
          <p:cNvSpPr>
            <a:spLocks noGrp="1"/>
          </p:cNvSpPr>
          <p:nvPr>
            <p:ph type="title"/>
          </p:nvPr>
        </p:nvSpPr>
        <p:spPr/>
        <p:txBody>
          <a:bodyPr/>
          <a:lstStyle/>
          <a:p>
            <a:r>
              <a:rPr lang="en-GB" dirty="0"/>
              <a:t>Flagship 1</a:t>
            </a:r>
            <a:endParaRPr lang="fr-BE" dirty="0"/>
          </a:p>
        </p:txBody>
      </p:sp>
      <p:sp>
        <p:nvSpPr>
          <p:cNvPr id="3" name="Content Placeholder 2">
            <a:extLst>
              <a:ext uri="{FF2B5EF4-FFF2-40B4-BE49-F238E27FC236}">
                <a16:creationId xmlns:a16="http://schemas.microsoft.com/office/drawing/2014/main" id="{736103FE-56C7-4BD4-B9DA-3A9C9752F4E2}"/>
              </a:ext>
            </a:extLst>
          </p:cNvPr>
          <p:cNvSpPr>
            <a:spLocks noGrp="1"/>
          </p:cNvSpPr>
          <p:nvPr>
            <p:ph idx="1"/>
          </p:nvPr>
        </p:nvSpPr>
        <p:spPr/>
        <p:txBody>
          <a:bodyPr>
            <a:normAutofit/>
          </a:bodyPr>
          <a:lstStyle/>
          <a:p>
            <a:r>
              <a:rPr lang="en-US" b="1" dirty="0">
                <a:solidFill>
                  <a:srgbClr val="C00000"/>
                </a:solidFill>
              </a:rPr>
              <a:t>In 2022 </a:t>
            </a:r>
            <a:r>
              <a:rPr lang="en-US" dirty="0"/>
              <a:t>the Commission will launch a European resource </a:t>
            </a:r>
            <a:r>
              <a:rPr lang="en-US" dirty="0" err="1"/>
              <a:t>centre</a:t>
            </a:r>
            <a:r>
              <a:rPr lang="en-US" dirty="0"/>
              <a:t> </a:t>
            </a:r>
            <a:r>
              <a:rPr lang="en-US" b="1" dirty="0" err="1"/>
              <a:t>AccessibleEU</a:t>
            </a:r>
            <a:endParaRPr lang="en-US" b="1" dirty="0"/>
          </a:p>
          <a:p>
            <a:r>
              <a:rPr lang="en-US" dirty="0"/>
              <a:t>It will increase coherence in accessibility policies and facilitate access to relevant knowledge. </a:t>
            </a:r>
          </a:p>
          <a:p>
            <a:r>
              <a:rPr lang="en-US" dirty="0"/>
              <a:t>Will bring together national authorities responsible for implementing and enforcing accessibility rules with experts and professionals from all areas of accessibility</a:t>
            </a:r>
          </a:p>
          <a:p>
            <a:r>
              <a:rPr lang="en-US" dirty="0"/>
              <a:t>Share good practices across sectors and develop tools and standards aiming to facilitate implementation of EU law. </a:t>
            </a:r>
            <a:endParaRPr lang="fr-BE" dirty="0"/>
          </a:p>
        </p:txBody>
      </p:sp>
    </p:spTree>
    <p:extLst>
      <p:ext uri="{BB962C8B-B14F-4D97-AF65-F5344CB8AC3E}">
        <p14:creationId xmlns:p14="http://schemas.microsoft.com/office/powerpoint/2010/main" val="1108013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5925-81D8-44CB-B8BE-3A11016D2450}"/>
              </a:ext>
            </a:extLst>
          </p:cNvPr>
          <p:cNvSpPr>
            <a:spLocks noGrp="1"/>
          </p:cNvSpPr>
          <p:nvPr>
            <p:ph type="title"/>
          </p:nvPr>
        </p:nvSpPr>
        <p:spPr/>
        <p:txBody>
          <a:bodyPr/>
          <a:lstStyle/>
          <a:p>
            <a:r>
              <a:rPr lang="en-GB" dirty="0"/>
              <a:t>Flagship 2</a:t>
            </a:r>
            <a:endParaRPr lang="fr-BE" dirty="0"/>
          </a:p>
        </p:txBody>
      </p:sp>
      <p:sp>
        <p:nvSpPr>
          <p:cNvPr id="3" name="Content Placeholder 2">
            <a:extLst>
              <a:ext uri="{FF2B5EF4-FFF2-40B4-BE49-F238E27FC236}">
                <a16:creationId xmlns:a16="http://schemas.microsoft.com/office/drawing/2014/main" id="{736103FE-56C7-4BD4-B9DA-3A9C9752F4E2}"/>
              </a:ext>
            </a:extLst>
          </p:cNvPr>
          <p:cNvSpPr>
            <a:spLocks noGrp="1"/>
          </p:cNvSpPr>
          <p:nvPr>
            <p:ph idx="1"/>
          </p:nvPr>
        </p:nvSpPr>
        <p:spPr/>
        <p:txBody>
          <a:bodyPr>
            <a:normAutofit/>
          </a:bodyPr>
          <a:lstStyle/>
          <a:p>
            <a:r>
              <a:rPr lang="en-US" dirty="0"/>
              <a:t>Creation of a </a:t>
            </a:r>
            <a:r>
              <a:rPr lang="en-US" b="1" dirty="0"/>
              <a:t>European Disability Card </a:t>
            </a:r>
            <a:r>
              <a:rPr lang="en-US" dirty="0"/>
              <a:t>by </a:t>
            </a:r>
            <a:r>
              <a:rPr lang="en-US" b="1" dirty="0">
                <a:solidFill>
                  <a:srgbClr val="C00000"/>
                </a:solidFill>
              </a:rPr>
              <a:t>end of 2023</a:t>
            </a:r>
          </a:p>
          <a:p>
            <a:r>
              <a:rPr lang="en-US" dirty="0"/>
              <a:t>view to be </a:t>
            </a:r>
            <a:r>
              <a:rPr lang="en-US" dirty="0" err="1"/>
              <a:t>recognised</a:t>
            </a:r>
            <a:r>
              <a:rPr lang="en-US" dirty="0"/>
              <a:t> in all Member States</a:t>
            </a:r>
          </a:p>
          <a:p>
            <a:r>
              <a:rPr lang="en-US" dirty="0"/>
              <a:t>will build on the experience of the ongoing EU Disability Card pilot project and upon the European parking card for persons with disabilities.</a:t>
            </a:r>
            <a:endParaRPr lang="fr-BE" dirty="0"/>
          </a:p>
        </p:txBody>
      </p:sp>
    </p:spTree>
    <p:extLst>
      <p:ext uri="{BB962C8B-B14F-4D97-AF65-F5344CB8AC3E}">
        <p14:creationId xmlns:p14="http://schemas.microsoft.com/office/powerpoint/2010/main" val="37490666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5925-81D8-44CB-B8BE-3A11016D2450}"/>
              </a:ext>
            </a:extLst>
          </p:cNvPr>
          <p:cNvSpPr>
            <a:spLocks noGrp="1"/>
          </p:cNvSpPr>
          <p:nvPr>
            <p:ph type="title"/>
          </p:nvPr>
        </p:nvSpPr>
        <p:spPr/>
        <p:txBody>
          <a:bodyPr/>
          <a:lstStyle/>
          <a:p>
            <a:r>
              <a:rPr lang="en-GB" dirty="0"/>
              <a:t>Flagship 3</a:t>
            </a:r>
            <a:endParaRPr lang="fr-BE" dirty="0"/>
          </a:p>
        </p:txBody>
      </p:sp>
      <p:sp>
        <p:nvSpPr>
          <p:cNvPr id="3" name="Content Placeholder 2">
            <a:extLst>
              <a:ext uri="{FF2B5EF4-FFF2-40B4-BE49-F238E27FC236}">
                <a16:creationId xmlns:a16="http://schemas.microsoft.com/office/drawing/2014/main" id="{736103FE-56C7-4BD4-B9DA-3A9C9752F4E2}"/>
              </a:ext>
            </a:extLst>
          </p:cNvPr>
          <p:cNvSpPr>
            <a:spLocks noGrp="1"/>
          </p:cNvSpPr>
          <p:nvPr>
            <p:ph idx="1"/>
          </p:nvPr>
        </p:nvSpPr>
        <p:spPr/>
        <p:txBody>
          <a:bodyPr>
            <a:normAutofit/>
          </a:bodyPr>
          <a:lstStyle/>
          <a:p>
            <a:r>
              <a:rPr lang="en-US" b="1" dirty="0">
                <a:solidFill>
                  <a:srgbClr val="C00000"/>
                </a:solidFill>
              </a:rPr>
              <a:t>By 2023</a:t>
            </a:r>
            <a:r>
              <a:rPr lang="en-US" dirty="0"/>
              <a:t>, issue guidance recommending to MS improvements on independent living and inclusion in the community</a:t>
            </a:r>
          </a:p>
          <a:p>
            <a:r>
              <a:rPr lang="en-US" dirty="0"/>
              <a:t>MS should enable persons with disabilities to live in accessible, supported housing in the community, or to continue living at home (including personal assistance schemes). </a:t>
            </a:r>
            <a:endParaRPr lang="fr-BE" dirty="0"/>
          </a:p>
        </p:txBody>
      </p:sp>
    </p:spTree>
    <p:extLst>
      <p:ext uri="{BB962C8B-B14F-4D97-AF65-F5344CB8AC3E}">
        <p14:creationId xmlns:p14="http://schemas.microsoft.com/office/powerpoint/2010/main" val="335186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5925-81D8-44CB-B8BE-3A11016D2450}"/>
              </a:ext>
            </a:extLst>
          </p:cNvPr>
          <p:cNvSpPr>
            <a:spLocks noGrp="1"/>
          </p:cNvSpPr>
          <p:nvPr>
            <p:ph type="title"/>
          </p:nvPr>
        </p:nvSpPr>
        <p:spPr/>
        <p:txBody>
          <a:bodyPr/>
          <a:lstStyle/>
          <a:p>
            <a:r>
              <a:rPr lang="en-GB" dirty="0"/>
              <a:t>Flagship 4</a:t>
            </a:r>
            <a:endParaRPr lang="fr-BE" dirty="0"/>
          </a:p>
        </p:txBody>
      </p:sp>
      <p:sp>
        <p:nvSpPr>
          <p:cNvPr id="3" name="Content Placeholder 2">
            <a:extLst>
              <a:ext uri="{FF2B5EF4-FFF2-40B4-BE49-F238E27FC236}">
                <a16:creationId xmlns:a16="http://schemas.microsoft.com/office/drawing/2014/main" id="{736103FE-56C7-4BD4-B9DA-3A9C9752F4E2}"/>
              </a:ext>
            </a:extLst>
          </p:cNvPr>
          <p:cNvSpPr>
            <a:spLocks noGrp="1"/>
          </p:cNvSpPr>
          <p:nvPr>
            <p:ph idx="1"/>
          </p:nvPr>
        </p:nvSpPr>
        <p:spPr/>
        <p:txBody>
          <a:bodyPr>
            <a:normAutofit/>
          </a:bodyPr>
          <a:lstStyle/>
          <a:p>
            <a:r>
              <a:rPr lang="en-US" b="1" dirty="0">
                <a:solidFill>
                  <a:srgbClr val="C00000"/>
                </a:solidFill>
              </a:rPr>
              <a:t>By 2024 </a:t>
            </a:r>
            <a:r>
              <a:rPr lang="en-US" dirty="0"/>
              <a:t>a </a:t>
            </a:r>
            <a:r>
              <a:rPr lang="en-US" b="1" dirty="0"/>
              <a:t>framework for Social Services of Excellence </a:t>
            </a:r>
            <a:r>
              <a:rPr lang="en-US" dirty="0"/>
              <a:t>for persons with disabilities</a:t>
            </a:r>
          </a:p>
          <a:p>
            <a:r>
              <a:rPr lang="en-US" dirty="0"/>
              <a:t>to improve service delivery for persons with disabilities and to enhance the attractiveness of jobs in this area including through upskilling and reskilling of service providers.</a:t>
            </a:r>
            <a:endParaRPr lang="fr-BE" dirty="0"/>
          </a:p>
        </p:txBody>
      </p:sp>
    </p:spTree>
    <p:extLst>
      <p:ext uri="{BB962C8B-B14F-4D97-AF65-F5344CB8AC3E}">
        <p14:creationId xmlns:p14="http://schemas.microsoft.com/office/powerpoint/2010/main" val="3089938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5925-81D8-44CB-B8BE-3A11016D2450}"/>
              </a:ext>
            </a:extLst>
          </p:cNvPr>
          <p:cNvSpPr>
            <a:spLocks noGrp="1"/>
          </p:cNvSpPr>
          <p:nvPr>
            <p:ph type="title"/>
          </p:nvPr>
        </p:nvSpPr>
        <p:spPr/>
        <p:txBody>
          <a:bodyPr/>
          <a:lstStyle/>
          <a:p>
            <a:r>
              <a:rPr lang="en-GB" dirty="0"/>
              <a:t>Flagship 5</a:t>
            </a:r>
            <a:endParaRPr lang="fr-BE" dirty="0"/>
          </a:p>
        </p:txBody>
      </p:sp>
      <p:sp>
        <p:nvSpPr>
          <p:cNvPr id="3" name="Content Placeholder 2">
            <a:extLst>
              <a:ext uri="{FF2B5EF4-FFF2-40B4-BE49-F238E27FC236}">
                <a16:creationId xmlns:a16="http://schemas.microsoft.com/office/drawing/2014/main" id="{736103FE-56C7-4BD4-B9DA-3A9C9752F4E2}"/>
              </a:ext>
            </a:extLst>
          </p:cNvPr>
          <p:cNvSpPr>
            <a:spLocks noGrp="1"/>
          </p:cNvSpPr>
          <p:nvPr>
            <p:ph idx="1"/>
          </p:nvPr>
        </p:nvSpPr>
        <p:spPr>
          <a:xfrm>
            <a:off x="305463" y="1427747"/>
            <a:ext cx="11421316" cy="4743382"/>
          </a:xfrm>
        </p:spPr>
        <p:txBody>
          <a:bodyPr>
            <a:normAutofit/>
          </a:bodyPr>
          <a:lstStyle/>
          <a:p>
            <a:r>
              <a:rPr lang="en-US" b="1" dirty="0">
                <a:solidFill>
                  <a:srgbClr val="C00000"/>
                </a:solidFill>
              </a:rPr>
              <a:t>In 2022 </a:t>
            </a:r>
            <a:r>
              <a:rPr lang="en-US" dirty="0"/>
              <a:t>a </a:t>
            </a:r>
            <a:r>
              <a:rPr lang="en-US" b="1" dirty="0"/>
              <a:t>package to improve </a:t>
            </a:r>
            <a:r>
              <a:rPr lang="en-US" b="1" dirty="0" err="1"/>
              <a:t>labour</a:t>
            </a:r>
            <a:r>
              <a:rPr lang="en-US" b="1" dirty="0"/>
              <a:t> market outcomes </a:t>
            </a:r>
            <a:r>
              <a:rPr lang="en-US" dirty="0"/>
              <a:t>of persons with disabilities</a:t>
            </a:r>
          </a:p>
          <a:p>
            <a:r>
              <a:rPr lang="en-US" dirty="0"/>
              <a:t>will support MS in the implementation of the relevant Employment Guidelines through the European Semester. </a:t>
            </a:r>
          </a:p>
          <a:p>
            <a:r>
              <a:rPr lang="en-US" dirty="0"/>
              <a:t>Will provide guidance and support mutual learning on strengthening capacities of employment and integration services, promoting hiring perspectives, ensuring reasonable accommodation, securing health and safety at work and vocational rehabilitation schemes in case of chronic diseases or accidents, exploring quality jobs in sheltered employment, and pathways to the open </a:t>
            </a:r>
            <a:r>
              <a:rPr lang="en-US" dirty="0" err="1"/>
              <a:t>labour</a:t>
            </a:r>
            <a:r>
              <a:rPr lang="en-US" dirty="0"/>
              <a:t> market.</a:t>
            </a:r>
            <a:endParaRPr lang="fr-BE" dirty="0"/>
          </a:p>
        </p:txBody>
      </p:sp>
    </p:spTree>
    <p:extLst>
      <p:ext uri="{BB962C8B-B14F-4D97-AF65-F5344CB8AC3E}">
        <p14:creationId xmlns:p14="http://schemas.microsoft.com/office/powerpoint/2010/main" val="370488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5925-81D8-44CB-B8BE-3A11016D2450}"/>
              </a:ext>
            </a:extLst>
          </p:cNvPr>
          <p:cNvSpPr>
            <a:spLocks noGrp="1"/>
          </p:cNvSpPr>
          <p:nvPr>
            <p:ph type="title"/>
          </p:nvPr>
        </p:nvSpPr>
        <p:spPr/>
        <p:txBody>
          <a:bodyPr/>
          <a:lstStyle/>
          <a:p>
            <a:r>
              <a:rPr lang="en-GB" dirty="0"/>
              <a:t>Flagship 6</a:t>
            </a:r>
            <a:endParaRPr lang="fr-BE" dirty="0"/>
          </a:p>
        </p:txBody>
      </p:sp>
      <p:sp>
        <p:nvSpPr>
          <p:cNvPr id="3" name="Content Placeholder 2">
            <a:extLst>
              <a:ext uri="{FF2B5EF4-FFF2-40B4-BE49-F238E27FC236}">
                <a16:creationId xmlns:a16="http://schemas.microsoft.com/office/drawing/2014/main" id="{736103FE-56C7-4BD4-B9DA-3A9C9752F4E2}"/>
              </a:ext>
            </a:extLst>
          </p:cNvPr>
          <p:cNvSpPr>
            <a:spLocks noGrp="1"/>
          </p:cNvSpPr>
          <p:nvPr>
            <p:ph idx="1"/>
          </p:nvPr>
        </p:nvSpPr>
        <p:spPr>
          <a:xfrm>
            <a:off x="305463" y="1427747"/>
            <a:ext cx="11421316" cy="4743382"/>
          </a:xfrm>
        </p:spPr>
        <p:txBody>
          <a:bodyPr>
            <a:normAutofit fontScale="92500"/>
          </a:bodyPr>
          <a:lstStyle/>
          <a:p>
            <a:r>
              <a:rPr lang="en-US" b="1" dirty="0">
                <a:solidFill>
                  <a:srgbClr val="C00000"/>
                </a:solidFill>
              </a:rPr>
              <a:t>In 2021 </a:t>
            </a:r>
            <a:r>
              <a:rPr lang="en-US" dirty="0"/>
              <a:t>Commission will establish the </a:t>
            </a:r>
            <a:r>
              <a:rPr lang="en-US" b="1" dirty="0"/>
              <a:t>Disability Platform </a:t>
            </a:r>
            <a:r>
              <a:rPr lang="en-US" dirty="0"/>
              <a:t>to replace the existing High-Level Group on Disability </a:t>
            </a:r>
          </a:p>
          <a:p>
            <a:r>
              <a:rPr lang="en-US" dirty="0"/>
              <a:t>Will support the implementation of this Strategy as well as national disability strategies. </a:t>
            </a:r>
          </a:p>
          <a:p>
            <a:r>
              <a:rPr lang="en-US" dirty="0"/>
              <a:t>will bring together national UNCRPD focal points, </a:t>
            </a:r>
            <a:r>
              <a:rPr lang="en-US" dirty="0" err="1"/>
              <a:t>organisations</a:t>
            </a:r>
            <a:r>
              <a:rPr lang="en-US" dirty="0"/>
              <a:t> of persons with disabilities and the Commission. </a:t>
            </a:r>
          </a:p>
          <a:p>
            <a:r>
              <a:rPr lang="en-US" dirty="0"/>
              <a:t>forum to exchange on the UN’s assessments of Member States’ implementation of the UNCRPD. </a:t>
            </a:r>
          </a:p>
          <a:p>
            <a:r>
              <a:rPr lang="en-US" dirty="0"/>
              <a:t>Online presence of the Disability Platform will contain information on its meetings, activities, analysis, and country information, including promotion of accessible and inclusive good practices.</a:t>
            </a:r>
            <a:endParaRPr lang="fr-BE" dirty="0"/>
          </a:p>
        </p:txBody>
      </p:sp>
    </p:spTree>
    <p:extLst>
      <p:ext uri="{BB962C8B-B14F-4D97-AF65-F5344CB8AC3E}">
        <p14:creationId xmlns:p14="http://schemas.microsoft.com/office/powerpoint/2010/main" val="21386323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5925-81D8-44CB-B8BE-3A11016D2450}"/>
              </a:ext>
            </a:extLst>
          </p:cNvPr>
          <p:cNvSpPr>
            <a:spLocks noGrp="1"/>
          </p:cNvSpPr>
          <p:nvPr>
            <p:ph type="title"/>
          </p:nvPr>
        </p:nvSpPr>
        <p:spPr/>
        <p:txBody>
          <a:bodyPr/>
          <a:lstStyle/>
          <a:p>
            <a:r>
              <a:rPr lang="en-GB" dirty="0"/>
              <a:t>Flagship 7</a:t>
            </a:r>
            <a:endParaRPr lang="fr-BE" dirty="0"/>
          </a:p>
        </p:txBody>
      </p:sp>
      <p:sp>
        <p:nvSpPr>
          <p:cNvPr id="3" name="Content Placeholder 2">
            <a:extLst>
              <a:ext uri="{FF2B5EF4-FFF2-40B4-BE49-F238E27FC236}">
                <a16:creationId xmlns:a16="http://schemas.microsoft.com/office/drawing/2014/main" id="{736103FE-56C7-4BD4-B9DA-3A9C9752F4E2}"/>
              </a:ext>
            </a:extLst>
          </p:cNvPr>
          <p:cNvSpPr>
            <a:spLocks noGrp="1"/>
          </p:cNvSpPr>
          <p:nvPr>
            <p:ph idx="1"/>
          </p:nvPr>
        </p:nvSpPr>
        <p:spPr>
          <a:xfrm>
            <a:off x="305463" y="2156795"/>
            <a:ext cx="11421316" cy="3057756"/>
          </a:xfrm>
        </p:spPr>
        <p:txBody>
          <a:bodyPr>
            <a:normAutofit/>
          </a:bodyPr>
          <a:lstStyle/>
          <a:p>
            <a:r>
              <a:rPr lang="en-US" dirty="0"/>
              <a:t>The Commission will adopt a </a:t>
            </a:r>
            <a:r>
              <a:rPr lang="en-US" b="1" dirty="0"/>
              <a:t>renewed HR strategy </a:t>
            </a:r>
          </a:p>
          <a:p>
            <a:r>
              <a:rPr lang="en-US" dirty="0"/>
              <a:t>will include actions to promote diversity and inclusion of persons with disabilities</a:t>
            </a:r>
          </a:p>
          <a:p>
            <a:r>
              <a:rPr lang="en-US" dirty="0"/>
              <a:t>invites EPSO to complement these efforts in collaboration with other recruiting EU institutions.</a:t>
            </a:r>
            <a:endParaRPr lang="fr-BE" dirty="0"/>
          </a:p>
        </p:txBody>
      </p:sp>
    </p:spTree>
    <p:extLst>
      <p:ext uri="{BB962C8B-B14F-4D97-AF65-F5344CB8AC3E}">
        <p14:creationId xmlns:p14="http://schemas.microsoft.com/office/powerpoint/2010/main" val="29448566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39721A2-A9A7-47CB-A2FB-013146234D1C}"/>
              </a:ext>
            </a:extLst>
          </p:cNvPr>
          <p:cNvSpPr>
            <a:spLocks noGrp="1"/>
          </p:cNvSpPr>
          <p:nvPr>
            <p:ph type="title"/>
          </p:nvPr>
        </p:nvSpPr>
        <p:spPr>
          <a:xfrm>
            <a:off x="2349355" y="2541920"/>
            <a:ext cx="7968537" cy="1325563"/>
          </a:xfrm>
        </p:spPr>
        <p:txBody>
          <a:bodyPr/>
          <a:lstStyle/>
          <a:p>
            <a:r>
              <a:rPr lang="en-GB" dirty="0"/>
              <a:t>The other listed actions</a:t>
            </a:r>
            <a:endParaRPr lang="fr-BE" dirty="0"/>
          </a:p>
        </p:txBody>
      </p:sp>
    </p:spTree>
    <p:extLst>
      <p:ext uri="{BB962C8B-B14F-4D97-AF65-F5344CB8AC3E}">
        <p14:creationId xmlns:p14="http://schemas.microsoft.com/office/powerpoint/2010/main" val="27927644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39721A2-A9A7-47CB-A2FB-013146234D1C}"/>
              </a:ext>
            </a:extLst>
          </p:cNvPr>
          <p:cNvSpPr>
            <a:spLocks noGrp="1"/>
          </p:cNvSpPr>
          <p:nvPr>
            <p:ph type="title"/>
          </p:nvPr>
        </p:nvSpPr>
        <p:spPr>
          <a:xfrm>
            <a:off x="2349355" y="2541920"/>
            <a:ext cx="7968537" cy="1325563"/>
          </a:xfrm>
        </p:spPr>
        <p:txBody>
          <a:bodyPr>
            <a:normAutofit fontScale="90000"/>
          </a:bodyPr>
          <a:lstStyle/>
          <a:p>
            <a:r>
              <a:rPr lang="en-GB" dirty="0"/>
              <a:t>2.</a:t>
            </a:r>
            <a:r>
              <a:rPr lang="en-US" dirty="0"/>
              <a:t>	Accessibility – an enabler of rights, autonomy and equality </a:t>
            </a:r>
            <a:endParaRPr lang="fr-BE" dirty="0"/>
          </a:p>
        </p:txBody>
      </p:sp>
    </p:spTree>
    <p:extLst>
      <p:ext uri="{BB962C8B-B14F-4D97-AF65-F5344CB8AC3E}">
        <p14:creationId xmlns:p14="http://schemas.microsoft.com/office/powerpoint/2010/main" val="3381603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0B5FE-60C3-40FD-AFD2-F8945CC4C7F4}"/>
              </a:ext>
            </a:extLst>
          </p:cNvPr>
          <p:cNvSpPr>
            <a:spLocks noGrp="1"/>
          </p:cNvSpPr>
          <p:nvPr>
            <p:ph type="title"/>
          </p:nvPr>
        </p:nvSpPr>
        <p:spPr>
          <a:xfrm>
            <a:off x="838200" y="2606087"/>
            <a:ext cx="10515600" cy="1325563"/>
          </a:xfrm>
        </p:spPr>
        <p:txBody>
          <a:bodyPr/>
          <a:lstStyle/>
          <a:p>
            <a:r>
              <a:rPr lang="en-GB" dirty="0"/>
              <a:t>Overview of the new Strategy</a:t>
            </a:r>
            <a:endParaRPr lang="fr-BE" dirty="0"/>
          </a:p>
        </p:txBody>
      </p:sp>
    </p:spTree>
    <p:extLst>
      <p:ext uri="{BB962C8B-B14F-4D97-AF65-F5344CB8AC3E}">
        <p14:creationId xmlns:p14="http://schemas.microsoft.com/office/powerpoint/2010/main" val="4014981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en-GB" dirty="0"/>
              <a:t>accessibility</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p:txBody>
          <a:bodyPr>
            <a:normAutofit lnSpcReduction="10000"/>
          </a:bodyPr>
          <a:lstStyle/>
          <a:p>
            <a:r>
              <a:rPr lang="en-GB" b="1" dirty="0"/>
              <a:t>Flagship initiative on </a:t>
            </a:r>
            <a:r>
              <a:rPr lang="en-GB" b="1" dirty="0" err="1"/>
              <a:t>AccessibleEU</a:t>
            </a:r>
            <a:endParaRPr lang="en-GB" b="1" dirty="0"/>
          </a:p>
          <a:p>
            <a:r>
              <a:rPr lang="en-US" dirty="0"/>
              <a:t>Examine </a:t>
            </a:r>
            <a:r>
              <a:rPr lang="en-US" b="1" dirty="0">
                <a:solidFill>
                  <a:srgbClr val="C00000"/>
                </a:solidFill>
              </a:rPr>
              <a:t>by 2023 </a:t>
            </a:r>
            <a:r>
              <a:rPr lang="en-US" dirty="0"/>
              <a:t>the functioning of the internal market for assistive technologies to identify need for further action</a:t>
            </a:r>
          </a:p>
          <a:p>
            <a:r>
              <a:rPr lang="en-US" dirty="0"/>
              <a:t>Revise the legislative framework related to the energy performance of buildings (impact on accessibility improvements as a result of renovation requirements)</a:t>
            </a:r>
          </a:p>
          <a:p>
            <a:r>
              <a:rPr lang="en-US" b="1" dirty="0">
                <a:solidFill>
                  <a:srgbClr val="C00000"/>
                </a:solidFill>
              </a:rPr>
              <a:t>in 2021</a:t>
            </a:r>
            <a:r>
              <a:rPr lang="en-US" dirty="0"/>
              <a:t>, practical guidance to MS to support implementation of accessibility obligations under the public procurement Directives, and promote training for public procurers to buy accessible</a:t>
            </a:r>
            <a:endParaRPr lang="fr-BE" dirty="0"/>
          </a:p>
        </p:txBody>
      </p:sp>
    </p:spTree>
    <p:extLst>
      <p:ext uri="{BB962C8B-B14F-4D97-AF65-F5344CB8AC3E}">
        <p14:creationId xmlns:p14="http://schemas.microsoft.com/office/powerpoint/2010/main" val="36732454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en-GB" dirty="0"/>
              <a:t>accessibility</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p:txBody>
          <a:bodyPr>
            <a:normAutofit/>
          </a:bodyPr>
          <a:lstStyle/>
          <a:p>
            <a:r>
              <a:rPr lang="en-US" dirty="0"/>
              <a:t>include, </a:t>
            </a:r>
            <a:r>
              <a:rPr lang="en-US" b="1" dirty="0">
                <a:solidFill>
                  <a:srgbClr val="C00000"/>
                </a:solidFill>
              </a:rPr>
              <a:t>in 2021</a:t>
            </a:r>
            <a:r>
              <a:rPr lang="en-US" dirty="0"/>
              <a:t>, accessibility and inclusiveness in the reinforced EU digital government strategy</a:t>
            </a:r>
          </a:p>
          <a:p>
            <a:r>
              <a:rPr lang="en-US" dirty="0"/>
              <a:t>evaluate, </a:t>
            </a:r>
            <a:r>
              <a:rPr lang="en-US" b="1" dirty="0">
                <a:solidFill>
                  <a:srgbClr val="C00000"/>
                </a:solidFill>
              </a:rPr>
              <a:t>in 2022</a:t>
            </a:r>
            <a:r>
              <a:rPr lang="en-US" dirty="0"/>
              <a:t>, the application of the Web Accessibility Directive and assess whether the Directive should be revised to address any gaps identified</a:t>
            </a:r>
          </a:p>
          <a:p>
            <a:r>
              <a:rPr lang="en-US" b="1" dirty="0">
                <a:solidFill>
                  <a:srgbClr val="C00000"/>
                </a:solidFill>
              </a:rPr>
              <a:t>In 2021</a:t>
            </a:r>
            <a:r>
              <a:rPr lang="en-US" dirty="0"/>
              <a:t>, review the passenger rights regulatory framework including rights for persons with disabilities and reduced mobility </a:t>
            </a:r>
            <a:endParaRPr lang="fr-BE" dirty="0"/>
          </a:p>
        </p:txBody>
      </p:sp>
    </p:spTree>
    <p:extLst>
      <p:ext uri="{BB962C8B-B14F-4D97-AF65-F5344CB8AC3E}">
        <p14:creationId xmlns:p14="http://schemas.microsoft.com/office/powerpoint/2010/main" val="24377998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en-GB" dirty="0"/>
              <a:t>accessibility</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p:txBody>
          <a:bodyPr>
            <a:normAutofit lnSpcReduction="10000"/>
          </a:bodyPr>
          <a:lstStyle/>
          <a:p>
            <a:r>
              <a:rPr lang="en-US" dirty="0"/>
              <a:t>Launch, </a:t>
            </a:r>
            <a:r>
              <a:rPr lang="en-US" b="1" dirty="0">
                <a:solidFill>
                  <a:srgbClr val="C00000"/>
                </a:solidFill>
              </a:rPr>
              <a:t>by 2022</a:t>
            </a:r>
            <a:r>
              <a:rPr lang="en-US" dirty="0"/>
              <a:t>, an Inventory of Assets on rail infrastructure, i.e. of accessible parts of train stations, aiming at identifying the existing obstacles and barriers to accessibility</a:t>
            </a:r>
          </a:p>
          <a:p>
            <a:r>
              <a:rPr lang="en-US" dirty="0"/>
              <a:t>Review, </a:t>
            </a:r>
            <a:r>
              <a:rPr lang="en-US" b="1" dirty="0">
                <a:solidFill>
                  <a:srgbClr val="C00000"/>
                </a:solidFill>
              </a:rPr>
              <a:t>in 2021</a:t>
            </a:r>
            <a:r>
              <a:rPr lang="en-US" dirty="0"/>
              <a:t>, the Regulation on Union Guidelines for the development of the trans-European transport network to strengthen the provision on accessibility</a:t>
            </a:r>
          </a:p>
          <a:p>
            <a:r>
              <a:rPr lang="en-US" dirty="0"/>
              <a:t>Revise, </a:t>
            </a:r>
            <a:r>
              <a:rPr lang="en-US" b="1" dirty="0">
                <a:solidFill>
                  <a:srgbClr val="C00000"/>
                </a:solidFill>
              </a:rPr>
              <a:t>in 2021</a:t>
            </a:r>
            <a:r>
              <a:rPr lang="en-US" dirty="0"/>
              <a:t>, Urban Mobility Package to strengthen Sustainable Mobility Planning (requires MS to adopt local mobility plans taking into consideration needs of persons with disabilities)</a:t>
            </a:r>
            <a:endParaRPr lang="fr-BE" dirty="0"/>
          </a:p>
        </p:txBody>
      </p:sp>
    </p:spTree>
    <p:extLst>
      <p:ext uri="{BB962C8B-B14F-4D97-AF65-F5344CB8AC3E}">
        <p14:creationId xmlns:p14="http://schemas.microsoft.com/office/powerpoint/2010/main" val="26531806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39721A2-A9A7-47CB-A2FB-013146234D1C}"/>
              </a:ext>
            </a:extLst>
          </p:cNvPr>
          <p:cNvSpPr>
            <a:spLocks noGrp="1"/>
          </p:cNvSpPr>
          <p:nvPr>
            <p:ph type="title"/>
          </p:nvPr>
        </p:nvSpPr>
        <p:spPr>
          <a:xfrm>
            <a:off x="2349355" y="2541920"/>
            <a:ext cx="7968537" cy="1325563"/>
          </a:xfrm>
        </p:spPr>
        <p:txBody>
          <a:bodyPr>
            <a:normAutofit/>
          </a:bodyPr>
          <a:lstStyle/>
          <a:p>
            <a:r>
              <a:rPr lang="en-GB" dirty="0"/>
              <a:t>3.</a:t>
            </a:r>
            <a:r>
              <a:rPr lang="en-US" dirty="0"/>
              <a:t>	Enjoying EU Rights </a:t>
            </a:r>
            <a:endParaRPr lang="fr-BE" dirty="0"/>
          </a:p>
        </p:txBody>
      </p:sp>
    </p:spTree>
    <p:extLst>
      <p:ext uri="{BB962C8B-B14F-4D97-AF65-F5344CB8AC3E}">
        <p14:creationId xmlns:p14="http://schemas.microsoft.com/office/powerpoint/2010/main" val="29311097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en-GB" dirty="0"/>
              <a:t>Enjoying EU Rights</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p:txBody>
          <a:bodyPr>
            <a:normAutofit/>
          </a:bodyPr>
          <a:lstStyle/>
          <a:p>
            <a:r>
              <a:rPr lang="en-GB" b="1" dirty="0"/>
              <a:t>Flagship initiative on the Disability Card</a:t>
            </a:r>
          </a:p>
          <a:p>
            <a:r>
              <a:rPr lang="en-US" dirty="0"/>
              <a:t>Work with MS, European Cooperation Network on Elections and the European Parliament to guarantee political rights of persons with disabilities on equal basis with others. </a:t>
            </a:r>
          </a:p>
          <a:p>
            <a:r>
              <a:rPr lang="en-US" b="1" dirty="0">
                <a:solidFill>
                  <a:srgbClr val="C00000"/>
                </a:solidFill>
              </a:rPr>
              <a:t>In 2022</a:t>
            </a:r>
            <a:r>
              <a:rPr lang="en-US" dirty="0"/>
              <a:t>, high-level event on elections announced in the Democracy Action Plan, discussing inclusive democracy</a:t>
            </a:r>
            <a:endParaRPr lang="fr-BE" dirty="0"/>
          </a:p>
        </p:txBody>
      </p:sp>
    </p:spTree>
    <p:extLst>
      <p:ext uri="{BB962C8B-B14F-4D97-AF65-F5344CB8AC3E}">
        <p14:creationId xmlns:p14="http://schemas.microsoft.com/office/powerpoint/2010/main" val="42004643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en-GB" dirty="0"/>
              <a:t>Enjoying EU Rights</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p:txBody>
          <a:bodyPr>
            <a:normAutofit/>
          </a:bodyPr>
          <a:lstStyle/>
          <a:p>
            <a:r>
              <a:rPr lang="en-US" dirty="0"/>
              <a:t>Establish, </a:t>
            </a:r>
            <a:r>
              <a:rPr lang="en-US" b="1" dirty="0">
                <a:solidFill>
                  <a:srgbClr val="C00000"/>
                </a:solidFill>
              </a:rPr>
              <a:t>in 2023</a:t>
            </a:r>
            <a:r>
              <a:rPr lang="en-US" dirty="0"/>
              <a:t>, a guide of good electoral practice addressing participation of citizens with disabilities in the electoral process</a:t>
            </a:r>
          </a:p>
          <a:p>
            <a:r>
              <a:rPr lang="en-US" dirty="0"/>
              <a:t>to address the needs of citizens with a disability in the compendium on e-voting envisaged under the European Democracy Action Plan.</a:t>
            </a:r>
          </a:p>
          <a:p>
            <a:r>
              <a:rPr lang="en-US" dirty="0"/>
              <a:t>Support inclusive democratic participation through the new Citizenship, Equalities, Rights and Values </a:t>
            </a:r>
            <a:r>
              <a:rPr lang="en-US" dirty="0" err="1"/>
              <a:t>programme</a:t>
            </a:r>
            <a:r>
              <a:rPr lang="en-US" dirty="0"/>
              <a:t> (EU Funding)</a:t>
            </a:r>
            <a:endParaRPr lang="fr-BE" dirty="0"/>
          </a:p>
        </p:txBody>
      </p:sp>
    </p:spTree>
    <p:extLst>
      <p:ext uri="{BB962C8B-B14F-4D97-AF65-F5344CB8AC3E}">
        <p14:creationId xmlns:p14="http://schemas.microsoft.com/office/powerpoint/2010/main" val="507974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39721A2-A9A7-47CB-A2FB-013146234D1C}"/>
              </a:ext>
            </a:extLst>
          </p:cNvPr>
          <p:cNvSpPr>
            <a:spLocks noGrp="1"/>
          </p:cNvSpPr>
          <p:nvPr>
            <p:ph type="title"/>
          </p:nvPr>
        </p:nvSpPr>
        <p:spPr>
          <a:xfrm>
            <a:off x="2349355" y="2541920"/>
            <a:ext cx="7968537" cy="1325563"/>
          </a:xfrm>
        </p:spPr>
        <p:txBody>
          <a:bodyPr>
            <a:normAutofit/>
          </a:bodyPr>
          <a:lstStyle/>
          <a:p>
            <a:r>
              <a:rPr lang="en-GB" dirty="0"/>
              <a:t>4.</a:t>
            </a:r>
            <a:r>
              <a:rPr lang="en-US" dirty="0"/>
              <a:t>	Decent quality of life and living independently</a:t>
            </a:r>
            <a:endParaRPr lang="fr-BE" dirty="0"/>
          </a:p>
        </p:txBody>
      </p:sp>
    </p:spTree>
    <p:extLst>
      <p:ext uri="{BB962C8B-B14F-4D97-AF65-F5344CB8AC3E}">
        <p14:creationId xmlns:p14="http://schemas.microsoft.com/office/powerpoint/2010/main" val="39154974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en-GB" dirty="0"/>
              <a:t>Quality of Life and Living independently </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3" y="2363489"/>
            <a:ext cx="10515600" cy="3407117"/>
          </a:xfrm>
        </p:spPr>
        <p:txBody>
          <a:bodyPr>
            <a:normAutofit/>
          </a:bodyPr>
          <a:lstStyle/>
          <a:p>
            <a:pPr>
              <a:spcAft>
                <a:spcPts val="1200"/>
              </a:spcAft>
            </a:pPr>
            <a:r>
              <a:rPr lang="en-GB" b="1" dirty="0"/>
              <a:t>Flagship initiative on guidelines for independent living </a:t>
            </a:r>
          </a:p>
          <a:p>
            <a:pPr>
              <a:spcAft>
                <a:spcPts val="1200"/>
              </a:spcAft>
            </a:pPr>
            <a:r>
              <a:rPr lang="en-GB" b="1" dirty="0"/>
              <a:t>Flagship on Framework for social services</a:t>
            </a:r>
          </a:p>
          <a:p>
            <a:pPr>
              <a:spcAft>
                <a:spcPts val="1200"/>
              </a:spcAft>
            </a:pPr>
            <a:r>
              <a:rPr lang="en-GB" b="1" dirty="0"/>
              <a:t>Flagship package on labour market outcomes of persons with disabilities</a:t>
            </a:r>
          </a:p>
          <a:p>
            <a:pPr marL="0" indent="0">
              <a:buNone/>
            </a:pPr>
            <a:endParaRPr lang="fr-BE" dirty="0"/>
          </a:p>
        </p:txBody>
      </p:sp>
    </p:spTree>
    <p:extLst>
      <p:ext uri="{BB962C8B-B14F-4D97-AF65-F5344CB8AC3E}">
        <p14:creationId xmlns:p14="http://schemas.microsoft.com/office/powerpoint/2010/main" val="34873880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en-GB" dirty="0"/>
              <a:t>Quality of Life and Living independently </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p:txBody>
          <a:bodyPr>
            <a:normAutofit/>
          </a:bodyPr>
          <a:lstStyle/>
          <a:p>
            <a:r>
              <a:rPr lang="en-US" dirty="0"/>
              <a:t>Through the reinforced Youth Guarantee, support the outreach to and activation of young persons with disabilities</a:t>
            </a:r>
          </a:p>
          <a:p>
            <a:r>
              <a:rPr lang="en-US" dirty="0"/>
              <a:t>Digital Education Action Plan 2021-2027, MS will be supported in securing assistive technologies and in providing an accessible digital learning environment and content.</a:t>
            </a:r>
          </a:p>
          <a:p>
            <a:pPr marL="0" indent="0">
              <a:buNone/>
            </a:pPr>
            <a:endParaRPr lang="fr-BE" dirty="0"/>
          </a:p>
        </p:txBody>
      </p:sp>
    </p:spTree>
    <p:extLst>
      <p:ext uri="{BB962C8B-B14F-4D97-AF65-F5344CB8AC3E}">
        <p14:creationId xmlns:p14="http://schemas.microsoft.com/office/powerpoint/2010/main" val="26851470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en-GB" dirty="0"/>
              <a:t>Quality of Life and Living independently </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p:txBody>
          <a:bodyPr>
            <a:normAutofit/>
          </a:bodyPr>
          <a:lstStyle/>
          <a:p>
            <a:r>
              <a:rPr lang="en-US" dirty="0"/>
              <a:t>Support MS in the implementation of the relevant Employment Guidelines through the European Semester, in developing statistical tools as well as promoting the exchange of best practices </a:t>
            </a:r>
          </a:p>
          <a:p>
            <a:r>
              <a:rPr lang="en-US" dirty="0"/>
              <a:t>Ensure rigorous application by MS of the rights covered by the Employment Equality Directive and will report on the Directive’s application in 2021</a:t>
            </a:r>
          </a:p>
          <a:p>
            <a:r>
              <a:rPr lang="en-US" b="1" dirty="0"/>
              <a:t>If appropriate, follow up with a legal proposal in particular to strengthen the role of equality bodies</a:t>
            </a:r>
            <a:endParaRPr lang="en-US" dirty="0"/>
          </a:p>
          <a:p>
            <a:endParaRPr lang="fr-BE" dirty="0"/>
          </a:p>
        </p:txBody>
      </p:sp>
    </p:spTree>
    <p:extLst>
      <p:ext uri="{BB962C8B-B14F-4D97-AF65-F5344CB8AC3E}">
        <p14:creationId xmlns:p14="http://schemas.microsoft.com/office/powerpoint/2010/main" val="2384608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E0A87-F779-426B-910F-D855DEFC626A}"/>
              </a:ext>
            </a:extLst>
          </p:cNvPr>
          <p:cNvSpPr>
            <a:spLocks noGrp="1"/>
          </p:cNvSpPr>
          <p:nvPr>
            <p:ph type="title"/>
          </p:nvPr>
        </p:nvSpPr>
        <p:spPr>
          <a:xfrm>
            <a:off x="305463" y="312066"/>
            <a:ext cx="10515600" cy="1035471"/>
          </a:xfrm>
        </p:spPr>
        <p:txBody>
          <a:bodyPr/>
          <a:lstStyle/>
          <a:p>
            <a:r>
              <a:rPr lang="en-US" dirty="0"/>
              <a:t>The chapters</a:t>
            </a:r>
          </a:p>
        </p:txBody>
      </p:sp>
      <p:sp>
        <p:nvSpPr>
          <p:cNvPr id="7" name="TextBox 6">
            <a:extLst>
              <a:ext uri="{FF2B5EF4-FFF2-40B4-BE49-F238E27FC236}">
                <a16:creationId xmlns:a16="http://schemas.microsoft.com/office/drawing/2014/main" id="{86C19D2B-AF2B-40C5-AD91-DD2E5CDD98E3}"/>
              </a:ext>
            </a:extLst>
          </p:cNvPr>
          <p:cNvSpPr txBox="1"/>
          <p:nvPr/>
        </p:nvSpPr>
        <p:spPr>
          <a:xfrm>
            <a:off x="387178" y="1989437"/>
            <a:ext cx="11417643" cy="3901581"/>
          </a:xfrm>
          <a:prstGeom prst="rect">
            <a:avLst/>
          </a:prstGeom>
          <a:noFill/>
        </p:spPr>
        <p:txBody>
          <a:bodyPr wrap="square" rtlCol="0">
            <a:spAutoFit/>
          </a:bodyPr>
          <a:lstStyle/>
          <a:p>
            <a:pPr marL="285750" indent="-285750">
              <a:lnSpc>
                <a:spcPct val="107000"/>
              </a:lnSpc>
              <a:spcAft>
                <a:spcPts val="800"/>
              </a:spcAft>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Arial" panose="020B0604020202020204" pitchFamily="34" charset="0"/>
              </a:rPr>
              <a:t>Accessibility – an enabler of rights, autonomy and equality</a:t>
            </a:r>
            <a:r>
              <a:rPr lang="en-GB" sz="2800" i="1" dirty="0">
                <a:solidFill>
                  <a:srgbClr val="1F497D"/>
                </a:solidFill>
                <a:effectLst/>
                <a:latin typeface="Arial" panose="020B0604020202020204" pitchFamily="34" charset="0"/>
                <a:ea typeface="Times New Roman" panose="02020603050405020304" pitchFamily="18" charset="0"/>
                <a:cs typeface="Arial" panose="020B0604020202020204" pitchFamily="34" charset="0"/>
              </a:rPr>
              <a:t> </a:t>
            </a:r>
            <a:endParaRPr lang="fr-BE" sz="28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Arial" panose="020B0604020202020204" pitchFamily="34" charset="0"/>
              </a:rPr>
              <a:t>Enjoying EU Rights </a:t>
            </a:r>
            <a:endParaRPr lang="fr-BE" sz="28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Arial" panose="020B0604020202020204" pitchFamily="34" charset="0"/>
              </a:rPr>
              <a:t>Decent quality of life and living independently</a:t>
            </a:r>
            <a:endParaRPr lang="fr-BE" sz="2800" dirty="0">
              <a:latin typeface="Arial" panose="020B0604020202020204" pitchFamily="34" charset="0"/>
              <a:ea typeface="Verdana" panose="020B060403050404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Arial" panose="020B0604020202020204" pitchFamily="34" charset="0"/>
              </a:rPr>
              <a:t>Equal Access and non-discrimination</a:t>
            </a:r>
            <a:endParaRPr lang="fr-BE" sz="28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Arial" panose="020B0604020202020204" pitchFamily="34" charset="0"/>
              </a:rPr>
              <a:t>Promoting the rights of persons with disabilities globally</a:t>
            </a:r>
            <a:endParaRPr lang="fr-BE" sz="28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Arial" panose="020B0604020202020204" pitchFamily="34" charset="0"/>
              </a:rPr>
              <a:t>Efficiently delivering the strategy</a:t>
            </a:r>
            <a:endParaRPr lang="fr-BE" sz="28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Arial" panose="020B0604020202020204" pitchFamily="34" charset="0"/>
              </a:rPr>
              <a:t>Leading by example </a:t>
            </a:r>
            <a:endParaRPr lang="fr-BE" sz="28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245296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en-GB" dirty="0"/>
              <a:t>Quality of Life and Living independently </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p:txBody>
          <a:bodyPr>
            <a:normAutofit/>
          </a:bodyPr>
          <a:lstStyle/>
          <a:p>
            <a:r>
              <a:rPr lang="en-US" b="1" dirty="0">
                <a:solidFill>
                  <a:srgbClr val="C00000"/>
                </a:solidFill>
              </a:rPr>
              <a:t>In 2021</a:t>
            </a:r>
            <a:r>
              <a:rPr lang="en-US" dirty="0"/>
              <a:t>, an Action Plan on Social Economy, including opportunities related to persons with disabilities, through social enterprises with a focus on integration into the open </a:t>
            </a:r>
            <a:r>
              <a:rPr lang="en-US" dirty="0" err="1"/>
              <a:t>labour</a:t>
            </a:r>
            <a:r>
              <a:rPr lang="en-US" dirty="0"/>
              <a:t> market.</a:t>
            </a:r>
          </a:p>
          <a:p>
            <a:r>
              <a:rPr lang="en-US" b="1" dirty="0">
                <a:solidFill>
                  <a:srgbClr val="C00000"/>
                </a:solidFill>
              </a:rPr>
              <a:t>In 2022</a:t>
            </a:r>
            <a:r>
              <a:rPr lang="en-US" dirty="0"/>
              <a:t>, a study on social protection and services for persons with disabilities</a:t>
            </a:r>
          </a:p>
          <a:p>
            <a:r>
              <a:rPr lang="en-US" dirty="0"/>
              <a:t>guidance to support MS in further reforms of social protection focusing on persons with disabilities and disability assessment frameworks, including upon requests through the Technical Support Instrument.</a:t>
            </a:r>
            <a:endParaRPr lang="fr-BE" dirty="0"/>
          </a:p>
        </p:txBody>
      </p:sp>
    </p:spTree>
    <p:extLst>
      <p:ext uri="{BB962C8B-B14F-4D97-AF65-F5344CB8AC3E}">
        <p14:creationId xmlns:p14="http://schemas.microsoft.com/office/powerpoint/2010/main" val="34598038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39721A2-A9A7-47CB-A2FB-013146234D1C}"/>
              </a:ext>
            </a:extLst>
          </p:cNvPr>
          <p:cNvSpPr>
            <a:spLocks noGrp="1"/>
          </p:cNvSpPr>
          <p:nvPr>
            <p:ph type="title"/>
          </p:nvPr>
        </p:nvSpPr>
        <p:spPr>
          <a:xfrm>
            <a:off x="2349355" y="2541920"/>
            <a:ext cx="7968537" cy="1325563"/>
          </a:xfrm>
        </p:spPr>
        <p:txBody>
          <a:bodyPr>
            <a:normAutofit/>
          </a:bodyPr>
          <a:lstStyle/>
          <a:p>
            <a:r>
              <a:rPr lang="en-GB" dirty="0"/>
              <a:t>5.</a:t>
            </a:r>
            <a:r>
              <a:rPr lang="en-US" dirty="0"/>
              <a:t>	Equal Access and non-discrimination</a:t>
            </a:r>
            <a:endParaRPr lang="fr-BE" dirty="0"/>
          </a:p>
        </p:txBody>
      </p:sp>
    </p:spTree>
    <p:extLst>
      <p:ext uri="{BB962C8B-B14F-4D97-AF65-F5344CB8AC3E}">
        <p14:creationId xmlns:p14="http://schemas.microsoft.com/office/powerpoint/2010/main" val="15994412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err="1"/>
              <a:t>Equal</a:t>
            </a:r>
            <a:r>
              <a:rPr lang="fr-BE" dirty="0"/>
              <a:t> Access and non-discrimination</a:t>
            </a:r>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p:txBody>
          <a:bodyPr>
            <a:normAutofit/>
          </a:bodyPr>
          <a:lstStyle/>
          <a:p>
            <a:r>
              <a:rPr lang="en-US" dirty="0"/>
              <a:t>Training strategy for justice professionals, with focus on EU disability legislation including the UNCRPD (ongoing)</a:t>
            </a:r>
          </a:p>
          <a:p>
            <a:r>
              <a:rPr lang="en-US" dirty="0"/>
              <a:t>Work with MS to implement the 2000 Hague Convention on the international protection of vulnerable adults in line with the UNCRPD</a:t>
            </a:r>
          </a:p>
          <a:p>
            <a:r>
              <a:rPr lang="en-US" dirty="0"/>
              <a:t>Launch study on procedural safeguards for vulnerable adults in criminal proceedings and assess the need for legislative proposals on support and protection of vulnerable adults in line with Victims’ Rights Strategy</a:t>
            </a:r>
          </a:p>
        </p:txBody>
      </p:sp>
    </p:spTree>
    <p:extLst>
      <p:ext uri="{BB962C8B-B14F-4D97-AF65-F5344CB8AC3E}">
        <p14:creationId xmlns:p14="http://schemas.microsoft.com/office/powerpoint/2010/main" val="23638014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err="1"/>
              <a:t>Equal</a:t>
            </a:r>
            <a:r>
              <a:rPr lang="fr-BE" dirty="0"/>
              <a:t> Access and non-discrimination</a:t>
            </a:r>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p:txBody>
          <a:bodyPr>
            <a:normAutofit/>
          </a:bodyPr>
          <a:lstStyle/>
          <a:p>
            <a:r>
              <a:rPr lang="en-US" dirty="0"/>
              <a:t>Provide guidance to MS on access to justice for persons with disabilities in the EU</a:t>
            </a:r>
          </a:p>
          <a:p>
            <a:r>
              <a:rPr lang="en-US" dirty="0"/>
              <a:t>Support MS in boosting the participation of persons with disabilities as professionals in the justice system and collect good practices on supported decision-making.</a:t>
            </a:r>
          </a:p>
        </p:txBody>
      </p:sp>
    </p:spTree>
    <p:extLst>
      <p:ext uri="{BB962C8B-B14F-4D97-AF65-F5344CB8AC3E}">
        <p14:creationId xmlns:p14="http://schemas.microsoft.com/office/powerpoint/2010/main" val="18676093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err="1"/>
              <a:t>Equal</a:t>
            </a:r>
            <a:r>
              <a:rPr lang="fr-BE" dirty="0"/>
              <a:t> Access and non-discrimination</a:t>
            </a:r>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p:txBody>
          <a:bodyPr>
            <a:normAutofit/>
          </a:bodyPr>
          <a:lstStyle/>
          <a:p>
            <a:r>
              <a:rPr lang="en-US" dirty="0"/>
              <a:t>European Schools System establish a sub-Working Group “UN Convention” and adopt an Action Plan on Educational Support and Inclusive Education (ongoing)</a:t>
            </a:r>
          </a:p>
          <a:p>
            <a:r>
              <a:rPr lang="en-US" b="1" dirty="0">
                <a:solidFill>
                  <a:srgbClr val="C00000"/>
                </a:solidFill>
              </a:rPr>
              <a:t>In 2021 </a:t>
            </a:r>
            <a:r>
              <a:rPr lang="en-US" dirty="0"/>
              <a:t>a toolkit for inclusion in early childhood education and care, which includes a specific chapter on children with disabilities</a:t>
            </a:r>
          </a:p>
        </p:txBody>
      </p:sp>
    </p:spTree>
    <p:extLst>
      <p:ext uri="{BB962C8B-B14F-4D97-AF65-F5344CB8AC3E}">
        <p14:creationId xmlns:p14="http://schemas.microsoft.com/office/powerpoint/2010/main" val="11460075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err="1"/>
              <a:t>Equal</a:t>
            </a:r>
            <a:r>
              <a:rPr lang="fr-BE" dirty="0"/>
              <a:t> Access and non-discrimination</a:t>
            </a:r>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p:txBody>
          <a:bodyPr>
            <a:normAutofit/>
          </a:bodyPr>
          <a:lstStyle/>
          <a:p>
            <a:r>
              <a:rPr lang="en-US" dirty="0"/>
              <a:t>Support </a:t>
            </a:r>
            <a:r>
              <a:rPr lang="en-US" dirty="0" err="1"/>
              <a:t>MSto</a:t>
            </a:r>
            <a:r>
              <a:rPr lang="en-US" dirty="0"/>
              <a:t> further develop teacher education systems to address shortages of teachers in Special Needs Education and competences of all education professionals to manage diversity in the classroom and develop inclusive education</a:t>
            </a:r>
          </a:p>
          <a:p>
            <a:r>
              <a:rPr lang="en-US" dirty="0"/>
              <a:t>Implement the Action Plan Educational Support and Inclusive Education in European Schools</a:t>
            </a:r>
          </a:p>
        </p:txBody>
      </p:sp>
    </p:spTree>
    <p:extLst>
      <p:ext uri="{BB962C8B-B14F-4D97-AF65-F5344CB8AC3E}">
        <p14:creationId xmlns:p14="http://schemas.microsoft.com/office/powerpoint/2010/main" val="19411264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err="1"/>
              <a:t>Equal</a:t>
            </a:r>
            <a:r>
              <a:rPr lang="fr-BE" dirty="0"/>
              <a:t> Access and non-discrimination</a:t>
            </a:r>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3" y="2363488"/>
            <a:ext cx="10515600" cy="2492717"/>
          </a:xfrm>
        </p:spPr>
        <p:txBody>
          <a:bodyPr>
            <a:normAutofit/>
          </a:bodyPr>
          <a:lstStyle/>
          <a:p>
            <a:r>
              <a:rPr lang="en-US" dirty="0"/>
              <a:t>Evaluate </a:t>
            </a:r>
            <a:r>
              <a:rPr lang="en-US" b="1" dirty="0"/>
              <a:t>Directive 2011/24/EU on patients’ rights in cross-border healthcare</a:t>
            </a:r>
            <a:r>
              <a:rPr lang="en-US" dirty="0"/>
              <a:t>. Identify where MS have opted to reimburse accommodation and travel costs or extra costs which persons with disabilities incurred to assess cross-border healthcare. </a:t>
            </a:r>
          </a:p>
        </p:txBody>
      </p:sp>
    </p:spTree>
    <p:extLst>
      <p:ext uri="{BB962C8B-B14F-4D97-AF65-F5344CB8AC3E}">
        <p14:creationId xmlns:p14="http://schemas.microsoft.com/office/powerpoint/2010/main" val="15450764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err="1"/>
              <a:t>Equal</a:t>
            </a:r>
            <a:r>
              <a:rPr lang="fr-BE" dirty="0"/>
              <a:t> Access and non-discrimination</a:t>
            </a:r>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2" y="1819791"/>
            <a:ext cx="11161607" cy="4351338"/>
          </a:xfrm>
        </p:spPr>
        <p:txBody>
          <a:bodyPr>
            <a:normAutofit/>
          </a:bodyPr>
          <a:lstStyle/>
          <a:p>
            <a:r>
              <a:rPr lang="en-US" dirty="0"/>
              <a:t>Address specific inequalities for persons with disabilities in accessing cancer prevention, early detection and care through specific actions identified through the inequalities registry in the Europe’s </a:t>
            </a:r>
            <a:r>
              <a:rPr lang="en-US" b="1" dirty="0"/>
              <a:t>beating cancer plan</a:t>
            </a:r>
            <a:r>
              <a:rPr lang="en-US" dirty="0"/>
              <a:t>.</a:t>
            </a:r>
          </a:p>
          <a:p>
            <a:r>
              <a:rPr lang="en-US" dirty="0"/>
              <a:t>Strive to make cultural heritage and all art accessible and disability inclusive with support from EU funding such as the Creative Europe </a:t>
            </a:r>
            <a:r>
              <a:rPr lang="en-US" dirty="0" err="1"/>
              <a:t>Programme</a:t>
            </a:r>
            <a:r>
              <a:rPr lang="en-US" dirty="0"/>
              <a:t>.</a:t>
            </a:r>
          </a:p>
          <a:p>
            <a:r>
              <a:rPr lang="en-US" dirty="0"/>
              <a:t>Assess the availability of printed works for persons with disabilities taking account of the existing EU law</a:t>
            </a:r>
          </a:p>
        </p:txBody>
      </p:sp>
    </p:spTree>
    <p:extLst>
      <p:ext uri="{BB962C8B-B14F-4D97-AF65-F5344CB8AC3E}">
        <p14:creationId xmlns:p14="http://schemas.microsoft.com/office/powerpoint/2010/main" val="41136922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err="1"/>
              <a:t>Equal</a:t>
            </a:r>
            <a:r>
              <a:rPr lang="fr-BE" dirty="0"/>
              <a:t> Access and non-discrimination</a:t>
            </a:r>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2" y="1819791"/>
            <a:ext cx="11161607" cy="4351338"/>
          </a:xfrm>
        </p:spPr>
        <p:txBody>
          <a:bodyPr>
            <a:normAutofit/>
          </a:bodyPr>
          <a:lstStyle/>
          <a:p>
            <a:r>
              <a:rPr lang="en-US" dirty="0"/>
              <a:t>Launch a study evaluating the implementation of Article 30 of the UNCRPD to support Member States in policies to increase the participation of and support to persons with disabilities in sport, culture and leisure activities</a:t>
            </a:r>
          </a:p>
          <a:p>
            <a:r>
              <a:rPr lang="en-US" dirty="0"/>
              <a:t>Promote the development of accessible tourism notably by cities via the European Capital of Smart Tourism award</a:t>
            </a:r>
          </a:p>
        </p:txBody>
      </p:sp>
    </p:spTree>
    <p:extLst>
      <p:ext uri="{BB962C8B-B14F-4D97-AF65-F5344CB8AC3E}">
        <p14:creationId xmlns:p14="http://schemas.microsoft.com/office/powerpoint/2010/main" val="2778961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err="1"/>
              <a:t>Equal</a:t>
            </a:r>
            <a:r>
              <a:rPr lang="fr-BE" dirty="0"/>
              <a:t> Access and non-discrimination</a:t>
            </a:r>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2" y="1819791"/>
            <a:ext cx="11161607" cy="4351338"/>
          </a:xfrm>
        </p:spPr>
        <p:txBody>
          <a:bodyPr>
            <a:normAutofit/>
          </a:bodyPr>
          <a:lstStyle/>
          <a:p>
            <a:r>
              <a:rPr lang="en-US" dirty="0"/>
              <a:t>Support for persons with disabilities under the Asylum Migration and Integration Funds (AMIF)</a:t>
            </a:r>
          </a:p>
          <a:p>
            <a:r>
              <a:rPr lang="en-US" b="1" dirty="0">
                <a:solidFill>
                  <a:srgbClr val="C00000"/>
                </a:solidFill>
              </a:rPr>
              <a:t>By 2024 </a:t>
            </a:r>
            <a:r>
              <a:rPr lang="en-US" dirty="0"/>
              <a:t>guidance to MS and practitioners, including police officers, on improving support for victims of violence who are persons with disabilities</a:t>
            </a:r>
          </a:p>
          <a:p>
            <a:r>
              <a:rPr lang="en-US" dirty="0"/>
              <a:t>Invite the Fundamental Rights Agency to examine the situation of persons with disabilities living in institutions in relation to violence, abuse and torture.</a:t>
            </a:r>
          </a:p>
        </p:txBody>
      </p:sp>
    </p:spTree>
    <p:extLst>
      <p:ext uri="{BB962C8B-B14F-4D97-AF65-F5344CB8AC3E}">
        <p14:creationId xmlns:p14="http://schemas.microsoft.com/office/powerpoint/2010/main" val="3995794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E0A87-F779-426B-910F-D855DEFC626A}"/>
              </a:ext>
            </a:extLst>
          </p:cNvPr>
          <p:cNvSpPr>
            <a:spLocks noGrp="1"/>
          </p:cNvSpPr>
          <p:nvPr>
            <p:ph type="title"/>
          </p:nvPr>
        </p:nvSpPr>
        <p:spPr>
          <a:xfrm>
            <a:off x="305463" y="312066"/>
            <a:ext cx="10515600" cy="1035471"/>
          </a:xfrm>
        </p:spPr>
        <p:txBody>
          <a:bodyPr/>
          <a:lstStyle/>
          <a:p>
            <a:r>
              <a:rPr lang="en-US" dirty="0"/>
              <a:t>Number of Actions by Type</a:t>
            </a:r>
          </a:p>
        </p:txBody>
      </p:sp>
      <p:sp>
        <p:nvSpPr>
          <p:cNvPr id="7" name="TextBox 6">
            <a:extLst>
              <a:ext uri="{FF2B5EF4-FFF2-40B4-BE49-F238E27FC236}">
                <a16:creationId xmlns:a16="http://schemas.microsoft.com/office/drawing/2014/main" id="{86C19D2B-AF2B-40C5-AD91-DD2E5CDD98E3}"/>
              </a:ext>
            </a:extLst>
          </p:cNvPr>
          <p:cNvSpPr txBox="1"/>
          <p:nvPr/>
        </p:nvSpPr>
        <p:spPr>
          <a:xfrm>
            <a:off x="387178" y="1989437"/>
            <a:ext cx="11417643" cy="2767040"/>
          </a:xfrm>
          <a:prstGeom prst="rect">
            <a:avLst/>
          </a:prstGeom>
          <a:noFill/>
        </p:spPr>
        <p:txBody>
          <a:bodyPr wrap="square" rtlCol="0">
            <a:spAutoFit/>
          </a:bodyPr>
          <a:lstStyle/>
          <a:p>
            <a:pPr marL="285750" indent="-285750">
              <a:lnSpc>
                <a:spcPct val="107000"/>
              </a:lnSpc>
              <a:spcAft>
                <a:spcPts val="800"/>
              </a:spcAft>
              <a:buFont typeface="Arial" panose="020B0604020202020204" pitchFamily="34" charset="0"/>
              <a:buChar char="•"/>
            </a:pPr>
            <a:r>
              <a:rPr lang="en-GB" sz="2800" dirty="0">
                <a:effectLst/>
                <a:latin typeface="Verdana" panose="020B0604030504040204" pitchFamily="34" charset="0"/>
                <a:ea typeface="Verdana" panose="020B0604030504040204" pitchFamily="34" charset="0"/>
                <a:cs typeface="Times New Roman" panose="02020603050405020304" pitchFamily="18" charset="0"/>
              </a:rPr>
              <a:t>Hard EU legislation (create new or review existing) </a:t>
            </a:r>
            <a:r>
              <a:rPr lang="en-GB" sz="2800" dirty="0">
                <a:latin typeface="Verdana" panose="020B0604030504040204" pitchFamily="34" charset="0"/>
                <a:ea typeface="Verdana" panose="020B0604030504040204" pitchFamily="34" charset="0"/>
                <a:cs typeface="Times New Roman" panose="02020603050405020304" pitchFamily="18" charset="0"/>
              </a:rPr>
              <a:t>=</a:t>
            </a:r>
            <a:r>
              <a:rPr lang="en-GB" sz="2800" dirty="0">
                <a:effectLst/>
                <a:latin typeface="Verdana" panose="020B0604030504040204" pitchFamily="34" charset="0"/>
                <a:ea typeface="Verdana" panose="020B0604030504040204" pitchFamily="34" charset="0"/>
                <a:cs typeface="Times New Roman" panose="02020603050405020304" pitchFamily="18" charset="0"/>
              </a:rPr>
              <a:t> 5 </a:t>
            </a:r>
          </a:p>
          <a:p>
            <a:pPr marL="285750" indent="-285750">
              <a:lnSpc>
                <a:spcPct val="107000"/>
              </a:lnSpc>
              <a:spcAft>
                <a:spcPts val="800"/>
              </a:spcAft>
              <a:buFont typeface="Arial" panose="020B0604020202020204" pitchFamily="34" charset="0"/>
              <a:buChar char="•"/>
            </a:pPr>
            <a:r>
              <a:rPr lang="en-GB" sz="2800" dirty="0">
                <a:solidFill>
                  <a:srgbClr val="000000"/>
                </a:solidFill>
                <a:latin typeface="Verdana" panose="020B0604030504040204" pitchFamily="34" charset="0"/>
                <a:ea typeface="Verdana" panose="020B0604030504040204" pitchFamily="34" charset="0"/>
                <a:cs typeface="Times New Roman" panose="02020603050405020304" pitchFamily="18" charset="0"/>
              </a:rPr>
              <a:t>N</a:t>
            </a:r>
            <a:r>
              <a:rPr lang="en-GB" sz="28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ew Structure/practice in the EU institutions = 14 </a:t>
            </a:r>
            <a:endParaRPr lang="fr-BE" sz="2800" dirty="0">
              <a:effectLst/>
              <a:latin typeface="Verdana" panose="020B0604030504040204" pitchFamily="34" charset="0"/>
              <a:ea typeface="Verdana" panose="020B060403050404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GB" sz="28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EU Guidelines/toolkit = 10</a:t>
            </a:r>
            <a:endParaRPr lang="fr-BE" sz="2800" dirty="0">
              <a:effectLst/>
              <a:latin typeface="Verdana" panose="020B0604030504040204" pitchFamily="34" charset="0"/>
              <a:ea typeface="Verdana" panose="020B060403050404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GB" sz="28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Investment through EU funding = 11</a:t>
            </a:r>
            <a:endParaRPr lang="fr-BE" sz="2800" dirty="0">
              <a:effectLst/>
              <a:latin typeface="Verdana" panose="020B0604030504040204" pitchFamily="34" charset="0"/>
              <a:ea typeface="Verdana" panose="020B060403050404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GB" sz="28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Support to Member States in national policies = 9</a:t>
            </a:r>
            <a:endParaRPr lang="fr-BE" sz="2800" dirty="0">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40184356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39721A2-A9A7-47CB-A2FB-013146234D1C}"/>
              </a:ext>
            </a:extLst>
          </p:cNvPr>
          <p:cNvSpPr>
            <a:spLocks noGrp="1"/>
          </p:cNvSpPr>
          <p:nvPr>
            <p:ph type="title"/>
          </p:nvPr>
        </p:nvSpPr>
        <p:spPr>
          <a:xfrm>
            <a:off x="2349355" y="2541920"/>
            <a:ext cx="7968537" cy="1325563"/>
          </a:xfrm>
        </p:spPr>
        <p:txBody>
          <a:bodyPr>
            <a:normAutofit fontScale="90000"/>
          </a:bodyPr>
          <a:lstStyle/>
          <a:p>
            <a:r>
              <a:rPr lang="en-GB" dirty="0"/>
              <a:t>6.</a:t>
            </a:r>
            <a:r>
              <a:rPr lang="en-US" dirty="0"/>
              <a:t>	Promoting the rights of persons with disabilities globally</a:t>
            </a:r>
            <a:endParaRPr lang="fr-BE" dirty="0"/>
          </a:p>
        </p:txBody>
      </p:sp>
    </p:spTree>
    <p:extLst>
      <p:ext uri="{BB962C8B-B14F-4D97-AF65-F5344CB8AC3E}">
        <p14:creationId xmlns:p14="http://schemas.microsoft.com/office/powerpoint/2010/main" val="8539098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err="1"/>
              <a:t>Promoting</a:t>
            </a:r>
            <a:r>
              <a:rPr lang="fr-BE" dirty="0"/>
              <a:t> </a:t>
            </a:r>
            <a:r>
              <a:rPr lang="fr-BE" dirty="0" err="1"/>
              <a:t>rights</a:t>
            </a:r>
            <a:r>
              <a:rPr lang="fr-BE" dirty="0"/>
              <a:t> </a:t>
            </a:r>
            <a:r>
              <a:rPr lang="fr-BE" dirty="0" err="1"/>
              <a:t>globally</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2" y="1819791"/>
            <a:ext cx="11161607" cy="4351338"/>
          </a:xfrm>
        </p:spPr>
        <p:txBody>
          <a:bodyPr>
            <a:normAutofit/>
          </a:bodyPr>
          <a:lstStyle/>
          <a:p>
            <a:r>
              <a:rPr lang="en-US" dirty="0"/>
              <a:t>EU will strengthen its data collection on persons with disabilities in EU-funded humanitarian aid, for example by means of promoting the use of the Washington Short Set of Questions</a:t>
            </a:r>
          </a:p>
          <a:p>
            <a:r>
              <a:rPr lang="en-US" dirty="0"/>
              <a:t>Reference to the UNCRPD will be included in the revision of the EU’s </a:t>
            </a:r>
            <a:r>
              <a:rPr lang="en-US" dirty="0" err="1"/>
              <a:t>Generalised</a:t>
            </a:r>
            <a:r>
              <a:rPr lang="en-US" dirty="0"/>
              <a:t> Scheme of Preferences regulation </a:t>
            </a:r>
            <a:r>
              <a:rPr lang="en-US" dirty="0" err="1"/>
              <a:t>incentivising</a:t>
            </a:r>
            <a:r>
              <a:rPr lang="en-US" dirty="0"/>
              <a:t> its compliance by the related trade partners.</a:t>
            </a:r>
          </a:p>
        </p:txBody>
      </p:sp>
    </p:spTree>
    <p:extLst>
      <p:ext uri="{BB962C8B-B14F-4D97-AF65-F5344CB8AC3E}">
        <p14:creationId xmlns:p14="http://schemas.microsoft.com/office/powerpoint/2010/main" val="13731637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err="1"/>
              <a:t>Promoting</a:t>
            </a:r>
            <a:r>
              <a:rPr lang="fr-BE" dirty="0"/>
              <a:t> </a:t>
            </a:r>
            <a:r>
              <a:rPr lang="fr-BE" dirty="0" err="1"/>
              <a:t>rights</a:t>
            </a:r>
            <a:r>
              <a:rPr lang="fr-BE" dirty="0"/>
              <a:t> </a:t>
            </a:r>
            <a:r>
              <a:rPr lang="fr-BE" dirty="0" err="1"/>
              <a:t>globally</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2" y="1819791"/>
            <a:ext cx="11161607" cy="4351338"/>
          </a:xfrm>
        </p:spPr>
        <p:txBody>
          <a:bodyPr>
            <a:normAutofit/>
          </a:bodyPr>
          <a:lstStyle/>
          <a:p>
            <a:r>
              <a:rPr lang="en-US" b="1" dirty="0">
                <a:solidFill>
                  <a:srgbClr val="C00000"/>
                </a:solidFill>
              </a:rPr>
              <a:t>In 2021</a:t>
            </a:r>
            <a:r>
              <a:rPr lang="en-US" dirty="0"/>
              <a:t>, update the Toolbox on the “Rights Based Approach, encompassing all human rights for EU development cooperation” </a:t>
            </a:r>
          </a:p>
          <a:p>
            <a:r>
              <a:rPr lang="en-US" dirty="0"/>
              <a:t>Systematically use the OECD Development Assistance Committee (DAC) disability marker  to track disability inclusive investments for a targeted monitoring of EU funding</a:t>
            </a:r>
          </a:p>
          <a:p>
            <a:r>
              <a:rPr lang="en-US" dirty="0"/>
              <a:t>Provide technical assistance together with MS to partner countries’ administrations through their </a:t>
            </a:r>
            <a:r>
              <a:rPr lang="en-US" dirty="0" err="1"/>
              <a:t>programmes</a:t>
            </a:r>
            <a:r>
              <a:rPr lang="en-US" dirty="0"/>
              <a:t> and facilities</a:t>
            </a:r>
          </a:p>
        </p:txBody>
      </p:sp>
    </p:spTree>
    <p:extLst>
      <p:ext uri="{BB962C8B-B14F-4D97-AF65-F5344CB8AC3E}">
        <p14:creationId xmlns:p14="http://schemas.microsoft.com/office/powerpoint/2010/main" val="36331822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39721A2-A9A7-47CB-A2FB-013146234D1C}"/>
              </a:ext>
            </a:extLst>
          </p:cNvPr>
          <p:cNvSpPr>
            <a:spLocks noGrp="1"/>
          </p:cNvSpPr>
          <p:nvPr>
            <p:ph type="title"/>
          </p:nvPr>
        </p:nvSpPr>
        <p:spPr>
          <a:xfrm>
            <a:off x="2349355" y="2541920"/>
            <a:ext cx="7968537" cy="1325563"/>
          </a:xfrm>
        </p:spPr>
        <p:txBody>
          <a:bodyPr>
            <a:normAutofit/>
          </a:bodyPr>
          <a:lstStyle/>
          <a:p>
            <a:r>
              <a:rPr lang="en-GB" dirty="0"/>
              <a:t>7.</a:t>
            </a:r>
            <a:r>
              <a:rPr lang="en-US" dirty="0"/>
              <a:t>	Efficiently delivering the strategy</a:t>
            </a:r>
            <a:endParaRPr lang="fr-BE" dirty="0"/>
          </a:p>
        </p:txBody>
      </p:sp>
    </p:spTree>
    <p:extLst>
      <p:ext uri="{BB962C8B-B14F-4D97-AF65-F5344CB8AC3E}">
        <p14:creationId xmlns:p14="http://schemas.microsoft.com/office/powerpoint/2010/main" val="1026255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err="1"/>
              <a:t>Efficiently</a:t>
            </a:r>
            <a:r>
              <a:rPr lang="fr-BE" dirty="0"/>
              <a:t> </a:t>
            </a:r>
            <a:r>
              <a:rPr lang="fr-BE" dirty="0" err="1"/>
              <a:t>delivering</a:t>
            </a:r>
            <a:r>
              <a:rPr lang="fr-BE" dirty="0"/>
              <a:t> </a:t>
            </a:r>
            <a:r>
              <a:rPr lang="fr-BE" dirty="0" err="1"/>
              <a:t>strategy</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3" y="1779373"/>
            <a:ext cx="11161607" cy="4188941"/>
          </a:xfrm>
        </p:spPr>
        <p:txBody>
          <a:bodyPr>
            <a:normAutofit/>
          </a:bodyPr>
          <a:lstStyle/>
          <a:p>
            <a:r>
              <a:rPr lang="en-US" b="1" dirty="0"/>
              <a:t>Flagship initiative on Disability Platform (replacing High-level Group)</a:t>
            </a:r>
          </a:p>
          <a:p>
            <a:r>
              <a:rPr lang="en-US" dirty="0"/>
              <a:t>Call on all EU institutions and bodies, agencies and delegations to designate disability coordinators for their institutions and for their disability strategies</a:t>
            </a:r>
          </a:p>
          <a:p>
            <a:r>
              <a:rPr lang="en-US" dirty="0" err="1"/>
              <a:t>Organise</a:t>
            </a:r>
            <a:r>
              <a:rPr lang="en-US" dirty="0"/>
              <a:t> regular high-level meetings between the European Parliament, the Council, the Commission and the EEAS, involving representative </a:t>
            </a:r>
            <a:r>
              <a:rPr lang="en-US" dirty="0" err="1"/>
              <a:t>organisations</a:t>
            </a:r>
            <a:r>
              <a:rPr lang="en-US" dirty="0"/>
              <a:t> of persons with disabilities;</a:t>
            </a:r>
          </a:p>
          <a:p>
            <a:pPr marL="0" indent="0">
              <a:buNone/>
            </a:pPr>
            <a:endParaRPr lang="en-US" dirty="0"/>
          </a:p>
        </p:txBody>
      </p:sp>
    </p:spTree>
    <p:extLst>
      <p:ext uri="{BB962C8B-B14F-4D97-AF65-F5344CB8AC3E}">
        <p14:creationId xmlns:p14="http://schemas.microsoft.com/office/powerpoint/2010/main" val="41335313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err="1"/>
              <a:t>Efficiently</a:t>
            </a:r>
            <a:r>
              <a:rPr lang="fr-BE" dirty="0"/>
              <a:t> </a:t>
            </a:r>
            <a:r>
              <a:rPr lang="fr-BE" dirty="0" err="1"/>
              <a:t>delivering</a:t>
            </a:r>
            <a:r>
              <a:rPr lang="fr-BE" dirty="0"/>
              <a:t> </a:t>
            </a:r>
            <a:r>
              <a:rPr lang="fr-BE" dirty="0" err="1"/>
              <a:t>strategy</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3" y="1980429"/>
            <a:ext cx="11161607" cy="3419474"/>
          </a:xfrm>
        </p:spPr>
        <p:txBody>
          <a:bodyPr>
            <a:normAutofit/>
          </a:bodyPr>
          <a:lstStyle/>
          <a:p>
            <a:r>
              <a:rPr lang="en-US" dirty="0"/>
              <a:t>Arrange an annual exchange of views with the European Economic and Social Committee and the Committee of Regions.</a:t>
            </a:r>
          </a:p>
          <a:p>
            <a:r>
              <a:rPr lang="en-US" dirty="0"/>
              <a:t>Support Member States to use EU Funds in compliance with the UNCRPD and respecting accessibility ensuring that EU funds do not support actions that contribute to segregation or exclusion.</a:t>
            </a:r>
          </a:p>
          <a:p>
            <a:endParaRPr lang="en-US" dirty="0"/>
          </a:p>
        </p:txBody>
      </p:sp>
    </p:spTree>
    <p:extLst>
      <p:ext uri="{BB962C8B-B14F-4D97-AF65-F5344CB8AC3E}">
        <p14:creationId xmlns:p14="http://schemas.microsoft.com/office/powerpoint/2010/main" val="5200925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err="1"/>
              <a:t>Efficiently</a:t>
            </a:r>
            <a:r>
              <a:rPr lang="fr-BE" dirty="0"/>
              <a:t> </a:t>
            </a:r>
            <a:r>
              <a:rPr lang="fr-BE" dirty="0" err="1"/>
              <a:t>delivering</a:t>
            </a:r>
            <a:r>
              <a:rPr lang="fr-BE" dirty="0"/>
              <a:t> </a:t>
            </a:r>
            <a:r>
              <a:rPr lang="fr-BE" dirty="0" err="1"/>
              <a:t>strategy</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2" y="1819791"/>
            <a:ext cx="11161607" cy="4351338"/>
          </a:xfrm>
        </p:spPr>
        <p:txBody>
          <a:bodyPr>
            <a:normAutofit/>
          </a:bodyPr>
          <a:lstStyle/>
          <a:p>
            <a:r>
              <a:rPr lang="en-US" dirty="0"/>
              <a:t>Reinforce the </a:t>
            </a:r>
            <a:r>
              <a:rPr lang="en-US" b="1" dirty="0"/>
              <a:t>Better Regulation </a:t>
            </a:r>
            <a:r>
              <a:rPr lang="en-US" dirty="0"/>
              <a:t>toolbox to enhance disability-inclusiveness for ensuring UNCRPD consistency</a:t>
            </a:r>
          </a:p>
          <a:p>
            <a:r>
              <a:rPr lang="en-US" dirty="0"/>
              <a:t>Inclusion and assessment of disability matters in impact assessments and evaluations where relevant, including through training of staff preparing initiatives on the UNCRPD</a:t>
            </a:r>
          </a:p>
        </p:txBody>
      </p:sp>
    </p:spTree>
    <p:extLst>
      <p:ext uri="{BB962C8B-B14F-4D97-AF65-F5344CB8AC3E}">
        <p14:creationId xmlns:p14="http://schemas.microsoft.com/office/powerpoint/2010/main" val="38224316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39721A2-A9A7-47CB-A2FB-013146234D1C}"/>
              </a:ext>
            </a:extLst>
          </p:cNvPr>
          <p:cNvSpPr>
            <a:spLocks noGrp="1"/>
          </p:cNvSpPr>
          <p:nvPr>
            <p:ph type="title"/>
          </p:nvPr>
        </p:nvSpPr>
        <p:spPr>
          <a:xfrm>
            <a:off x="2349355" y="2541920"/>
            <a:ext cx="7968537" cy="1325563"/>
          </a:xfrm>
        </p:spPr>
        <p:txBody>
          <a:bodyPr>
            <a:normAutofit/>
          </a:bodyPr>
          <a:lstStyle/>
          <a:p>
            <a:r>
              <a:rPr lang="en-GB" dirty="0"/>
              <a:t>8.</a:t>
            </a:r>
            <a:r>
              <a:rPr lang="en-US" dirty="0"/>
              <a:t> Leading by example</a:t>
            </a:r>
            <a:endParaRPr lang="fr-BE" dirty="0"/>
          </a:p>
        </p:txBody>
      </p:sp>
    </p:spTree>
    <p:extLst>
      <p:ext uri="{BB962C8B-B14F-4D97-AF65-F5344CB8AC3E}">
        <p14:creationId xmlns:p14="http://schemas.microsoft.com/office/powerpoint/2010/main" val="42717733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a:t>Leading by </a:t>
            </a:r>
            <a:r>
              <a:rPr lang="fr-BE" dirty="0" err="1"/>
              <a:t>example</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2" y="1819790"/>
            <a:ext cx="11161607" cy="4581009"/>
          </a:xfrm>
        </p:spPr>
        <p:txBody>
          <a:bodyPr>
            <a:normAutofit/>
          </a:bodyPr>
          <a:lstStyle/>
          <a:p>
            <a:r>
              <a:rPr lang="en-US" b="1" dirty="0"/>
              <a:t>Flagship initiative renewed Human Resources (HR) strategy actions to boost the recruitment, effective employment and career perspectives of staff with disabilities </a:t>
            </a:r>
          </a:p>
          <a:p>
            <a:r>
              <a:rPr lang="en-US" dirty="0"/>
              <a:t>‘Diversity and Inclusion Office’ will oversee development and implementation of relevant actions and contribute to advancing diversity, equality and inclusion across all Commission departments</a:t>
            </a:r>
          </a:p>
          <a:p>
            <a:r>
              <a:rPr lang="en-US" dirty="0"/>
              <a:t>Internal Commission communication campaign and mandatory training for staff to ensure a respectful working environment and act against bias and discrimination.</a:t>
            </a:r>
          </a:p>
        </p:txBody>
      </p:sp>
    </p:spTree>
    <p:extLst>
      <p:ext uri="{BB962C8B-B14F-4D97-AF65-F5344CB8AC3E}">
        <p14:creationId xmlns:p14="http://schemas.microsoft.com/office/powerpoint/2010/main" val="11728068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a:t>Leading by </a:t>
            </a:r>
            <a:r>
              <a:rPr lang="fr-BE" dirty="0" err="1"/>
              <a:t>example</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2" y="1819791"/>
            <a:ext cx="11161607" cy="4351338"/>
          </a:xfrm>
        </p:spPr>
        <p:txBody>
          <a:bodyPr>
            <a:normAutofit/>
          </a:bodyPr>
          <a:lstStyle/>
          <a:p>
            <a:r>
              <a:rPr lang="en-US" dirty="0"/>
              <a:t>EPSO will update its targeted communication and outreach strategy, further develop its network of disability partner </a:t>
            </a:r>
            <a:r>
              <a:rPr lang="en-US" dirty="0" err="1"/>
              <a:t>organisations</a:t>
            </a:r>
            <a:r>
              <a:rPr lang="en-US" dirty="0"/>
              <a:t>, its expertise in reasonable accommodations, as well as its training and service catalogue.</a:t>
            </a:r>
          </a:p>
          <a:p>
            <a:r>
              <a:rPr lang="en-US" dirty="0"/>
              <a:t>Strengthen reporting by the management of all Commission services on diversity, including reasonable accommodation for staff with disabilities</a:t>
            </a:r>
          </a:p>
        </p:txBody>
      </p:sp>
    </p:spTree>
    <p:extLst>
      <p:ext uri="{BB962C8B-B14F-4D97-AF65-F5344CB8AC3E}">
        <p14:creationId xmlns:p14="http://schemas.microsoft.com/office/powerpoint/2010/main" val="1038880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E0A87-F779-426B-910F-D855DEFC626A}"/>
              </a:ext>
            </a:extLst>
          </p:cNvPr>
          <p:cNvSpPr>
            <a:spLocks noGrp="1"/>
          </p:cNvSpPr>
          <p:nvPr>
            <p:ph type="title"/>
          </p:nvPr>
        </p:nvSpPr>
        <p:spPr>
          <a:xfrm>
            <a:off x="305463" y="312066"/>
            <a:ext cx="10515600" cy="1035471"/>
          </a:xfrm>
        </p:spPr>
        <p:txBody>
          <a:bodyPr/>
          <a:lstStyle/>
          <a:p>
            <a:r>
              <a:rPr lang="en-US" dirty="0"/>
              <a:t>Number of Actions by Type</a:t>
            </a:r>
          </a:p>
        </p:txBody>
      </p:sp>
      <p:sp>
        <p:nvSpPr>
          <p:cNvPr id="7" name="TextBox 6">
            <a:extLst>
              <a:ext uri="{FF2B5EF4-FFF2-40B4-BE49-F238E27FC236}">
                <a16:creationId xmlns:a16="http://schemas.microsoft.com/office/drawing/2014/main" id="{86C19D2B-AF2B-40C5-AD91-DD2E5CDD98E3}"/>
              </a:ext>
            </a:extLst>
          </p:cNvPr>
          <p:cNvSpPr txBox="1"/>
          <p:nvPr/>
        </p:nvSpPr>
        <p:spPr>
          <a:xfrm>
            <a:off x="387178" y="1952368"/>
            <a:ext cx="11417643" cy="3228063"/>
          </a:xfrm>
          <a:prstGeom prst="rect">
            <a:avLst/>
          </a:prstGeom>
          <a:noFill/>
        </p:spPr>
        <p:txBody>
          <a:bodyPr wrap="square" rtlCol="0">
            <a:spAutoFit/>
          </a:bodyPr>
          <a:lstStyle/>
          <a:p>
            <a:pPr marL="285750" indent="-285750">
              <a:lnSpc>
                <a:spcPct val="107000"/>
              </a:lnSpc>
              <a:spcAft>
                <a:spcPts val="800"/>
              </a:spcAft>
              <a:buFont typeface="Arial" panose="020B0604020202020204" pitchFamily="34" charset="0"/>
              <a:buChar char="•"/>
            </a:pPr>
            <a:r>
              <a:rPr lang="en-GB" sz="28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inclusion of disability indicators in assessments / establishing ways to monitor Strategy = 6</a:t>
            </a:r>
            <a:endParaRPr lang="fr-BE" sz="2800" dirty="0">
              <a:latin typeface="Verdana" panose="020B0604030504040204" pitchFamily="34" charset="0"/>
              <a:ea typeface="Verdana" panose="020B060403050404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GB" sz="28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Examine or commission research on an issue = 14</a:t>
            </a:r>
            <a:r>
              <a:rPr lang="en-GB" sz="2800" dirty="0">
                <a:solidFill>
                  <a:srgbClr val="FFFFFF"/>
                </a:solidFill>
                <a:effectLst/>
                <a:latin typeface="Verdana" panose="020B0604030504040204" pitchFamily="34" charset="0"/>
                <a:ea typeface="Verdana" panose="020B0604030504040204" pitchFamily="34" charset="0"/>
                <a:cs typeface="Times New Roman" panose="02020603050405020304" pitchFamily="18" charset="0"/>
              </a:rPr>
              <a:t>on a </a:t>
            </a:r>
            <a:endParaRPr lang="en-GB" sz="2800" dirty="0">
              <a:solidFill>
                <a:srgbClr val="FFFFFF"/>
              </a:solidFill>
              <a:latin typeface="Verdana" panose="020B0604030504040204" pitchFamily="34" charset="0"/>
              <a:ea typeface="Verdana" panose="020B060403050404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GB" sz="2800" dirty="0">
                <a:effectLst/>
                <a:latin typeface="Verdana" panose="020B0604030504040204" pitchFamily="34" charset="0"/>
                <a:ea typeface="Verdana" panose="020B0604030504040204" pitchFamily="34" charset="0"/>
                <a:cs typeface="Times New Roman" panose="02020603050405020304" pitchFamily="18" charset="0"/>
              </a:rPr>
              <a:t>Address through another strategy = 21</a:t>
            </a:r>
          </a:p>
          <a:p>
            <a:pPr marL="285750" indent="-285750">
              <a:lnSpc>
                <a:spcPct val="107000"/>
              </a:lnSpc>
              <a:spcAft>
                <a:spcPts val="800"/>
              </a:spcAft>
              <a:buFont typeface="Arial" panose="020B0604020202020204" pitchFamily="34" charset="0"/>
              <a:buChar char="•"/>
            </a:pPr>
            <a:r>
              <a:rPr lang="en-GB" sz="2800" dirty="0">
                <a:effectLst/>
                <a:latin typeface="Verdana" panose="020B0604030504040204" pitchFamily="34" charset="0"/>
                <a:ea typeface="Verdana" panose="020B0604030504040204" pitchFamily="34" charset="0"/>
                <a:cs typeface="Times New Roman" panose="02020603050405020304" pitchFamily="18" charset="0"/>
              </a:rPr>
              <a:t>Set up dialogue with stakeholders = 7</a:t>
            </a:r>
            <a:endParaRPr lang="fr-BE" sz="2800" dirty="0">
              <a:effectLst/>
              <a:latin typeface="Verdana" panose="020B0604030504040204" pitchFamily="34" charset="0"/>
              <a:ea typeface="Verdana" panose="020B060403050404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GB" sz="28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Calls for MS to take action themselves = 20</a:t>
            </a:r>
            <a:endParaRPr lang="fr-BE" sz="2800" dirty="0">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15844231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a:t>Leading by </a:t>
            </a:r>
            <a:r>
              <a:rPr lang="fr-BE" dirty="0" err="1"/>
              <a:t>example</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2" y="1819791"/>
            <a:ext cx="11161607" cy="4351338"/>
          </a:xfrm>
        </p:spPr>
        <p:txBody>
          <a:bodyPr>
            <a:normAutofit lnSpcReduction="10000"/>
          </a:bodyPr>
          <a:lstStyle/>
          <a:p>
            <a:r>
              <a:rPr lang="en-US" b="1" dirty="0">
                <a:solidFill>
                  <a:srgbClr val="C00000"/>
                </a:solidFill>
              </a:rPr>
              <a:t>In 2021</a:t>
            </a:r>
            <a:r>
              <a:rPr lang="en-US" dirty="0"/>
              <a:t>, an Action Plan on web accessibility, to be shared and promoted in all EU institutions, bodies and agencies</a:t>
            </a:r>
          </a:p>
          <a:p>
            <a:r>
              <a:rPr lang="en-US" dirty="0"/>
              <a:t>Improve </a:t>
            </a:r>
            <a:r>
              <a:rPr lang="en-US" b="1" dirty="0">
                <a:solidFill>
                  <a:srgbClr val="C00000"/>
                </a:solidFill>
              </a:rPr>
              <a:t>by 2023 </a:t>
            </a:r>
            <a:r>
              <a:rPr lang="en-US" dirty="0"/>
              <a:t>accessibility across its audiovisual communications and graphic design services </a:t>
            </a:r>
          </a:p>
          <a:p>
            <a:r>
              <a:rPr lang="en-US" dirty="0"/>
              <a:t>Ensure accessibility for all newly occupied buildings of the Commission</a:t>
            </a:r>
          </a:p>
          <a:p>
            <a:r>
              <a:rPr lang="en-US" dirty="0"/>
              <a:t>Ensure the accessibility of venues where Commission events are </a:t>
            </a:r>
            <a:r>
              <a:rPr lang="en-US" dirty="0" err="1"/>
              <a:t>organised</a:t>
            </a:r>
            <a:endParaRPr lang="en-US" dirty="0"/>
          </a:p>
          <a:p>
            <a:r>
              <a:rPr lang="en-US" dirty="0"/>
              <a:t>Ensure that by 2030 all Commission buildings follow European accessibility standards</a:t>
            </a:r>
          </a:p>
          <a:p>
            <a:endParaRPr lang="en-US" dirty="0"/>
          </a:p>
        </p:txBody>
      </p:sp>
    </p:spTree>
    <p:extLst>
      <p:ext uri="{BB962C8B-B14F-4D97-AF65-F5344CB8AC3E}">
        <p14:creationId xmlns:p14="http://schemas.microsoft.com/office/powerpoint/2010/main" val="36054316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a:t>Leading by </a:t>
            </a:r>
            <a:r>
              <a:rPr lang="fr-BE" dirty="0" err="1"/>
              <a:t>example</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2" y="1819791"/>
            <a:ext cx="11161607" cy="4351338"/>
          </a:xfrm>
        </p:spPr>
        <p:txBody>
          <a:bodyPr>
            <a:normAutofit/>
          </a:bodyPr>
          <a:lstStyle/>
          <a:p>
            <a:r>
              <a:rPr lang="en-US" dirty="0"/>
              <a:t>Develop and publish, </a:t>
            </a:r>
            <a:r>
              <a:rPr lang="en-US" b="1" dirty="0">
                <a:solidFill>
                  <a:srgbClr val="C00000"/>
                </a:solidFill>
              </a:rPr>
              <a:t>in 2021</a:t>
            </a:r>
            <a:r>
              <a:rPr lang="en-US" dirty="0"/>
              <a:t>, a monitoring framework for the objectives and actions of this strategy</a:t>
            </a:r>
          </a:p>
          <a:p>
            <a:r>
              <a:rPr lang="en-US" dirty="0"/>
              <a:t>Develop, at the latest </a:t>
            </a:r>
            <a:r>
              <a:rPr lang="en-US" b="1" dirty="0">
                <a:solidFill>
                  <a:srgbClr val="C00000"/>
                </a:solidFill>
              </a:rPr>
              <a:t>by 2023</a:t>
            </a:r>
            <a:r>
              <a:rPr lang="en-US" dirty="0"/>
              <a:t>, new disability indicators with a clear roadmap for implementation. </a:t>
            </a:r>
          </a:p>
          <a:p>
            <a:r>
              <a:rPr lang="en-US" dirty="0"/>
              <a:t>Report </a:t>
            </a:r>
            <a:r>
              <a:rPr lang="en-US" b="1" dirty="0">
                <a:solidFill>
                  <a:srgbClr val="C00000"/>
                </a:solidFill>
              </a:rPr>
              <a:t>in 2024 </a:t>
            </a:r>
            <a:r>
              <a:rPr lang="en-US" dirty="0"/>
              <a:t>of this Strategy assessing the progress of its implementation and, if necessary, update its objectives and actions;</a:t>
            </a:r>
          </a:p>
          <a:p>
            <a:r>
              <a:rPr lang="en-US" dirty="0"/>
              <a:t>Develop a strategy for data collection, steer MS accordingly  and provide an analysis of existing data sources and indicators including administrative data</a:t>
            </a:r>
          </a:p>
          <a:p>
            <a:endParaRPr lang="en-US" dirty="0"/>
          </a:p>
        </p:txBody>
      </p:sp>
    </p:spTree>
    <p:extLst>
      <p:ext uri="{BB962C8B-B14F-4D97-AF65-F5344CB8AC3E}">
        <p14:creationId xmlns:p14="http://schemas.microsoft.com/office/powerpoint/2010/main" val="35297405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GB" dirty="0"/>
              <a:t>Thank you for your attention</a:t>
            </a:r>
          </a:p>
        </p:txBody>
      </p:sp>
      <p:sp>
        <p:nvSpPr>
          <p:cNvPr id="10" name="Content Placeholder 9"/>
          <p:cNvSpPr>
            <a:spLocks noGrp="1"/>
          </p:cNvSpPr>
          <p:nvPr>
            <p:ph sz="half" idx="1"/>
          </p:nvPr>
        </p:nvSpPr>
        <p:spPr>
          <a:xfrm>
            <a:off x="838200" y="1825625"/>
            <a:ext cx="6525126" cy="4351338"/>
          </a:xfrm>
        </p:spPr>
        <p:txBody>
          <a:bodyPr/>
          <a:lstStyle/>
          <a:p>
            <a:pPr marL="0" indent="0">
              <a:buNone/>
            </a:pPr>
            <a:r>
              <a:rPr lang="en-GB" dirty="0"/>
              <a:t>The European Disability Forum</a:t>
            </a:r>
          </a:p>
          <a:p>
            <a:pPr marL="0" indent="0">
              <a:buNone/>
            </a:pPr>
            <a:r>
              <a:rPr lang="en-GB" dirty="0">
                <a:hlinkClick r:id="rId3"/>
              </a:rPr>
              <a:t>www.edf-feph.org</a:t>
            </a:r>
            <a:r>
              <a:rPr lang="en-GB" dirty="0"/>
              <a:t> </a:t>
            </a:r>
          </a:p>
          <a:p>
            <a:pPr marL="0" indent="0">
              <a:buNone/>
            </a:pPr>
            <a:endParaRPr lang="en-GB" dirty="0"/>
          </a:p>
          <a:p>
            <a:pPr marL="0" indent="0">
              <a:buNone/>
            </a:pPr>
            <a:r>
              <a:rPr lang="en-GB" dirty="0"/>
              <a:t>Avenue des Arts 7-8, </a:t>
            </a:r>
            <a:r>
              <a:rPr lang="en-GB" dirty="0" err="1"/>
              <a:t>Bruxelles</a:t>
            </a:r>
            <a:r>
              <a:rPr lang="en-GB" dirty="0"/>
              <a:t> 1210, Belgium</a:t>
            </a:r>
          </a:p>
          <a:p>
            <a:pPr marL="0" indent="0">
              <a:buNone/>
            </a:pPr>
            <a:endParaRPr lang="en-GB" dirty="0"/>
          </a:p>
          <a:p>
            <a:pPr marL="0" indent="0">
              <a:buNone/>
            </a:pPr>
            <a:r>
              <a:rPr lang="en-GB" dirty="0"/>
              <a:t>Twitter: @</a:t>
            </a:r>
            <a:r>
              <a:rPr lang="en-GB" dirty="0" err="1"/>
              <a:t>MyEDF</a:t>
            </a:r>
            <a:endParaRPr lang="en-GB" dirty="0"/>
          </a:p>
          <a:p>
            <a:pPr marL="0" indent="0">
              <a:buNone/>
            </a:pPr>
            <a:r>
              <a:rPr lang="en-GB" dirty="0"/>
              <a:t>Facebook: @</a:t>
            </a:r>
            <a:r>
              <a:rPr lang="en-GB" dirty="0" err="1"/>
              <a:t>MyEDF</a:t>
            </a:r>
            <a:endParaRPr lang="en-GB" dirty="0"/>
          </a:p>
        </p:txBody>
      </p:sp>
      <p:pic>
        <p:nvPicPr>
          <p:cNvPr id="12" name="Content Placeholder 11"/>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8306315" y="1646238"/>
            <a:ext cx="2252490" cy="2492400"/>
          </a:xfrm>
          <a:prstGeom prst="rect">
            <a:avLst/>
          </a:prstGeom>
        </p:spPr>
      </p:pic>
    </p:spTree>
    <p:extLst>
      <p:ext uri="{BB962C8B-B14F-4D97-AF65-F5344CB8AC3E}">
        <p14:creationId xmlns:p14="http://schemas.microsoft.com/office/powerpoint/2010/main" val="1143106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E0A87-F779-426B-910F-D855DEFC626A}"/>
              </a:ext>
            </a:extLst>
          </p:cNvPr>
          <p:cNvSpPr>
            <a:spLocks noGrp="1"/>
          </p:cNvSpPr>
          <p:nvPr>
            <p:ph type="title"/>
          </p:nvPr>
        </p:nvSpPr>
        <p:spPr>
          <a:xfrm>
            <a:off x="305463" y="312066"/>
            <a:ext cx="10515600" cy="1035471"/>
          </a:xfrm>
        </p:spPr>
        <p:txBody>
          <a:bodyPr/>
          <a:lstStyle/>
          <a:p>
            <a:r>
              <a:rPr lang="en-US" dirty="0"/>
              <a:t>Number of Actions by Type</a:t>
            </a:r>
          </a:p>
        </p:txBody>
      </p:sp>
      <mc:AlternateContent xmlns:mc="http://schemas.openxmlformats.org/markup-compatibility/2006" xmlns:cx2="http://schemas.microsoft.com/office/drawing/2015/10/21/chartex">
        <mc:Choice Requires="cx2">
          <p:graphicFrame>
            <p:nvGraphicFramePr>
              <p:cNvPr id="5" name="Chart 4">
                <a:extLst>
                  <a:ext uri="{FF2B5EF4-FFF2-40B4-BE49-F238E27FC236}">
                    <a16:creationId xmlns:a16="http://schemas.microsoft.com/office/drawing/2014/main" id="{C55EA9C6-69BB-43ED-9D9C-851B2D8C3133}"/>
                  </a:ext>
                </a:extLst>
              </p:cNvPr>
              <p:cNvGraphicFramePr/>
              <p:nvPr>
                <p:extLst>
                  <p:ext uri="{D42A27DB-BD31-4B8C-83A1-F6EECF244321}">
                    <p14:modId xmlns:p14="http://schemas.microsoft.com/office/powerpoint/2010/main" val="170408856"/>
                  </p:ext>
                </p:extLst>
              </p:nvPr>
            </p:nvGraphicFramePr>
            <p:xfrm>
              <a:off x="605481" y="1186249"/>
              <a:ext cx="11281056" cy="5189837"/>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5" name="Chart 4">
                <a:extLst>
                  <a:ext uri="{FF2B5EF4-FFF2-40B4-BE49-F238E27FC236}">
                    <a16:creationId xmlns:a16="http://schemas.microsoft.com/office/drawing/2014/main" id="{C55EA9C6-69BB-43ED-9D9C-851B2D8C3133}"/>
                  </a:ext>
                </a:extLst>
              </p:cNvPr>
              <p:cNvPicPr>
                <a:picLocks noGrp="1" noRot="1" noChangeAspect="1" noMove="1" noResize="1" noEditPoints="1" noAdjustHandles="1" noChangeArrowheads="1" noChangeShapeType="1"/>
              </p:cNvPicPr>
              <p:nvPr/>
            </p:nvPicPr>
            <p:blipFill>
              <a:blip r:embed="rId3"/>
              <a:stretch>
                <a:fillRect/>
              </a:stretch>
            </p:blipFill>
            <p:spPr>
              <a:xfrm>
                <a:off x="605481" y="1186249"/>
                <a:ext cx="11281056" cy="5189837"/>
              </a:xfrm>
              <a:prstGeom prst="rect">
                <a:avLst/>
              </a:prstGeom>
            </p:spPr>
          </p:pic>
        </mc:Fallback>
      </mc:AlternateContent>
    </p:spTree>
    <p:extLst>
      <p:ext uri="{BB962C8B-B14F-4D97-AF65-F5344CB8AC3E}">
        <p14:creationId xmlns:p14="http://schemas.microsoft.com/office/powerpoint/2010/main" val="2401289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39721A2-A9A7-47CB-A2FB-013146234D1C}"/>
              </a:ext>
            </a:extLst>
          </p:cNvPr>
          <p:cNvSpPr>
            <a:spLocks noGrp="1"/>
          </p:cNvSpPr>
          <p:nvPr>
            <p:ph type="title"/>
          </p:nvPr>
        </p:nvSpPr>
        <p:spPr>
          <a:xfrm>
            <a:off x="2608847" y="2541920"/>
            <a:ext cx="6974305" cy="1325563"/>
          </a:xfrm>
        </p:spPr>
        <p:txBody>
          <a:bodyPr/>
          <a:lstStyle/>
          <a:p>
            <a:pPr algn="ctr"/>
            <a:r>
              <a:rPr lang="en-GB" dirty="0"/>
              <a:t>The hard legislation </a:t>
            </a:r>
            <a:endParaRPr lang="fr-BE" dirty="0"/>
          </a:p>
        </p:txBody>
      </p:sp>
    </p:spTree>
    <p:extLst>
      <p:ext uri="{BB962C8B-B14F-4D97-AF65-F5344CB8AC3E}">
        <p14:creationId xmlns:p14="http://schemas.microsoft.com/office/powerpoint/2010/main" val="1940423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4CF0A-74DD-4BB2-BEF5-1DCFCA743D11}"/>
              </a:ext>
            </a:extLst>
          </p:cNvPr>
          <p:cNvSpPr>
            <a:spLocks noGrp="1"/>
          </p:cNvSpPr>
          <p:nvPr>
            <p:ph type="title"/>
          </p:nvPr>
        </p:nvSpPr>
        <p:spPr/>
        <p:txBody>
          <a:bodyPr/>
          <a:lstStyle/>
          <a:p>
            <a:r>
              <a:rPr lang="en-GB" dirty="0"/>
              <a:t>The hard legislation </a:t>
            </a:r>
            <a:endParaRPr lang="fr-BE" dirty="0"/>
          </a:p>
        </p:txBody>
      </p:sp>
      <p:sp>
        <p:nvSpPr>
          <p:cNvPr id="5" name="Content Placeholder 4">
            <a:extLst>
              <a:ext uri="{FF2B5EF4-FFF2-40B4-BE49-F238E27FC236}">
                <a16:creationId xmlns:a16="http://schemas.microsoft.com/office/drawing/2014/main" id="{C42C747B-075C-4132-9117-A78D77906255}"/>
              </a:ext>
            </a:extLst>
          </p:cNvPr>
          <p:cNvSpPr>
            <a:spLocks noGrp="1"/>
          </p:cNvSpPr>
          <p:nvPr>
            <p:ph idx="1"/>
          </p:nvPr>
        </p:nvSpPr>
        <p:spPr>
          <a:xfrm>
            <a:off x="305463" y="1383957"/>
            <a:ext cx="11075110" cy="4787172"/>
          </a:xfrm>
        </p:spPr>
        <p:txBody>
          <a:bodyPr>
            <a:normAutofit lnSpcReduction="10000"/>
          </a:bodyPr>
          <a:lstStyle/>
          <a:p>
            <a:r>
              <a:rPr lang="en-GB" b="1" dirty="0"/>
              <a:t>4 reviews of existing legislation</a:t>
            </a:r>
          </a:p>
          <a:p>
            <a:pPr marL="360000">
              <a:buFont typeface="Courier New" panose="02070309020205020404" pitchFamily="49" charset="0"/>
              <a:buChar char="o"/>
            </a:pPr>
            <a:r>
              <a:rPr lang="en-US" dirty="0"/>
              <a:t>legislative framework on energy performance of buildings, with an impact on accessibility</a:t>
            </a:r>
          </a:p>
          <a:p>
            <a:pPr marL="360000">
              <a:buFont typeface="Courier New" panose="02070309020205020404" pitchFamily="49" charset="0"/>
              <a:buChar char="o"/>
            </a:pPr>
            <a:r>
              <a:rPr lang="en-US" dirty="0"/>
              <a:t>Passenger rights regulatory framework including rights for persons with disabilities and reduced mobility </a:t>
            </a:r>
          </a:p>
          <a:p>
            <a:pPr marL="360000">
              <a:buFont typeface="Courier New" panose="02070309020205020404" pitchFamily="49" charset="0"/>
              <a:buChar char="o"/>
            </a:pPr>
            <a:r>
              <a:rPr lang="en-US" dirty="0"/>
              <a:t>Regulation on Union Guidelines for the development of the trans-European transport network to strengthen the provision on accessibility</a:t>
            </a:r>
          </a:p>
          <a:p>
            <a:pPr marL="360000">
              <a:buFont typeface="Courier New" panose="02070309020205020404" pitchFamily="49" charset="0"/>
              <a:buChar char="o"/>
            </a:pPr>
            <a:r>
              <a:rPr lang="en-US" dirty="0"/>
              <a:t>UNCRPD included in the revision of the EU’s </a:t>
            </a:r>
            <a:r>
              <a:rPr lang="en-US" dirty="0" err="1"/>
              <a:t>Generalised</a:t>
            </a:r>
            <a:r>
              <a:rPr lang="en-US" dirty="0"/>
              <a:t> Scheme of Preferences Regulation </a:t>
            </a:r>
            <a:r>
              <a:rPr lang="en-US" dirty="0" err="1"/>
              <a:t>incentivising</a:t>
            </a:r>
            <a:r>
              <a:rPr lang="en-US" dirty="0"/>
              <a:t> compliance by the related trade partners (international cooperation).</a:t>
            </a:r>
          </a:p>
          <a:p>
            <a:endParaRPr lang="fr-BE" dirty="0"/>
          </a:p>
        </p:txBody>
      </p:sp>
    </p:spTree>
    <p:extLst>
      <p:ext uri="{BB962C8B-B14F-4D97-AF65-F5344CB8AC3E}">
        <p14:creationId xmlns:p14="http://schemas.microsoft.com/office/powerpoint/2010/main" val="3556880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4CF0A-74DD-4BB2-BEF5-1DCFCA743D11}"/>
              </a:ext>
            </a:extLst>
          </p:cNvPr>
          <p:cNvSpPr>
            <a:spLocks noGrp="1"/>
          </p:cNvSpPr>
          <p:nvPr>
            <p:ph type="title"/>
          </p:nvPr>
        </p:nvSpPr>
        <p:spPr/>
        <p:txBody>
          <a:bodyPr/>
          <a:lstStyle/>
          <a:p>
            <a:r>
              <a:rPr lang="en-GB" dirty="0"/>
              <a:t>The hard legislation </a:t>
            </a:r>
            <a:endParaRPr lang="fr-BE" dirty="0"/>
          </a:p>
        </p:txBody>
      </p:sp>
      <p:sp>
        <p:nvSpPr>
          <p:cNvPr id="3" name="Content Placeholder 2">
            <a:extLst>
              <a:ext uri="{FF2B5EF4-FFF2-40B4-BE49-F238E27FC236}">
                <a16:creationId xmlns:a16="http://schemas.microsoft.com/office/drawing/2014/main" id="{60C040CE-A2F0-4354-8D91-C5E125EBF6AB}"/>
              </a:ext>
            </a:extLst>
          </p:cNvPr>
          <p:cNvSpPr>
            <a:spLocks noGrp="1"/>
          </p:cNvSpPr>
          <p:nvPr>
            <p:ph idx="1"/>
          </p:nvPr>
        </p:nvSpPr>
        <p:spPr/>
        <p:txBody>
          <a:bodyPr>
            <a:normAutofit/>
          </a:bodyPr>
          <a:lstStyle/>
          <a:p>
            <a:pPr marL="131400" indent="0">
              <a:buNone/>
            </a:pPr>
            <a:endParaRPr lang="en-GB" dirty="0"/>
          </a:p>
          <a:p>
            <a:r>
              <a:rPr lang="en-GB" b="1" dirty="0"/>
              <a:t>1 new piece of legislation “if appropriate”</a:t>
            </a:r>
          </a:p>
          <a:p>
            <a:pPr marL="360000">
              <a:buFont typeface="Courier New" panose="02070309020205020404" pitchFamily="49" charset="0"/>
              <a:buChar char="o"/>
            </a:pPr>
            <a:r>
              <a:rPr lang="en-US" dirty="0"/>
              <a:t>Follow up with a legal proposal to strengthen the role of equality bodies (to support implementation of the EU Employment Equality Directive)</a:t>
            </a:r>
            <a:endParaRPr lang="fr-BE" dirty="0"/>
          </a:p>
        </p:txBody>
      </p:sp>
    </p:spTree>
    <p:extLst>
      <p:ext uri="{BB962C8B-B14F-4D97-AF65-F5344CB8AC3E}">
        <p14:creationId xmlns:p14="http://schemas.microsoft.com/office/powerpoint/2010/main" val="3654744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E4B754CF4D1964EA5F0193D9B4AA4F8" ma:contentTypeVersion="7" ma:contentTypeDescription="Create a new document." ma:contentTypeScope="" ma:versionID="3246780d30eae67174f1c554294375e4">
  <xsd:schema xmlns:xsd="http://www.w3.org/2001/XMLSchema" xmlns:xs="http://www.w3.org/2001/XMLSchema" xmlns:p="http://schemas.microsoft.com/office/2006/metadata/properties" xmlns:ns3="65988534-ab68-4232-ac10-d22be9b8409c" xmlns:ns4="3ccf5c60-8122-49a2-826e-4723a880c8b0" targetNamespace="http://schemas.microsoft.com/office/2006/metadata/properties" ma:root="true" ma:fieldsID="be78c45690e21e8bc51cc500d1b23678" ns3:_="" ns4:_="">
    <xsd:import namespace="65988534-ab68-4232-ac10-d22be9b8409c"/>
    <xsd:import namespace="3ccf5c60-8122-49a2-826e-4723a880c8b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988534-ab68-4232-ac10-d22be9b8409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cf5c60-8122-49a2-826e-4723a880c8b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D48C0CB-3E79-445D-8F92-6F42915E1F22}">
  <ds:schemaRefs>
    <ds:schemaRef ds:uri="http://schemas.openxmlformats.org/package/2006/metadata/core-properties"/>
    <ds:schemaRef ds:uri="http://purl.org/dc/elements/1.1/"/>
    <ds:schemaRef ds:uri="http://www.w3.org/XML/1998/namespace"/>
    <ds:schemaRef ds:uri="http://purl.org/dc/dcmitype/"/>
    <ds:schemaRef ds:uri="3ccf5c60-8122-49a2-826e-4723a880c8b0"/>
    <ds:schemaRef ds:uri="65988534-ab68-4232-ac10-d22be9b8409c"/>
    <ds:schemaRef ds:uri="http://schemas.microsoft.com/office/2006/documentManagement/types"/>
    <ds:schemaRef ds:uri="http://schemas.microsoft.com/office/infopath/2007/PartnerControl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9B330607-C771-427A-BAA3-A44AA3031F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5988534-ab68-4232-ac10-d22be9b8409c"/>
    <ds:schemaRef ds:uri="3ccf5c60-8122-49a2-826e-4723a880c8b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9541C5E-9A8B-4289-AA9C-33559CEA3F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1518</TotalTime>
  <Words>2435</Words>
  <Application>Microsoft Office PowerPoint</Application>
  <PresentationFormat>Widescreen</PresentationFormat>
  <Paragraphs>191</Paragraphs>
  <Slides>52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52</vt:i4>
      </vt:variant>
    </vt:vector>
  </HeadingPairs>
  <TitlesOfParts>
    <vt:vector size="57" baseType="lpstr">
      <vt:lpstr>Arial</vt:lpstr>
      <vt:lpstr>Calibri</vt:lpstr>
      <vt:lpstr>Courier New</vt:lpstr>
      <vt:lpstr>Verdana</vt:lpstr>
      <vt:lpstr>Office Theme</vt:lpstr>
      <vt:lpstr>Overview of the EU Disability Rights Strategy</vt:lpstr>
      <vt:lpstr>Overview of the new Strategy</vt:lpstr>
      <vt:lpstr>The chapters</vt:lpstr>
      <vt:lpstr>Number of Actions by Type</vt:lpstr>
      <vt:lpstr>Number of Actions by Type</vt:lpstr>
      <vt:lpstr>Number of Actions by Type</vt:lpstr>
      <vt:lpstr>The hard legislation </vt:lpstr>
      <vt:lpstr>The hard legislation </vt:lpstr>
      <vt:lpstr>The hard legislation </vt:lpstr>
      <vt:lpstr>The Flagship initiatives </vt:lpstr>
      <vt:lpstr>Flagship 1</vt:lpstr>
      <vt:lpstr>Flagship 2</vt:lpstr>
      <vt:lpstr>Flagship 3</vt:lpstr>
      <vt:lpstr>Flagship 4</vt:lpstr>
      <vt:lpstr>Flagship 5</vt:lpstr>
      <vt:lpstr>Flagship 6</vt:lpstr>
      <vt:lpstr>Flagship 7</vt:lpstr>
      <vt:lpstr>The other listed actions</vt:lpstr>
      <vt:lpstr>2. Accessibility – an enabler of rights, autonomy and equality </vt:lpstr>
      <vt:lpstr>accessibility</vt:lpstr>
      <vt:lpstr>accessibility</vt:lpstr>
      <vt:lpstr>accessibility</vt:lpstr>
      <vt:lpstr>3. Enjoying EU Rights </vt:lpstr>
      <vt:lpstr>Enjoying EU Rights</vt:lpstr>
      <vt:lpstr>Enjoying EU Rights</vt:lpstr>
      <vt:lpstr>4. Decent quality of life and living independently</vt:lpstr>
      <vt:lpstr>Quality of Life and Living independently </vt:lpstr>
      <vt:lpstr>Quality of Life and Living independently </vt:lpstr>
      <vt:lpstr>Quality of Life and Living independently </vt:lpstr>
      <vt:lpstr>Quality of Life and Living independently </vt:lpstr>
      <vt:lpstr>5. Equal Access and non-discrimination</vt:lpstr>
      <vt:lpstr>Equal Access and non-discrimination</vt:lpstr>
      <vt:lpstr>Equal Access and non-discrimination</vt:lpstr>
      <vt:lpstr>Equal Access and non-discrimination</vt:lpstr>
      <vt:lpstr>Equal Access and non-discrimination</vt:lpstr>
      <vt:lpstr>Equal Access and non-discrimination</vt:lpstr>
      <vt:lpstr>Equal Access and non-discrimination</vt:lpstr>
      <vt:lpstr>Equal Access and non-discrimination</vt:lpstr>
      <vt:lpstr>Equal Access and non-discrimination</vt:lpstr>
      <vt:lpstr>6. Promoting the rights of persons with disabilities globally</vt:lpstr>
      <vt:lpstr>Promoting rights globally</vt:lpstr>
      <vt:lpstr>Promoting rights globally</vt:lpstr>
      <vt:lpstr>7. Efficiently delivering the strategy</vt:lpstr>
      <vt:lpstr>Efficiently delivering strategy</vt:lpstr>
      <vt:lpstr>Efficiently delivering strategy</vt:lpstr>
      <vt:lpstr>Efficiently delivering strategy</vt:lpstr>
      <vt:lpstr>8. Leading by example</vt:lpstr>
      <vt:lpstr>Leading by example</vt:lpstr>
      <vt:lpstr>Leading by example</vt:lpstr>
      <vt:lpstr>Leading by example</vt:lpstr>
      <vt:lpstr>Leading by example</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Catherine Naughton</dc:creator>
  <cp:lastModifiedBy>Haydn hammersley</cp:lastModifiedBy>
  <cp:revision>107</cp:revision>
  <dcterms:created xsi:type="dcterms:W3CDTF">2019-03-25T10:17:14Z</dcterms:created>
  <dcterms:modified xsi:type="dcterms:W3CDTF">2021-03-17T14:27:39Z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0x010100EE4B754CF4D1964EA5F0193D9B4AA4F8</vt:lpwstr>
  </property>
</Properties>
</file>