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8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7BFF2-8F88-4F1E-846F-E1422C5A7375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676DA-E04C-4E1B-B836-7D1CB46FBC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495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5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015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264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036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525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77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952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676DA-E04C-4E1B-B836-7D1CB46FBCD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07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0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2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5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1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1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63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11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0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6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95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andre.felix@edf-feph.org" TargetMode="External"/><Relationship Id="rId4" Type="http://schemas.openxmlformats.org/officeDocument/2006/relationships/hyperlink" Target="mailto:alejandro.moledo@edf-feph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sites/default/files/en_-_joint_declaration_on_the_conference_on_the_future_of_europe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utureu.europa.eu/" TargetMode="External"/><Relationship Id="rId4" Type="http://schemas.openxmlformats.org/officeDocument/2006/relationships/hyperlink" Target="https://ec.europa.eu/commission/presscorner/detail/en/STATEMENT_21_1401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f-feph.org/conference-on-the-future-of-europ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f-feph.org/conference-on-the-future-of-europe-must-include-persons-with-disabiliti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D9E66E-A9EF-4F9D-A52F-621846086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7400" b="1" dirty="0">
                <a:latin typeface="Arial" panose="020B0604020202020204" pitchFamily="34" charset="0"/>
                <a:cs typeface="Arial" panose="020B0604020202020204" pitchFamily="34" charset="0"/>
              </a:rPr>
              <a:t>Conference on the Future of Europe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FDAE7-FEF3-4A59-9842-2710AE1BC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EDF ENGOs discussion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 June 2021 </a:t>
            </a: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Europe with solid fill">
            <a:extLst>
              <a:ext uri="{FF2B5EF4-FFF2-40B4-BE49-F238E27FC236}">
                <a16:creationId xmlns:a16="http://schemas.microsoft.com/office/drawing/2014/main" id="{BBF5101E-31A7-4F30-A82A-B766AA9599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544" y="1371600"/>
            <a:ext cx="4087368" cy="40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81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1575A-D437-4858-BD28-DDED53B65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8200" b="1" dirty="0">
                <a:latin typeface="Arial" panose="020B0604020202020204" pitchFamily="34" charset="0"/>
                <a:cs typeface="Arial" panose="020B0604020202020204" pitchFamily="34" charset="0"/>
              </a:rPr>
              <a:t>The Future of our work is in your ideas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Lightbulb">
            <a:extLst>
              <a:ext uri="{FF2B5EF4-FFF2-40B4-BE49-F238E27FC236}">
                <a16:creationId xmlns:a16="http://schemas.microsoft.com/office/drawing/2014/main" id="{757D251A-3102-49E7-B2E7-DFC411BED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544" y="1371600"/>
            <a:ext cx="4087368" cy="40873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1FFA02-6D94-4E24-8B68-26CBE306B23E}"/>
              </a:ext>
            </a:extLst>
          </p:cNvPr>
          <p:cNvSpPr txBox="1"/>
          <p:nvPr/>
        </p:nvSpPr>
        <p:spPr>
          <a:xfrm>
            <a:off x="714562" y="4869180"/>
            <a:ext cx="6863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EDF Secretariat contact: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Alejandro Moledo (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alejandro.moledo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@edf-feph.org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 &amp; André Félix (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andre.felix@edf-feph.org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76928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Objectives of the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757166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reflect on the current EU, its challenges and future.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Giving European citizens a greater role in shaping EU policies and priorities by facilitating an “open, inclusive, transparent and structured debate”.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Youth focused.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all corners of the EU by digital means and face-to-face gatherings at local, regional, national and European level.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Topics for the conference are proposed, but others can be suggested. No pre-empted discussion or outcomes.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 leaders commitment to follow up on the conclusions of the Conference “in full respect of their competences and the subsidiarity and proportionality principles”.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828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Governance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Joint Presidency (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Joint Declaration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Executive Board (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list of members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Conference Plenary.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 citizens panels (&amp; national citizens panels).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Multilingual platform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405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Conference Plenary: 433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10515600" cy="4563491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108 MEPs;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108 representatives from national Parliaments;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108 citizens (80 European citizens panels [1/3 young]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27 national citizens panels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President of the Youth Forum.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54 national governments representatives (2 per Member State);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 representatives from the European Commission;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18 representatives from the Committee of the Regions;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18 representatives from the European Economic and Social Committee;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8 representatives from the social partners;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7 representatives from civil society organisations </a:t>
            </a:r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 EDF representative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46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Citizens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10515600" cy="4563491"/>
          </a:xfrm>
        </p:spPr>
        <p:txBody>
          <a:bodyPr>
            <a:norm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At least 1 male and 1 female from all Member States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 young people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Reflecting EU diversity, in terms of geographic origin, gender, age, socioeconomic background and level of education.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Chosen “randomly” (!!)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61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Multilingual platform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6282690" cy="4563491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Climate change and the environment.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Health.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Stronger economy, social justice and jobs.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 in the world.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Values and rights, rule of law and security.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Digital transformation.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European democracy.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Migration.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Education, culture, youth and sport.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Other ideas.</a:t>
            </a:r>
          </a:p>
          <a:p>
            <a:pPr lvl="1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DAE25D-D2A9-4A99-A9F5-89612D2A6C15}"/>
              </a:ext>
            </a:extLst>
          </p:cNvPr>
          <p:cNvSpPr txBox="1"/>
          <p:nvPr/>
        </p:nvSpPr>
        <p:spPr>
          <a:xfrm>
            <a:off x="7429500" y="1988820"/>
            <a:ext cx="41376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: Possibility to submit event report.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Users of the platform can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comment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on any idea and event.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Automatic translation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Feedback mechanism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Algorithm driven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(!)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082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Tentative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10515600" cy="4563491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9th May: launch of the Conference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19th June: 1st Plenary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September: 2nd Plenary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October-November: Citizens Panels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December: 3rd Plenary.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March 2022: End of Conference.</a:t>
            </a:r>
          </a:p>
        </p:txBody>
      </p:sp>
    </p:spTree>
    <p:extLst>
      <p:ext uri="{BB962C8B-B14F-4D97-AF65-F5344CB8AC3E}">
        <p14:creationId xmlns:p14="http://schemas.microsoft.com/office/powerpoint/2010/main" val="3370346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Ways of contributing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10515600" cy="4563491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submitting ideas through the multilingual platform.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organizing events at European or national level linked to the Conference.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making sure persons with disabilities are selected for the Citizens Panels, and potentially at the Conference Panel.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having EDF representatives at the Conference Plenary.</a:t>
            </a:r>
          </a:p>
        </p:txBody>
      </p:sp>
    </p:spTree>
    <p:extLst>
      <p:ext uri="{BB962C8B-B14F-4D97-AF65-F5344CB8AC3E}">
        <p14:creationId xmlns:p14="http://schemas.microsoft.com/office/powerpoint/2010/main" val="7271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8BBC-B08C-41BA-A43F-52CA8670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EDF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A3D6-B3EC-4E78-B50B-4144A0DB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7973"/>
            <a:ext cx="10515600" cy="4563491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All our work is 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EDF webpage on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CoFoE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Letter to the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CoFoE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co-chairs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Evaluation of accessibility of multilingual platform.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Submission of ideas (1500 characters).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Organisation of events (e.g. launch of HR reports, Board conference, EDF members events).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Civil Society Europe parallel Convention of Civil Society (to input into the Conference on the Future of Europe)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29763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572</Words>
  <Application>Microsoft Office PowerPoint</Application>
  <PresentationFormat>Widescreen</PresentationFormat>
  <Paragraphs>82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Modern Love</vt:lpstr>
      <vt:lpstr>The Hand</vt:lpstr>
      <vt:lpstr>SketchyVTI</vt:lpstr>
      <vt:lpstr>Conference on the Future of Europe</vt:lpstr>
      <vt:lpstr>Objectives of the Conference</vt:lpstr>
      <vt:lpstr>Governance and Structure</vt:lpstr>
      <vt:lpstr>Conference Plenary: 433 members</vt:lpstr>
      <vt:lpstr>Citizens panels</vt:lpstr>
      <vt:lpstr>Multilingual platform</vt:lpstr>
      <vt:lpstr>Tentative timeline</vt:lpstr>
      <vt:lpstr>Ways of contributing</vt:lpstr>
      <vt:lpstr>EDF work</vt:lpstr>
      <vt:lpstr>The Future of our work is in your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on the Future of Europe</dc:title>
  <dc:creator>alejandro .moledo</dc:creator>
  <cp:lastModifiedBy>alejandro .moledo</cp:lastModifiedBy>
  <cp:revision>10</cp:revision>
  <dcterms:created xsi:type="dcterms:W3CDTF">2021-05-10T15:29:37Z</dcterms:created>
  <dcterms:modified xsi:type="dcterms:W3CDTF">2021-06-11T14:29:10Z</dcterms:modified>
</cp:coreProperties>
</file>