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sldIdLst>
    <p:sldId id="256" r:id="rId2"/>
    <p:sldId id="274" r:id="rId3"/>
    <p:sldId id="300" r:id="rId4"/>
    <p:sldId id="356" r:id="rId5"/>
    <p:sldId id="276" r:id="rId6"/>
    <p:sldId id="264" r:id="rId7"/>
    <p:sldId id="278" r:id="rId8"/>
    <p:sldId id="280" r:id="rId9"/>
    <p:sldId id="348" r:id="rId10"/>
    <p:sldId id="279" r:id="rId11"/>
    <p:sldId id="346" r:id="rId12"/>
    <p:sldId id="299" r:id="rId13"/>
    <p:sldId id="284" r:id="rId14"/>
    <p:sldId id="285" r:id="rId15"/>
    <p:sldId id="287" r:id="rId16"/>
    <p:sldId id="351" r:id="rId17"/>
    <p:sldId id="349" r:id="rId18"/>
    <p:sldId id="323" r:id="rId19"/>
    <p:sldId id="347" r:id="rId20"/>
    <p:sldId id="324" r:id="rId21"/>
    <p:sldId id="352" r:id="rId22"/>
    <p:sldId id="353" r:id="rId23"/>
    <p:sldId id="325" r:id="rId24"/>
    <p:sldId id="301" r:id="rId25"/>
    <p:sldId id="286" r:id="rId26"/>
    <p:sldId id="345" r:id="rId27"/>
    <p:sldId id="291" r:id="rId28"/>
    <p:sldId id="334" r:id="rId29"/>
    <p:sldId id="336" r:id="rId30"/>
    <p:sldId id="337" r:id="rId31"/>
    <p:sldId id="338" r:id="rId32"/>
    <p:sldId id="340" r:id="rId33"/>
    <p:sldId id="341" r:id="rId34"/>
    <p:sldId id="342" r:id="rId35"/>
    <p:sldId id="343" r:id="rId36"/>
    <p:sldId id="344" r:id="rId37"/>
    <p:sldId id="335" r:id="rId38"/>
    <p:sldId id="310" r:id="rId39"/>
    <p:sldId id="354" r:id="rId40"/>
    <p:sldId id="355" r:id="rId41"/>
    <p:sldId id="322" r:id="rId42"/>
    <p:sldId id="326" r:id="rId43"/>
    <p:sldId id="357" r:id="rId44"/>
    <p:sldId id="329" r:id="rId45"/>
    <p:sldId id="350" r:id="rId46"/>
    <p:sldId id="330" r:id="rId47"/>
    <p:sldId id="331" r:id="rId48"/>
    <p:sldId id="332" r:id="rId49"/>
    <p:sldId id="333" r:id="rId50"/>
    <p:sldId id="270" r:id="rId51"/>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A77B3"/>
    <a:srgbClr val="E1271D"/>
    <a:srgbClr val="BBDCE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43" autoAdjust="0"/>
    <p:restoredTop sz="75439" autoAdjust="0"/>
  </p:normalViewPr>
  <p:slideViewPr>
    <p:cSldViewPr snapToGrid="0">
      <p:cViewPr varScale="1">
        <p:scale>
          <a:sx n="50" d="100"/>
          <a:sy n="50" d="100"/>
        </p:scale>
        <p:origin x="1287" y="39"/>
      </p:cViewPr>
      <p:guideLst/>
    </p:cSldViewPr>
  </p:slideViewPr>
  <p:outlineViewPr>
    <p:cViewPr>
      <p:scale>
        <a:sx n="33" d="100"/>
        <a:sy n="33" d="100"/>
      </p:scale>
      <p:origin x="0" y="0"/>
    </p:cViewPr>
  </p:outlineViewPr>
  <p:notesTextViewPr>
    <p:cViewPr>
      <p:scale>
        <a:sx n="1" d="1"/>
        <a:sy n="1" d="1"/>
      </p:scale>
      <p:origin x="0" y="-39"/>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7CB6C69-F9C8-476A-A22F-04F238FB09DF}" type="datetimeFigureOut">
              <a:rPr lang="en-GB" smtClean="0"/>
              <a:t>02/07/2021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C3637DA-ECFF-4E30-8019-BCDA5E2DDEE1}" type="slidenum">
              <a:rPr lang="en-GB" smtClean="0"/>
              <a:t>‹#›</a:t>
            </a:fld>
            <a:endParaRPr lang="en-GB"/>
          </a:p>
        </p:txBody>
      </p:sp>
    </p:spTree>
    <p:extLst>
      <p:ext uri="{BB962C8B-B14F-4D97-AF65-F5344CB8AC3E}">
        <p14:creationId xmlns:p14="http://schemas.microsoft.com/office/powerpoint/2010/main" val="7284111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a:t>EDF Board meeting </a:t>
            </a:r>
          </a:p>
          <a:p>
            <a:r>
              <a:rPr lang="en-GB" baseline="0" dirty="0"/>
              <a:t>July 5</a:t>
            </a:r>
            <a:r>
              <a:rPr lang="en-GB" baseline="30000" dirty="0"/>
              <a:t>th</a:t>
            </a:r>
            <a:r>
              <a:rPr lang="en-GB" baseline="0" dirty="0"/>
              <a:t> 2021</a:t>
            </a:r>
          </a:p>
        </p:txBody>
      </p:sp>
      <p:sp>
        <p:nvSpPr>
          <p:cNvPr id="4" name="Slide Number Placeholder 3"/>
          <p:cNvSpPr>
            <a:spLocks noGrp="1"/>
          </p:cNvSpPr>
          <p:nvPr>
            <p:ph type="sldNum" sz="quarter" idx="10"/>
          </p:nvPr>
        </p:nvSpPr>
        <p:spPr/>
        <p:txBody>
          <a:bodyPr/>
          <a:lstStyle/>
          <a:p>
            <a:fld id="{6C3637DA-ECFF-4E30-8019-BCDA5E2DDEE1}" type="slidenum">
              <a:rPr lang="en-GB" smtClean="0"/>
              <a:t>1</a:t>
            </a:fld>
            <a:endParaRPr lang="en-GB"/>
          </a:p>
        </p:txBody>
      </p:sp>
    </p:spTree>
    <p:extLst>
      <p:ext uri="{BB962C8B-B14F-4D97-AF65-F5344CB8AC3E}">
        <p14:creationId xmlns:p14="http://schemas.microsoft.com/office/powerpoint/2010/main" val="16107741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C3637DA-ECFF-4E30-8019-BCDA5E2DDEE1}" type="slidenum">
              <a:rPr lang="en-GB" smtClean="0"/>
              <a:t>18</a:t>
            </a:fld>
            <a:endParaRPr lang="en-GB"/>
          </a:p>
        </p:txBody>
      </p:sp>
    </p:spTree>
    <p:extLst>
      <p:ext uri="{BB962C8B-B14F-4D97-AF65-F5344CB8AC3E}">
        <p14:creationId xmlns:p14="http://schemas.microsoft.com/office/powerpoint/2010/main" val="26607449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C3637DA-ECFF-4E30-8019-BCDA5E2DDEE1}" type="slidenum">
              <a:rPr lang="en-GB" smtClean="0"/>
              <a:t>19</a:t>
            </a:fld>
            <a:endParaRPr lang="en-GB"/>
          </a:p>
        </p:txBody>
      </p:sp>
    </p:spTree>
    <p:extLst>
      <p:ext uri="{BB962C8B-B14F-4D97-AF65-F5344CB8AC3E}">
        <p14:creationId xmlns:p14="http://schemas.microsoft.com/office/powerpoint/2010/main" val="35830983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C3637DA-ECFF-4E30-8019-BCDA5E2DDEE1}" type="slidenum">
              <a:rPr lang="en-GB" smtClean="0"/>
              <a:t>20</a:t>
            </a:fld>
            <a:endParaRPr lang="en-GB"/>
          </a:p>
        </p:txBody>
      </p:sp>
    </p:spTree>
    <p:extLst>
      <p:ext uri="{BB962C8B-B14F-4D97-AF65-F5344CB8AC3E}">
        <p14:creationId xmlns:p14="http://schemas.microsoft.com/office/powerpoint/2010/main" val="9044242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C3637DA-ECFF-4E30-8019-BCDA5E2DDEE1}" type="slidenum">
              <a:rPr lang="en-GB" smtClean="0"/>
              <a:t>21</a:t>
            </a:fld>
            <a:endParaRPr lang="en-GB"/>
          </a:p>
        </p:txBody>
      </p:sp>
    </p:spTree>
    <p:extLst>
      <p:ext uri="{BB962C8B-B14F-4D97-AF65-F5344CB8AC3E}">
        <p14:creationId xmlns:p14="http://schemas.microsoft.com/office/powerpoint/2010/main" val="1313189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C3637DA-ECFF-4E30-8019-BCDA5E2DDEE1}" type="slidenum">
              <a:rPr lang="en-GB" smtClean="0"/>
              <a:t>22</a:t>
            </a:fld>
            <a:endParaRPr lang="en-GB"/>
          </a:p>
        </p:txBody>
      </p:sp>
    </p:spTree>
    <p:extLst>
      <p:ext uri="{BB962C8B-B14F-4D97-AF65-F5344CB8AC3E}">
        <p14:creationId xmlns:p14="http://schemas.microsoft.com/office/powerpoint/2010/main" val="30268693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R="0" algn="l" rtl="0">
              <a:buFont typeface="Calibri" panose="020F0502020204030204" pitchFamily="34" charset="0"/>
              <a:buNone/>
            </a:pPr>
            <a:r>
              <a:rPr lang="en-US" sz="1800" b="0" i="0" u="none" strike="noStrike" baseline="0" dirty="0">
                <a:latin typeface="Times New Roman" panose="02020603050405020304" pitchFamily="18" charset="0"/>
              </a:rPr>
              <a:t>Update from Czechia (to be given on behalf of Ondrej Folk):</a:t>
            </a:r>
          </a:p>
          <a:p>
            <a:pPr marR="0" algn="l" rtl="0">
              <a:buFont typeface="Calibri" panose="020F0502020204030204" pitchFamily="34" charset="0"/>
              <a:buChar char="-"/>
            </a:pPr>
            <a:endParaRPr lang="en-US" sz="1800" b="0" i="0" u="none" strike="noStrike" baseline="0" dirty="0">
              <a:latin typeface="Times New Roman" panose="02020603050405020304" pitchFamily="18" charset="0"/>
            </a:endParaRPr>
          </a:p>
          <a:p>
            <a:pPr marR="0" algn="l" rtl="0">
              <a:buFont typeface="Calibri" panose="020F0502020204030204" pitchFamily="34" charset="0"/>
              <a:buChar char="-"/>
            </a:pPr>
            <a:r>
              <a:rPr lang="en-US" sz="1800" b="0" i="0" u="none" strike="noStrike" baseline="0" dirty="0">
                <a:latin typeface="Times New Roman" panose="02020603050405020304" pitchFamily="18" charset="0"/>
              </a:rPr>
              <a:t>Not much information on the Presidency; topics: safety and external relations, internal market including digital market;</a:t>
            </a:r>
          </a:p>
          <a:p>
            <a:pPr marR="0" algn="l" rtl="0">
              <a:buFont typeface="Calibri" panose="020F0502020204030204" pitchFamily="34" charset="0"/>
              <a:buChar char="-"/>
            </a:pPr>
            <a:r>
              <a:rPr lang="en-US" sz="1800" b="0" i="0" u="none" strike="noStrike" baseline="0" dirty="0">
                <a:latin typeface="Times New Roman" panose="02020603050405020304" pitchFamily="18" charset="0"/>
              </a:rPr>
              <a:t>asked about the Presidency at a government meeting and also asked about EDF Board meeting but we need to have financing ensured first and the answer was not too enthusiastic</a:t>
            </a:r>
          </a:p>
          <a:p>
            <a:endParaRPr lang="en-GB" dirty="0"/>
          </a:p>
        </p:txBody>
      </p:sp>
      <p:sp>
        <p:nvSpPr>
          <p:cNvPr id="4" name="Slide Number Placeholder 3"/>
          <p:cNvSpPr>
            <a:spLocks noGrp="1"/>
          </p:cNvSpPr>
          <p:nvPr>
            <p:ph type="sldNum" sz="quarter" idx="5"/>
          </p:nvPr>
        </p:nvSpPr>
        <p:spPr/>
        <p:txBody>
          <a:bodyPr/>
          <a:lstStyle/>
          <a:p>
            <a:fld id="{6C3637DA-ECFF-4E30-8019-BCDA5E2DDEE1}" type="slidenum">
              <a:rPr lang="en-GB" smtClean="0"/>
              <a:t>23</a:t>
            </a:fld>
            <a:endParaRPr lang="en-GB"/>
          </a:p>
        </p:txBody>
      </p:sp>
    </p:spTree>
    <p:extLst>
      <p:ext uri="{BB962C8B-B14F-4D97-AF65-F5344CB8AC3E}">
        <p14:creationId xmlns:p14="http://schemas.microsoft.com/office/powerpoint/2010/main" val="21756313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C3637DA-ECFF-4E30-8019-BCDA5E2DDEE1}" type="slidenum">
              <a:rPr lang="en-GB" smtClean="0"/>
              <a:t>25</a:t>
            </a:fld>
            <a:endParaRPr lang="en-GB"/>
          </a:p>
        </p:txBody>
      </p:sp>
    </p:spTree>
    <p:extLst>
      <p:ext uri="{BB962C8B-B14F-4D97-AF65-F5344CB8AC3E}">
        <p14:creationId xmlns:p14="http://schemas.microsoft.com/office/powerpoint/2010/main" val="39643457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solidFill>
                  <a:srgbClr val="0070C0"/>
                </a:solidFill>
                <a:latin typeface="Arial" panose="020B0604020202020204" pitchFamily="34" charset="0"/>
                <a:cs typeface="Arial" panose="020B0604020202020204" pitchFamily="34" charset="0"/>
              </a:rPr>
              <a:t>9. EDF 25 year anniversary (DOC-BOARD-21-07-07)</a:t>
            </a:r>
            <a:br>
              <a:rPr lang="en-US" sz="1200" dirty="0">
                <a:solidFill>
                  <a:srgbClr val="0070C0"/>
                </a:solidFill>
                <a:latin typeface="Arial" panose="020B0604020202020204" pitchFamily="34" charset="0"/>
                <a:cs typeface="Arial" panose="020B0604020202020204" pitchFamily="34" charset="0"/>
              </a:rPr>
            </a:br>
            <a:r>
              <a:rPr lang="en-US" sz="1200" dirty="0">
                <a:solidFill>
                  <a:srgbClr val="0070C0"/>
                </a:solidFill>
                <a:latin typeface="Arial" panose="020B0604020202020204" pitchFamily="34" charset="0"/>
                <a:cs typeface="Arial" panose="020B0604020202020204" pitchFamily="34" charset="0"/>
              </a:rPr>
              <a:t> 25 in big, multicolor letters. </a:t>
            </a:r>
            <a:endParaRPr lang="en-GB" dirty="0"/>
          </a:p>
        </p:txBody>
      </p:sp>
      <p:sp>
        <p:nvSpPr>
          <p:cNvPr id="4" name="Slide Number Placeholder 3"/>
          <p:cNvSpPr>
            <a:spLocks noGrp="1"/>
          </p:cNvSpPr>
          <p:nvPr>
            <p:ph type="sldNum" sz="quarter" idx="5"/>
          </p:nvPr>
        </p:nvSpPr>
        <p:spPr/>
        <p:txBody>
          <a:bodyPr/>
          <a:lstStyle/>
          <a:p>
            <a:fld id="{6C3637DA-ECFF-4E30-8019-BCDA5E2DDEE1}" type="slidenum">
              <a:rPr lang="en-GB" smtClean="0"/>
              <a:t>27</a:t>
            </a:fld>
            <a:endParaRPr lang="en-GB"/>
          </a:p>
        </p:txBody>
      </p:sp>
    </p:spTree>
    <p:extLst>
      <p:ext uri="{BB962C8B-B14F-4D97-AF65-F5344CB8AC3E}">
        <p14:creationId xmlns:p14="http://schemas.microsoft.com/office/powerpoint/2010/main" val="18186074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50000"/>
              </a:lnSpc>
              <a:buClr>
                <a:srgbClr val="0070C0"/>
              </a:buClr>
            </a:pPr>
            <a:r>
              <a:rPr lang="en-US" sz="1200" dirty="0">
                <a:solidFill>
                  <a:srgbClr val="0070C0"/>
                </a:solidFill>
                <a:latin typeface="Arial" panose="020B0604020202020204" pitchFamily="34" charset="0"/>
                <a:cs typeface="Arial" panose="020B0604020202020204" pitchFamily="34" charset="0"/>
              </a:rPr>
              <a:t>Structure</a:t>
            </a:r>
            <a:endParaRPr lang="en-GB" dirty="0">
              <a:latin typeface="Arial" panose="020B0604020202020204" pitchFamily="34" charset="0"/>
              <a:cs typeface="Arial" panose="020B0604020202020204" pitchFamily="34" charset="0"/>
            </a:endParaRPr>
          </a:p>
          <a:p>
            <a:pPr>
              <a:lnSpc>
                <a:spcPct val="150000"/>
              </a:lnSpc>
              <a:buClr>
                <a:srgbClr val="0070C0"/>
              </a:buClr>
            </a:pPr>
            <a:r>
              <a:rPr lang="en-GB" dirty="0">
                <a:latin typeface="Arial" panose="020B0604020202020204" pitchFamily="34" charset="0"/>
                <a:cs typeface="Arial" panose="020B0604020202020204" pitchFamily="34" charset="0"/>
              </a:rPr>
              <a:t>Objectives of the anniversary</a:t>
            </a:r>
          </a:p>
          <a:p>
            <a:pPr>
              <a:lnSpc>
                <a:spcPct val="150000"/>
              </a:lnSpc>
              <a:buClr>
                <a:srgbClr val="0070C0"/>
              </a:buClr>
            </a:pPr>
            <a:r>
              <a:rPr lang="en-GB" dirty="0">
                <a:latin typeface="Arial" panose="020B0604020202020204" pitchFamily="34" charset="0"/>
                <a:cs typeface="Arial" panose="020B0604020202020204" pitchFamily="34" charset="0"/>
              </a:rPr>
              <a:t>Day of Action on Disability </a:t>
            </a:r>
          </a:p>
          <a:p>
            <a:pPr>
              <a:lnSpc>
                <a:spcPct val="150000"/>
              </a:lnSpc>
              <a:buClr>
                <a:srgbClr val="0070C0"/>
              </a:buClr>
            </a:pPr>
            <a:r>
              <a:rPr lang="en-GB" dirty="0">
                <a:latin typeface="Arial" panose="020B0604020202020204" pitchFamily="34" charset="0"/>
                <a:cs typeface="Arial" panose="020B0604020202020204" pitchFamily="34" charset="0"/>
              </a:rPr>
              <a:t>Proposed actions by objective</a:t>
            </a:r>
          </a:p>
          <a:p>
            <a:pPr>
              <a:lnSpc>
                <a:spcPct val="150000"/>
              </a:lnSpc>
              <a:buClr>
                <a:srgbClr val="0070C0"/>
              </a:buClr>
            </a:pPr>
            <a:r>
              <a:rPr lang="en-GB" dirty="0">
                <a:latin typeface="Arial" panose="020B0604020202020204" pitchFamily="34" charset="0"/>
                <a:cs typeface="Arial" panose="020B0604020202020204" pitchFamily="34" charset="0"/>
              </a:rPr>
              <a:t>Next steps</a:t>
            </a:r>
          </a:p>
          <a:p>
            <a:pPr marL="0" marR="0" lvl="0" indent="0" algn="l" defTabSz="914400" rtl="0" eaLnBrk="1" fontAlgn="auto" latinLnBrk="0" hangingPunct="1">
              <a:lnSpc>
                <a:spcPct val="150000"/>
              </a:lnSpc>
              <a:spcBef>
                <a:spcPts val="0"/>
              </a:spcBef>
              <a:spcAft>
                <a:spcPts val="0"/>
              </a:spcAft>
              <a:buClr>
                <a:srgbClr val="0070C0"/>
              </a:buClr>
              <a:buSzTx/>
              <a:buFontTx/>
              <a:buNone/>
              <a:tabLst/>
              <a:defRPr/>
            </a:pPr>
            <a:r>
              <a:rPr lang="en-GB">
                <a:latin typeface="Arial" panose="020B0604020202020204" pitchFamily="34" charset="0"/>
                <a:cs typeface="Arial" panose="020B0604020202020204" pitchFamily="34" charset="0"/>
              </a:rPr>
              <a:t>Questions for the board</a:t>
            </a:r>
          </a:p>
          <a:p>
            <a:pPr>
              <a:lnSpc>
                <a:spcPct val="150000"/>
              </a:lnSpc>
              <a:buClr>
                <a:srgbClr val="0070C0"/>
              </a:buClr>
            </a:pPr>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6C3637DA-ECFF-4E30-8019-BCDA5E2DDEE1}" type="slidenum">
              <a:rPr lang="en-GB" smtClean="0"/>
              <a:t>28</a:t>
            </a:fld>
            <a:endParaRPr lang="en-GB"/>
          </a:p>
        </p:txBody>
      </p:sp>
    </p:spTree>
    <p:extLst>
      <p:ext uri="{BB962C8B-B14F-4D97-AF65-F5344CB8AC3E}">
        <p14:creationId xmlns:p14="http://schemas.microsoft.com/office/powerpoint/2010/main" val="29474592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nSpc>
                <a:spcPct val="115000"/>
              </a:lnSpc>
              <a:spcAft>
                <a:spcPts val="1000"/>
              </a:spcAft>
              <a:buFont typeface="Courier New" panose="02070309020205020404" pitchFamily="49" charset="0"/>
              <a:buNone/>
            </a:pPr>
            <a:r>
              <a:rPr lang="en-US" sz="1200" dirty="0">
                <a:solidFill>
                  <a:srgbClr val="0070C0"/>
                </a:solidFill>
                <a:latin typeface="Arial" panose="020B0604020202020204" pitchFamily="34" charset="0"/>
                <a:cs typeface="Arial" panose="020B0604020202020204" pitchFamily="34" charset="0"/>
              </a:rPr>
              <a:t>Objectives of the anniversary </a:t>
            </a:r>
          </a:p>
          <a:p>
            <a:pPr marL="342900" lvl="0" indent="-342900">
              <a:lnSpc>
                <a:spcPct val="150000"/>
              </a:lnSpc>
              <a:spcAft>
                <a:spcPts val="1000"/>
              </a:spcAft>
              <a:buFont typeface="Courier New" panose="02070309020205020404" pitchFamily="49" charset="0"/>
              <a:buChar char="o"/>
            </a:pPr>
            <a:r>
              <a:rPr lang="en-GB" sz="1200" dirty="0">
                <a:effectLst/>
                <a:latin typeface="Arial" panose="020B0604020202020204" pitchFamily="34" charset="0"/>
                <a:ea typeface="Times New Roman" panose="02020603050405020304" pitchFamily="18" charset="0"/>
                <a:cs typeface="Times New Roman" panose="02020603050405020304" pitchFamily="18" charset="0"/>
              </a:rPr>
              <a:t>Document and share our history and learning from the past 25 years</a:t>
            </a:r>
            <a:endParaRPr lang="fr-BE" sz="1200"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nSpc>
                <a:spcPct val="150000"/>
              </a:lnSpc>
              <a:spcAft>
                <a:spcPts val="1000"/>
              </a:spcAft>
              <a:buFont typeface="Courier New" panose="02070309020205020404" pitchFamily="49" charset="0"/>
              <a:buChar char="o"/>
            </a:pPr>
            <a:r>
              <a:rPr lang="en-GB" sz="1200" dirty="0">
                <a:effectLst/>
                <a:latin typeface="Arial" panose="020B0604020202020204" pitchFamily="34" charset="0"/>
                <a:ea typeface="Times New Roman" panose="02020603050405020304" pitchFamily="18" charset="0"/>
                <a:cs typeface="Times New Roman" panose="02020603050405020304" pitchFamily="18" charset="0"/>
              </a:rPr>
              <a:t>Connect with our members and develop coordinated actions to achieve concrete commitments to advance the rights of persons with disabilities</a:t>
            </a:r>
            <a:endParaRPr lang="fr-BE" sz="1200"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nSpc>
                <a:spcPct val="150000"/>
              </a:lnSpc>
              <a:spcAft>
                <a:spcPts val="1000"/>
              </a:spcAft>
              <a:buFont typeface="Courier New" panose="02070309020205020404" pitchFamily="49" charset="0"/>
              <a:buChar char="o"/>
            </a:pPr>
            <a:r>
              <a:rPr lang="en-GB" sz="1200" dirty="0">
                <a:effectLst/>
                <a:latin typeface="Arial" panose="020B0604020202020204" pitchFamily="34" charset="0"/>
                <a:ea typeface="Times New Roman" panose="02020603050405020304" pitchFamily="18" charset="0"/>
                <a:cs typeface="Times New Roman" panose="02020603050405020304" pitchFamily="18" charset="0"/>
              </a:rPr>
              <a:t>Reach </a:t>
            </a:r>
            <a:r>
              <a:rPr lang="en-GB" dirty="0">
                <a:latin typeface="Arial" panose="020B0604020202020204" pitchFamily="34" charset="0"/>
                <a:ea typeface="Times New Roman" panose="02020603050405020304" pitchFamily="18" charset="0"/>
                <a:cs typeface="Times New Roman" panose="02020603050405020304" pitchFamily="18" charset="0"/>
              </a:rPr>
              <a:t>more persons with disabilities in Europe</a:t>
            </a:r>
            <a:endParaRPr lang="fr-BE" sz="1200"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nSpc>
                <a:spcPct val="150000"/>
              </a:lnSpc>
              <a:spcAft>
                <a:spcPts val="1000"/>
              </a:spcAft>
              <a:buFont typeface="Courier New" panose="02070309020205020404" pitchFamily="49" charset="0"/>
              <a:buChar char="o"/>
            </a:pPr>
            <a:r>
              <a:rPr lang="en-GB" sz="1200" dirty="0">
                <a:effectLst/>
                <a:latin typeface="Arial" panose="020B0604020202020204" pitchFamily="34" charset="0"/>
                <a:ea typeface="Times New Roman" panose="02020603050405020304" pitchFamily="18" charset="0"/>
                <a:cs typeface="Times New Roman" panose="02020603050405020304" pitchFamily="18" charset="0"/>
              </a:rPr>
              <a:t>Refresh our agenda for the next 25 years</a:t>
            </a:r>
            <a:endParaRPr lang="fr-BE" sz="1200" dirty="0">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6C3637DA-ECFF-4E30-8019-BCDA5E2DDEE1}" type="slidenum">
              <a:rPr lang="en-GB" smtClean="0"/>
              <a:t>29</a:t>
            </a:fld>
            <a:endParaRPr lang="en-GB"/>
          </a:p>
        </p:txBody>
      </p:sp>
    </p:spTree>
    <p:extLst>
      <p:ext uri="{BB962C8B-B14F-4D97-AF65-F5344CB8AC3E}">
        <p14:creationId xmlns:p14="http://schemas.microsoft.com/office/powerpoint/2010/main" val="17253643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defTabSz="457200" eaLnBrk="0" fontAlgn="base" hangingPunct="0">
              <a:lnSpc>
                <a:spcPct val="150000"/>
              </a:lnSpc>
              <a:spcBef>
                <a:spcPts val="662"/>
              </a:spcBef>
              <a:spcAft>
                <a:spcPts val="662"/>
              </a:spcAft>
              <a:buNone/>
              <a:defRPr/>
            </a:pPr>
            <a:endParaRPr lang="en-GB" dirty="0"/>
          </a:p>
        </p:txBody>
      </p:sp>
      <p:sp>
        <p:nvSpPr>
          <p:cNvPr id="4" name="Slide Number Placeholder 3"/>
          <p:cNvSpPr>
            <a:spLocks noGrp="1"/>
          </p:cNvSpPr>
          <p:nvPr>
            <p:ph type="sldNum" sz="quarter" idx="5"/>
          </p:nvPr>
        </p:nvSpPr>
        <p:spPr/>
        <p:txBody>
          <a:bodyPr/>
          <a:lstStyle/>
          <a:p>
            <a:fld id="{6C3637DA-ECFF-4E30-8019-BCDA5E2DDEE1}" type="slidenum">
              <a:rPr lang="en-GB" smtClean="0"/>
              <a:t>2</a:t>
            </a:fld>
            <a:endParaRPr lang="en-GB"/>
          </a:p>
        </p:txBody>
      </p:sp>
    </p:spTree>
    <p:extLst>
      <p:ext uri="{BB962C8B-B14F-4D97-AF65-F5344CB8AC3E}">
        <p14:creationId xmlns:p14="http://schemas.microsoft.com/office/powerpoint/2010/main" val="210411277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nSpc>
                <a:spcPct val="115000"/>
              </a:lnSpc>
              <a:spcAft>
                <a:spcPts val="1000"/>
              </a:spcAft>
              <a:buFont typeface="Courier New" panose="02070309020205020404" pitchFamily="49" charset="0"/>
              <a:buNone/>
            </a:pPr>
            <a:r>
              <a:rPr lang="en-US" sz="1200" dirty="0">
                <a:solidFill>
                  <a:srgbClr val="0070C0"/>
                </a:solidFill>
                <a:latin typeface="Arial" panose="020B0604020202020204" pitchFamily="34" charset="0"/>
                <a:cs typeface="Arial" panose="020B0604020202020204" pitchFamily="34" charset="0"/>
              </a:rPr>
              <a:t>Day of Action on Disability</a:t>
            </a:r>
          </a:p>
          <a:p>
            <a:pPr>
              <a:lnSpc>
                <a:spcPct val="100000"/>
              </a:lnSpc>
              <a:buClr>
                <a:srgbClr val="0070C0"/>
              </a:buClr>
            </a:pPr>
            <a:r>
              <a:rPr lang="en-GB" dirty="0">
                <a:latin typeface="Arial" panose="020B0604020202020204" pitchFamily="34" charset="0"/>
                <a:cs typeface="Arial" panose="020B0604020202020204" pitchFamily="34" charset="0"/>
              </a:rPr>
              <a:t>Day of coordinated demonstrations all across Europe</a:t>
            </a:r>
          </a:p>
          <a:p>
            <a:pPr>
              <a:lnSpc>
                <a:spcPct val="100000"/>
              </a:lnSpc>
              <a:buClr>
                <a:srgbClr val="0070C0"/>
              </a:buClr>
            </a:pPr>
            <a:r>
              <a:rPr lang="en-GB" dirty="0">
                <a:latin typeface="Arial" panose="020B0604020202020204" pitchFamily="34" charset="0"/>
                <a:cs typeface="Arial" panose="020B0604020202020204" pitchFamily="34" charset="0"/>
              </a:rPr>
              <a:t>Demands: more money from recovery funds</a:t>
            </a:r>
          </a:p>
          <a:p>
            <a:pPr>
              <a:lnSpc>
                <a:spcPct val="100000"/>
              </a:lnSpc>
              <a:buClr>
                <a:srgbClr val="0070C0"/>
              </a:buClr>
            </a:pPr>
            <a:r>
              <a:rPr lang="en-US" dirty="0">
                <a:latin typeface="Arial" panose="020B0604020202020204" pitchFamily="34" charset="0"/>
                <a:cs typeface="Arial" panose="020B0604020202020204" pitchFamily="34" charset="0"/>
              </a:rPr>
              <a:t>When: tentatively late April</a:t>
            </a:r>
          </a:p>
          <a:p>
            <a:pPr>
              <a:lnSpc>
                <a:spcPct val="100000"/>
              </a:lnSpc>
              <a:buClr>
                <a:srgbClr val="0070C0"/>
              </a:buClr>
            </a:pPr>
            <a:r>
              <a:rPr lang="en-US" dirty="0">
                <a:latin typeface="Arial" panose="020B0604020202020204" pitchFamily="34" charset="0"/>
                <a:cs typeface="Arial" panose="020B0604020202020204" pitchFamily="34" charset="0"/>
              </a:rPr>
              <a:t>Where: National authorities or European Commission representation</a:t>
            </a:r>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6C3637DA-ECFF-4E30-8019-BCDA5E2DDEE1}" type="slidenum">
              <a:rPr lang="en-GB" smtClean="0"/>
              <a:t>30</a:t>
            </a:fld>
            <a:endParaRPr lang="en-GB"/>
          </a:p>
        </p:txBody>
      </p:sp>
    </p:spTree>
    <p:extLst>
      <p:ext uri="{BB962C8B-B14F-4D97-AF65-F5344CB8AC3E}">
        <p14:creationId xmlns:p14="http://schemas.microsoft.com/office/powerpoint/2010/main" val="336158421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nSpc>
                <a:spcPct val="115000"/>
              </a:lnSpc>
              <a:spcAft>
                <a:spcPts val="1000"/>
              </a:spcAft>
              <a:buFont typeface="Courier New" panose="02070309020205020404" pitchFamily="49" charset="0"/>
              <a:buNone/>
            </a:pPr>
            <a:r>
              <a:rPr lang="en-US" sz="1200" dirty="0">
                <a:solidFill>
                  <a:srgbClr val="0070C0"/>
                </a:solidFill>
                <a:latin typeface="Arial" panose="020B0604020202020204" pitchFamily="34" charset="0"/>
                <a:cs typeface="Arial" panose="020B0604020202020204" pitchFamily="34" charset="0"/>
              </a:rPr>
              <a:t>Document and share our history and learning from the past 25 years</a:t>
            </a:r>
          </a:p>
          <a:p>
            <a:pPr>
              <a:lnSpc>
                <a:spcPct val="150000"/>
              </a:lnSpc>
              <a:buClr>
                <a:srgbClr val="0070C0"/>
              </a:buClr>
            </a:pPr>
            <a:r>
              <a:rPr lang="en-US" sz="1200" dirty="0">
                <a:latin typeface="Arial" panose="020B0604020202020204" pitchFamily="34" charset="0"/>
                <a:cs typeface="Arial" panose="020B0604020202020204" pitchFamily="34" charset="0"/>
              </a:rPr>
              <a:t>25 in big, multicolor letters. </a:t>
            </a:r>
          </a:p>
          <a:p>
            <a:pPr>
              <a:lnSpc>
                <a:spcPct val="150000"/>
              </a:lnSpc>
              <a:buClr>
                <a:srgbClr val="0070C0"/>
              </a:buClr>
            </a:pPr>
            <a:r>
              <a:rPr lang="en-US" sz="1200" dirty="0">
                <a:latin typeface="Arial" panose="020B0604020202020204" pitchFamily="34" charset="0"/>
                <a:cs typeface="Arial" panose="020B0604020202020204" pitchFamily="34" charset="0"/>
              </a:rPr>
              <a:t>Visual identity (adapted logo, slogan)</a:t>
            </a:r>
          </a:p>
          <a:p>
            <a:pPr>
              <a:lnSpc>
                <a:spcPct val="150000"/>
              </a:lnSpc>
              <a:buClr>
                <a:srgbClr val="0070C0"/>
              </a:buClr>
            </a:pPr>
            <a:r>
              <a:rPr lang="en-US" sz="1200" dirty="0">
                <a:latin typeface="Arial" panose="020B0604020202020204" pitchFamily="34" charset="0"/>
                <a:cs typeface="Arial" panose="020B0604020202020204" pitchFamily="34" charset="0"/>
              </a:rPr>
              <a:t>Birthday celebration </a:t>
            </a:r>
          </a:p>
          <a:p>
            <a:pPr>
              <a:lnSpc>
                <a:spcPct val="150000"/>
              </a:lnSpc>
              <a:buClr>
                <a:srgbClr val="0070C0"/>
              </a:buClr>
            </a:pPr>
            <a:r>
              <a:rPr lang="en-US" sz="1200" dirty="0">
                <a:latin typeface="Arial" panose="020B0604020202020204" pitchFamily="34" charset="0"/>
                <a:cs typeface="Arial" panose="020B0604020202020204" pitchFamily="34" charset="0"/>
              </a:rPr>
              <a:t>Webpage and blog posts about main events of the last 25 years</a:t>
            </a:r>
            <a:endParaRPr lang="en-GB" sz="1200" dirty="0">
              <a:latin typeface="Arial" panose="020B0604020202020204" pitchFamily="34" charset="0"/>
              <a:cs typeface="Arial" panose="020B0604020202020204" pitchFamily="34" charset="0"/>
            </a:endParaRPr>
          </a:p>
          <a:p>
            <a:pPr marL="0" lvl="0" indent="0">
              <a:lnSpc>
                <a:spcPct val="115000"/>
              </a:lnSpc>
              <a:spcAft>
                <a:spcPts val="1000"/>
              </a:spcAft>
              <a:buFont typeface="Courier New" panose="02070309020205020404" pitchFamily="49" charset="0"/>
              <a:buNone/>
            </a:pPr>
            <a:endParaRPr lang="fr-BE" sz="1200" dirty="0">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6C3637DA-ECFF-4E30-8019-BCDA5E2DDEE1}" type="slidenum">
              <a:rPr lang="en-GB" smtClean="0"/>
              <a:t>31</a:t>
            </a:fld>
            <a:endParaRPr lang="en-GB"/>
          </a:p>
        </p:txBody>
      </p:sp>
    </p:spTree>
    <p:extLst>
      <p:ext uri="{BB962C8B-B14F-4D97-AF65-F5344CB8AC3E}">
        <p14:creationId xmlns:p14="http://schemas.microsoft.com/office/powerpoint/2010/main" val="228839613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nSpc>
                <a:spcPct val="115000"/>
              </a:lnSpc>
              <a:spcAft>
                <a:spcPts val="1000"/>
              </a:spcAft>
              <a:buFont typeface="Courier New" panose="02070309020205020404" pitchFamily="49" charset="0"/>
              <a:buNone/>
            </a:pPr>
            <a:r>
              <a:rPr lang="en-US" sz="1200" dirty="0">
                <a:solidFill>
                  <a:srgbClr val="0070C0"/>
                </a:solidFill>
                <a:latin typeface="Arial" panose="020B0604020202020204" pitchFamily="34" charset="0"/>
                <a:cs typeface="Arial" panose="020B0604020202020204" pitchFamily="34" charset="0"/>
              </a:rPr>
              <a:t>Document and share our history and learning from the past 25 years</a:t>
            </a:r>
          </a:p>
          <a:p>
            <a:pPr>
              <a:lnSpc>
                <a:spcPct val="150000"/>
              </a:lnSpc>
              <a:buClr>
                <a:srgbClr val="0070C0"/>
              </a:buClr>
            </a:pPr>
            <a:r>
              <a:rPr lang="en-US" sz="1200" dirty="0">
                <a:latin typeface="Arial" panose="020B0604020202020204" pitchFamily="34" charset="0"/>
                <a:cs typeface="Arial" panose="020B0604020202020204" pitchFamily="34" charset="0"/>
              </a:rPr>
              <a:t>25 in big, multicolor letters. </a:t>
            </a:r>
          </a:p>
          <a:p>
            <a:pPr>
              <a:lnSpc>
                <a:spcPct val="150000"/>
              </a:lnSpc>
              <a:buClr>
                <a:srgbClr val="0070C0"/>
              </a:buClr>
            </a:pPr>
            <a:r>
              <a:rPr lang="en-US" sz="1200" dirty="0">
                <a:latin typeface="Arial" panose="020B0604020202020204" pitchFamily="34" charset="0"/>
                <a:cs typeface="Arial" panose="020B0604020202020204" pitchFamily="34" charset="0"/>
              </a:rPr>
              <a:t>Podcast.</a:t>
            </a:r>
          </a:p>
          <a:p>
            <a:pPr>
              <a:lnSpc>
                <a:spcPct val="150000"/>
              </a:lnSpc>
              <a:buClr>
                <a:srgbClr val="0070C0"/>
              </a:buClr>
            </a:pPr>
            <a:r>
              <a:rPr lang="en-US" sz="1200" dirty="0">
                <a:latin typeface="Arial" panose="020B0604020202020204" pitchFamily="34" charset="0"/>
                <a:cs typeface="Arial" panose="020B0604020202020204" pitchFamily="34" charset="0"/>
              </a:rPr>
              <a:t>Short leaflet (2 pages) with main successes of the disability movement in the past 25 years</a:t>
            </a:r>
            <a:endParaRPr lang="fr-BE" sz="1200" dirty="0">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6C3637DA-ECFF-4E30-8019-BCDA5E2DDEE1}" type="slidenum">
              <a:rPr lang="en-GB" smtClean="0"/>
              <a:t>32</a:t>
            </a:fld>
            <a:endParaRPr lang="en-GB"/>
          </a:p>
        </p:txBody>
      </p:sp>
    </p:spTree>
    <p:extLst>
      <p:ext uri="{BB962C8B-B14F-4D97-AF65-F5344CB8AC3E}">
        <p14:creationId xmlns:p14="http://schemas.microsoft.com/office/powerpoint/2010/main" val="47864403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nSpc>
                <a:spcPct val="115000"/>
              </a:lnSpc>
              <a:spcAft>
                <a:spcPts val="1000"/>
              </a:spcAft>
              <a:buFont typeface="Courier New" panose="02070309020205020404" pitchFamily="49" charset="0"/>
              <a:buNone/>
            </a:pPr>
            <a:r>
              <a:rPr lang="en-US" sz="1200" dirty="0">
                <a:solidFill>
                  <a:srgbClr val="0070C0"/>
                </a:solidFill>
                <a:latin typeface="Arial" panose="020B0604020202020204" pitchFamily="34" charset="0"/>
                <a:cs typeface="Arial" panose="020B0604020202020204" pitchFamily="34" charset="0"/>
              </a:rPr>
              <a:t>Connect with our members and develop coordinated actions to achieve concrete commitments to advance the rights of persons with disabilities</a:t>
            </a:r>
            <a:r>
              <a:rPr lang="en-US" sz="1200" dirty="0">
                <a:latin typeface="Arial" panose="020B0604020202020204" pitchFamily="34" charset="0"/>
                <a:cs typeface="Arial" panose="020B0604020202020204" pitchFamily="34" charset="0"/>
              </a:rPr>
              <a:t>25 in big, multicolor letters. </a:t>
            </a:r>
          </a:p>
          <a:p>
            <a:pPr>
              <a:lnSpc>
                <a:spcPct val="150000"/>
              </a:lnSpc>
              <a:buClr>
                <a:srgbClr val="0070C0"/>
              </a:buClr>
            </a:pPr>
            <a:r>
              <a:rPr lang="en-GB" sz="1200" dirty="0">
                <a:effectLst/>
                <a:latin typeface="Arial" panose="020B0604020202020204" pitchFamily="34" charset="0"/>
                <a:ea typeface="Times New Roman" panose="02020603050405020304" pitchFamily="18" charset="0"/>
                <a:cs typeface="Times New Roman" panose="02020603050405020304" pitchFamily="18" charset="0"/>
              </a:rPr>
              <a:t>Coordinated Day of Action on Disability </a:t>
            </a:r>
            <a:endParaRPr lang="en-US" sz="1800" dirty="0">
              <a:latin typeface="Arial" panose="020B0604020202020204" pitchFamily="34" charset="0"/>
              <a:cs typeface="Arial" panose="020B0604020202020204" pitchFamily="34" charset="0"/>
            </a:endParaRPr>
          </a:p>
          <a:p>
            <a:pPr marL="0" lvl="0" indent="0">
              <a:lnSpc>
                <a:spcPct val="115000"/>
              </a:lnSpc>
              <a:spcAft>
                <a:spcPts val="1000"/>
              </a:spcAft>
              <a:buFont typeface="Courier New" panose="02070309020205020404" pitchFamily="49" charset="0"/>
              <a:buNone/>
            </a:pPr>
            <a:endParaRPr lang="fr-BE" sz="1200" dirty="0">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6C3637DA-ECFF-4E30-8019-BCDA5E2DDEE1}" type="slidenum">
              <a:rPr lang="en-GB" smtClean="0"/>
              <a:t>33</a:t>
            </a:fld>
            <a:endParaRPr lang="en-GB"/>
          </a:p>
        </p:txBody>
      </p:sp>
    </p:spTree>
    <p:extLst>
      <p:ext uri="{BB962C8B-B14F-4D97-AF65-F5344CB8AC3E}">
        <p14:creationId xmlns:p14="http://schemas.microsoft.com/office/powerpoint/2010/main" val="392593961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nSpc>
                <a:spcPct val="115000"/>
              </a:lnSpc>
              <a:spcAft>
                <a:spcPts val="1000"/>
              </a:spcAft>
              <a:buFont typeface="Courier New" panose="02070309020205020404" pitchFamily="49" charset="0"/>
              <a:buNone/>
            </a:pPr>
            <a:r>
              <a:rPr lang="en-US" sz="1200" dirty="0">
                <a:solidFill>
                  <a:srgbClr val="0070C0"/>
                </a:solidFill>
                <a:latin typeface="Arial" panose="020B0604020202020204" pitchFamily="34" charset="0"/>
                <a:cs typeface="Arial" panose="020B0604020202020204" pitchFamily="34" charset="0"/>
              </a:rPr>
              <a:t>Refresh our agenda for the next 25 years</a:t>
            </a:r>
          </a:p>
          <a:p>
            <a:pPr marL="0" lvl="0" indent="0">
              <a:lnSpc>
                <a:spcPct val="115000"/>
              </a:lnSpc>
              <a:spcAft>
                <a:spcPts val="1000"/>
              </a:spcAft>
              <a:buFont typeface="Courier New" panose="02070309020205020404" pitchFamily="49" charset="0"/>
              <a:buNone/>
            </a:pPr>
            <a:r>
              <a:rPr lang="en-US" sz="1200" dirty="0">
                <a:solidFill>
                  <a:srgbClr val="0070C0"/>
                </a:solidFill>
                <a:latin typeface="Arial" panose="020B0604020202020204" pitchFamily="34" charset="0"/>
                <a:cs typeface="Arial" panose="020B0604020202020204" pitchFamily="34" charset="0"/>
              </a:rPr>
              <a:t>Image: A small plant growing out of the earth and two hands circling it. </a:t>
            </a:r>
          </a:p>
          <a:p>
            <a:pPr>
              <a:lnSpc>
                <a:spcPct val="150000"/>
              </a:lnSpc>
              <a:buClr>
                <a:srgbClr val="0070C0"/>
              </a:buClr>
            </a:pPr>
            <a:r>
              <a:rPr lang="en-GB" sz="1200" dirty="0">
                <a:effectLst/>
                <a:latin typeface="Arial" panose="020B0604020202020204" pitchFamily="34" charset="0"/>
                <a:ea typeface="Times New Roman" panose="02020603050405020304" pitchFamily="18" charset="0"/>
                <a:cs typeface="Times New Roman" panose="02020603050405020304" pitchFamily="18" charset="0"/>
              </a:rPr>
              <a:t>Manifesto 5</a:t>
            </a:r>
            <a:r>
              <a:rPr lang="en-GB" sz="1200" baseline="30000" dirty="0">
                <a:effectLst/>
                <a:latin typeface="Arial" panose="020B0604020202020204" pitchFamily="34" charset="0"/>
                <a:ea typeface="Times New Roman" panose="02020603050405020304" pitchFamily="18" charset="0"/>
                <a:cs typeface="Times New Roman" panose="02020603050405020304" pitchFamily="18" charset="0"/>
              </a:rPr>
              <a:t>th</a:t>
            </a:r>
            <a:r>
              <a:rPr lang="en-GB" sz="1200" dirty="0">
                <a:effectLst/>
                <a:latin typeface="Arial" panose="020B0604020202020204" pitchFamily="34" charset="0"/>
                <a:ea typeface="Times New Roman" panose="02020603050405020304" pitchFamily="18" charset="0"/>
                <a:cs typeface="Times New Roman" panose="02020603050405020304" pitchFamily="18" charset="0"/>
              </a:rPr>
              <a:t> European Parliament of Persons with Disabilities</a:t>
            </a:r>
          </a:p>
          <a:p>
            <a:pPr>
              <a:lnSpc>
                <a:spcPct val="150000"/>
              </a:lnSpc>
              <a:buClr>
                <a:srgbClr val="0070C0"/>
              </a:buClr>
            </a:pPr>
            <a:r>
              <a:rPr lang="en-GB" sz="1200" dirty="0">
                <a:latin typeface="Arial" panose="020B0604020202020204" pitchFamily="34" charset="0"/>
                <a:cs typeface="Times New Roman" panose="02020603050405020304" pitchFamily="18" charset="0"/>
              </a:rPr>
              <a:t>5</a:t>
            </a:r>
            <a:r>
              <a:rPr lang="en-GB" sz="1200" baseline="30000" dirty="0">
                <a:latin typeface="Arial" panose="020B0604020202020204" pitchFamily="34" charset="0"/>
                <a:cs typeface="Times New Roman" panose="02020603050405020304" pitchFamily="18" charset="0"/>
              </a:rPr>
              <a:t>th</a:t>
            </a:r>
            <a:r>
              <a:rPr lang="en-GB" sz="1200" dirty="0">
                <a:latin typeface="Arial" panose="020B0604020202020204" pitchFamily="34" charset="0"/>
                <a:cs typeface="Times New Roman" panose="02020603050405020304" pitchFamily="18" charset="0"/>
              </a:rPr>
              <a:t> European Parliament of Persons with Disabilities</a:t>
            </a:r>
          </a:p>
          <a:p>
            <a:pPr>
              <a:lnSpc>
                <a:spcPct val="150000"/>
              </a:lnSpc>
              <a:buClr>
                <a:srgbClr val="0070C0"/>
              </a:buClr>
            </a:pPr>
            <a:r>
              <a:rPr lang="en-GB" sz="1200" dirty="0">
                <a:latin typeface="Arial" panose="020B0604020202020204" pitchFamily="34" charset="0"/>
                <a:cs typeface="Times New Roman" panose="02020603050405020304" pitchFamily="18" charset="0"/>
              </a:rPr>
              <a:t>Video on what children with disabilities want for the future</a:t>
            </a:r>
            <a:endParaRPr lang="en-US" sz="18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6C3637DA-ECFF-4E30-8019-BCDA5E2DDEE1}" type="slidenum">
              <a:rPr lang="en-GB" smtClean="0"/>
              <a:t>34</a:t>
            </a:fld>
            <a:endParaRPr lang="en-GB"/>
          </a:p>
        </p:txBody>
      </p:sp>
    </p:spTree>
    <p:extLst>
      <p:ext uri="{BB962C8B-B14F-4D97-AF65-F5344CB8AC3E}">
        <p14:creationId xmlns:p14="http://schemas.microsoft.com/office/powerpoint/2010/main" val="235515725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nSpc>
                <a:spcPct val="115000"/>
              </a:lnSpc>
              <a:spcAft>
                <a:spcPts val="1000"/>
              </a:spcAft>
              <a:buFont typeface="Courier New" panose="02070309020205020404" pitchFamily="49" charset="0"/>
              <a:buNone/>
            </a:pPr>
            <a:r>
              <a:rPr lang="en-US" sz="1200" dirty="0">
                <a:solidFill>
                  <a:srgbClr val="0070C0"/>
                </a:solidFill>
                <a:latin typeface="Arial" panose="020B0604020202020204" pitchFamily="34" charset="0"/>
                <a:cs typeface="Arial" panose="020B0604020202020204" pitchFamily="34" charset="0"/>
              </a:rPr>
              <a:t>Reach new audiences</a:t>
            </a:r>
          </a:p>
          <a:p>
            <a:pPr marL="0" lvl="0" indent="0">
              <a:lnSpc>
                <a:spcPct val="115000"/>
              </a:lnSpc>
              <a:spcAft>
                <a:spcPts val="1000"/>
              </a:spcAft>
              <a:buFont typeface="Courier New" panose="02070309020205020404" pitchFamily="49" charset="0"/>
              <a:buNone/>
            </a:pPr>
            <a:r>
              <a:rPr lang="en-US" sz="1200" dirty="0">
                <a:solidFill>
                  <a:srgbClr val="0070C0"/>
                </a:solidFill>
                <a:latin typeface="Arial" panose="020B0604020202020204" pitchFamily="34" charset="0"/>
                <a:cs typeface="Arial" panose="020B0604020202020204" pitchFamily="34" charset="0"/>
              </a:rPr>
              <a:t>Image: hand holding a globe with icons representing different forms of communication</a:t>
            </a:r>
          </a:p>
          <a:p>
            <a:pPr>
              <a:lnSpc>
                <a:spcPct val="150000"/>
              </a:lnSpc>
              <a:buClr>
                <a:srgbClr val="0070C0"/>
              </a:buClr>
            </a:pPr>
            <a:r>
              <a:rPr lang="en-GB" sz="1200" dirty="0">
                <a:latin typeface="Arial" panose="020B0604020202020204" pitchFamily="34" charset="0"/>
                <a:cs typeface="Times New Roman" panose="02020603050405020304" pitchFamily="18" charset="0"/>
              </a:rPr>
              <a:t>Facebook group for persons with disabilities in Europe</a:t>
            </a:r>
          </a:p>
          <a:p>
            <a:pPr>
              <a:lnSpc>
                <a:spcPct val="150000"/>
              </a:lnSpc>
              <a:buClr>
                <a:srgbClr val="0070C0"/>
              </a:buClr>
            </a:pPr>
            <a:r>
              <a:rPr lang="en-GB" sz="1200" dirty="0">
                <a:latin typeface="Arial" panose="020B0604020202020204" pitchFamily="34" charset="0"/>
                <a:cs typeface="Times New Roman" panose="02020603050405020304" pitchFamily="18" charset="0"/>
              </a:rPr>
              <a:t> Photo exhibition on past and future</a:t>
            </a:r>
          </a:p>
          <a:p>
            <a:pPr>
              <a:lnSpc>
                <a:spcPct val="150000"/>
              </a:lnSpc>
              <a:buClr>
                <a:srgbClr val="0070C0"/>
              </a:buClr>
            </a:pPr>
            <a:r>
              <a:rPr lang="en-GB" sz="1200" dirty="0">
                <a:latin typeface="Arial" panose="020B0604020202020204" pitchFamily="34" charset="0"/>
                <a:cs typeface="Times New Roman" panose="02020603050405020304" pitchFamily="18" charset="0"/>
              </a:rPr>
              <a:t> Translation of the leaflet in national languages</a:t>
            </a:r>
            <a:endParaRPr lang="en-US" sz="18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6C3637DA-ECFF-4E30-8019-BCDA5E2DDEE1}" type="slidenum">
              <a:rPr lang="en-GB" smtClean="0"/>
              <a:t>35</a:t>
            </a:fld>
            <a:endParaRPr lang="en-GB"/>
          </a:p>
        </p:txBody>
      </p:sp>
    </p:spTree>
    <p:extLst>
      <p:ext uri="{BB962C8B-B14F-4D97-AF65-F5344CB8AC3E}">
        <p14:creationId xmlns:p14="http://schemas.microsoft.com/office/powerpoint/2010/main" val="255695609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nSpc>
                <a:spcPct val="115000"/>
              </a:lnSpc>
              <a:spcAft>
                <a:spcPts val="1000"/>
              </a:spcAft>
              <a:buFont typeface="Courier New" panose="02070309020205020404" pitchFamily="49" charset="0"/>
              <a:buNone/>
            </a:pPr>
            <a:r>
              <a:rPr lang="en-US" sz="1200" dirty="0">
                <a:solidFill>
                  <a:srgbClr val="0070C0"/>
                </a:solidFill>
                <a:latin typeface="Arial" panose="020B0604020202020204" pitchFamily="34" charset="0"/>
                <a:cs typeface="Arial" panose="020B0604020202020204" pitchFamily="34" charset="0"/>
              </a:rPr>
              <a:t>Next steps</a:t>
            </a:r>
          </a:p>
          <a:p>
            <a:pPr>
              <a:lnSpc>
                <a:spcPct val="150000"/>
              </a:lnSpc>
              <a:buClr>
                <a:srgbClr val="0070C0"/>
              </a:buClr>
            </a:pPr>
            <a:r>
              <a:rPr lang="en-GB" sz="1200" dirty="0">
                <a:latin typeface="Arial" panose="020B0604020202020204" pitchFamily="34" charset="0"/>
                <a:cs typeface="Times New Roman" panose="02020603050405020304" pitchFamily="18" charset="0"/>
              </a:rPr>
              <a:t>Member survey (what would members like to engage with, and what kind of promotional materials or other support will be helpful)</a:t>
            </a:r>
          </a:p>
          <a:p>
            <a:pPr>
              <a:lnSpc>
                <a:spcPct val="150000"/>
              </a:lnSpc>
              <a:buClr>
                <a:srgbClr val="0070C0"/>
              </a:buClr>
            </a:pPr>
            <a:r>
              <a:rPr lang="en-GB" sz="1200" dirty="0">
                <a:latin typeface="Arial" panose="020B0604020202020204" pitchFamily="34" charset="0"/>
                <a:cs typeface="Times New Roman" panose="02020603050405020304" pitchFamily="18" charset="0"/>
              </a:rPr>
              <a:t>Campaign calendar</a:t>
            </a:r>
          </a:p>
          <a:p>
            <a:pPr>
              <a:lnSpc>
                <a:spcPct val="150000"/>
              </a:lnSpc>
              <a:buClr>
                <a:srgbClr val="0070C0"/>
              </a:buClr>
            </a:pPr>
            <a:r>
              <a:rPr lang="en-GB" sz="1200" dirty="0">
                <a:latin typeface="Arial" panose="020B0604020202020204" pitchFamily="34" charset="0"/>
                <a:cs typeface="Times New Roman" panose="02020603050405020304" pitchFamily="18" charset="0"/>
              </a:rPr>
              <a:t>Preparation of Day of Action on Disability</a:t>
            </a:r>
          </a:p>
        </p:txBody>
      </p:sp>
      <p:sp>
        <p:nvSpPr>
          <p:cNvPr id="4" name="Slide Number Placeholder 3"/>
          <p:cNvSpPr>
            <a:spLocks noGrp="1"/>
          </p:cNvSpPr>
          <p:nvPr>
            <p:ph type="sldNum" sz="quarter" idx="5"/>
          </p:nvPr>
        </p:nvSpPr>
        <p:spPr/>
        <p:txBody>
          <a:bodyPr/>
          <a:lstStyle/>
          <a:p>
            <a:fld id="{6C3637DA-ECFF-4E30-8019-BCDA5E2DDEE1}" type="slidenum">
              <a:rPr lang="en-GB" smtClean="0"/>
              <a:t>36</a:t>
            </a:fld>
            <a:endParaRPr lang="en-GB"/>
          </a:p>
        </p:txBody>
      </p:sp>
    </p:spTree>
    <p:extLst>
      <p:ext uri="{BB962C8B-B14F-4D97-AF65-F5344CB8AC3E}">
        <p14:creationId xmlns:p14="http://schemas.microsoft.com/office/powerpoint/2010/main" val="125128963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nSpc>
                <a:spcPct val="115000"/>
              </a:lnSpc>
              <a:spcAft>
                <a:spcPts val="1000"/>
              </a:spcAft>
              <a:buFont typeface="Courier New" panose="02070309020205020404" pitchFamily="49" charset="0"/>
              <a:buNone/>
            </a:pPr>
            <a:r>
              <a:rPr lang="en-US" sz="1200" dirty="0">
                <a:solidFill>
                  <a:srgbClr val="0070C0"/>
                </a:solidFill>
                <a:latin typeface="Arial" panose="020B0604020202020204" pitchFamily="34" charset="0"/>
                <a:cs typeface="Arial" panose="020B0604020202020204" pitchFamily="34" charset="0"/>
              </a:rPr>
              <a:t>Questions for the board</a:t>
            </a:r>
            <a:endParaRPr lang="en-GB" dirty="0">
              <a:effectLst/>
              <a:latin typeface="Arial" panose="020B0604020202020204" pitchFamily="34" charset="0"/>
              <a:ea typeface="Times New Roman" panose="02020603050405020304" pitchFamily="18" charset="0"/>
              <a:cs typeface="Times New Roman" panose="02020603050405020304" pitchFamily="18" charset="0"/>
            </a:endParaRPr>
          </a:p>
          <a:p>
            <a:pPr marL="171450" lvl="0" indent="-171450">
              <a:lnSpc>
                <a:spcPct val="115000"/>
              </a:lnSpc>
              <a:spcAft>
                <a:spcPts val="1000"/>
              </a:spcAft>
              <a:buClr>
                <a:srgbClr val="0070C0"/>
              </a:buClr>
              <a:buFont typeface="Arial" panose="020B0604020202020204" pitchFamily="34" charset="0"/>
              <a:buChar char="•"/>
            </a:pPr>
            <a:r>
              <a:rPr lang="en-GB" dirty="0">
                <a:effectLst/>
                <a:latin typeface="Arial" panose="020B0604020202020204" pitchFamily="34" charset="0"/>
                <a:ea typeface="Times New Roman" panose="02020603050405020304" pitchFamily="18" charset="0"/>
                <a:cs typeface="Times New Roman" panose="02020603050405020304" pitchFamily="18" charset="0"/>
              </a:rPr>
              <a:t>Do you have any general reactions or suggestions? </a:t>
            </a:r>
          </a:p>
          <a:p>
            <a:pPr marL="171450" lvl="0" indent="-171450">
              <a:lnSpc>
                <a:spcPct val="115000"/>
              </a:lnSpc>
              <a:spcAft>
                <a:spcPts val="1000"/>
              </a:spcAft>
              <a:buClr>
                <a:srgbClr val="0070C0"/>
              </a:buClr>
              <a:buFont typeface="Arial" panose="020B0604020202020204" pitchFamily="34" charset="0"/>
              <a:buChar char="•"/>
            </a:pPr>
            <a:r>
              <a:rPr lang="en-GB" dirty="0">
                <a:effectLst/>
                <a:latin typeface="Arial" panose="020B0604020202020204" pitchFamily="34" charset="0"/>
                <a:ea typeface="Times New Roman" panose="02020603050405020304" pitchFamily="18" charset="0"/>
                <a:cs typeface="Times New Roman" panose="02020603050405020304" pitchFamily="18" charset="0"/>
              </a:rPr>
              <a:t>Would you join the day of action on disability? When do you think is the best time to do it? Who would be the focal person responsible in your country? </a:t>
            </a:r>
            <a:endParaRPr lang="fr-BE" dirty="0">
              <a:effectLst/>
              <a:latin typeface="Arial" panose="020B0604020202020204" pitchFamily="34" charset="0"/>
              <a:ea typeface="Times New Roman" panose="02020603050405020304" pitchFamily="18" charset="0"/>
              <a:cs typeface="Times New Roman" panose="02020603050405020304" pitchFamily="18" charset="0"/>
            </a:endParaRPr>
          </a:p>
          <a:p>
            <a:pPr marL="171450" lvl="0" indent="-171450">
              <a:lnSpc>
                <a:spcPct val="115000"/>
              </a:lnSpc>
              <a:spcAft>
                <a:spcPts val="1000"/>
              </a:spcAft>
              <a:buClr>
                <a:srgbClr val="0070C0"/>
              </a:buClr>
              <a:buFont typeface="Arial" panose="020B0604020202020204" pitchFamily="34" charset="0"/>
              <a:buChar char="•"/>
            </a:pPr>
            <a:r>
              <a:rPr lang="en-GB" dirty="0">
                <a:effectLst/>
                <a:latin typeface="Arial" panose="020B0604020202020204" pitchFamily="34" charset="0"/>
                <a:ea typeface="Times New Roman" panose="02020603050405020304" pitchFamily="18" charset="0"/>
                <a:cs typeface="Times New Roman" panose="02020603050405020304" pitchFamily="18" charset="0"/>
              </a:rPr>
              <a:t>Will you celebrate any milestones next year in your organisation? How can we best support you? </a:t>
            </a:r>
            <a:endParaRPr lang="fr-BE" dirty="0">
              <a:effectLst/>
              <a:latin typeface="Arial" panose="020B0604020202020204" pitchFamily="34" charset="0"/>
              <a:ea typeface="Times New Roman" panose="02020603050405020304" pitchFamily="18" charset="0"/>
              <a:cs typeface="Times New Roman" panose="02020603050405020304" pitchFamily="18" charset="0"/>
            </a:endParaRPr>
          </a:p>
          <a:p>
            <a:pPr marL="171450" lvl="0" indent="-171450">
              <a:lnSpc>
                <a:spcPct val="115000"/>
              </a:lnSpc>
              <a:spcAft>
                <a:spcPts val="1000"/>
              </a:spcAft>
              <a:buClr>
                <a:srgbClr val="0070C0"/>
              </a:buClr>
              <a:buFont typeface="Arial" panose="020B0604020202020204" pitchFamily="34" charset="0"/>
              <a:buChar char="•"/>
            </a:pPr>
            <a:r>
              <a:rPr lang="en-GB" dirty="0">
                <a:effectLst/>
                <a:latin typeface="Arial" panose="020B0604020202020204" pitchFamily="34" charset="0"/>
                <a:ea typeface="Times New Roman" panose="02020603050405020304" pitchFamily="18" charset="0"/>
                <a:cs typeface="Times New Roman" panose="02020603050405020304" pitchFamily="18" charset="0"/>
              </a:rPr>
              <a:t>What do you think of the other activities? </a:t>
            </a:r>
            <a:endParaRPr lang="fr-BE" dirty="0">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6C3637DA-ECFF-4E30-8019-BCDA5E2DDEE1}" type="slidenum">
              <a:rPr lang="en-GB" smtClean="0"/>
              <a:t>37</a:t>
            </a:fld>
            <a:endParaRPr lang="en-GB"/>
          </a:p>
        </p:txBody>
      </p:sp>
    </p:spTree>
    <p:extLst>
      <p:ext uri="{BB962C8B-B14F-4D97-AF65-F5344CB8AC3E}">
        <p14:creationId xmlns:p14="http://schemas.microsoft.com/office/powerpoint/2010/main" val="401164276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strategy serves the following purposes: </a:t>
            </a:r>
          </a:p>
          <a:p>
            <a:r>
              <a:rPr lang="en-US" dirty="0"/>
              <a:t>1.	Clarify the role of EDF in international cooperation - within the international disability movement and towards the UN structures and EU policy initiatives</a:t>
            </a:r>
          </a:p>
          <a:p>
            <a:r>
              <a:rPr lang="en-US" dirty="0"/>
              <a:t>2.	Formulate clear objectives</a:t>
            </a:r>
          </a:p>
          <a:p>
            <a:r>
              <a:rPr lang="en-US" dirty="0"/>
              <a:t>3.	Communicate to our members and partners the scope of our international work</a:t>
            </a:r>
          </a:p>
          <a:p>
            <a:r>
              <a:rPr lang="en-US" dirty="0"/>
              <a:t>4.	Define EDF’s approach to international cooperation projects</a:t>
            </a:r>
          </a:p>
        </p:txBody>
      </p:sp>
      <p:sp>
        <p:nvSpPr>
          <p:cNvPr id="4" name="Slide Number Placeholder 3"/>
          <p:cNvSpPr>
            <a:spLocks noGrp="1"/>
          </p:cNvSpPr>
          <p:nvPr>
            <p:ph type="sldNum" sz="quarter" idx="5"/>
          </p:nvPr>
        </p:nvSpPr>
        <p:spPr/>
        <p:txBody>
          <a:bodyPr/>
          <a:lstStyle/>
          <a:p>
            <a:fld id="{6C3637DA-ECFF-4E30-8019-BCDA5E2DDEE1}" type="slidenum">
              <a:rPr lang="en-GB" smtClean="0"/>
              <a:t>38</a:t>
            </a:fld>
            <a:endParaRPr lang="en-GB"/>
          </a:p>
        </p:txBody>
      </p:sp>
    </p:spTree>
    <p:extLst>
      <p:ext uri="{BB962C8B-B14F-4D97-AF65-F5344CB8AC3E}">
        <p14:creationId xmlns:p14="http://schemas.microsoft.com/office/powerpoint/2010/main" val="142418133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Highlights of the assessment </a:t>
            </a:r>
          </a:p>
        </p:txBody>
      </p:sp>
      <p:sp>
        <p:nvSpPr>
          <p:cNvPr id="4" name="Slide Number Placeholder 3"/>
          <p:cNvSpPr>
            <a:spLocks noGrp="1"/>
          </p:cNvSpPr>
          <p:nvPr>
            <p:ph type="sldNum" sz="quarter" idx="5"/>
          </p:nvPr>
        </p:nvSpPr>
        <p:spPr/>
        <p:txBody>
          <a:bodyPr/>
          <a:lstStyle/>
          <a:p>
            <a:fld id="{6C3637DA-ECFF-4E30-8019-BCDA5E2DDEE1}" type="slidenum">
              <a:rPr lang="en-GB" smtClean="0"/>
              <a:t>39</a:t>
            </a:fld>
            <a:endParaRPr lang="en-GB"/>
          </a:p>
        </p:txBody>
      </p:sp>
    </p:spTree>
    <p:extLst>
      <p:ext uri="{BB962C8B-B14F-4D97-AF65-F5344CB8AC3E}">
        <p14:creationId xmlns:p14="http://schemas.microsoft.com/office/powerpoint/2010/main" val="39456456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C3637DA-ECFF-4E30-8019-BCDA5E2DDEE1}" type="slidenum">
              <a:rPr lang="en-GB" smtClean="0"/>
              <a:t>3</a:t>
            </a:fld>
            <a:endParaRPr lang="en-GB"/>
          </a:p>
        </p:txBody>
      </p:sp>
    </p:spTree>
    <p:extLst>
      <p:ext uri="{BB962C8B-B14F-4D97-AF65-F5344CB8AC3E}">
        <p14:creationId xmlns:p14="http://schemas.microsoft.com/office/powerpoint/2010/main" val="15287615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C3637DA-ECFF-4E30-8019-BCDA5E2DDEE1}" type="slidenum">
              <a:rPr lang="en-GB" smtClean="0"/>
              <a:t>40</a:t>
            </a:fld>
            <a:endParaRPr lang="en-GB"/>
          </a:p>
        </p:txBody>
      </p:sp>
    </p:spTree>
    <p:extLst>
      <p:ext uri="{BB962C8B-B14F-4D97-AF65-F5344CB8AC3E}">
        <p14:creationId xmlns:p14="http://schemas.microsoft.com/office/powerpoint/2010/main" val="289846304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BE"/>
          </a:p>
        </p:txBody>
      </p:sp>
      <p:sp>
        <p:nvSpPr>
          <p:cNvPr id="4" name="Slide Number Placeholder 3"/>
          <p:cNvSpPr>
            <a:spLocks noGrp="1"/>
          </p:cNvSpPr>
          <p:nvPr>
            <p:ph type="sldNum" sz="quarter" idx="5"/>
          </p:nvPr>
        </p:nvSpPr>
        <p:spPr/>
        <p:txBody>
          <a:bodyPr/>
          <a:lstStyle/>
          <a:p>
            <a:fld id="{6C3637DA-ECFF-4E30-8019-BCDA5E2DDEE1}" type="slidenum">
              <a:rPr lang="en-GB" smtClean="0"/>
              <a:t>44</a:t>
            </a:fld>
            <a:endParaRPr lang="en-GB"/>
          </a:p>
        </p:txBody>
      </p:sp>
    </p:spTree>
    <p:extLst>
      <p:ext uri="{BB962C8B-B14F-4D97-AF65-F5344CB8AC3E}">
        <p14:creationId xmlns:p14="http://schemas.microsoft.com/office/powerpoint/2010/main" val="191663105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BE"/>
          </a:p>
        </p:txBody>
      </p:sp>
      <p:sp>
        <p:nvSpPr>
          <p:cNvPr id="4" name="Slide Number Placeholder 3"/>
          <p:cNvSpPr>
            <a:spLocks noGrp="1"/>
          </p:cNvSpPr>
          <p:nvPr>
            <p:ph type="sldNum" sz="quarter" idx="5"/>
          </p:nvPr>
        </p:nvSpPr>
        <p:spPr/>
        <p:txBody>
          <a:bodyPr/>
          <a:lstStyle/>
          <a:p>
            <a:fld id="{6C3637DA-ECFF-4E30-8019-BCDA5E2DDEE1}" type="slidenum">
              <a:rPr lang="en-GB" smtClean="0"/>
              <a:t>45</a:t>
            </a:fld>
            <a:endParaRPr lang="en-GB"/>
          </a:p>
        </p:txBody>
      </p:sp>
    </p:spTree>
    <p:extLst>
      <p:ext uri="{BB962C8B-B14F-4D97-AF65-F5344CB8AC3E}">
        <p14:creationId xmlns:p14="http://schemas.microsoft.com/office/powerpoint/2010/main" val="101709759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Thank you for your attention</a:t>
            </a:r>
          </a:p>
          <a:p>
            <a:r>
              <a:rPr lang="en-GB" dirty="0"/>
              <a:t>The European Disability Forum</a:t>
            </a:r>
          </a:p>
          <a:p>
            <a:r>
              <a:rPr lang="en-GB" dirty="0"/>
              <a:t>www.edf-feph.org</a:t>
            </a:r>
          </a:p>
          <a:p>
            <a:r>
              <a:rPr lang="en-GB" dirty="0"/>
              <a:t>Avenue</a:t>
            </a:r>
            <a:r>
              <a:rPr lang="en-GB" baseline="0" dirty="0"/>
              <a:t> des Arts 7-8, Bruxelles 1210</a:t>
            </a:r>
          </a:p>
          <a:p>
            <a:r>
              <a:rPr lang="en-GB" baseline="0" dirty="0"/>
              <a:t>Belgium</a:t>
            </a:r>
          </a:p>
          <a:p>
            <a:r>
              <a:rPr lang="en-GB" baseline="0" dirty="0"/>
              <a:t>Twitter: @MyEdf</a:t>
            </a:r>
          </a:p>
          <a:p>
            <a:r>
              <a:rPr lang="en-GB" baseline="0" dirty="0"/>
              <a:t>Facebook: @?</a:t>
            </a:r>
          </a:p>
        </p:txBody>
      </p:sp>
      <p:sp>
        <p:nvSpPr>
          <p:cNvPr id="4" name="Slide Number Placeholder 3"/>
          <p:cNvSpPr>
            <a:spLocks noGrp="1"/>
          </p:cNvSpPr>
          <p:nvPr>
            <p:ph type="sldNum" sz="quarter" idx="10"/>
          </p:nvPr>
        </p:nvSpPr>
        <p:spPr/>
        <p:txBody>
          <a:bodyPr/>
          <a:lstStyle/>
          <a:p>
            <a:fld id="{6C3637DA-ECFF-4E30-8019-BCDA5E2DDEE1}" type="slidenum">
              <a:rPr lang="en-GB" smtClean="0"/>
              <a:t>50</a:t>
            </a:fld>
            <a:endParaRPr lang="en-GB" dirty="0"/>
          </a:p>
        </p:txBody>
      </p:sp>
    </p:spTree>
    <p:extLst>
      <p:ext uri="{BB962C8B-B14F-4D97-AF65-F5344CB8AC3E}">
        <p14:creationId xmlns:p14="http://schemas.microsoft.com/office/powerpoint/2010/main" val="18211781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C3637DA-ECFF-4E30-8019-BCDA5E2DDEE1}" type="slidenum">
              <a:rPr lang="en-GB" smtClean="0"/>
              <a:t>6</a:t>
            </a:fld>
            <a:endParaRPr lang="en-GB"/>
          </a:p>
        </p:txBody>
      </p:sp>
    </p:spTree>
    <p:extLst>
      <p:ext uri="{BB962C8B-B14F-4D97-AF65-F5344CB8AC3E}">
        <p14:creationId xmlns:p14="http://schemas.microsoft.com/office/powerpoint/2010/main" val="9015776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C3637DA-ECFF-4E30-8019-BCDA5E2DDEE1}" type="slidenum">
              <a:rPr lang="en-GB" smtClean="0"/>
              <a:t>10</a:t>
            </a:fld>
            <a:endParaRPr lang="en-GB"/>
          </a:p>
        </p:txBody>
      </p:sp>
    </p:spTree>
    <p:extLst>
      <p:ext uri="{BB962C8B-B14F-4D97-AF65-F5344CB8AC3E}">
        <p14:creationId xmlns:p14="http://schemas.microsoft.com/office/powerpoint/2010/main" val="37696685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C3637DA-ECFF-4E30-8019-BCDA5E2DDEE1}" type="slidenum">
              <a:rPr lang="en-GB" smtClean="0"/>
              <a:t>11</a:t>
            </a:fld>
            <a:endParaRPr lang="en-GB"/>
          </a:p>
        </p:txBody>
      </p:sp>
    </p:spTree>
    <p:extLst>
      <p:ext uri="{BB962C8B-B14F-4D97-AF65-F5344CB8AC3E}">
        <p14:creationId xmlns:p14="http://schemas.microsoft.com/office/powerpoint/2010/main" val="12114828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C3637DA-ECFF-4E30-8019-BCDA5E2DDEE1}" type="slidenum">
              <a:rPr lang="en-GB" smtClean="0"/>
              <a:t>15</a:t>
            </a:fld>
            <a:endParaRPr lang="en-GB"/>
          </a:p>
        </p:txBody>
      </p:sp>
    </p:spTree>
    <p:extLst>
      <p:ext uri="{BB962C8B-B14F-4D97-AF65-F5344CB8AC3E}">
        <p14:creationId xmlns:p14="http://schemas.microsoft.com/office/powerpoint/2010/main" val="37771113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nSpc>
                <a:spcPct val="115000"/>
              </a:lnSpc>
              <a:spcAft>
                <a:spcPts val="1000"/>
              </a:spcAft>
              <a:buFont typeface="Courier New" panose="02070309020205020404" pitchFamily="49" charset="0"/>
              <a:buNone/>
            </a:pPr>
            <a:r>
              <a:rPr lang="en-US" sz="1200" dirty="0">
                <a:solidFill>
                  <a:srgbClr val="0070C0"/>
                </a:solidFill>
                <a:latin typeface="Arial" panose="020B0604020202020204" pitchFamily="34" charset="0"/>
                <a:cs typeface="Arial" panose="020B0604020202020204" pitchFamily="34" charset="0"/>
              </a:rPr>
              <a:t>Document and share our history and learning from the past 25 years</a:t>
            </a:r>
          </a:p>
          <a:p>
            <a:pPr>
              <a:lnSpc>
                <a:spcPct val="150000"/>
              </a:lnSpc>
              <a:buClr>
                <a:srgbClr val="0070C0"/>
              </a:buClr>
            </a:pPr>
            <a:r>
              <a:rPr lang="en-US" sz="1200" dirty="0">
                <a:latin typeface="Arial" panose="020B0604020202020204" pitchFamily="34" charset="0"/>
                <a:cs typeface="Arial" panose="020B0604020202020204" pitchFamily="34" charset="0"/>
              </a:rPr>
              <a:t>25 in big, multicolor letters. </a:t>
            </a:r>
          </a:p>
          <a:p>
            <a:pPr>
              <a:lnSpc>
                <a:spcPct val="150000"/>
              </a:lnSpc>
              <a:buClr>
                <a:srgbClr val="0070C0"/>
              </a:buClr>
            </a:pPr>
            <a:r>
              <a:rPr lang="en-US" sz="1200" dirty="0">
                <a:latin typeface="Arial" panose="020B0604020202020204" pitchFamily="34" charset="0"/>
                <a:cs typeface="Arial" panose="020B0604020202020204" pitchFamily="34" charset="0"/>
              </a:rPr>
              <a:t>Visual identity (adapted logo, slogan)</a:t>
            </a:r>
          </a:p>
          <a:p>
            <a:pPr>
              <a:lnSpc>
                <a:spcPct val="150000"/>
              </a:lnSpc>
              <a:buClr>
                <a:srgbClr val="0070C0"/>
              </a:buClr>
            </a:pPr>
            <a:r>
              <a:rPr lang="en-US" sz="1200" dirty="0">
                <a:latin typeface="Arial" panose="020B0604020202020204" pitchFamily="34" charset="0"/>
                <a:cs typeface="Arial" panose="020B0604020202020204" pitchFamily="34" charset="0"/>
              </a:rPr>
              <a:t>Birthday celebration </a:t>
            </a:r>
          </a:p>
          <a:p>
            <a:pPr>
              <a:lnSpc>
                <a:spcPct val="150000"/>
              </a:lnSpc>
              <a:buClr>
                <a:srgbClr val="0070C0"/>
              </a:buClr>
            </a:pPr>
            <a:r>
              <a:rPr lang="en-US" sz="1200" dirty="0">
                <a:latin typeface="Arial" panose="020B0604020202020204" pitchFamily="34" charset="0"/>
                <a:cs typeface="Arial" panose="020B0604020202020204" pitchFamily="34" charset="0"/>
              </a:rPr>
              <a:t>Webpage and blog posts about main events of the last 25 years</a:t>
            </a:r>
            <a:endParaRPr lang="en-GB" sz="1200" dirty="0">
              <a:latin typeface="Arial" panose="020B0604020202020204" pitchFamily="34" charset="0"/>
              <a:cs typeface="Arial" panose="020B0604020202020204" pitchFamily="34" charset="0"/>
            </a:endParaRPr>
          </a:p>
          <a:p>
            <a:pPr marL="0" lvl="0" indent="0">
              <a:lnSpc>
                <a:spcPct val="115000"/>
              </a:lnSpc>
              <a:spcAft>
                <a:spcPts val="1000"/>
              </a:spcAft>
              <a:buFont typeface="Courier New" panose="02070309020205020404" pitchFamily="49" charset="0"/>
              <a:buNone/>
            </a:pPr>
            <a:endParaRPr lang="fr-BE" sz="1200" dirty="0">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6C3637DA-ECFF-4E30-8019-BCDA5E2DDEE1}" type="slidenum">
              <a:rPr lang="en-GB" smtClean="0"/>
              <a:t>16</a:t>
            </a:fld>
            <a:endParaRPr lang="en-GB"/>
          </a:p>
        </p:txBody>
      </p:sp>
    </p:spTree>
    <p:extLst>
      <p:ext uri="{BB962C8B-B14F-4D97-AF65-F5344CB8AC3E}">
        <p14:creationId xmlns:p14="http://schemas.microsoft.com/office/powerpoint/2010/main" val="40684605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C3637DA-ECFF-4E30-8019-BCDA5E2DDEE1}" type="slidenum">
              <a:rPr lang="en-GB" smtClean="0"/>
              <a:t>17</a:t>
            </a:fld>
            <a:endParaRPr lang="en-GB"/>
          </a:p>
        </p:txBody>
      </p:sp>
    </p:spTree>
    <p:extLst>
      <p:ext uri="{BB962C8B-B14F-4D97-AF65-F5344CB8AC3E}">
        <p14:creationId xmlns:p14="http://schemas.microsoft.com/office/powerpoint/2010/main" val="3866793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2278" y="169082"/>
            <a:ext cx="10410908" cy="1465488"/>
          </a:xfrm>
          <a:prstGeom prst="rect">
            <a:avLst/>
          </a:prstGeom>
        </p:spPr>
        <p:txBody>
          <a:bodyPr anchor="b">
            <a:normAutofit/>
          </a:bodyPr>
          <a:lstStyle>
            <a:lvl1pPr algn="l">
              <a:defRPr sz="4800" b="0">
                <a:solidFill>
                  <a:srgbClr val="002060"/>
                </a:solidFill>
              </a:defRPr>
            </a:lvl1pPr>
          </a:lstStyle>
          <a:p>
            <a:r>
              <a:rPr lang="en-US" dirty="0"/>
              <a:t>Click to edit Master title style</a:t>
            </a:r>
            <a:endParaRPr lang="fr-BE" dirty="0"/>
          </a:p>
        </p:txBody>
      </p:sp>
      <p:sp>
        <p:nvSpPr>
          <p:cNvPr id="3" name="Subtitle 2"/>
          <p:cNvSpPr>
            <a:spLocks noGrp="1"/>
          </p:cNvSpPr>
          <p:nvPr>
            <p:ph type="subTitle" idx="1"/>
          </p:nvPr>
        </p:nvSpPr>
        <p:spPr>
          <a:xfrm>
            <a:off x="235888" y="1892507"/>
            <a:ext cx="9144000" cy="1655762"/>
          </a:xfrm>
        </p:spPr>
        <p:txBody>
          <a:bodyPr>
            <a:normAutofit/>
          </a:bodyPr>
          <a:lstStyle>
            <a:lvl1pPr marL="0" indent="0" algn="l">
              <a:buNone/>
              <a:defRPr sz="3200" b="1">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fr-BE" dirty="0"/>
          </a:p>
        </p:txBody>
      </p:sp>
      <p:sp>
        <p:nvSpPr>
          <p:cNvPr id="4" name="Date Placeholder 3"/>
          <p:cNvSpPr>
            <a:spLocks noGrp="1"/>
          </p:cNvSpPr>
          <p:nvPr>
            <p:ph type="dt" sz="half" idx="10"/>
          </p:nvPr>
        </p:nvSpPr>
        <p:spPr>
          <a:xfrm>
            <a:off x="838200" y="6207983"/>
            <a:ext cx="2743200" cy="365125"/>
          </a:xfrm>
        </p:spPr>
        <p:txBody>
          <a:bodyPr/>
          <a:lstStyle/>
          <a:p>
            <a:fld id="{5B872FB7-52F7-47EC-87D7-765A0F918F4F}" type="datetimeFigureOut">
              <a:rPr lang="fr-BE" smtClean="0"/>
              <a:t>02-07-21</a:t>
            </a:fld>
            <a:endParaRPr lang="fr-BE" dirty="0"/>
          </a:p>
        </p:txBody>
      </p:sp>
      <p:sp>
        <p:nvSpPr>
          <p:cNvPr id="5" name="Footer Placeholder 4"/>
          <p:cNvSpPr>
            <a:spLocks noGrp="1"/>
          </p:cNvSpPr>
          <p:nvPr>
            <p:ph type="ftr" sz="quarter" idx="11"/>
          </p:nvPr>
        </p:nvSpPr>
        <p:spPr>
          <a:xfrm>
            <a:off x="4038600" y="6124051"/>
            <a:ext cx="4114800" cy="365125"/>
          </a:xfrm>
        </p:spPr>
        <p:txBody>
          <a:bodyPr/>
          <a:lstStyle/>
          <a:p>
            <a:endParaRPr lang="fr-BE" dirty="0"/>
          </a:p>
        </p:txBody>
      </p:sp>
      <p:sp>
        <p:nvSpPr>
          <p:cNvPr id="6" name="Slide Number Placeholder 5"/>
          <p:cNvSpPr>
            <a:spLocks noGrp="1"/>
          </p:cNvSpPr>
          <p:nvPr>
            <p:ph type="sldNum" sz="quarter" idx="12"/>
          </p:nvPr>
        </p:nvSpPr>
        <p:spPr>
          <a:xfrm>
            <a:off x="8610600" y="6136696"/>
            <a:ext cx="2743200" cy="365125"/>
          </a:xfrm>
        </p:spPr>
        <p:txBody>
          <a:bodyPr/>
          <a:lstStyle/>
          <a:p>
            <a:fld id="{0CC06037-44A0-42BA-8800-9704F8DAAE06}" type="slidenum">
              <a:rPr lang="fr-BE" smtClean="0"/>
              <a:t>‹#›</a:t>
            </a:fld>
            <a:endParaRPr lang="fr-BE"/>
          </a:p>
        </p:txBody>
      </p:sp>
    </p:spTree>
    <p:extLst>
      <p:ext uri="{BB962C8B-B14F-4D97-AF65-F5344CB8AC3E}">
        <p14:creationId xmlns:p14="http://schemas.microsoft.com/office/powerpoint/2010/main" val="14252826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5463" y="312066"/>
            <a:ext cx="10515600" cy="1325563"/>
          </a:xfrm>
          <a:prstGeom prst="rect">
            <a:avLst/>
          </a:prstGeom>
        </p:spPr>
        <p:txBody>
          <a:bodyPr/>
          <a:lstStyle>
            <a:lvl1pPr>
              <a:defRPr b="1">
                <a:solidFill>
                  <a:srgbClr val="002060"/>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endParaRPr lang="fr-BE" dirty="0"/>
          </a:p>
        </p:txBody>
      </p:sp>
      <p:sp>
        <p:nvSpPr>
          <p:cNvPr id="3" name="Content Placeholder 2"/>
          <p:cNvSpPr>
            <a:spLocks noGrp="1"/>
          </p:cNvSpPr>
          <p:nvPr>
            <p:ph idx="1"/>
          </p:nvPr>
        </p:nvSpPr>
        <p:spPr/>
        <p:txBody>
          <a:bodyPr/>
          <a:lstStyle>
            <a:lvl1pPr>
              <a:defRPr sz="2800">
                <a:latin typeface="Verdana" panose="020B0604030504040204" pitchFamily="34" charset="0"/>
                <a:ea typeface="Verdana" panose="020B0604030504040204" pitchFamily="34" charset="0"/>
                <a:cs typeface="Verdana" panose="020B0604030504040204" pitchFamily="34" charset="0"/>
              </a:defRPr>
            </a:lvl1pPr>
            <a:lvl2pPr>
              <a:defRPr sz="2800">
                <a:latin typeface="Verdana" panose="020B0604030504040204" pitchFamily="34" charset="0"/>
                <a:ea typeface="Verdana" panose="020B0604030504040204" pitchFamily="34" charset="0"/>
                <a:cs typeface="Verdana" panose="020B0604030504040204" pitchFamily="34" charset="0"/>
              </a:defRPr>
            </a:lvl2pPr>
            <a:lvl3pPr>
              <a:defRPr sz="2800">
                <a:latin typeface="Verdana" panose="020B0604030504040204" pitchFamily="34" charset="0"/>
                <a:ea typeface="Verdana" panose="020B0604030504040204" pitchFamily="34" charset="0"/>
                <a:cs typeface="Verdana" panose="020B0604030504040204" pitchFamily="34" charset="0"/>
              </a:defRPr>
            </a:lvl3pPr>
            <a:lvl4pPr>
              <a:defRPr sz="2800">
                <a:latin typeface="Verdana" panose="020B0604030504040204" pitchFamily="34" charset="0"/>
                <a:ea typeface="Verdana" panose="020B0604030504040204" pitchFamily="34" charset="0"/>
                <a:cs typeface="Verdana" panose="020B0604030504040204" pitchFamily="34" charset="0"/>
              </a:defRPr>
            </a:lvl4pPr>
            <a:lvl5pPr>
              <a:defRPr sz="2800">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fr-BE" dirty="0"/>
          </a:p>
        </p:txBody>
      </p:sp>
      <p:sp>
        <p:nvSpPr>
          <p:cNvPr id="4" name="Date Placeholder 3"/>
          <p:cNvSpPr>
            <a:spLocks noGrp="1"/>
          </p:cNvSpPr>
          <p:nvPr>
            <p:ph type="dt" sz="half" idx="10"/>
          </p:nvPr>
        </p:nvSpPr>
        <p:spPr/>
        <p:txBody>
          <a:bodyPr/>
          <a:lstStyle/>
          <a:p>
            <a:fld id="{5B872FB7-52F7-47EC-87D7-765A0F918F4F}" type="datetimeFigureOut">
              <a:rPr lang="fr-BE" smtClean="0"/>
              <a:t>02-07-21</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0CC06037-44A0-42BA-8800-9704F8DAAE06}" type="slidenum">
              <a:rPr lang="fr-BE" smtClean="0"/>
              <a:t>‹#›</a:t>
            </a:fld>
            <a:endParaRPr lang="fr-BE"/>
          </a:p>
        </p:txBody>
      </p:sp>
    </p:spTree>
    <p:extLst>
      <p:ext uri="{BB962C8B-B14F-4D97-AF65-F5344CB8AC3E}">
        <p14:creationId xmlns:p14="http://schemas.microsoft.com/office/powerpoint/2010/main" val="15324872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48586" y="320675"/>
            <a:ext cx="10515600" cy="1325563"/>
          </a:xfrm>
          <a:prstGeom prst="rect">
            <a:avLst/>
          </a:prstGeom>
        </p:spPr>
        <p:txBody>
          <a:bodyPr/>
          <a:lstStyle>
            <a:lvl1pPr>
              <a:defRPr b="1">
                <a:solidFill>
                  <a:srgbClr val="002060"/>
                </a:solidFill>
              </a:defRPr>
            </a:lvl1pPr>
          </a:lstStyle>
          <a:p>
            <a:r>
              <a:rPr lang="en-US" dirty="0"/>
              <a:t>Click to edit Master title style</a:t>
            </a:r>
            <a:endParaRPr lang="fr-BE" dirty="0"/>
          </a:p>
        </p:txBody>
      </p:sp>
      <p:sp>
        <p:nvSpPr>
          <p:cNvPr id="3" name="Content Placeholder 2"/>
          <p:cNvSpPr>
            <a:spLocks noGrp="1"/>
          </p:cNvSpPr>
          <p:nvPr>
            <p:ph sz="half" idx="1"/>
          </p:nvPr>
        </p:nvSpPr>
        <p:spPr>
          <a:xfrm>
            <a:off x="838200" y="1825625"/>
            <a:ext cx="5181600" cy="4351338"/>
          </a:xfrm>
        </p:spPr>
        <p:txBody>
          <a:bodyPr>
            <a:normAutofit/>
          </a:bodyPr>
          <a:lstStyle>
            <a:lvl1pPr>
              <a:defRPr sz="2800"/>
            </a:lvl1pPr>
            <a:lvl2pPr>
              <a:defRPr sz="2800"/>
            </a:lvl2pPr>
            <a:lvl3pPr>
              <a:defRPr sz="2800"/>
            </a:lvl3pPr>
            <a:lvl4pPr>
              <a:defRPr sz="2800"/>
            </a:lvl4pPr>
            <a:lvl5pPr>
              <a:defRPr sz="2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fr-BE" dirty="0"/>
          </a:p>
        </p:txBody>
      </p:sp>
      <p:sp>
        <p:nvSpPr>
          <p:cNvPr id="4" name="Content Placeholder 3"/>
          <p:cNvSpPr>
            <a:spLocks noGrp="1"/>
          </p:cNvSpPr>
          <p:nvPr>
            <p:ph sz="half" idx="2"/>
          </p:nvPr>
        </p:nvSpPr>
        <p:spPr>
          <a:xfrm>
            <a:off x="6172200" y="1825625"/>
            <a:ext cx="5181600" cy="4351338"/>
          </a:xfrm>
        </p:spPr>
        <p:txBody>
          <a:bodyPr>
            <a:normAutofit/>
          </a:bodyPr>
          <a:lstStyle>
            <a:lvl1pPr>
              <a:defRPr sz="2800"/>
            </a:lvl1pPr>
            <a:lvl2pPr>
              <a:defRPr sz="2800"/>
            </a:lvl2pPr>
            <a:lvl3pPr>
              <a:defRPr sz="2800"/>
            </a:lvl3pPr>
            <a:lvl4pPr>
              <a:defRPr sz="2800"/>
            </a:lvl4pPr>
            <a:lvl5pPr>
              <a:defRPr sz="2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fr-BE" dirty="0"/>
          </a:p>
        </p:txBody>
      </p:sp>
      <p:sp>
        <p:nvSpPr>
          <p:cNvPr id="5" name="Date Placeholder 4"/>
          <p:cNvSpPr>
            <a:spLocks noGrp="1"/>
          </p:cNvSpPr>
          <p:nvPr>
            <p:ph type="dt" sz="half" idx="10"/>
          </p:nvPr>
        </p:nvSpPr>
        <p:spPr/>
        <p:txBody>
          <a:bodyPr/>
          <a:lstStyle/>
          <a:p>
            <a:fld id="{5B872FB7-52F7-47EC-87D7-765A0F918F4F}" type="datetimeFigureOut">
              <a:rPr lang="fr-BE" smtClean="0"/>
              <a:t>02-07-21</a:t>
            </a:fld>
            <a:endParaRPr lang="fr-BE"/>
          </a:p>
        </p:txBody>
      </p:sp>
      <p:sp>
        <p:nvSpPr>
          <p:cNvPr id="6" name="Footer Placeholder 5"/>
          <p:cNvSpPr>
            <a:spLocks noGrp="1"/>
          </p:cNvSpPr>
          <p:nvPr>
            <p:ph type="ftr" sz="quarter" idx="11"/>
          </p:nvPr>
        </p:nvSpPr>
        <p:spPr/>
        <p:txBody>
          <a:bodyPr/>
          <a:lstStyle/>
          <a:p>
            <a:endParaRPr lang="fr-BE"/>
          </a:p>
        </p:txBody>
      </p:sp>
      <p:sp>
        <p:nvSpPr>
          <p:cNvPr id="7" name="Slide Number Placeholder 6"/>
          <p:cNvSpPr>
            <a:spLocks noGrp="1"/>
          </p:cNvSpPr>
          <p:nvPr>
            <p:ph type="sldNum" sz="quarter" idx="12"/>
          </p:nvPr>
        </p:nvSpPr>
        <p:spPr/>
        <p:txBody>
          <a:bodyPr/>
          <a:lstStyle/>
          <a:p>
            <a:fld id="{0CC06037-44A0-42BA-8800-9704F8DAAE06}" type="slidenum">
              <a:rPr lang="fr-BE" smtClean="0"/>
              <a:t>‹#›</a:t>
            </a:fld>
            <a:endParaRPr lang="fr-BE"/>
          </a:p>
        </p:txBody>
      </p:sp>
    </p:spTree>
    <p:extLst>
      <p:ext uri="{BB962C8B-B14F-4D97-AF65-F5344CB8AC3E}">
        <p14:creationId xmlns:p14="http://schemas.microsoft.com/office/powerpoint/2010/main" val="341234682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05463" y="1819791"/>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fr-BE"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872FB7-52F7-47EC-87D7-765A0F918F4F}" type="datetimeFigureOut">
              <a:rPr lang="fr-BE" smtClean="0"/>
              <a:t>02-07-21</a:t>
            </a:fld>
            <a:endParaRPr lang="fr-BE"/>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BE"/>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C06037-44A0-42BA-8800-9704F8DAAE06}" type="slidenum">
              <a:rPr lang="fr-BE" smtClean="0"/>
              <a:t>‹#›</a:t>
            </a:fld>
            <a:endParaRPr lang="fr-BE"/>
          </a:p>
        </p:txBody>
      </p:sp>
      <p:sp>
        <p:nvSpPr>
          <p:cNvPr id="7" name="Title 1">
            <a:extLst>
              <a:ext uri="{FF2B5EF4-FFF2-40B4-BE49-F238E27FC236}">
                <a16:creationId xmlns:a16="http://schemas.microsoft.com/office/drawing/2014/main" id="{88525216-3E7B-4F80-9A3B-A7B36602BEAD}"/>
              </a:ext>
            </a:extLst>
          </p:cNvPr>
          <p:cNvSpPr txBox="1">
            <a:spLocks/>
          </p:cNvSpPr>
          <p:nvPr userDrawn="1"/>
        </p:nvSpPr>
        <p:spPr>
          <a:xfrm>
            <a:off x="172278" y="169082"/>
            <a:ext cx="10410908" cy="1465488"/>
          </a:xfrm>
          <a:prstGeom prst="rect">
            <a:avLst/>
          </a:prstGeom>
        </p:spPr>
        <p:txBody>
          <a:bodyPr anchor="b">
            <a:normAutofit/>
          </a:bodyPr>
          <a:lstStyle>
            <a:lvl1pPr algn="l" defTabSz="914400" rtl="0" eaLnBrk="1" latinLnBrk="0" hangingPunct="1">
              <a:lnSpc>
                <a:spcPct val="90000"/>
              </a:lnSpc>
              <a:spcBef>
                <a:spcPct val="0"/>
              </a:spcBef>
              <a:buNone/>
              <a:defRPr sz="4800" b="1" kern="1200">
                <a:solidFill>
                  <a:srgbClr val="002060"/>
                </a:solidFill>
                <a:latin typeface="Verdana" panose="020B0604030504040204" pitchFamily="34" charset="0"/>
                <a:ea typeface="Verdana" panose="020B0604030504040204" pitchFamily="34" charset="0"/>
                <a:cs typeface="Verdana" panose="020B0604030504040204" pitchFamily="34" charset="0"/>
              </a:defRPr>
            </a:lvl1pPr>
          </a:lstStyle>
          <a:p>
            <a:endParaRPr lang="fr-BE" dirty="0"/>
          </a:p>
        </p:txBody>
      </p:sp>
      <p:cxnSp>
        <p:nvCxnSpPr>
          <p:cNvPr id="8" name="Straight Connector 7">
            <a:extLst>
              <a:ext uri="{FF2B5EF4-FFF2-40B4-BE49-F238E27FC236}">
                <a16:creationId xmlns:a16="http://schemas.microsoft.com/office/drawing/2014/main" id="{40110929-D99F-4F93-8D79-DA1EE21A6EEC}"/>
              </a:ext>
            </a:extLst>
          </p:cNvPr>
          <p:cNvCxnSpPr/>
          <p:nvPr userDrawn="1"/>
        </p:nvCxnSpPr>
        <p:spPr>
          <a:xfrm>
            <a:off x="0" y="6721475"/>
            <a:ext cx="12192000" cy="0"/>
          </a:xfrm>
          <a:prstGeom prst="line">
            <a:avLst/>
          </a:prstGeom>
          <a:ln w="38100">
            <a:solidFill>
              <a:srgbClr val="0A77B3"/>
            </a:solidFill>
            <a:prstDash val="solid"/>
          </a:ln>
        </p:spPr>
        <p:style>
          <a:lnRef idx="1">
            <a:schemeClr val="accent1"/>
          </a:lnRef>
          <a:fillRef idx="0">
            <a:schemeClr val="accent1"/>
          </a:fillRef>
          <a:effectRef idx="0">
            <a:schemeClr val="accent1"/>
          </a:effectRef>
          <a:fontRef idx="minor">
            <a:schemeClr val="tx1"/>
          </a:fontRef>
        </p:style>
      </p:cxnSp>
      <p:sp>
        <p:nvSpPr>
          <p:cNvPr id="9" name="Title Placeholder 8">
            <a:extLst>
              <a:ext uri="{FF2B5EF4-FFF2-40B4-BE49-F238E27FC236}">
                <a16:creationId xmlns:a16="http://schemas.microsoft.com/office/drawing/2014/main" id="{DC48BE74-70CC-4BC3-8F90-5BF2C2F29983}"/>
              </a:ext>
            </a:extLst>
          </p:cNvPr>
          <p:cNvSpPr>
            <a:spLocks noGrp="1"/>
          </p:cNvSpPr>
          <p:nvPr>
            <p:ph type="title"/>
          </p:nvPr>
        </p:nvSpPr>
        <p:spPr>
          <a:xfrm>
            <a:off x="305463" y="309007"/>
            <a:ext cx="10515600"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cxnSp>
        <p:nvCxnSpPr>
          <p:cNvPr id="11" name="Straight Connector 10">
            <a:extLst>
              <a:ext uri="{FF2B5EF4-FFF2-40B4-BE49-F238E27FC236}">
                <a16:creationId xmlns:a16="http://schemas.microsoft.com/office/drawing/2014/main" id="{A6037BFE-069D-45AE-AAA2-DBA37783E36D}"/>
              </a:ext>
            </a:extLst>
          </p:cNvPr>
          <p:cNvCxnSpPr/>
          <p:nvPr userDrawn="1"/>
        </p:nvCxnSpPr>
        <p:spPr>
          <a:xfrm>
            <a:off x="0" y="6628342"/>
            <a:ext cx="12192000" cy="0"/>
          </a:xfrm>
          <a:prstGeom prst="line">
            <a:avLst/>
          </a:prstGeom>
          <a:ln w="38100">
            <a:solidFill>
              <a:srgbClr val="C00000"/>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388237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Lst>
  <p:txStyles>
    <p:titleStyle>
      <a:lvl1pPr algn="l" defTabSz="914400" rtl="0" eaLnBrk="1" latinLnBrk="0" hangingPunct="1">
        <a:lnSpc>
          <a:spcPct val="90000"/>
        </a:lnSpc>
        <a:spcBef>
          <a:spcPct val="0"/>
        </a:spcBef>
        <a:buNone/>
        <a:defRPr sz="4400" kern="1200">
          <a:solidFill>
            <a:srgbClr val="002060"/>
          </a:solidFill>
          <a:latin typeface="Verdana" panose="020B0604030504040204" pitchFamily="34" charset="0"/>
          <a:ea typeface="Verdana" panose="020B0604030504040204" pitchFamily="34" charset="0"/>
          <a:cs typeface="Verdana" panose="020B060403050404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0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futureu.europa.eu/"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hyperlink" Target="https://the25percent.eu/share-your-idea-form/?source=edf"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19.xml.rels><?xml version="1.0" encoding="UTF-8" standalone="yes"?>
<Relationships xmlns="http://schemas.openxmlformats.org/package/2006/relationships"><Relationship Id="rId3" Type="http://schemas.openxmlformats.org/officeDocument/2006/relationships/hyperlink" Target="#_EDF_core_demands"/><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12.jpg"/></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3.xml"/><Relationship Id="rId1" Type="http://schemas.openxmlformats.org/officeDocument/2006/relationships/slideLayout" Target="../slideLayouts/slideLayout3.xml"/><Relationship Id="rId4" Type="http://schemas.openxmlformats.org/officeDocument/2006/relationships/hyperlink" Target="http://www.edf-feph.org/"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3288954"/>
            <a:ext cx="9144000" cy="1277126"/>
          </a:xfrm>
        </p:spPr>
        <p:txBody>
          <a:bodyPr>
            <a:normAutofit/>
          </a:bodyPr>
          <a:lstStyle/>
          <a:p>
            <a:pPr algn="ctr"/>
            <a:r>
              <a:rPr lang="fr-BE" sz="5400" b="1" dirty="0">
                <a:solidFill>
                  <a:srgbClr val="0070C0"/>
                </a:solidFill>
                <a:latin typeface="Arial" panose="020B0604020202020204" pitchFamily="34" charset="0"/>
                <a:cs typeface="Arial" panose="020B0604020202020204" pitchFamily="34" charset="0"/>
              </a:rPr>
              <a:t>EDF Board meeting</a:t>
            </a:r>
          </a:p>
        </p:txBody>
      </p:sp>
      <p:sp>
        <p:nvSpPr>
          <p:cNvPr id="3" name="Subtitle 2"/>
          <p:cNvSpPr>
            <a:spLocks noGrp="1"/>
          </p:cNvSpPr>
          <p:nvPr>
            <p:ph type="subTitle" idx="1"/>
          </p:nvPr>
        </p:nvSpPr>
        <p:spPr>
          <a:xfrm>
            <a:off x="1072979" y="4816046"/>
            <a:ext cx="10046042" cy="1366184"/>
          </a:xfrm>
        </p:spPr>
        <p:txBody>
          <a:bodyPr>
            <a:normAutofit fontScale="92500" lnSpcReduction="10000"/>
          </a:bodyPr>
          <a:lstStyle/>
          <a:p>
            <a:pPr algn="ctr"/>
            <a:r>
              <a:rPr lang="en-US" dirty="0">
                <a:latin typeface="Arial" panose="020B0604020202020204" pitchFamily="34" charset="0"/>
                <a:cs typeface="Arial" panose="020B0604020202020204" pitchFamily="34" charset="0"/>
              </a:rPr>
              <a:t>Monday, July 5</a:t>
            </a:r>
            <a:r>
              <a:rPr lang="en-US" baseline="30000" dirty="0">
                <a:latin typeface="Arial" panose="020B0604020202020204" pitchFamily="34" charset="0"/>
                <a:cs typeface="Arial" panose="020B0604020202020204" pitchFamily="34" charset="0"/>
              </a:rPr>
              <a:t>th</a:t>
            </a:r>
            <a:r>
              <a:rPr lang="en-US" dirty="0">
                <a:latin typeface="Arial" panose="020B0604020202020204" pitchFamily="34" charset="0"/>
                <a:cs typeface="Arial" panose="020B0604020202020204" pitchFamily="34" charset="0"/>
              </a:rPr>
              <a:t> 2021</a:t>
            </a:r>
          </a:p>
          <a:p>
            <a:pPr algn="ctr"/>
            <a:endParaRPr lang="en-US" dirty="0">
              <a:latin typeface="Arial" panose="020B0604020202020204" pitchFamily="34" charset="0"/>
              <a:cs typeface="Arial" panose="020B0604020202020204" pitchFamily="34" charset="0"/>
            </a:endParaRPr>
          </a:p>
          <a:p>
            <a:pPr algn="ctr"/>
            <a:r>
              <a:rPr lang="en-US" baseline="30000" dirty="0">
                <a:latin typeface="Arial" panose="020B0604020202020204" pitchFamily="34" charset="0"/>
                <a:cs typeface="Arial" panose="020B0604020202020204" pitchFamily="34" charset="0"/>
              </a:rPr>
              <a:t>9am Central European Time</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59946" y="967484"/>
            <a:ext cx="1872108" cy="2071504"/>
          </a:xfrm>
          <a:prstGeom prst="rect">
            <a:avLst/>
          </a:prstGeom>
        </p:spPr>
      </p:pic>
      <p:pic>
        <p:nvPicPr>
          <p:cNvPr id="9" name="Picture 8">
            <a:extLst>
              <a:ext uri="{FF2B5EF4-FFF2-40B4-BE49-F238E27FC236}">
                <a16:creationId xmlns:a16="http://schemas.microsoft.com/office/drawing/2014/main" id="{47F9E0AD-412D-4278-9A03-D74AE980BEF6}"/>
              </a:ext>
            </a:extLst>
          </p:cNvPr>
          <p:cNvPicPr>
            <a:picLocks noChangeAspect="1"/>
          </p:cNvPicPr>
          <p:nvPr/>
        </p:nvPicPr>
        <p:blipFill>
          <a:blip r:embed="rId4"/>
          <a:stretch>
            <a:fillRect/>
          </a:stretch>
        </p:blipFill>
        <p:spPr>
          <a:xfrm>
            <a:off x="8833311" y="5400284"/>
            <a:ext cx="2804403" cy="951058"/>
          </a:xfrm>
          <a:prstGeom prst="rect">
            <a:avLst/>
          </a:prstGeom>
        </p:spPr>
      </p:pic>
    </p:spTree>
    <p:extLst>
      <p:ext uri="{BB962C8B-B14F-4D97-AF65-F5344CB8AC3E}">
        <p14:creationId xmlns:p14="http://schemas.microsoft.com/office/powerpoint/2010/main" val="41810772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072903-805F-473F-A791-5D905DC8ACA7}"/>
              </a:ext>
            </a:extLst>
          </p:cNvPr>
          <p:cNvSpPr>
            <a:spLocks noGrp="1"/>
          </p:cNvSpPr>
          <p:nvPr>
            <p:ph type="title"/>
          </p:nvPr>
        </p:nvSpPr>
        <p:spPr>
          <a:xfrm>
            <a:off x="298953" y="686871"/>
            <a:ext cx="11893047" cy="950758"/>
          </a:xfrm>
        </p:spPr>
        <p:txBody>
          <a:bodyPr>
            <a:noAutofit/>
          </a:bodyPr>
          <a:lstStyle/>
          <a:p>
            <a:pPr>
              <a:lnSpc>
                <a:spcPct val="100000"/>
              </a:lnSpc>
            </a:pPr>
            <a:r>
              <a:rPr lang="en-US" sz="3200" dirty="0">
                <a:solidFill>
                  <a:srgbClr val="0070C0"/>
                </a:solidFill>
                <a:latin typeface="Arial" panose="020B0604020202020204" pitchFamily="34" charset="0"/>
                <a:cs typeface="Arial" panose="020B0604020202020204" pitchFamily="34" charset="0"/>
              </a:rPr>
              <a:t>4.	Work-planning for 2022-2025 (DOC-BOARD-21-07-03)</a:t>
            </a:r>
            <a:br>
              <a:rPr lang="en-US" sz="3200" dirty="0">
                <a:solidFill>
                  <a:srgbClr val="0070C0"/>
                </a:solidFill>
                <a:latin typeface="Arial" panose="020B0604020202020204" pitchFamily="34" charset="0"/>
                <a:cs typeface="Arial" panose="020B0604020202020204" pitchFamily="34" charset="0"/>
              </a:rPr>
            </a:br>
            <a:r>
              <a:rPr lang="en-US" sz="3200" dirty="0">
                <a:solidFill>
                  <a:srgbClr val="0070C0"/>
                </a:solidFill>
                <a:latin typeface="Arial" panose="020B0604020202020204" pitchFamily="34" charset="0"/>
                <a:cs typeface="Arial" panose="020B0604020202020204" pitchFamily="34" charset="0"/>
              </a:rPr>
              <a:t>	Presented by Catherine</a:t>
            </a:r>
            <a:br>
              <a:rPr lang="en-GB" sz="3200" dirty="0">
                <a:effectLst/>
                <a:latin typeface="Calibri" panose="020F0502020204030204" pitchFamily="34" charset="0"/>
                <a:ea typeface="Calibri" panose="020F0502020204030204" pitchFamily="34" charset="0"/>
                <a:cs typeface="Times New Roman" panose="02020603050405020304" pitchFamily="18" charset="0"/>
              </a:rPr>
            </a:br>
            <a:endParaRPr lang="en-GB" sz="3200" dirty="0"/>
          </a:p>
        </p:txBody>
      </p:sp>
      <p:pic>
        <p:nvPicPr>
          <p:cNvPr id="4" name="Picture 3">
            <a:extLst>
              <a:ext uri="{FF2B5EF4-FFF2-40B4-BE49-F238E27FC236}">
                <a16:creationId xmlns:a16="http://schemas.microsoft.com/office/drawing/2014/main" id="{C1D3791C-35E6-4120-AA79-03BF2FC61B90}"/>
              </a:ext>
            </a:extLst>
          </p:cNvPr>
          <p:cNvPicPr>
            <a:picLocks noChangeAspect="1"/>
          </p:cNvPicPr>
          <p:nvPr/>
        </p:nvPicPr>
        <p:blipFill>
          <a:blip r:embed="rId3"/>
          <a:stretch>
            <a:fillRect/>
          </a:stretch>
        </p:blipFill>
        <p:spPr>
          <a:xfrm>
            <a:off x="9387597" y="5848721"/>
            <a:ext cx="2804403" cy="951058"/>
          </a:xfrm>
          <a:prstGeom prst="rect">
            <a:avLst/>
          </a:prstGeom>
        </p:spPr>
      </p:pic>
      <p:sp>
        <p:nvSpPr>
          <p:cNvPr id="6" name="Content Placeholder 5">
            <a:extLst>
              <a:ext uri="{FF2B5EF4-FFF2-40B4-BE49-F238E27FC236}">
                <a16:creationId xmlns:a16="http://schemas.microsoft.com/office/drawing/2014/main" id="{5C02EADB-14F0-4844-8654-B8DF1EC6456C}"/>
              </a:ext>
            </a:extLst>
          </p:cNvPr>
          <p:cNvSpPr>
            <a:spLocks noGrp="1"/>
          </p:cNvSpPr>
          <p:nvPr>
            <p:ph idx="1"/>
          </p:nvPr>
        </p:nvSpPr>
        <p:spPr>
          <a:xfrm>
            <a:off x="298953" y="1619973"/>
            <a:ext cx="11635323" cy="4415901"/>
          </a:xfrm>
        </p:spPr>
        <p:txBody>
          <a:bodyPr>
            <a:normAutofit/>
          </a:bodyPr>
          <a:lstStyle/>
          <a:p>
            <a:pPr>
              <a:lnSpc>
                <a:spcPct val="110000"/>
              </a:lnSpc>
              <a:buClr>
                <a:srgbClr val="0070C0"/>
              </a:buClr>
            </a:pPr>
            <a:r>
              <a:rPr lang="es-ES" dirty="0" err="1">
                <a:latin typeface="Arial" panose="020B0604020202020204" pitchFamily="34" charset="0"/>
                <a:cs typeface="Arial" panose="020B0604020202020204" pitchFamily="34" charset="0"/>
              </a:rPr>
              <a:t>Call</a:t>
            </a:r>
            <a:r>
              <a:rPr lang="es-ES" dirty="0">
                <a:latin typeface="Arial" panose="020B0604020202020204" pitchFamily="34" charset="0"/>
                <a:cs typeface="Arial" panose="020B0604020202020204" pitchFamily="34" charset="0"/>
              </a:rPr>
              <a:t> for </a:t>
            </a:r>
            <a:r>
              <a:rPr lang="es-ES" dirty="0" err="1">
                <a:latin typeface="Arial" panose="020B0604020202020204" pitchFamily="34" charset="0"/>
                <a:cs typeface="Arial" panose="020B0604020202020204" pitchFamily="34" charset="0"/>
              </a:rPr>
              <a:t>the</a:t>
            </a:r>
            <a:r>
              <a:rPr lang="es-ES" dirty="0">
                <a:latin typeface="Arial" panose="020B0604020202020204" pitchFamily="34" charset="0"/>
                <a:cs typeface="Arial" panose="020B0604020202020204" pitchFamily="34" charset="0"/>
              </a:rPr>
              <a:t> 4-year Framework </a:t>
            </a:r>
            <a:r>
              <a:rPr lang="es-ES" dirty="0" err="1">
                <a:latin typeface="Arial" panose="020B0604020202020204" pitchFamily="34" charset="0"/>
                <a:cs typeface="Arial" panose="020B0604020202020204" pitchFamily="34" charset="0"/>
              </a:rPr>
              <a:t>Partnership</a:t>
            </a:r>
            <a:r>
              <a:rPr lang="es-ES" dirty="0">
                <a:latin typeface="Arial" panose="020B0604020202020204" pitchFamily="34" charset="0"/>
                <a:cs typeface="Arial" panose="020B0604020202020204" pitchFamily="34" charset="0"/>
              </a:rPr>
              <a:t> </a:t>
            </a:r>
            <a:r>
              <a:rPr lang="es-ES" dirty="0" err="1">
                <a:latin typeface="Arial" panose="020B0604020202020204" pitchFamily="34" charset="0"/>
                <a:cs typeface="Arial" panose="020B0604020202020204" pitchFamily="34" charset="0"/>
              </a:rPr>
              <a:t>Agreement</a:t>
            </a:r>
            <a:r>
              <a:rPr lang="es-ES" dirty="0">
                <a:latin typeface="Arial" panose="020B0604020202020204" pitchFamily="34" charset="0"/>
                <a:cs typeface="Arial" panose="020B0604020202020204" pitchFamily="34" charset="0"/>
              </a:rPr>
              <a:t> of </a:t>
            </a:r>
            <a:r>
              <a:rPr lang="es-ES" dirty="0" err="1">
                <a:latin typeface="Arial" panose="020B0604020202020204" pitchFamily="34" charset="0"/>
                <a:cs typeface="Arial" panose="020B0604020202020204" pitchFamily="34" charset="0"/>
              </a:rPr>
              <a:t>the</a:t>
            </a:r>
            <a:r>
              <a:rPr lang="es-ES" dirty="0">
                <a:latin typeface="Arial" panose="020B0604020202020204" pitchFamily="34" charset="0"/>
                <a:cs typeface="Arial" panose="020B0604020202020204" pitchFamily="34" charset="0"/>
              </a:rPr>
              <a:t> </a:t>
            </a:r>
            <a:r>
              <a:rPr lang="es-ES" dirty="0" err="1">
                <a:latin typeface="Arial" panose="020B0604020202020204" pitchFamily="34" charset="0"/>
                <a:cs typeface="Arial" panose="020B0604020202020204" pitchFamily="34" charset="0"/>
              </a:rPr>
              <a:t>Commission</a:t>
            </a:r>
            <a:r>
              <a:rPr lang="es-ES" dirty="0">
                <a:latin typeface="Arial" panose="020B0604020202020204" pitchFamily="34" charset="0"/>
                <a:cs typeface="Arial" panose="020B0604020202020204" pitchFamily="34" charset="0"/>
              </a:rPr>
              <a:t> </a:t>
            </a:r>
            <a:r>
              <a:rPr lang="es-ES" dirty="0" err="1">
                <a:latin typeface="Arial" panose="020B0604020202020204" pitchFamily="34" charset="0"/>
                <a:cs typeface="Arial" panose="020B0604020202020204" pitchFamily="34" charset="0"/>
              </a:rPr>
              <a:t>was</a:t>
            </a:r>
            <a:r>
              <a:rPr lang="es-ES" dirty="0">
                <a:latin typeface="Arial" panose="020B0604020202020204" pitchFamily="34" charset="0"/>
                <a:cs typeface="Arial" panose="020B0604020202020204" pitchFamily="34" charset="0"/>
              </a:rPr>
              <a:t> </a:t>
            </a:r>
            <a:r>
              <a:rPr lang="es-ES" dirty="0" err="1">
                <a:latin typeface="Arial" panose="020B0604020202020204" pitchFamily="34" charset="0"/>
                <a:cs typeface="Arial" panose="020B0604020202020204" pitchFamily="34" charset="0"/>
              </a:rPr>
              <a:t>published</a:t>
            </a:r>
            <a:r>
              <a:rPr lang="es-ES" dirty="0">
                <a:latin typeface="Arial" panose="020B0604020202020204" pitchFamily="34" charset="0"/>
                <a:cs typeface="Arial" panose="020B0604020202020204" pitchFamily="34" charset="0"/>
              </a:rPr>
              <a:t> on 23 June</a:t>
            </a:r>
          </a:p>
          <a:p>
            <a:pPr marL="0" indent="0">
              <a:lnSpc>
                <a:spcPct val="110000"/>
              </a:lnSpc>
              <a:buClr>
                <a:srgbClr val="0070C0"/>
              </a:buClr>
              <a:buNone/>
            </a:pPr>
            <a:endParaRPr lang="es-ES" dirty="0">
              <a:latin typeface="Arial" panose="020B0604020202020204" pitchFamily="34" charset="0"/>
              <a:cs typeface="Arial" panose="020B0604020202020204" pitchFamily="34" charset="0"/>
            </a:endParaRPr>
          </a:p>
          <a:p>
            <a:pPr>
              <a:lnSpc>
                <a:spcPct val="110000"/>
              </a:lnSpc>
              <a:buClr>
                <a:srgbClr val="0070C0"/>
              </a:buClr>
            </a:pPr>
            <a:r>
              <a:rPr lang="es-ES" dirty="0" err="1">
                <a:latin typeface="Arial" panose="020B0604020202020204" pitchFamily="34" charset="0"/>
                <a:cs typeface="Arial" panose="020B0604020202020204" pitchFamily="34" charset="0"/>
              </a:rPr>
              <a:t>Deadline</a:t>
            </a:r>
            <a:r>
              <a:rPr lang="es-ES" dirty="0">
                <a:latin typeface="Arial" panose="020B0604020202020204" pitchFamily="34" charset="0"/>
                <a:cs typeface="Arial" panose="020B0604020202020204" pitchFamily="34" charset="0"/>
              </a:rPr>
              <a:t> 28 </a:t>
            </a:r>
            <a:r>
              <a:rPr lang="es-ES" dirty="0" err="1">
                <a:latin typeface="Arial" panose="020B0604020202020204" pitchFamily="34" charset="0"/>
                <a:cs typeface="Arial" panose="020B0604020202020204" pitchFamily="34" charset="0"/>
              </a:rPr>
              <a:t>September</a:t>
            </a:r>
            <a:endParaRPr lang="es-ES" dirty="0">
              <a:latin typeface="Arial" panose="020B0604020202020204" pitchFamily="34" charset="0"/>
              <a:cs typeface="Arial" panose="020B0604020202020204" pitchFamily="34" charset="0"/>
            </a:endParaRPr>
          </a:p>
          <a:p>
            <a:pPr>
              <a:lnSpc>
                <a:spcPct val="110000"/>
              </a:lnSpc>
              <a:buClr>
                <a:srgbClr val="0070C0"/>
              </a:buClr>
            </a:pPr>
            <a:endParaRPr lang="es-ES" dirty="0">
              <a:latin typeface="Arial" panose="020B0604020202020204" pitchFamily="34" charset="0"/>
              <a:cs typeface="Arial" panose="020B0604020202020204" pitchFamily="34" charset="0"/>
            </a:endParaRPr>
          </a:p>
          <a:p>
            <a:pPr>
              <a:lnSpc>
                <a:spcPct val="110000"/>
              </a:lnSpc>
              <a:buClr>
                <a:srgbClr val="0070C0"/>
              </a:buClr>
            </a:pPr>
            <a:r>
              <a:rPr lang="es-ES" dirty="0" err="1">
                <a:latin typeface="Arial" panose="020B0604020202020204" pitchFamily="34" charset="0"/>
                <a:cs typeface="Arial" panose="020B0604020202020204" pitchFamily="34" charset="0"/>
              </a:rPr>
              <a:t>Policy</a:t>
            </a:r>
            <a:r>
              <a:rPr lang="es-ES" dirty="0">
                <a:latin typeface="Arial" panose="020B0604020202020204" pitchFamily="34" charset="0"/>
                <a:cs typeface="Arial" panose="020B0604020202020204" pitchFamily="34" charset="0"/>
              </a:rPr>
              <a:t> </a:t>
            </a:r>
            <a:r>
              <a:rPr lang="es-ES" dirty="0" err="1">
                <a:latin typeface="Arial" panose="020B0604020202020204" pitchFamily="34" charset="0"/>
                <a:cs typeface="Arial" panose="020B0604020202020204" pitchFamily="34" charset="0"/>
              </a:rPr>
              <a:t>Priorities</a:t>
            </a:r>
            <a:r>
              <a:rPr lang="es-ES" dirty="0">
                <a:latin typeface="Arial" panose="020B0604020202020204" pitchFamily="34" charset="0"/>
                <a:cs typeface="Arial" panose="020B0604020202020204" pitchFamily="34" charset="0"/>
              </a:rPr>
              <a:t>: </a:t>
            </a:r>
            <a:r>
              <a:rPr lang="es-ES" dirty="0" err="1">
                <a:latin typeface="Arial" panose="020B0604020202020204" pitchFamily="34" charset="0"/>
                <a:cs typeface="Arial" panose="020B0604020202020204" pitchFamily="34" charset="0"/>
              </a:rPr>
              <a:t>Implementation</a:t>
            </a:r>
            <a:r>
              <a:rPr lang="es-ES" dirty="0">
                <a:latin typeface="Arial" panose="020B0604020202020204" pitchFamily="34" charset="0"/>
                <a:cs typeface="Arial" panose="020B0604020202020204" pitchFamily="34" charset="0"/>
              </a:rPr>
              <a:t> of </a:t>
            </a:r>
            <a:r>
              <a:rPr lang="es-ES" dirty="0" err="1">
                <a:latin typeface="Arial" panose="020B0604020202020204" pitchFamily="34" charset="0"/>
                <a:cs typeface="Arial" panose="020B0604020202020204" pitchFamily="34" charset="0"/>
              </a:rPr>
              <a:t>the</a:t>
            </a:r>
            <a:r>
              <a:rPr lang="es-ES" dirty="0">
                <a:latin typeface="Arial" panose="020B0604020202020204" pitchFamily="34" charset="0"/>
                <a:cs typeface="Arial" panose="020B0604020202020204" pitchFamily="34" charset="0"/>
              </a:rPr>
              <a:t> Disability </a:t>
            </a:r>
            <a:r>
              <a:rPr lang="es-ES" dirty="0" err="1">
                <a:latin typeface="Arial" panose="020B0604020202020204" pitchFamily="34" charset="0"/>
                <a:cs typeface="Arial" panose="020B0604020202020204" pitchFamily="34" charset="0"/>
              </a:rPr>
              <a:t>Strategy</a:t>
            </a:r>
            <a:r>
              <a:rPr lang="es-ES" dirty="0">
                <a:latin typeface="Arial" panose="020B0604020202020204" pitchFamily="34" charset="0"/>
                <a:cs typeface="Arial" panose="020B0604020202020204" pitchFamily="34" charset="0"/>
              </a:rPr>
              <a:t> &amp; UN CRPD, Human Rights and Non-</a:t>
            </a:r>
            <a:r>
              <a:rPr lang="es-ES" dirty="0" err="1">
                <a:latin typeface="Arial" panose="020B0604020202020204" pitchFamily="34" charset="0"/>
                <a:cs typeface="Arial" panose="020B0604020202020204" pitchFamily="34" charset="0"/>
              </a:rPr>
              <a:t>Discrimination</a:t>
            </a:r>
            <a:r>
              <a:rPr lang="es-ES" dirty="0">
                <a:latin typeface="Arial" panose="020B0604020202020204" pitchFamily="34" charset="0"/>
                <a:cs typeface="Arial" panose="020B0604020202020204" pitchFamily="34" charset="0"/>
              </a:rPr>
              <a:t>, Smart &amp; </a:t>
            </a:r>
            <a:r>
              <a:rPr lang="es-ES" dirty="0" err="1">
                <a:latin typeface="Arial" panose="020B0604020202020204" pitchFamily="34" charset="0"/>
                <a:cs typeface="Arial" panose="020B0604020202020204" pitchFamily="34" charset="0"/>
              </a:rPr>
              <a:t>Accessible</a:t>
            </a:r>
            <a:r>
              <a:rPr lang="es-ES" dirty="0">
                <a:latin typeface="Arial" panose="020B0604020202020204" pitchFamily="34" charset="0"/>
                <a:cs typeface="Arial" panose="020B0604020202020204" pitchFamily="34" charset="0"/>
              </a:rPr>
              <a:t> </a:t>
            </a:r>
            <a:r>
              <a:rPr lang="es-ES" dirty="0" err="1">
                <a:latin typeface="Arial" panose="020B0604020202020204" pitchFamily="34" charset="0"/>
                <a:cs typeface="Arial" panose="020B0604020202020204" pitchFamily="34" charset="0"/>
              </a:rPr>
              <a:t>Europe</a:t>
            </a:r>
            <a:r>
              <a:rPr lang="es-ES" dirty="0">
                <a:latin typeface="Arial" panose="020B0604020202020204" pitchFamily="34" charset="0"/>
                <a:cs typeface="Arial" panose="020B0604020202020204" pitchFamily="34" charset="0"/>
              </a:rPr>
              <a:t>, </a:t>
            </a:r>
            <a:r>
              <a:rPr lang="es-ES" dirty="0" err="1">
                <a:latin typeface="Arial" panose="020B0604020202020204" pitchFamily="34" charset="0"/>
                <a:cs typeface="Arial" panose="020B0604020202020204" pitchFamily="34" charset="0"/>
              </a:rPr>
              <a:t>Fair</a:t>
            </a:r>
            <a:r>
              <a:rPr lang="es-ES" dirty="0">
                <a:latin typeface="Arial" panose="020B0604020202020204" pitchFamily="34" charset="0"/>
                <a:cs typeface="Arial" panose="020B0604020202020204" pitchFamily="34" charset="0"/>
              </a:rPr>
              <a:t> &amp; Social </a:t>
            </a:r>
            <a:r>
              <a:rPr lang="es-ES" dirty="0" err="1">
                <a:latin typeface="Arial" panose="020B0604020202020204" pitchFamily="34" charset="0"/>
                <a:cs typeface="Arial" panose="020B0604020202020204" pitchFamily="34" charset="0"/>
              </a:rPr>
              <a:t>Europe</a:t>
            </a:r>
            <a:r>
              <a:rPr lang="es-ES" dirty="0">
                <a:latin typeface="Arial" panose="020B0604020202020204" pitchFamily="34" charset="0"/>
                <a:cs typeface="Arial" panose="020B0604020202020204" pitchFamily="34" charset="0"/>
              </a:rPr>
              <a:t>, International </a:t>
            </a:r>
            <a:r>
              <a:rPr lang="es-ES" dirty="0" err="1">
                <a:latin typeface="Arial" panose="020B0604020202020204" pitchFamily="34" charset="0"/>
                <a:cs typeface="Arial" panose="020B0604020202020204" pitchFamily="34" charset="0"/>
              </a:rPr>
              <a:t>cooperation</a:t>
            </a:r>
            <a:r>
              <a:rPr lang="es-ES" dirty="0">
                <a:latin typeface="Arial" panose="020B0604020202020204" pitchFamily="34" charset="0"/>
                <a:cs typeface="Arial" panose="020B0604020202020204" pitchFamily="34" charset="0"/>
              </a:rPr>
              <a:t> &amp; </a:t>
            </a:r>
            <a:r>
              <a:rPr lang="es-ES" dirty="0" err="1">
                <a:latin typeface="Arial" panose="020B0604020202020204" pitchFamily="34" charset="0"/>
                <a:cs typeface="Arial" panose="020B0604020202020204" pitchFamily="34" charset="0"/>
              </a:rPr>
              <a:t>humanitarian</a:t>
            </a:r>
            <a:r>
              <a:rPr lang="es-ES" dirty="0">
                <a:latin typeface="Arial" panose="020B0604020202020204" pitchFamily="34" charset="0"/>
                <a:cs typeface="Arial" panose="020B0604020202020204" pitchFamily="34" charset="0"/>
              </a:rPr>
              <a:t> </a:t>
            </a:r>
            <a:r>
              <a:rPr lang="es-ES" dirty="0" err="1">
                <a:latin typeface="Arial" panose="020B0604020202020204" pitchFamily="34" charset="0"/>
                <a:cs typeface="Arial" panose="020B0604020202020204" pitchFamily="34" charset="0"/>
              </a:rPr>
              <a:t>action</a:t>
            </a:r>
            <a:endParaRPr lang="es-E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896202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1D3791C-35E6-4120-AA79-03BF2FC61B90}"/>
              </a:ext>
            </a:extLst>
          </p:cNvPr>
          <p:cNvPicPr>
            <a:picLocks noChangeAspect="1"/>
          </p:cNvPicPr>
          <p:nvPr/>
        </p:nvPicPr>
        <p:blipFill>
          <a:blip r:embed="rId3"/>
          <a:stretch>
            <a:fillRect/>
          </a:stretch>
        </p:blipFill>
        <p:spPr>
          <a:xfrm>
            <a:off x="9129874" y="5629035"/>
            <a:ext cx="2804403" cy="951058"/>
          </a:xfrm>
          <a:prstGeom prst="rect">
            <a:avLst/>
          </a:prstGeom>
        </p:spPr>
      </p:pic>
      <p:sp>
        <p:nvSpPr>
          <p:cNvPr id="6" name="Content Placeholder 5">
            <a:extLst>
              <a:ext uri="{FF2B5EF4-FFF2-40B4-BE49-F238E27FC236}">
                <a16:creationId xmlns:a16="http://schemas.microsoft.com/office/drawing/2014/main" id="{5C02EADB-14F0-4844-8654-B8DF1EC6456C}"/>
              </a:ext>
            </a:extLst>
          </p:cNvPr>
          <p:cNvSpPr>
            <a:spLocks noGrp="1"/>
          </p:cNvSpPr>
          <p:nvPr>
            <p:ph idx="1"/>
          </p:nvPr>
        </p:nvSpPr>
        <p:spPr>
          <a:xfrm>
            <a:off x="298953" y="1272746"/>
            <a:ext cx="11798311" cy="4898383"/>
          </a:xfrm>
        </p:spPr>
        <p:txBody>
          <a:bodyPr>
            <a:normAutofit/>
          </a:bodyPr>
          <a:lstStyle/>
          <a:p>
            <a:pPr marL="0" indent="0">
              <a:lnSpc>
                <a:spcPct val="100000"/>
              </a:lnSpc>
              <a:buNone/>
            </a:pPr>
            <a:r>
              <a:rPr lang="es-ES" dirty="0" err="1">
                <a:latin typeface="Arial" panose="020B0604020202020204" pitchFamily="34" charset="0"/>
                <a:cs typeface="Arial" panose="020B0604020202020204" pitchFamily="34" charset="0"/>
              </a:rPr>
              <a:t>Other</a:t>
            </a:r>
            <a:r>
              <a:rPr lang="es-ES" dirty="0">
                <a:latin typeface="Arial" panose="020B0604020202020204" pitchFamily="34" charset="0"/>
                <a:cs typeface="Arial" panose="020B0604020202020204" pitchFamily="34" charset="0"/>
              </a:rPr>
              <a:t> </a:t>
            </a:r>
            <a:r>
              <a:rPr lang="es-ES" dirty="0" err="1">
                <a:latin typeface="Arial" panose="020B0604020202020204" pitchFamily="34" charset="0"/>
                <a:cs typeface="Arial" panose="020B0604020202020204" pitchFamily="34" charset="0"/>
              </a:rPr>
              <a:t>priorities</a:t>
            </a:r>
            <a:r>
              <a:rPr lang="es-ES" dirty="0">
                <a:latin typeface="Arial" panose="020B0604020202020204" pitchFamily="34" charset="0"/>
                <a:cs typeface="Arial" panose="020B0604020202020204" pitchFamily="34" charset="0"/>
              </a:rPr>
              <a:t>:</a:t>
            </a:r>
          </a:p>
          <a:p>
            <a:pPr marL="0" indent="0">
              <a:lnSpc>
                <a:spcPct val="100000"/>
              </a:lnSpc>
              <a:buNone/>
            </a:pPr>
            <a:endParaRPr lang="es-ES" dirty="0">
              <a:latin typeface="Arial" panose="020B0604020202020204" pitchFamily="34" charset="0"/>
              <a:cs typeface="Arial" panose="020B0604020202020204" pitchFamily="34" charset="0"/>
            </a:endParaRPr>
          </a:p>
          <a:p>
            <a:pPr>
              <a:lnSpc>
                <a:spcPct val="100000"/>
              </a:lnSpc>
              <a:buClr>
                <a:srgbClr val="0070C0"/>
              </a:buClr>
            </a:pPr>
            <a:r>
              <a:rPr lang="en-US" dirty="0">
                <a:latin typeface="Arial" panose="020B0604020202020204" pitchFamily="34" charset="0"/>
                <a:cs typeface="Arial" panose="020B0604020202020204" pitchFamily="34" charset="0"/>
              </a:rPr>
              <a:t>Bridge-building actions between EU level and national actors</a:t>
            </a:r>
          </a:p>
          <a:p>
            <a:pPr>
              <a:lnSpc>
                <a:spcPct val="100000"/>
              </a:lnSpc>
              <a:buClr>
                <a:srgbClr val="0070C0"/>
              </a:buClr>
            </a:pPr>
            <a:r>
              <a:rPr lang="en-US" dirty="0">
                <a:latin typeface="Arial" panose="020B0604020202020204" pitchFamily="34" charset="0"/>
                <a:cs typeface="Arial" panose="020B0604020202020204" pitchFamily="34" charset="0"/>
              </a:rPr>
              <a:t>Awareness raising and dissemination (including regular communication work, top campaigns, and EDF 25-year anniversary)</a:t>
            </a:r>
          </a:p>
          <a:p>
            <a:pPr>
              <a:lnSpc>
                <a:spcPct val="100000"/>
              </a:lnSpc>
              <a:buClr>
                <a:srgbClr val="0070C0"/>
              </a:buClr>
            </a:pPr>
            <a:r>
              <a:rPr lang="en-US" dirty="0">
                <a:latin typeface="Arial" panose="020B0604020202020204" pitchFamily="34" charset="0"/>
                <a:cs typeface="Arial" panose="020B0604020202020204" pitchFamily="34" charset="0"/>
              </a:rPr>
              <a:t>Network organization and management (including membership, governance of the network, finance and administration, financial sustainability, capacity building of members, monitoring and evaluation, and human resources)</a:t>
            </a:r>
            <a:endParaRPr lang="es-ES" dirty="0">
              <a:latin typeface="Arial" panose="020B0604020202020204" pitchFamily="34" charset="0"/>
              <a:cs typeface="Arial" panose="020B0604020202020204" pitchFamily="34" charset="0"/>
            </a:endParaRPr>
          </a:p>
        </p:txBody>
      </p:sp>
      <p:sp>
        <p:nvSpPr>
          <p:cNvPr id="7" name="Title 1">
            <a:extLst>
              <a:ext uri="{FF2B5EF4-FFF2-40B4-BE49-F238E27FC236}">
                <a16:creationId xmlns:a16="http://schemas.microsoft.com/office/drawing/2014/main" id="{D60E104E-94DD-4559-A8E2-5F7B29B303E2}"/>
              </a:ext>
            </a:extLst>
          </p:cNvPr>
          <p:cNvSpPr txBox="1">
            <a:spLocks/>
          </p:cNvSpPr>
          <p:nvPr/>
        </p:nvSpPr>
        <p:spPr>
          <a:xfrm>
            <a:off x="298953" y="486925"/>
            <a:ext cx="11893047" cy="95075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rgbClr val="002060"/>
                </a:solidFill>
                <a:latin typeface="Verdana" panose="020B0604030504040204" pitchFamily="34" charset="0"/>
                <a:ea typeface="Verdana" panose="020B0604030504040204" pitchFamily="34" charset="0"/>
                <a:cs typeface="Verdana" panose="020B0604030504040204" pitchFamily="34" charset="0"/>
              </a:defRPr>
            </a:lvl1pPr>
          </a:lstStyle>
          <a:p>
            <a:pPr>
              <a:lnSpc>
                <a:spcPct val="150000"/>
              </a:lnSpc>
            </a:pPr>
            <a:r>
              <a:rPr lang="en-US" sz="3200" dirty="0">
                <a:solidFill>
                  <a:srgbClr val="0070C0"/>
                </a:solidFill>
                <a:latin typeface="Arial" panose="020B0604020202020204" pitchFamily="34" charset="0"/>
                <a:cs typeface="Arial" panose="020B0604020202020204" pitchFamily="34" charset="0"/>
              </a:rPr>
              <a:t>4.	Work-planning for 2022-2025 (DOC-BOARD-21-07-03)</a:t>
            </a:r>
            <a:br>
              <a:rPr lang="en-GB" sz="3200" dirty="0">
                <a:latin typeface="Calibri" panose="020F0502020204030204" pitchFamily="34" charset="0"/>
                <a:ea typeface="Calibri" panose="020F0502020204030204" pitchFamily="34" charset="0"/>
                <a:cs typeface="Times New Roman" panose="02020603050405020304" pitchFamily="18" charset="0"/>
              </a:rPr>
            </a:br>
            <a:endParaRPr lang="en-GB" sz="3200" dirty="0"/>
          </a:p>
        </p:txBody>
      </p:sp>
    </p:spTree>
    <p:extLst>
      <p:ext uri="{BB962C8B-B14F-4D97-AF65-F5344CB8AC3E}">
        <p14:creationId xmlns:p14="http://schemas.microsoft.com/office/powerpoint/2010/main" val="21905281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EEFE91-0B9F-423D-A001-66CA95D88973}"/>
              </a:ext>
            </a:extLst>
          </p:cNvPr>
          <p:cNvSpPr>
            <a:spLocks noGrp="1"/>
          </p:cNvSpPr>
          <p:nvPr>
            <p:ph type="title"/>
          </p:nvPr>
        </p:nvSpPr>
        <p:spPr>
          <a:xfrm>
            <a:off x="391297" y="478318"/>
            <a:ext cx="10515600" cy="1325563"/>
          </a:xfrm>
        </p:spPr>
        <p:txBody>
          <a:bodyPr>
            <a:normAutofit/>
          </a:bodyPr>
          <a:lstStyle/>
          <a:p>
            <a:r>
              <a:rPr lang="fr-BE" sz="3600" dirty="0">
                <a:solidFill>
                  <a:srgbClr val="0070C0"/>
                </a:solidFill>
                <a:latin typeface="Arial" panose="020B0604020202020204" pitchFamily="34" charset="0"/>
                <a:cs typeface="Arial" panose="020B0604020202020204" pitchFamily="34" charset="0"/>
              </a:rPr>
              <a:t>Questions for the </a:t>
            </a:r>
            <a:r>
              <a:rPr lang="fr-BE" sz="3600" dirty="0" err="1">
                <a:solidFill>
                  <a:srgbClr val="0070C0"/>
                </a:solidFill>
                <a:latin typeface="Arial" panose="020B0604020202020204" pitchFamily="34" charset="0"/>
                <a:cs typeface="Arial" panose="020B0604020202020204" pitchFamily="34" charset="0"/>
              </a:rPr>
              <a:t>Board</a:t>
            </a:r>
            <a:r>
              <a:rPr lang="fr-BE" sz="3600" dirty="0">
                <a:solidFill>
                  <a:srgbClr val="0070C0"/>
                </a:solidFill>
                <a:latin typeface="Arial" panose="020B0604020202020204" pitchFamily="34" charset="0"/>
                <a:cs typeface="Arial" panose="020B0604020202020204" pitchFamily="34" charset="0"/>
              </a:rPr>
              <a:t> </a:t>
            </a:r>
            <a:endParaRPr lang="en-GB" sz="3600" dirty="0">
              <a:solidFill>
                <a:srgbClr val="0070C0"/>
              </a:solidFill>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A1E63C35-EDC3-4B7F-AEFB-160442B3B6BD}"/>
              </a:ext>
            </a:extLst>
          </p:cNvPr>
          <p:cNvPicPr>
            <a:picLocks noChangeAspect="1"/>
          </p:cNvPicPr>
          <p:nvPr/>
        </p:nvPicPr>
        <p:blipFill>
          <a:blip r:embed="rId2"/>
          <a:stretch>
            <a:fillRect/>
          </a:stretch>
        </p:blipFill>
        <p:spPr>
          <a:xfrm>
            <a:off x="9092804" y="190042"/>
            <a:ext cx="2804403" cy="951058"/>
          </a:xfrm>
          <a:prstGeom prst="rect">
            <a:avLst/>
          </a:prstGeom>
        </p:spPr>
      </p:pic>
      <p:sp>
        <p:nvSpPr>
          <p:cNvPr id="6" name="Content Placeholder 5">
            <a:extLst>
              <a:ext uri="{FF2B5EF4-FFF2-40B4-BE49-F238E27FC236}">
                <a16:creationId xmlns:a16="http://schemas.microsoft.com/office/drawing/2014/main" id="{F773A351-ACAA-4194-AF9F-E89AC5EA8B7F}"/>
              </a:ext>
            </a:extLst>
          </p:cNvPr>
          <p:cNvSpPr>
            <a:spLocks noGrp="1"/>
          </p:cNvSpPr>
          <p:nvPr>
            <p:ph idx="1"/>
          </p:nvPr>
        </p:nvSpPr>
        <p:spPr>
          <a:xfrm>
            <a:off x="391297" y="1795079"/>
            <a:ext cx="11544997" cy="2143125"/>
          </a:xfrm>
        </p:spPr>
        <p:txBody>
          <a:bodyPr/>
          <a:lstStyle/>
          <a:p>
            <a:pPr marL="0" indent="0">
              <a:lnSpc>
                <a:spcPct val="150000"/>
              </a:lnSpc>
              <a:buNone/>
            </a:pPr>
            <a:r>
              <a:rPr lang="en-GB" sz="3200" dirty="0">
                <a:effectLst/>
                <a:latin typeface="Arial" panose="020B0604020202020204" pitchFamily="34" charset="0"/>
                <a:ea typeface="Times New Roman" panose="02020603050405020304" pitchFamily="18" charset="0"/>
                <a:cs typeface="Times New Roman" panose="02020603050405020304" pitchFamily="18" charset="0"/>
              </a:rPr>
              <a:t>Do you agree with the priorities proposed? Do you have suggestions of issues to add or remove?</a:t>
            </a:r>
            <a:endParaRPr lang="fr-BE" sz="3200" dirty="0">
              <a:effectLst/>
              <a:latin typeface="Arial" panose="020B0604020202020204" pitchFamily="34" charset="0"/>
              <a:ea typeface="Times New Roman" panose="02020603050405020304" pitchFamily="18" charset="0"/>
              <a:cs typeface="Times New Roman" panose="02020603050405020304" pitchFamily="18" charset="0"/>
            </a:endParaRPr>
          </a:p>
        </p:txBody>
      </p:sp>
      <p:pic>
        <p:nvPicPr>
          <p:cNvPr id="5" name="Picture 4" descr="Question, mark Free Icon of Tabler icons">
            <a:extLst>
              <a:ext uri="{FF2B5EF4-FFF2-40B4-BE49-F238E27FC236}">
                <a16:creationId xmlns:a16="http://schemas.microsoft.com/office/drawing/2014/main" id="{599ED5C3-757D-45AD-9542-A16BD9531D0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4437" y="3772677"/>
            <a:ext cx="2143125"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04392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E8884D0-4F00-41FE-8A51-E61674359DA9}"/>
              </a:ext>
            </a:extLst>
          </p:cNvPr>
          <p:cNvSpPr>
            <a:spLocks noGrp="1"/>
          </p:cNvSpPr>
          <p:nvPr>
            <p:ph type="title"/>
          </p:nvPr>
        </p:nvSpPr>
        <p:spPr>
          <a:xfrm>
            <a:off x="305463" y="370703"/>
            <a:ext cx="10515600" cy="4154196"/>
          </a:xfrm>
        </p:spPr>
        <p:txBody>
          <a:bodyPr/>
          <a:lstStyle/>
          <a:p>
            <a:pPr algn="ctr"/>
            <a:r>
              <a:rPr lang="en-US" dirty="0">
                <a:solidFill>
                  <a:srgbClr val="0070C0"/>
                </a:solidFill>
                <a:latin typeface="Arial" panose="020B0604020202020204" pitchFamily="34" charset="0"/>
                <a:cs typeface="Arial" panose="020B0604020202020204" pitchFamily="34" charset="0"/>
              </a:rPr>
              <a:t>Break</a:t>
            </a:r>
            <a:br>
              <a:rPr lang="en-US" dirty="0"/>
            </a:br>
            <a:r>
              <a:rPr lang="en-US" dirty="0"/>
              <a:t> </a:t>
            </a:r>
            <a:br>
              <a:rPr lang="en-US" dirty="0"/>
            </a:br>
            <a:r>
              <a:rPr lang="en-US" dirty="0">
                <a:solidFill>
                  <a:srgbClr val="0070C0"/>
                </a:solidFill>
                <a:latin typeface="Arial" panose="020B0604020202020204" pitchFamily="34" charset="0"/>
                <a:cs typeface="Arial" panose="020B0604020202020204" pitchFamily="34" charset="0"/>
              </a:rPr>
              <a:t>10:30 - 11:00 </a:t>
            </a:r>
            <a:endParaRPr lang="en-GB" dirty="0">
              <a:solidFill>
                <a:srgbClr val="0070C0"/>
              </a:solidFill>
              <a:latin typeface="Arial" panose="020B0604020202020204" pitchFamily="34" charset="0"/>
              <a:cs typeface="Arial" panose="020B0604020202020204" pitchFamily="34" charset="0"/>
            </a:endParaRPr>
          </a:p>
        </p:txBody>
      </p:sp>
      <p:pic>
        <p:nvPicPr>
          <p:cNvPr id="1026" name="Picture 2" descr="Tea Break Icons - Download Free Vector Icons | Noun Project">
            <a:extLst>
              <a:ext uri="{FF2B5EF4-FFF2-40B4-BE49-F238E27FC236}">
                <a16:creationId xmlns:a16="http://schemas.microsoft.com/office/drawing/2014/main" id="{63920072-170D-4E68-BB94-328ADFEAFAD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10763" y="4290120"/>
            <a:ext cx="19050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6ED317DF-9EE8-46AC-96D6-A391CD0E9657}"/>
              </a:ext>
            </a:extLst>
          </p:cNvPr>
          <p:cNvPicPr>
            <a:picLocks noChangeAspect="1"/>
          </p:cNvPicPr>
          <p:nvPr/>
        </p:nvPicPr>
        <p:blipFill>
          <a:blip r:embed="rId3"/>
          <a:stretch>
            <a:fillRect/>
          </a:stretch>
        </p:blipFill>
        <p:spPr>
          <a:xfrm>
            <a:off x="9129874" y="5629035"/>
            <a:ext cx="2804403" cy="951058"/>
          </a:xfrm>
          <a:prstGeom prst="rect">
            <a:avLst/>
          </a:prstGeom>
        </p:spPr>
      </p:pic>
    </p:spTree>
    <p:extLst>
      <p:ext uri="{BB962C8B-B14F-4D97-AF65-F5344CB8AC3E}">
        <p14:creationId xmlns:p14="http://schemas.microsoft.com/office/powerpoint/2010/main" val="39538834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7C80C5-3917-43CC-8BEC-3DDA3B09CEBD}"/>
              </a:ext>
            </a:extLst>
          </p:cNvPr>
          <p:cNvSpPr>
            <a:spLocks noGrp="1"/>
          </p:cNvSpPr>
          <p:nvPr>
            <p:ph type="title"/>
          </p:nvPr>
        </p:nvSpPr>
        <p:spPr>
          <a:xfrm>
            <a:off x="391961" y="222379"/>
            <a:ext cx="10515600" cy="1325563"/>
          </a:xfrm>
        </p:spPr>
        <p:txBody>
          <a:bodyPr>
            <a:normAutofit/>
          </a:bodyPr>
          <a:lstStyle/>
          <a:p>
            <a:r>
              <a:rPr lang="en-US" sz="3600" dirty="0">
                <a:solidFill>
                  <a:srgbClr val="0070C0"/>
                </a:solidFill>
                <a:latin typeface="Arial" panose="020B0604020202020204" pitchFamily="34" charset="0"/>
                <a:cs typeface="Arial" panose="020B0604020202020204" pitchFamily="34" charset="0"/>
              </a:rPr>
              <a:t>Board session 2. 11:00 – 12:30</a:t>
            </a:r>
            <a:endParaRPr lang="en-GB" sz="3600" dirty="0">
              <a:solidFill>
                <a:srgbClr val="0070C0"/>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9BAC0C5C-E361-477A-B645-86FD84DBD414}"/>
              </a:ext>
            </a:extLst>
          </p:cNvPr>
          <p:cNvSpPr>
            <a:spLocks noGrp="1"/>
          </p:cNvSpPr>
          <p:nvPr>
            <p:ph idx="1"/>
          </p:nvPr>
        </p:nvSpPr>
        <p:spPr>
          <a:xfrm>
            <a:off x="391961" y="2051222"/>
            <a:ext cx="11494576" cy="4222863"/>
          </a:xfrm>
        </p:spPr>
        <p:txBody>
          <a:bodyPr>
            <a:noAutofit/>
          </a:bodyPr>
          <a:lstStyle/>
          <a:p>
            <a:pPr marL="0" indent="0">
              <a:lnSpc>
                <a:spcPct val="150000"/>
              </a:lnSpc>
              <a:buNone/>
            </a:pPr>
            <a:r>
              <a:rPr lang="en-US" dirty="0">
                <a:latin typeface="Arial" panose="020B0604020202020204" pitchFamily="34" charset="0"/>
                <a:cs typeface="Arial" panose="020B0604020202020204" pitchFamily="34" charset="0"/>
              </a:rPr>
              <a:t>5. Conference on the Future of Europe (DOC-BOARD-21-07-04)</a:t>
            </a:r>
          </a:p>
          <a:p>
            <a:pPr marL="0" indent="0">
              <a:lnSpc>
                <a:spcPct val="150000"/>
              </a:lnSpc>
              <a:buNone/>
            </a:pPr>
            <a:r>
              <a:rPr lang="en-US" dirty="0">
                <a:latin typeface="Arial" panose="020B0604020202020204" pitchFamily="34" charset="0"/>
                <a:cs typeface="Arial" panose="020B0604020202020204" pitchFamily="34" charset="0"/>
              </a:rPr>
              <a:t>6. Disability Card  (DOC-BOARD-21-07-05)</a:t>
            </a:r>
          </a:p>
          <a:p>
            <a:pPr marL="0" indent="0">
              <a:lnSpc>
                <a:spcPct val="150000"/>
              </a:lnSpc>
              <a:buNone/>
            </a:pPr>
            <a:r>
              <a:rPr lang="en-US" dirty="0">
                <a:latin typeface="Arial" panose="020B0604020202020204" pitchFamily="34" charset="0"/>
                <a:cs typeface="Arial" panose="020B0604020202020204" pitchFamily="34" charset="0"/>
              </a:rPr>
              <a:t>7. Information session on ongoing and upcoming policy developments   (DOC-BOARD-21-07-06)</a:t>
            </a:r>
          </a:p>
          <a:p>
            <a:pPr marL="0" indent="0">
              <a:lnSpc>
                <a:spcPct val="150000"/>
              </a:lnSpc>
              <a:buNone/>
            </a:pPr>
            <a:r>
              <a:rPr lang="en-US" dirty="0">
                <a:latin typeface="Arial" panose="020B0604020202020204" pitchFamily="34" charset="0"/>
                <a:cs typeface="Arial" panose="020B0604020202020204" pitchFamily="34" charset="0"/>
              </a:rPr>
              <a:t>8. Feedback from members of upcoming presidencies (FR, CZ, SV, ES)</a:t>
            </a:r>
          </a:p>
          <a:p>
            <a:pPr>
              <a:lnSpc>
                <a:spcPct val="150000"/>
              </a:lnSpc>
            </a:pPr>
            <a:endParaRPr lang="en-GB" dirty="0">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2CEBB84B-EA13-45B7-8BBB-15DB0B70BAF1}"/>
              </a:ext>
            </a:extLst>
          </p:cNvPr>
          <p:cNvPicPr>
            <a:picLocks noChangeAspect="1"/>
          </p:cNvPicPr>
          <p:nvPr/>
        </p:nvPicPr>
        <p:blipFill>
          <a:blip r:embed="rId2"/>
          <a:stretch>
            <a:fillRect/>
          </a:stretch>
        </p:blipFill>
        <p:spPr>
          <a:xfrm>
            <a:off x="9082134" y="391354"/>
            <a:ext cx="2804403" cy="951058"/>
          </a:xfrm>
          <a:prstGeom prst="rect">
            <a:avLst/>
          </a:prstGeom>
        </p:spPr>
      </p:pic>
    </p:spTree>
    <p:extLst>
      <p:ext uri="{BB962C8B-B14F-4D97-AF65-F5344CB8AC3E}">
        <p14:creationId xmlns:p14="http://schemas.microsoft.com/office/powerpoint/2010/main" val="42153087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30B5FC-4A12-4F77-A21B-65007BF68928}"/>
              </a:ext>
            </a:extLst>
          </p:cNvPr>
          <p:cNvSpPr>
            <a:spLocks noGrp="1"/>
          </p:cNvSpPr>
          <p:nvPr>
            <p:ph type="title"/>
          </p:nvPr>
        </p:nvSpPr>
        <p:spPr>
          <a:xfrm>
            <a:off x="305463" y="312066"/>
            <a:ext cx="11791802" cy="1325563"/>
          </a:xfrm>
        </p:spPr>
        <p:txBody>
          <a:bodyPr>
            <a:noAutofit/>
          </a:bodyPr>
          <a:lstStyle/>
          <a:p>
            <a:pPr>
              <a:lnSpc>
                <a:spcPct val="150000"/>
              </a:lnSpc>
            </a:pPr>
            <a:r>
              <a:rPr lang="en-US" sz="3200" dirty="0">
                <a:solidFill>
                  <a:srgbClr val="0070C0"/>
                </a:solidFill>
                <a:latin typeface="Arial" panose="020B0604020202020204" pitchFamily="34" charset="0"/>
                <a:cs typeface="Arial" panose="020B0604020202020204" pitchFamily="34" charset="0"/>
              </a:rPr>
              <a:t>5. Conference on the Future of Europe </a:t>
            </a:r>
            <a:br>
              <a:rPr lang="en-US" sz="3200" dirty="0">
                <a:solidFill>
                  <a:srgbClr val="0070C0"/>
                </a:solidFill>
                <a:latin typeface="Arial" panose="020B0604020202020204" pitchFamily="34" charset="0"/>
                <a:cs typeface="Arial" panose="020B0604020202020204" pitchFamily="34" charset="0"/>
              </a:rPr>
            </a:br>
            <a:r>
              <a:rPr lang="en-US" sz="3200" dirty="0">
                <a:solidFill>
                  <a:srgbClr val="0070C0"/>
                </a:solidFill>
                <a:latin typeface="Arial" panose="020B0604020202020204" pitchFamily="34" charset="0"/>
                <a:cs typeface="Arial" panose="020B0604020202020204" pitchFamily="34" charset="0"/>
              </a:rPr>
              <a:t>    (DOC-BOARD-21-07-04)</a:t>
            </a:r>
          </a:p>
        </p:txBody>
      </p:sp>
      <p:sp>
        <p:nvSpPr>
          <p:cNvPr id="3" name="Content Placeholder 2">
            <a:extLst>
              <a:ext uri="{FF2B5EF4-FFF2-40B4-BE49-F238E27FC236}">
                <a16:creationId xmlns:a16="http://schemas.microsoft.com/office/drawing/2014/main" id="{366C7F08-F9CA-480C-9B3E-22294A92C504}"/>
              </a:ext>
            </a:extLst>
          </p:cNvPr>
          <p:cNvSpPr>
            <a:spLocks noGrp="1"/>
          </p:cNvSpPr>
          <p:nvPr>
            <p:ph idx="1"/>
          </p:nvPr>
        </p:nvSpPr>
        <p:spPr>
          <a:xfrm>
            <a:off x="305462" y="2150075"/>
            <a:ext cx="11334601" cy="4513484"/>
          </a:xfrm>
        </p:spPr>
        <p:txBody>
          <a:bodyPr>
            <a:normAutofit fontScale="92500" lnSpcReduction="10000"/>
          </a:bodyPr>
          <a:lstStyle/>
          <a:p>
            <a:pPr marL="0" indent="0">
              <a:buNone/>
            </a:pPr>
            <a:r>
              <a:rPr lang="en-GB" b="1" dirty="0">
                <a:latin typeface="Arial" panose="020B0604020202020204" pitchFamily="34" charset="0"/>
                <a:cs typeface="Arial" panose="020B0604020202020204" pitchFamily="34" charset="0"/>
              </a:rPr>
              <a:t>Democratic exercise with no pre-empted topics nor outcomes</a:t>
            </a:r>
          </a:p>
          <a:p>
            <a:pPr marL="0" indent="0">
              <a:buNone/>
            </a:pPr>
            <a:endParaRPr lang="en-GB" b="1" dirty="0">
              <a:latin typeface="Arial" panose="020B0604020202020204" pitchFamily="34" charset="0"/>
              <a:cs typeface="Arial" panose="020B0604020202020204" pitchFamily="34" charset="0"/>
            </a:endParaRPr>
          </a:p>
          <a:p>
            <a:pPr marL="0" indent="0">
              <a:buNone/>
            </a:pPr>
            <a:r>
              <a:rPr lang="en-GB" b="1" dirty="0">
                <a:latin typeface="Arial" panose="020B0604020202020204" pitchFamily="34" charset="0"/>
                <a:cs typeface="Arial" panose="020B0604020202020204" pitchFamily="34" charset="0"/>
              </a:rPr>
              <a:t>High priority for EU institutions until spring 2022</a:t>
            </a:r>
          </a:p>
          <a:p>
            <a:pPr marL="0" indent="0">
              <a:buNone/>
            </a:pPr>
            <a:endParaRPr lang="en-GB" b="1" dirty="0">
              <a:latin typeface="Arial" panose="020B0604020202020204" pitchFamily="34" charset="0"/>
              <a:cs typeface="Arial" panose="020B0604020202020204" pitchFamily="34" charset="0"/>
            </a:endParaRPr>
          </a:p>
          <a:p>
            <a:pPr marL="0" indent="0">
              <a:buNone/>
            </a:pPr>
            <a:r>
              <a:rPr lang="en-GB" b="1" dirty="0">
                <a:latin typeface="Arial" panose="020B0604020202020204" pitchFamily="34" charset="0"/>
                <a:cs typeface="Arial" panose="020B0604020202020204" pitchFamily="34" charset="0"/>
              </a:rPr>
              <a:t>Ways of contributing to the Conference</a:t>
            </a:r>
          </a:p>
          <a:p>
            <a:pPr lvl="1">
              <a:lnSpc>
                <a:spcPct val="120000"/>
              </a:lnSpc>
              <a:buClr>
                <a:srgbClr val="0070C0"/>
              </a:buClr>
            </a:pPr>
            <a:r>
              <a:rPr lang="en-GB" dirty="0">
                <a:latin typeface="Arial" panose="020B0604020202020204" pitchFamily="34" charset="0"/>
                <a:cs typeface="Arial" panose="020B0604020202020204" pitchFamily="34" charset="0"/>
                <a:hlinkClick r:id="rId3"/>
              </a:rPr>
              <a:t>Multilingual platform</a:t>
            </a:r>
            <a:r>
              <a:rPr lang="en-GB" dirty="0">
                <a:latin typeface="Arial" panose="020B0604020202020204" pitchFamily="34" charset="0"/>
                <a:cs typeface="Arial" panose="020B0604020202020204" pitchFamily="34" charset="0"/>
              </a:rPr>
              <a:t>.</a:t>
            </a:r>
          </a:p>
          <a:p>
            <a:pPr lvl="1">
              <a:lnSpc>
                <a:spcPct val="120000"/>
              </a:lnSpc>
              <a:buClr>
                <a:srgbClr val="0070C0"/>
              </a:buClr>
            </a:pPr>
            <a:r>
              <a:rPr lang="en-GB" dirty="0">
                <a:latin typeface="Arial" panose="020B0604020202020204" pitchFamily="34" charset="0"/>
                <a:cs typeface="Arial" panose="020B0604020202020204" pitchFamily="34" charset="0"/>
              </a:rPr>
              <a:t>Events at European or national level linked to the Conference.</a:t>
            </a:r>
          </a:p>
          <a:p>
            <a:pPr lvl="1">
              <a:lnSpc>
                <a:spcPct val="120000"/>
              </a:lnSpc>
              <a:buClr>
                <a:srgbClr val="0070C0"/>
              </a:buClr>
            </a:pPr>
            <a:r>
              <a:rPr lang="en-GB" dirty="0">
                <a:latin typeface="Arial" panose="020B0604020202020204" pitchFamily="34" charset="0"/>
                <a:cs typeface="Arial" panose="020B0604020202020204" pitchFamily="34" charset="0"/>
              </a:rPr>
              <a:t>Citizens Panels at European and national level.</a:t>
            </a:r>
          </a:p>
          <a:p>
            <a:pPr lvl="1">
              <a:lnSpc>
                <a:spcPct val="120000"/>
              </a:lnSpc>
              <a:buClr>
                <a:srgbClr val="0070C0"/>
              </a:buClr>
            </a:pPr>
            <a:r>
              <a:rPr lang="en-GB" dirty="0">
                <a:latin typeface="Arial" panose="020B0604020202020204" pitchFamily="34" charset="0"/>
                <a:cs typeface="Arial" panose="020B0604020202020204" pitchFamily="34" charset="0"/>
              </a:rPr>
              <a:t>Conference Plenary.</a:t>
            </a:r>
          </a:p>
          <a:p>
            <a:endParaRPr lang="en-GB" dirty="0">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6C25636B-D199-471A-BABA-6F48F50A00FE}"/>
              </a:ext>
            </a:extLst>
          </p:cNvPr>
          <p:cNvPicPr>
            <a:picLocks noChangeAspect="1"/>
          </p:cNvPicPr>
          <p:nvPr/>
        </p:nvPicPr>
        <p:blipFill>
          <a:blip r:embed="rId4"/>
          <a:stretch>
            <a:fillRect/>
          </a:stretch>
        </p:blipFill>
        <p:spPr>
          <a:xfrm>
            <a:off x="9082135" y="5594876"/>
            <a:ext cx="2804403" cy="951058"/>
          </a:xfrm>
          <a:prstGeom prst="rect">
            <a:avLst/>
          </a:prstGeom>
        </p:spPr>
      </p:pic>
    </p:spTree>
    <p:extLst>
      <p:ext uri="{BB962C8B-B14F-4D97-AF65-F5344CB8AC3E}">
        <p14:creationId xmlns:p14="http://schemas.microsoft.com/office/powerpoint/2010/main" val="1322259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979DD7-28F7-49EC-9A91-A7986269C850}"/>
              </a:ext>
            </a:extLst>
          </p:cNvPr>
          <p:cNvSpPr>
            <a:spLocks noGrp="1"/>
          </p:cNvSpPr>
          <p:nvPr>
            <p:ph type="title"/>
          </p:nvPr>
        </p:nvSpPr>
        <p:spPr>
          <a:xfrm>
            <a:off x="305463" y="277907"/>
            <a:ext cx="11458169" cy="1325563"/>
          </a:xfrm>
        </p:spPr>
        <p:txBody>
          <a:bodyPr>
            <a:noAutofit/>
          </a:bodyPr>
          <a:lstStyle/>
          <a:p>
            <a:r>
              <a:rPr lang="en-US" sz="3600" dirty="0">
                <a:solidFill>
                  <a:srgbClr val="0070C0"/>
                </a:solidFill>
                <a:latin typeface="Arial" panose="020B0604020202020204" pitchFamily="34" charset="0"/>
                <a:cs typeface="Arial" panose="020B0604020202020204" pitchFamily="34" charset="0"/>
              </a:rPr>
              <a:t>EDF alliances for the Conference</a:t>
            </a:r>
            <a:endParaRPr lang="en-GB" sz="3600" dirty="0">
              <a:solidFill>
                <a:srgbClr val="0070C0"/>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BE19FB03-8EAA-4EF1-8E1F-4CE2A680E55F}"/>
              </a:ext>
            </a:extLst>
          </p:cNvPr>
          <p:cNvSpPr>
            <a:spLocks noGrp="1"/>
          </p:cNvSpPr>
          <p:nvPr>
            <p:ph idx="1"/>
          </p:nvPr>
        </p:nvSpPr>
        <p:spPr>
          <a:xfrm>
            <a:off x="6387787" y="2136927"/>
            <a:ext cx="5804213" cy="3780385"/>
          </a:xfrm>
        </p:spPr>
        <p:txBody>
          <a:bodyPr>
            <a:normAutofit lnSpcReduction="10000"/>
          </a:bodyPr>
          <a:lstStyle/>
          <a:p>
            <a:pPr marL="0" indent="0">
              <a:lnSpc>
                <a:spcPct val="120000"/>
              </a:lnSpc>
              <a:spcBef>
                <a:spcPts val="600"/>
              </a:spcBef>
              <a:buClr>
                <a:schemeClr val="tx1"/>
              </a:buClr>
              <a:buNone/>
            </a:pPr>
            <a:r>
              <a:rPr lang="en-US" sz="2400" b="1" dirty="0">
                <a:latin typeface="Arial" panose="020B0604020202020204" pitchFamily="34" charset="0"/>
                <a:cs typeface="Arial" panose="020B0604020202020204" pitchFamily="34" charset="0"/>
              </a:rPr>
              <a:t>25% project </a:t>
            </a:r>
          </a:p>
          <a:p>
            <a:pPr>
              <a:lnSpc>
                <a:spcPct val="120000"/>
              </a:lnSpc>
              <a:spcBef>
                <a:spcPts val="600"/>
              </a:spcBef>
              <a:buClr>
                <a:srgbClr val="0070C0"/>
              </a:buClr>
            </a:pPr>
            <a:r>
              <a:rPr lang="en-US" sz="2400" dirty="0">
                <a:latin typeface="Arial" panose="020B0604020202020204" pitchFamily="34" charset="0"/>
                <a:cs typeface="Arial" panose="020B0604020202020204" pitchFamily="34" charset="0"/>
              </a:rPr>
              <a:t>Led by European Youth Forum.</a:t>
            </a:r>
          </a:p>
          <a:p>
            <a:pPr>
              <a:lnSpc>
                <a:spcPct val="120000"/>
              </a:lnSpc>
              <a:spcBef>
                <a:spcPts val="600"/>
              </a:spcBef>
              <a:buClr>
                <a:srgbClr val="0070C0"/>
              </a:buClr>
            </a:pPr>
            <a:r>
              <a:rPr lang="en-US" sz="2400" dirty="0">
                <a:latin typeface="Arial" panose="020B0604020202020204" pitchFamily="34" charset="0"/>
                <a:cs typeface="Arial" panose="020B0604020202020204" pitchFamily="34" charset="0"/>
              </a:rPr>
              <a:t>Updates youth on the work of the Conference</a:t>
            </a:r>
          </a:p>
          <a:p>
            <a:pPr>
              <a:lnSpc>
                <a:spcPct val="120000"/>
              </a:lnSpc>
              <a:spcBef>
                <a:spcPts val="600"/>
              </a:spcBef>
              <a:buClr>
                <a:srgbClr val="0070C0"/>
              </a:buClr>
            </a:pPr>
            <a:r>
              <a:rPr lang="en-US" sz="2400" dirty="0">
                <a:latin typeface="Arial" panose="020B0604020202020204" pitchFamily="34" charset="0"/>
                <a:cs typeface="Arial" panose="020B0604020202020204" pitchFamily="34" charset="0"/>
                <a:hlinkClick r:id="rId3"/>
              </a:rPr>
              <a:t>Collecting ideas from youth</a:t>
            </a:r>
            <a:endParaRPr lang="en-US" sz="2400" dirty="0">
              <a:latin typeface="Arial" panose="020B0604020202020204" pitchFamily="34" charset="0"/>
              <a:cs typeface="Arial" panose="020B0604020202020204" pitchFamily="34" charset="0"/>
            </a:endParaRPr>
          </a:p>
          <a:p>
            <a:pPr>
              <a:lnSpc>
                <a:spcPct val="120000"/>
              </a:lnSpc>
              <a:spcBef>
                <a:spcPts val="600"/>
              </a:spcBef>
              <a:buClr>
                <a:srgbClr val="0070C0"/>
              </a:buClr>
            </a:pPr>
            <a:r>
              <a:rPr lang="en-GB" sz="2400" dirty="0">
                <a:latin typeface="Arial" panose="020B0604020202020204" pitchFamily="34" charset="0"/>
                <a:cs typeface="Arial" panose="020B0604020202020204" pitchFamily="34" charset="0"/>
              </a:rPr>
              <a:t>Empower youth via workshops on how to make change</a:t>
            </a:r>
          </a:p>
          <a:p>
            <a:pPr>
              <a:lnSpc>
                <a:spcPct val="120000"/>
              </a:lnSpc>
              <a:spcBef>
                <a:spcPts val="600"/>
              </a:spcBef>
              <a:buClr>
                <a:srgbClr val="0070C0"/>
              </a:buClr>
            </a:pPr>
            <a:r>
              <a:rPr lang="en-GB" sz="2400" dirty="0">
                <a:effectLst/>
                <a:latin typeface="Arial" panose="020B0604020202020204" pitchFamily="34" charset="0"/>
                <a:ea typeface="Times New Roman" panose="02020603050405020304" pitchFamily="18" charset="0"/>
                <a:cs typeface="Arial" panose="020B0604020202020204" pitchFamily="34" charset="0"/>
              </a:rPr>
              <a:t>Youth events</a:t>
            </a:r>
            <a:endParaRPr lang="fr-BE" sz="2400" dirty="0">
              <a:effectLst/>
              <a:latin typeface="Arial" panose="020B0604020202020204" pitchFamily="34" charset="0"/>
              <a:ea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BD60D4C5-EDC6-4E82-BB68-5FC742FCF7B5}"/>
              </a:ext>
            </a:extLst>
          </p:cNvPr>
          <p:cNvPicPr>
            <a:picLocks noChangeAspect="1"/>
          </p:cNvPicPr>
          <p:nvPr/>
        </p:nvPicPr>
        <p:blipFill>
          <a:blip r:embed="rId4"/>
          <a:stretch>
            <a:fillRect/>
          </a:stretch>
        </p:blipFill>
        <p:spPr>
          <a:xfrm>
            <a:off x="9129873" y="5629035"/>
            <a:ext cx="2804403" cy="951058"/>
          </a:xfrm>
          <a:prstGeom prst="rect">
            <a:avLst/>
          </a:prstGeom>
        </p:spPr>
      </p:pic>
      <p:pic>
        <p:nvPicPr>
          <p:cNvPr id="6" name="Content Placeholder 6" descr="25% project logo">
            <a:extLst>
              <a:ext uri="{FF2B5EF4-FFF2-40B4-BE49-F238E27FC236}">
                <a16:creationId xmlns:a16="http://schemas.microsoft.com/office/drawing/2014/main" id="{A70477B3-4D64-4C73-841B-2A9CC0F16D94}"/>
              </a:ext>
            </a:extLst>
          </p:cNvPr>
          <p:cNvPicPr>
            <a:picLocks noChangeAspect="1"/>
          </p:cNvPicPr>
          <p:nvPr/>
        </p:nvPicPr>
        <p:blipFill>
          <a:blip r:embed="rId5">
            <a:extLst>
              <a:ext uri="{28A0092B-C50C-407E-A947-70E740481C1C}">
                <a14:useLocalDpi xmlns:a14="http://schemas.microsoft.com/office/drawing/2010/main" val="0"/>
              </a:ext>
            </a:extLst>
          </a:blip>
          <a:srcRect t="12453" b="12453"/>
          <a:stretch/>
        </p:blipFill>
        <p:spPr>
          <a:xfrm>
            <a:off x="9129873" y="759055"/>
            <a:ext cx="1730829" cy="1299735"/>
          </a:xfrm>
          <a:prstGeom prst="rect">
            <a:avLst/>
          </a:prstGeom>
          <a:ln>
            <a:noFill/>
          </a:ln>
          <a:effectLst>
            <a:outerShdw blurRad="292100" dist="139700" dir="2700000" algn="tl" rotWithShape="0">
              <a:srgbClr val="333333">
                <a:alpha val="65000"/>
              </a:srgbClr>
            </a:outerShdw>
          </a:effectLst>
        </p:spPr>
      </p:pic>
      <p:pic>
        <p:nvPicPr>
          <p:cNvPr id="8" name="Picture 7" descr="Convention logo">
            <a:extLst>
              <a:ext uri="{FF2B5EF4-FFF2-40B4-BE49-F238E27FC236}">
                <a16:creationId xmlns:a16="http://schemas.microsoft.com/office/drawing/2014/main" id="{C78014C9-DA55-4009-9F16-B4E19236FDE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84649" y="1603470"/>
            <a:ext cx="4719081" cy="919867"/>
          </a:xfrm>
          <a:prstGeom prst="rect">
            <a:avLst/>
          </a:prstGeom>
        </p:spPr>
      </p:pic>
      <p:sp>
        <p:nvSpPr>
          <p:cNvPr id="9" name="TextBox 8">
            <a:extLst>
              <a:ext uri="{FF2B5EF4-FFF2-40B4-BE49-F238E27FC236}">
                <a16:creationId xmlns:a16="http://schemas.microsoft.com/office/drawing/2014/main" id="{9C5E7875-55FF-4C0E-AFB8-24C87EDC6143}"/>
              </a:ext>
            </a:extLst>
          </p:cNvPr>
          <p:cNvSpPr txBox="1"/>
          <p:nvPr/>
        </p:nvSpPr>
        <p:spPr>
          <a:xfrm>
            <a:off x="605297" y="2782669"/>
            <a:ext cx="5429250" cy="3416320"/>
          </a:xfrm>
          <a:prstGeom prst="rect">
            <a:avLst/>
          </a:prstGeom>
          <a:noFill/>
        </p:spPr>
        <p:txBody>
          <a:bodyPr wrap="square" rtlCol="0">
            <a:spAutoFit/>
          </a:bodyPr>
          <a:lstStyle/>
          <a:p>
            <a:r>
              <a:rPr lang="en-GB" sz="2400" b="1" dirty="0">
                <a:latin typeface="Arial" panose="020B0604020202020204" pitchFamily="34" charset="0"/>
                <a:cs typeface="Arial" panose="020B0604020202020204" pitchFamily="34" charset="0"/>
              </a:rPr>
              <a:t>Civil Society Convention on the Future of Europe</a:t>
            </a:r>
            <a:r>
              <a:rPr lang="en-GB" sz="2400" dirty="0">
                <a:latin typeface="Arial" panose="020B0604020202020204" pitchFamily="34" charset="0"/>
                <a:cs typeface="Arial" panose="020B0604020202020204" pitchFamily="34" charset="0"/>
              </a:rPr>
              <a:t>:</a:t>
            </a:r>
          </a:p>
          <a:p>
            <a:pPr marL="342900" indent="-342900">
              <a:buClr>
                <a:srgbClr val="0070C0"/>
              </a:buClr>
              <a:buFont typeface="Arial" panose="020B0604020202020204" pitchFamily="34" charset="0"/>
              <a:buChar char="•"/>
            </a:pPr>
            <a:r>
              <a:rPr lang="en-GB" sz="2400" dirty="0">
                <a:latin typeface="Arial" panose="020B0604020202020204" pitchFamily="34" charset="0"/>
                <a:cs typeface="Arial" panose="020B0604020202020204" pitchFamily="34" charset="0"/>
              </a:rPr>
              <a:t>Led by Civil Society Europe</a:t>
            </a:r>
          </a:p>
          <a:p>
            <a:pPr marL="342900" indent="-342900">
              <a:buClr>
                <a:srgbClr val="0070C0"/>
              </a:buClr>
              <a:buFont typeface="Arial" panose="020B0604020202020204" pitchFamily="34" charset="0"/>
              <a:buChar char="•"/>
            </a:pPr>
            <a:r>
              <a:rPr lang="en-GB" sz="2400" dirty="0">
                <a:latin typeface="Arial" panose="020B0604020202020204" pitchFamily="34" charset="0"/>
                <a:cs typeface="Arial" panose="020B0604020202020204" pitchFamily="34" charset="0"/>
              </a:rPr>
              <a:t>Channelling Civil Society Organisations inputs into the Conference</a:t>
            </a:r>
          </a:p>
          <a:p>
            <a:pPr marL="342900" indent="-342900">
              <a:buClr>
                <a:srgbClr val="0070C0"/>
              </a:buClr>
              <a:buFont typeface="Arial" panose="020B0604020202020204" pitchFamily="34" charset="0"/>
              <a:buChar char="•"/>
            </a:pPr>
            <a:r>
              <a:rPr lang="en-GB" sz="2400" dirty="0">
                <a:latin typeface="Arial" panose="020B0604020202020204" pitchFamily="34" charset="0"/>
                <a:cs typeface="Arial" panose="020B0604020202020204" pitchFamily="34" charset="0"/>
              </a:rPr>
              <a:t>Thematic clusters</a:t>
            </a:r>
          </a:p>
          <a:p>
            <a:pPr marL="342900" indent="-342900">
              <a:buClr>
                <a:srgbClr val="0070C0"/>
              </a:buClr>
              <a:buFont typeface="Arial" panose="020B0604020202020204" pitchFamily="34" charset="0"/>
              <a:buChar char="•"/>
            </a:pPr>
            <a:r>
              <a:rPr lang="en-GB" sz="2400" dirty="0">
                <a:latin typeface="Arial" panose="020B0604020202020204" pitchFamily="34" charset="0"/>
                <a:cs typeface="Arial" panose="020B0604020202020204" pitchFamily="34" charset="0"/>
              </a:rPr>
              <a:t>5 seats in the Conference Plenary</a:t>
            </a:r>
          </a:p>
          <a:p>
            <a:endParaRPr lang="en-GB"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032529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30B5FC-4A12-4F77-A21B-65007BF68928}"/>
              </a:ext>
            </a:extLst>
          </p:cNvPr>
          <p:cNvSpPr>
            <a:spLocks noGrp="1"/>
          </p:cNvSpPr>
          <p:nvPr>
            <p:ph type="title"/>
          </p:nvPr>
        </p:nvSpPr>
        <p:spPr>
          <a:xfrm>
            <a:off x="305463" y="312066"/>
            <a:ext cx="11791802" cy="1325563"/>
          </a:xfrm>
        </p:spPr>
        <p:txBody>
          <a:bodyPr>
            <a:noAutofit/>
          </a:bodyPr>
          <a:lstStyle/>
          <a:p>
            <a:pPr>
              <a:lnSpc>
                <a:spcPct val="150000"/>
              </a:lnSpc>
            </a:pPr>
            <a:r>
              <a:rPr lang="en-US" sz="3600" dirty="0">
                <a:solidFill>
                  <a:srgbClr val="0070C0"/>
                </a:solidFill>
                <a:latin typeface="Arial" panose="020B0604020202020204" pitchFamily="34" charset="0"/>
                <a:cs typeface="Arial" panose="020B0604020202020204" pitchFamily="34" charset="0"/>
              </a:rPr>
              <a:t>5. Conference on the Future of Europe </a:t>
            </a:r>
          </a:p>
        </p:txBody>
      </p:sp>
      <p:sp>
        <p:nvSpPr>
          <p:cNvPr id="3" name="Content Placeholder 2">
            <a:extLst>
              <a:ext uri="{FF2B5EF4-FFF2-40B4-BE49-F238E27FC236}">
                <a16:creationId xmlns:a16="http://schemas.microsoft.com/office/drawing/2014/main" id="{366C7F08-F9CA-480C-9B3E-22294A92C504}"/>
              </a:ext>
            </a:extLst>
          </p:cNvPr>
          <p:cNvSpPr>
            <a:spLocks noGrp="1"/>
          </p:cNvSpPr>
          <p:nvPr>
            <p:ph idx="1"/>
          </p:nvPr>
        </p:nvSpPr>
        <p:spPr>
          <a:xfrm>
            <a:off x="305462" y="1771702"/>
            <a:ext cx="11334601" cy="4021053"/>
          </a:xfrm>
        </p:spPr>
        <p:txBody>
          <a:bodyPr>
            <a:normAutofit/>
          </a:bodyPr>
          <a:lstStyle/>
          <a:p>
            <a:pPr marL="0" indent="0">
              <a:buNone/>
            </a:pPr>
            <a:r>
              <a:rPr lang="en-GB" b="1" dirty="0">
                <a:latin typeface="Arial" panose="020B0604020202020204" pitchFamily="34" charset="0"/>
                <a:cs typeface="Arial" panose="020B0604020202020204" pitchFamily="34" charset="0"/>
              </a:rPr>
              <a:t>Questions to EDF Board:</a:t>
            </a:r>
          </a:p>
          <a:p>
            <a:pPr marL="0" indent="0">
              <a:buNone/>
            </a:pPr>
            <a:endParaRPr lang="en-GB" b="1" dirty="0">
              <a:latin typeface="Arial" panose="020B0604020202020204" pitchFamily="34" charset="0"/>
              <a:cs typeface="Arial" panose="020B0604020202020204" pitchFamily="34" charset="0"/>
            </a:endParaRPr>
          </a:p>
          <a:p>
            <a:pPr>
              <a:buClr>
                <a:srgbClr val="0070C0"/>
              </a:buClr>
            </a:pPr>
            <a:r>
              <a:rPr lang="en-GB" dirty="0">
                <a:latin typeface="Arial" panose="020B0604020202020204" pitchFamily="34" charset="0"/>
                <a:cs typeface="Arial" panose="020B0604020202020204" pitchFamily="34" charset="0"/>
              </a:rPr>
              <a:t>Have you heard of the Conference on the Future of Europe national or European events?</a:t>
            </a:r>
          </a:p>
          <a:p>
            <a:pPr>
              <a:buClr>
                <a:srgbClr val="0070C0"/>
              </a:buClr>
            </a:pPr>
            <a:endParaRPr lang="en-GB" dirty="0">
              <a:latin typeface="Arial" panose="020B0604020202020204" pitchFamily="34" charset="0"/>
              <a:cs typeface="Arial" panose="020B0604020202020204" pitchFamily="34" charset="0"/>
            </a:endParaRPr>
          </a:p>
          <a:p>
            <a:pPr>
              <a:buClr>
                <a:srgbClr val="0070C0"/>
              </a:buClr>
            </a:pPr>
            <a:r>
              <a:rPr lang="en-GB" dirty="0">
                <a:latin typeface="Arial" panose="020B0604020202020204" pitchFamily="34" charset="0"/>
                <a:cs typeface="Arial" panose="020B0604020202020204" pitchFamily="34" charset="0"/>
              </a:rPr>
              <a:t>Are your organisations considering to contribute to this Conference? </a:t>
            </a:r>
          </a:p>
          <a:p>
            <a:pPr>
              <a:buClr>
                <a:srgbClr val="0070C0"/>
              </a:buClr>
            </a:pPr>
            <a:endParaRPr lang="en-GB" dirty="0">
              <a:latin typeface="Arial" panose="020B0604020202020204" pitchFamily="34" charset="0"/>
              <a:cs typeface="Arial" panose="020B0604020202020204" pitchFamily="34" charset="0"/>
            </a:endParaRPr>
          </a:p>
          <a:p>
            <a:pPr>
              <a:buClr>
                <a:srgbClr val="0070C0"/>
              </a:buClr>
            </a:pPr>
            <a:r>
              <a:rPr lang="en-GB" dirty="0">
                <a:latin typeface="Arial" panose="020B0604020202020204" pitchFamily="34" charset="0"/>
                <a:cs typeface="Arial" panose="020B0604020202020204" pitchFamily="34" charset="0"/>
              </a:rPr>
              <a:t>How can EDF Secretariat support you in this?</a:t>
            </a:r>
          </a:p>
          <a:p>
            <a:pPr marL="0" indent="0">
              <a:buNone/>
            </a:pPr>
            <a:endParaRPr lang="en-GB" b="1" dirty="0">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6C25636B-D199-471A-BABA-6F48F50A00FE}"/>
              </a:ext>
            </a:extLst>
          </p:cNvPr>
          <p:cNvPicPr>
            <a:picLocks noChangeAspect="1"/>
          </p:cNvPicPr>
          <p:nvPr/>
        </p:nvPicPr>
        <p:blipFill>
          <a:blip r:embed="rId3"/>
          <a:stretch>
            <a:fillRect/>
          </a:stretch>
        </p:blipFill>
        <p:spPr>
          <a:xfrm>
            <a:off x="9082135" y="5594876"/>
            <a:ext cx="2804403" cy="951058"/>
          </a:xfrm>
          <a:prstGeom prst="rect">
            <a:avLst/>
          </a:prstGeom>
        </p:spPr>
      </p:pic>
    </p:spTree>
    <p:extLst>
      <p:ext uri="{BB962C8B-B14F-4D97-AF65-F5344CB8AC3E}">
        <p14:creationId xmlns:p14="http://schemas.microsoft.com/office/powerpoint/2010/main" val="34905560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2F31C9-977C-4657-972E-96F55F7A0384}"/>
              </a:ext>
            </a:extLst>
          </p:cNvPr>
          <p:cNvSpPr>
            <a:spLocks noGrp="1"/>
          </p:cNvSpPr>
          <p:nvPr>
            <p:ph type="title"/>
          </p:nvPr>
        </p:nvSpPr>
        <p:spPr>
          <a:xfrm>
            <a:off x="178357" y="139072"/>
            <a:ext cx="11708181" cy="1325563"/>
          </a:xfrm>
        </p:spPr>
        <p:txBody>
          <a:bodyPr>
            <a:normAutofit fontScale="90000"/>
          </a:bodyPr>
          <a:lstStyle/>
          <a:p>
            <a:pPr>
              <a:lnSpc>
                <a:spcPct val="150000"/>
              </a:lnSpc>
            </a:pPr>
            <a:r>
              <a:rPr lang="en-US" sz="3600" dirty="0">
                <a:solidFill>
                  <a:srgbClr val="0070C0"/>
                </a:solidFill>
                <a:latin typeface="Arial" panose="020B0604020202020204" pitchFamily="34" charset="0"/>
                <a:cs typeface="Arial" panose="020B0604020202020204" pitchFamily="34" charset="0"/>
              </a:rPr>
              <a:t>6. Disability Card (DOC-BOARD-21-07-05)</a:t>
            </a:r>
            <a:br>
              <a:rPr lang="en-US" sz="3600" dirty="0">
                <a:solidFill>
                  <a:srgbClr val="0070C0"/>
                </a:solidFill>
                <a:latin typeface="Arial" panose="020B0604020202020204" pitchFamily="34" charset="0"/>
                <a:cs typeface="Arial" panose="020B0604020202020204" pitchFamily="34" charset="0"/>
              </a:rPr>
            </a:br>
            <a:r>
              <a:rPr lang="en-US" sz="3600" dirty="0">
                <a:solidFill>
                  <a:srgbClr val="0070C0"/>
                </a:solidFill>
                <a:latin typeface="Arial" panose="020B0604020202020204" pitchFamily="34" charset="0"/>
                <a:cs typeface="Arial" panose="020B0604020202020204" pitchFamily="34" charset="0"/>
              </a:rPr>
              <a:t>    Presented by Catherine</a:t>
            </a:r>
          </a:p>
        </p:txBody>
      </p:sp>
      <p:sp>
        <p:nvSpPr>
          <p:cNvPr id="3" name="Content Placeholder 2">
            <a:extLst>
              <a:ext uri="{FF2B5EF4-FFF2-40B4-BE49-F238E27FC236}">
                <a16:creationId xmlns:a16="http://schemas.microsoft.com/office/drawing/2014/main" id="{7864CA65-31B4-4712-9302-758842640D1D}"/>
              </a:ext>
            </a:extLst>
          </p:cNvPr>
          <p:cNvSpPr>
            <a:spLocks noGrp="1"/>
          </p:cNvSpPr>
          <p:nvPr>
            <p:ph idx="1"/>
          </p:nvPr>
        </p:nvSpPr>
        <p:spPr>
          <a:xfrm>
            <a:off x="305463" y="1719067"/>
            <a:ext cx="7073238" cy="4351338"/>
          </a:xfrm>
        </p:spPr>
        <p:txBody>
          <a:bodyPr/>
          <a:lstStyle/>
          <a:p>
            <a:pPr>
              <a:lnSpc>
                <a:spcPct val="100000"/>
              </a:lnSpc>
              <a:buClr>
                <a:srgbClr val="0070C0"/>
              </a:buClr>
            </a:pPr>
            <a:r>
              <a:rPr lang="en-GB" dirty="0">
                <a:latin typeface="Arial" panose="020B0604020202020204" pitchFamily="34" charset="0"/>
                <a:cs typeface="Arial" panose="020B0604020202020204" pitchFamily="34" charset="0"/>
              </a:rPr>
              <a:t>Commission promises Card by 2023 in all EU member states, based on mutual recognition</a:t>
            </a:r>
          </a:p>
          <a:p>
            <a:pPr>
              <a:lnSpc>
                <a:spcPct val="100000"/>
              </a:lnSpc>
              <a:buClr>
                <a:srgbClr val="0070C0"/>
              </a:buClr>
            </a:pPr>
            <a:r>
              <a:rPr lang="en-GB" dirty="0">
                <a:latin typeface="Arial" panose="020B0604020202020204" pitchFamily="34" charset="0"/>
                <a:cs typeface="Arial" panose="020B0604020202020204" pitchFamily="34" charset="0"/>
              </a:rPr>
              <a:t>Why did we want a Disability Card again?</a:t>
            </a:r>
          </a:p>
          <a:p>
            <a:pPr>
              <a:lnSpc>
                <a:spcPct val="100000"/>
              </a:lnSpc>
              <a:buClr>
                <a:srgbClr val="0070C0"/>
              </a:buClr>
            </a:pPr>
            <a:r>
              <a:rPr lang="en-GB" dirty="0">
                <a:latin typeface="Arial" panose="020B0604020202020204" pitchFamily="34" charset="0"/>
                <a:cs typeface="Arial" panose="020B0604020202020204" pitchFamily="34" charset="0"/>
              </a:rPr>
              <a:t>Now it’s getting political – anticipated sticking points</a:t>
            </a:r>
          </a:p>
          <a:p>
            <a:pPr>
              <a:lnSpc>
                <a:spcPct val="100000"/>
              </a:lnSpc>
              <a:buClr>
                <a:srgbClr val="0070C0"/>
              </a:buClr>
            </a:pPr>
            <a:r>
              <a:rPr lang="en-GB" dirty="0">
                <a:latin typeface="Arial" panose="020B0604020202020204" pitchFamily="34" charset="0"/>
                <a:cs typeface="Arial" panose="020B0604020202020204" pitchFamily="34" charset="0"/>
              </a:rPr>
              <a:t>Possible “risks” of having a Disability Card</a:t>
            </a:r>
          </a:p>
          <a:p>
            <a:pPr>
              <a:lnSpc>
                <a:spcPct val="100000"/>
              </a:lnSpc>
              <a:buClr>
                <a:srgbClr val="0070C0"/>
              </a:buClr>
            </a:pPr>
            <a:r>
              <a:rPr lang="en-GB" dirty="0">
                <a:latin typeface="Arial" panose="020B0604020202020204" pitchFamily="34" charset="0"/>
                <a:cs typeface="Arial" panose="020B0604020202020204" pitchFamily="34" charset="0"/>
              </a:rPr>
              <a:t>Examples of existing Cards for inspiration</a:t>
            </a:r>
          </a:p>
          <a:p>
            <a:pPr marL="0" indent="0">
              <a:buNone/>
            </a:pPr>
            <a:endParaRPr lang="en-GB" dirty="0">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C60CEB32-51B6-4508-8095-C1F926B2F392}"/>
              </a:ext>
            </a:extLst>
          </p:cNvPr>
          <p:cNvPicPr>
            <a:picLocks noChangeAspect="1"/>
          </p:cNvPicPr>
          <p:nvPr/>
        </p:nvPicPr>
        <p:blipFill>
          <a:blip r:embed="rId3"/>
          <a:stretch>
            <a:fillRect/>
          </a:stretch>
        </p:blipFill>
        <p:spPr>
          <a:xfrm>
            <a:off x="9082135" y="5594876"/>
            <a:ext cx="2804403" cy="951058"/>
          </a:xfrm>
          <a:prstGeom prst="rect">
            <a:avLst/>
          </a:prstGeom>
        </p:spPr>
      </p:pic>
      <p:pic>
        <p:nvPicPr>
          <p:cNvPr id="5" name="Picture 2" descr="ENIL – European Network on Independent Living | European Disability Card:  Promising Idea with Little Practical Use - ENIL - European Network on  Independent Living">
            <a:extLst>
              <a:ext uri="{FF2B5EF4-FFF2-40B4-BE49-F238E27FC236}">
                <a16:creationId xmlns:a16="http://schemas.microsoft.com/office/drawing/2014/main" id="{51E9E420-E667-4274-8AF9-D4F638A7424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98784" y="1719067"/>
            <a:ext cx="3796099" cy="206607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27782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2F31C9-977C-4657-972E-96F55F7A0384}"/>
              </a:ext>
            </a:extLst>
          </p:cNvPr>
          <p:cNvSpPr>
            <a:spLocks noGrp="1"/>
          </p:cNvSpPr>
          <p:nvPr>
            <p:ph type="title"/>
          </p:nvPr>
        </p:nvSpPr>
        <p:spPr>
          <a:xfrm>
            <a:off x="178357" y="139072"/>
            <a:ext cx="11708181" cy="1325563"/>
          </a:xfrm>
        </p:spPr>
        <p:txBody>
          <a:bodyPr>
            <a:normAutofit/>
          </a:bodyPr>
          <a:lstStyle/>
          <a:p>
            <a:pPr>
              <a:lnSpc>
                <a:spcPct val="150000"/>
              </a:lnSpc>
            </a:pPr>
            <a:r>
              <a:rPr lang="en-US" sz="3200" dirty="0">
                <a:solidFill>
                  <a:srgbClr val="0070C0"/>
                </a:solidFill>
                <a:latin typeface="Arial" panose="020B0604020202020204" pitchFamily="34" charset="0"/>
                <a:cs typeface="Arial" panose="020B0604020202020204" pitchFamily="34" charset="0"/>
              </a:rPr>
              <a:t>6. Disability Card (DOC-BOARD-21-07-05)</a:t>
            </a:r>
          </a:p>
        </p:txBody>
      </p:sp>
      <p:sp>
        <p:nvSpPr>
          <p:cNvPr id="3" name="Content Placeholder 2">
            <a:extLst>
              <a:ext uri="{FF2B5EF4-FFF2-40B4-BE49-F238E27FC236}">
                <a16:creationId xmlns:a16="http://schemas.microsoft.com/office/drawing/2014/main" id="{7864CA65-31B4-4712-9302-758842640D1D}"/>
              </a:ext>
            </a:extLst>
          </p:cNvPr>
          <p:cNvSpPr>
            <a:spLocks noGrp="1"/>
          </p:cNvSpPr>
          <p:nvPr>
            <p:ph idx="1"/>
          </p:nvPr>
        </p:nvSpPr>
        <p:spPr>
          <a:xfrm>
            <a:off x="305462" y="1719067"/>
            <a:ext cx="11519953" cy="4351338"/>
          </a:xfrm>
        </p:spPr>
        <p:txBody>
          <a:bodyPr>
            <a:normAutofit/>
          </a:bodyPr>
          <a:lstStyle/>
          <a:p>
            <a:pPr marL="0" lvl="0" indent="0">
              <a:lnSpc>
                <a:spcPct val="150000"/>
              </a:lnSpc>
              <a:spcAft>
                <a:spcPts val="1000"/>
              </a:spcAft>
              <a:buNone/>
            </a:pPr>
            <a:r>
              <a:rPr lang="en-GB" dirty="0">
                <a:effectLst/>
                <a:latin typeface="Arial" panose="020B0604020202020204" pitchFamily="34" charset="0"/>
                <a:ea typeface="Times New Roman" panose="02020603050405020304" pitchFamily="18" charset="0"/>
                <a:cs typeface="Times New Roman" panose="02020603050405020304" pitchFamily="18" charset="0"/>
              </a:rPr>
              <a:t>Question for the Board:</a:t>
            </a:r>
          </a:p>
          <a:p>
            <a:pPr lvl="0">
              <a:lnSpc>
                <a:spcPct val="150000"/>
              </a:lnSpc>
              <a:spcAft>
                <a:spcPts val="1000"/>
              </a:spcAft>
              <a:buClr>
                <a:srgbClr val="0070C0"/>
              </a:buClr>
            </a:pPr>
            <a:r>
              <a:rPr lang="en-GB" dirty="0">
                <a:effectLst/>
                <a:latin typeface="Arial" panose="020B0604020202020204" pitchFamily="34" charset="0"/>
                <a:ea typeface="Times New Roman" panose="02020603050405020304" pitchFamily="18" charset="0"/>
                <a:cs typeface="Times New Roman" panose="02020603050405020304" pitchFamily="18" charset="0"/>
              </a:rPr>
              <a:t>Do you agree with the draft position and approach taken? In particular do you agree with the </a:t>
            </a:r>
            <a:r>
              <a:rPr lang="en-GB" u="sng" dirty="0">
                <a:solidFill>
                  <a:srgbClr val="0000FF"/>
                </a:solidFill>
                <a:effectLst/>
                <a:latin typeface="Arial" panose="020B0604020202020204" pitchFamily="34" charset="0"/>
                <a:ea typeface="Times New Roman" panose="02020603050405020304" pitchFamily="18" charset="0"/>
                <a:cs typeface="Times New Roman" panose="02020603050405020304" pitchFamily="18" charset="0"/>
                <a:hlinkClick r:id="rId3" action="ppaction://hlinkfile"/>
              </a:rPr>
              <a:t>core demands</a:t>
            </a:r>
            <a:r>
              <a:rPr lang="en-GB" dirty="0">
                <a:effectLst/>
                <a:latin typeface="Arial" panose="020B0604020202020204" pitchFamily="34" charset="0"/>
                <a:ea typeface="Times New Roman" panose="02020603050405020304" pitchFamily="18" charset="0"/>
                <a:cs typeface="Times New Roman" panose="02020603050405020304" pitchFamily="18" charset="0"/>
              </a:rPr>
              <a:t>?</a:t>
            </a:r>
            <a:endParaRPr lang="fr-BE" dirty="0">
              <a:effectLst/>
              <a:latin typeface="Arial" panose="020B0604020202020204" pitchFamily="34" charset="0"/>
              <a:ea typeface="Times New Roman" panose="02020603050405020304" pitchFamily="18" charset="0"/>
              <a:cs typeface="Times New Roman" panose="02020603050405020304" pitchFamily="18" charset="0"/>
            </a:endParaRPr>
          </a:p>
          <a:p>
            <a:pPr lvl="0">
              <a:lnSpc>
                <a:spcPct val="150000"/>
              </a:lnSpc>
              <a:spcAft>
                <a:spcPts val="1000"/>
              </a:spcAft>
              <a:buClr>
                <a:srgbClr val="0070C0"/>
              </a:buClr>
            </a:pPr>
            <a:r>
              <a:rPr lang="en-GB" dirty="0">
                <a:effectLst/>
                <a:latin typeface="Arial" panose="020B0604020202020204" pitchFamily="34" charset="0"/>
                <a:ea typeface="Times New Roman" panose="02020603050405020304" pitchFamily="18" charset="0"/>
                <a:cs typeface="Times New Roman" panose="02020603050405020304" pitchFamily="18" charset="0"/>
              </a:rPr>
              <a:t>Would you like to add or change anything?</a:t>
            </a:r>
            <a:endParaRPr lang="fr-BE" dirty="0">
              <a:effectLst/>
              <a:latin typeface="Arial" panose="020B0604020202020204" pitchFamily="34" charset="0"/>
              <a:ea typeface="Times New Roman" panose="02020603050405020304" pitchFamily="18" charset="0"/>
              <a:cs typeface="Times New Roman" panose="02020603050405020304" pitchFamily="18" charset="0"/>
            </a:endParaRPr>
          </a:p>
          <a:p>
            <a:pPr marL="0" indent="0">
              <a:buNone/>
            </a:pPr>
            <a:endParaRPr lang="en-GB" sz="2400" dirty="0">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C60CEB32-51B6-4508-8095-C1F926B2F392}"/>
              </a:ext>
            </a:extLst>
          </p:cNvPr>
          <p:cNvPicPr>
            <a:picLocks noChangeAspect="1"/>
          </p:cNvPicPr>
          <p:nvPr/>
        </p:nvPicPr>
        <p:blipFill>
          <a:blip r:embed="rId4"/>
          <a:stretch>
            <a:fillRect/>
          </a:stretch>
        </p:blipFill>
        <p:spPr>
          <a:xfrm>
            <a:off x="9082135" y="5594876"/>
            <a:ext cx="2804403" cy="951058"/>
          </a:xfrm>
          <a:prstGeom prst="rect">
            <a:avLst/>
          </a:prstGeom>
        </p:spPr>
      </p:pic>
      <p:pic>
        <p:nvPicPr>
          <p:cNvPr id="5" name="Picture 4" descr="Question, mark Free Icon of Tabler icons">
            <a:extLst>
              <a:ext uri="{FF2B5EF4-FFF2-40B4-BE49-F238E27FC236}">
                <a16:creationId xmlns:a16="http://schemas.microsoft.com/office/drawing/2014/main" id="{0A07762C-215B-4B39-B668-84FE49BD260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571478" y="3769160"/>
            <a:ext cx="1825716" cy="18257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2963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3BF935-8A75-4AA6-80B3-D4BB7BA8286E}"/>
              </a:ext>
            </a:extLst>
          </p:cNvPr>
          <p:cNvSpPr>
            <a:spLocks noGrp="1"/>
          </p:cNvSpPr>
          <p:nvPr>
            <p:ph type="title"/>
          </p:nvPr>
        </p:nvSpPr>
        <p:spPr>
          <a:xfrm>
            <a:off x="305463" y="126715"/>
            <a:ext cx="10515600" cy="1325563"/>
          </a:xfrm>
        </p:spPr>
        <p:txBody>
          <a:bodyPr>
            <a:normAutofit/>
          </a:bodyPr>
          <a:lstStyle/>
          <a:p>
            <a:r>
              <a:rPr lang="en-US" sz="3600" dirty="0">
                <a:solidFill>
                  <a:srgbClr val="0070C0"/>
                </a:solidFill>
                <a:latin typeface="Arial" panose="020B0604020202020204" pitchFamily="34" charset="0"/>
                <a:cs typeface="Arial" panose="020B0604020202020204" pitchFamily="34" charset="0"/>
              </a:rPr>
              <a:t>Practical information (I)</a:t>
            </a:r>
            <a:endParaRPr lang="en-GB" sz="3600" dirty="0">
              <a:solidFill>
                <a:srgbClr val="0070C0"/>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B82759C7-1763-429B-BF65-05BED2E53E2A}"/>
              </a:ext>
            </a:extLst>
          </p:cNvPr>
          <p:cNvSpPr>
            <a:spLocks noGrp="1"/>
          </p:cNvSpPr>
          <p:nvPr>
            <p:ph idx="1"/>
          </p:nvPr>
        </p:nvSpPr>
        <p:spPr>
          <a:xfrm>
            <a:off x="305463" y="1625272"/>
            <a:ext cx="11136894" cy="4726143"/>
          </a:xfrm>
        </p:spPr>
        <p:txBody>
          <a:bodyPr>
            <a:normAutofit fontScale="77500" lnSpcReduction="20000"/>
          </a:bodyPr>
          <a:lstStyle/>
          <a:p>
            <a:pPr marL="0" lvl="0" indent="0" defTabSz="457200" eaLnBrk="0" fontAlgn="base" hangingPunct="0">
              <a:lnSpc>
                <a:spcPct val="150000"/>
              </a:lnSpc>
              <a:spcBef>
                <a:spcPts val="662"/>
              </a:spcBef>
              <a:spcAft>
                <a:spcPts val="662"/>
              </a:spcAft>
              <a:buNone/>
              <a:defRPr/>
            </a:pPr>
            <a:r>
              <a:rPr lang="en-GB" sz="2800" b="1" kern="0" dirty="0">
                <a:solidFill>
                  <a:prstClr val="black"/>
                </a:solidFill>
                <a:latin typeface="Arial" panose="020B0604020202020204" pitchFamily="34" charset="0"/>
                <a:ea typeface="Calibri"/>
                <a:cs typeface="Arial" panose="020B0604020202020204" pitchFamily="34" charset="0"/>
              </a:rPr>
              <a:t>Accessibility</a:t>
            </a:r>
            <a:r>
              <a:rPr lang="en-GB" sz="2800" kern="0" dirty="0">
                <a:solidFill>
                  <a:prstClr val="black"/>
                </a:solidFill>
                <a:latin typeface="Arial" panose="020B0604020202020204" pitchFamily="34" charset="0"/>
                <a:ea typeface="Calibri"/>
                <a:cs typeface="Arial" panose="020B0604020202020204" pitchFamily="34" charset="0"/>
              </a:rPr>
              <a:t>:</a:t>
            </a:r>
          </a:p>
          <a:p>
            <a:pPr defTabSz="457200" eaLnBrk="0" fontAlgn="base" hangingPunct="0">
              <a:lnSpc>
                <a:spcPct val="150000"/>
              </a:lnSpc>
              <a:spcBef>
                <a:spcPts val="662"/>
              </a:spcBef>
              <a:spcAft>
                <a:spcPts val="662"/>
              </a:spcAft>
              <a:buClr>
                <a:srgbClr val="0070C0"/>
              </a:buClr>
              <a:defRPr/>
            </a:pPr>
            <a:r>
              <a:rPr lang="en-GB" sz="2800" kern="0" dirty="0">
                <a:solidFill>
                  <a:prstClr val="black"/>
                </a:solidFill>
                <a:latin typeface="Arial" panose="020B0604020202020204" pitchFamily="34" charset="0"/>
                <a:ea typeface="Calibri"/>
                <a:cs typeface="Arial" panose="020B0604020202020204" pitchFamily="34" charset="0"/>
              </a:rPr>
              <a:t>Captioning (activate in zoom or use external link from chat box)</a:t>
            </a:r>
          </a:p>
          <a:p>
            <a:pPr defTabSz="457200" eaLnBrk="0" fontAlgn="base" hangingPunct="0">
              <a:lnSpc>
                <a:spcPct val="150000"/>
              </a:lnSpc>
              <a:spcBef>
                <a:spcPts val="662"/>
              </a:spcBef>
              <a:spcAft>
                <a:spcPts val="662"/>
              </a:spcAft>
              <a:buClr>
                <a:srgbClr val="0070C0"/>
              </a:buClr>
              <a:defRPr/>
            </a:pPr>
            <a:r>
              <a:rPr lang="en-GB" sz="2800" kern="0" dirty="0">
                <a:solidFill>
                  <a:prstClr val="black"/>
                </a:solidFill>
                <a:latin typeface="Arial" panose="020B0604020202020204" pitchFamily="34" charset="0"/>
                <a:ea typeface="Calibri"/>
                <a:cs typeface="Arial" panose="020B0604020202020204" pitchFamily="34" charset="0"/>
              </a:rPr>
              <a:t>Captioning in different languages has been provided on request: including in German, Spanish (external link, select your language through “flag” icon)</a:t>
            </a:r>
          </a:p>
          <a:p>
            <a:pPr defTabSz="457200" eaLnBrk="0" fontAlgn="base" hangingPunct="0">
              <a:lnSpc>
                <a:spcPct val="150000"/>
              </a:lnSpc>
              <a:spcBef>
                <a:spcPts val="662"/>
              </a:spcBef>
              <a:spcAft>
                <a:spcPts val="662"/>
              </a:spcAft>
              <a:buClr>
                <a:srgbClr val="0070C0"/>
              </a:buClr>
              <a:defRPr/>
            </a:pPr>
            <a:r>
              <a:rPr lang="en-GB" sz="2800" kern="0" dirty="0">
                <a:solidFill>
                  <a:prstClr val="black"/>
                </a:solidFill>
                <a:latin typeface="Arial" panose="020B0604020202020204" pitchFamily="34" charset="0"/>
                <a:ea typeface="Calibri"/>
                <a:cs typeface="Arial" panose="020B0604020202020204" pitchFamily="34" charset="0"/>
              </a:rPr>
              <a:t>Sign Language Interpretation</a:t>
            </a:r>
          </a:p>
          <a:p>
            <a:pPr marL="0" lvl="0" indent="0" defTabSz="457200" eaLnBrk="0" fontAlgn="base" hangingPunct="0">
              <a:lnSpc>
                <a:spcPct val="150000"/>
              </a:lnSpc>
              <a:spcBef>
                <a:spcPts val="662"/>
              </a:spcBef>
              <a:spcAft>
                <a:spcPts val="662"/>
              </a:spcAft>
              <a:buNone/>
              <a:defRPr/>
            </a:pPr>
            <a:r>
              <a:rPr lang="en-GB" sz="2800" b="1" kern="0" dirty="0">
                <a:solidFill>
                  <a:prstClr val="black"/>
                </a:solidFill>
                <a:latin typeface="Arial" panose="020B0604020202020204" pitchFamily="34" charset="0"/>
                <a:ea typeface="Calibri"/>
                <a:cs typeface="Arial" panose="020B0604020202020204" pitchFamily="34" charset="0"/>
              </a:rPr>
              <a:t>Questions and comments:</a:t>
            </a:r>
          </a:p>
          <a:p>
            <a:pPr defTabSz="457200" eaLnBrk="0" fontAlgn="base" hangingPunct="0">
              <a:lnSpc>
                <a:spcPct val="150000"/>
              </a:lnSpc>
              <a:spcBef>
                <a:spcPts val="662"/>
              </a:spcBef>
              <a:spcAft>
                <a:spcPts val="662"/>
              </a:spcAft>
              <a:buClr>
                <a:srgbClr val="0070C0"/>
              </a:buClr>
              <a:defRPr/>
            </a:pPr>
            <a:r>
              <a:rPr lang="en-GB" sz="2800" dirty="0">
                <a:effectLst/>
                <a:latin typeface="Arial" panose="020B0604020202020204" pitchFamily="34" charset="0"/>
                <a:ea typeface="Calibri" panose="020F0502020204030204" pitchFamily="34" charset="0"/>
                <a:cs typeface="Arial" panose="020B0604020202020204" pitchFamily="34" charset="0"/>
              </a:rPr>
              <a:t>Use ‘raise hand’ function (if not possible either chat box or through microphone)</a:t>
            </a:r>
          </a:p>
          <a:p>
            <a:pPr defTabSz="457200" eaLnBrk="0" fontAlgn="base" hangingPunct="0">
              <a:lnSpc>
                <a:spcPct val="150000"/>
              </a:lnSpc>
              <a:spcBef>
                <a:spcPts val="662"/>
              </a:spcBef>
              <a:spcAft>
                <a:spcPts val="662"/>
              </a:spcAft>
              <a:buClr>
                <a:srgbClr val="0070C0"/>
              </a:buClr>
              <a:defRPr/>
            </a:pPr>
            <a:r>
              <a:rPr lang="en-GB" sz="2800" dirty="0">
                <a:effectLst/>
                <a:latin typeface="Arial" panose="020B0604020202020204" pitchFamily="34" charset="0"/>
                <a:ea typeface="Calibri" panose="020F0502020204030204" pitchFamily="34" charset="0"/>
                <a:cs typeface="Arial" panose="020B0604020202020204" pitchFamily="34" charset="0"/>
              </a:rPr>
              <a:t>Send questions via the chat box</a:t>
            </a:r>
          </a:p>
        </p:txBody>
      </p:sp>
      <p:pic>
        <p:nvPicPr>
          <p:cNvPr id="4" name="Picture 3">
            <a:extLst>
              <a:ext uri="{FF2B5EF4-FFF2-40B4-BE49-F238E27FC236}">
                <a16:creationId xmlns:a16="http://schemas.microsoft.com/office/drawing/2014/main" id="{4ECF3549-E728-4243-83DD-162734239551}"/>
              </a:ext>
            </a:extLst>
          </p:cNvPr>
          <p:cNvPicPr>
            <a:picLocks noChangeAspect="1"/>
          </p:cNvPicPr>
          <p:nvPr/>
        </p:nvPicPr>
        <p:blipFill>
          <a:blip r:embed="rId3"/>
          <a:stretch>
            <a:fillRect/>
          </a:stretch>
        </p:blipFill>
        <p:spPr>
          <a:xfrm>
            <a:off x="9228728" y="5672132"/>
            <a:ext cx="2804403" cy="951058"/>
          </a:xfrm>
          <a:prstGeom prst="rect">
            <a:avLst/>
          </a:prstGeom>
        </p:spPr>
      </p:pic>
    </p:spTree>
    <p:extLst>
      <p:ext uri="{BB962C8B-B14F-4D97-AF65-F5344CB8AC3E}">
        <p14:creationId xmlns:p14="http://schemas.microsoft.com/office/powerpoint/2010/main" val="6310854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2F31C9-977C-4657-972E-96F55F7A0384}"/>
              </a:ext>
            </a:extLst>
          </p:cNvPr>
          <p:cNvSpPr>
            <a:spLocks noGrp="1"/>
          </p:cNvSpPr>
          <p:nvPr>
            <p:ph type="title"/>
          </p:nvPr>
        </p:nvSpPr>
        <p:spPr>
          <a:xfrm>
            <a:off x="305463" y="312066"/>
            <a:ext cx="11886537" cy="1325563"/>
          </a:xfrm>
        </p:spPr>
        <p:txBody>
          <a:bodyPr>
            <a:noAutofit/>
          </a:bodyPr>
          <a:lstStyle/>
          <a:p>
            <a:pPr>
              <a:lnSpc>
                <a:spcPct val="100000"/>
              </a:lnSpc>
            </a:pPr>
            <a:r>
              <a:rPr lang="en-US" sz="3200" dirty="0">
                <a:solidFill>
                  <a:srgbClr val="0070C0"/>
                </a:solidFill>
                <a:latin typeface="Arial" panose="020B0604020202020204" pitchFamily="34" charset="0"/>
                <a:cs typeface="Arial" panose="020B0604020202020204" pitchFamily="34" charset="0"/>
              </a:rPr>
              <a:t>7. Information session on ongoing and upcoming policy developments (DOC-BOARD-21-07-06)</a:t>
            </a:r>
          </a:p>
        </p:txBody>
      </p:sp>
      <p:sp>
        <p:nvSpPr>
          <p:cNvPr id="3" name="Content Placeholder 2">
            <a:extLst>
              <a:ext uri="{FF2B5EF4-FFF2-40B4-BE49-F238E27FC236}">
                <a16:creationId xmlns:a16="http://schemas.microsoft.com/office/drawing/2014/main" id="{7864CA65-31B4-4712-9302-758842640D1D}"/>
              </a:ext>
            </a:extLst>
          </p:cNvPr>
          <p:cNvSpPr>
            <a:spLocks noGrp="1"/>
          </p:cNvSpPr>
          <p:nvPr>
            <p:ph idx="1"/>
          </p:nvPr>
        </p:nvSpPr>
        <p:spPr>
          <a:xfrm>
            <a:off x="305462" y="1819791"/>
            <a:ext cx="11519953" cy="4351338"/>
          </a:xfrm>
        </p:spPr>
        <p:txBody>
          <a:bodyPr>
            <a:normAutofit fontScale="92500" lnSpcReduction="20000"/>
          </a:bodyPr>
          <a:lstStyle/>
          <a:p>
            <a:pPr>
              <a:buClr>
                <a:srgbClr val="0070C0"/>
              </a:buClr>
            </a:pPr>
            <a:r>
              <a:rPr lang="es-ES" dirty="0">
                <a:latin typeface="Arial" panose="020B0604020202020204" pitchFamily="34" charset="0"/>
                <a:cs typeface="Arial" panose="020B0604020202020204" pitchFamily="34" charset="0"/>
              </a:rPr>
              <a:t>U</a:t>
            </a:r>
            <a:r>
              <a:rPr lang="en-GB" dirty="0">
                <a:latin typeface="Arial" panose="020B0604020202020204" pitchFamily="34" charset="0"/>
                <a:cs typeface="Arial" panose="020B0604020202020204" pitchFamily="34" charset="0"/>
              </a:rPr>
              <a:t>NCRPD review: EDF interim alternative report </a:t>
            </a:r>
          </a:p>
          <a:p>
            <a:pPr>
              <a:buClr>
                <a:srgbClr val="0070C0"/>
              </a:buClr>
            </a:pPr>
            <a:r>
              <a:rPr lang="en-GB" dirty="0">
                <a:latin typeface="Arial" panose="020B0604020202020204" pitchFamily="34" charset="0"/>
                <a:cs typeface="Arial" panose="020B0604020202020204" pitchFamily="34" charset="0"/>
              </a:rPr>
              <a:t>Withdrawal of the additional protocol to the Oviedo Convention</a:t>
            </a:r>
          </a:p>
          <a:p>
            <a:pPr marL="0" indent="0">
              <a:buClr>
                <a:srgbClr val="0070C0"/>
              </a:buClr>
              <a:buNone/>
            </a:pPr>
            <a:endParaRPr lang="en-GB" dirty="0">
              <a:latin typeface="Arial" panose="020B0604020202020204" pitchFamily="34" charset="0"/>
              <a:cs typeface="Arial" panose="020B0604020202020204" pitchFamily="34" charset="0"/>
            </a:endParaRPr>
          </a:p>
          <a:p>
            <a:pPr marL="0" indent="0">
              <a:buNone/>
            </a:pPr>
            <a:r>
              <a:rPr lang="en-GB" b="1" dirty="0">
                <a:latin typeface="Arial" panose="020B0604020202020204" pitchFamily="34" charset="0"/>
                <a:cs typeface="Arial" panose="020B0604020202020204" pitchFamily="34" charset="0"/>
              </a:rPr>
              <a:t>EU policy making 1/2:</a:t>
            </a:r>
          </a:p>
          <a:p>
            <a:pPr marL="0" indent="0">
              <a:buNone/>
            </a:pPr>
            <a:endParaRPr lang="en-GB" b="1" dirty="0">
              <a:latin typeface="Arial" panose="020B0604020202020204" pitchFamily="34" charset="0"/>
              <a:cs typeface="Arial" panose="020B0604020202020204" pitchFamily="34" charset="0"/>
            </a:endParaRPr>
          </a:p>
          <a:p>
            <a:pPr>
              <a:buClr>
                <a:srgbClr val="0070C0"/>
              </a:buClr>
            </a:pPr>
            <a:r>
              <a:rPr lang="en-GB" dirty="0">
                <a:latin typeface="Arial" panose="020B0604020202020204" pitchFamily="34" charset="0"/>
                <a:cs typeface="Arial" panose="020B0604020202020204" pitchFamily="34" charset="0"/>
              </a:rPr>
              <a:t>Disability Rights Strategy 2021-2030</a:t>
            </a:r>
          </a:p>
          <a:p>
            <a:pPr>
              <a:buClr>
                <a:srgbClr val="0070C0"/>
              </a:buClr>
            </a:pPr>
            <a:r>
              <a:rPr lang="en-GB" dirty="0">
                <a:latin typeface="Arial" panose="020B0604020202020204" pitchFamily="34" charset="0"/>
                <a:cs typeface="Arial" panose="020B0604020202020204" pitchFamily="34" charset="0"/>
              </a:rPr>
              <a:t>EU budget</a:t>
            </a:r>
          </a:p>
          <a:p>
            <a:pPr>
              <a:buClr>
                <a:srgbClr val="0070C0"/>
              </a:buClr>
            </a:pPr>
            <a:r>
              <a:rPr lang="en-GB" dirty="0">
                <a:latin typeface="Arial" panose="020B0604020202020204" pitchFamily="34" charset="0"/>
                <a:cs typeface="Arial" panose="020B0604020202020204" pitchFamily="34" charset="0"/>
              </a:rPr>
              <a:t>Recovery funds: review national Recovery and Resilience Plans</a:t>
            </a:r>
          </a:p>
          <a:p>
            <a:pPr>
              <a:buClr>
                <a:srgbClr val="0070C0"/>
              </a:buClr>
            </a:pPr>
            <a:r>
              <a:rPr lang="en-GB" dirty="0">
                <a:latin typeface="Arial" panose="020B0604020202020204" pitchFamily="34" charset="0"/>
                <a:cs typeface="Arial" panose="020B0604020202020204" pitchFamily="34" charset="0"/>
              </a:rPr>
              <a:t>Directive on Pay Transparency</a:t>
            </a:r>
          </a:p>
          <a:p>
            <a:pPr>
              <a:buClr>
                <a:srgbClr val="0070C0"/>
              </a:buClr>
            </a:pPr>
            <a:r>
              <a:rPr lang="en-GB" dirty="0">
                <a:latin typeface="Arial" panose="020B0604020202020204" pitchFamily="34" charset="0"/>
                <a:cs typeface="Arial" panose="020B0604020202020204" pitchFamily="34" charset="0"/>
              </a:rPr>
              <a:t>Revision of Victims Rights Directive</a:t>
            </a:r>
          </a:p>
        </p:txBody>
      </p:sp>
      <p:pic>
        <p:nvPicPr>
          <p:cNvPr id="4" name="Picture 3">
            <a:extLst>
              <a:ext uri="{FF2B5EF4-FFF2-40B4-BE49-F238E27FC236}">
                <a16:creationId xmlns:a16="http://schemas.microsoft.com/office/drawing/2014/main" id="{C60CEB32-51B6-4508-8095-C1F926B2F392}"/>
              </a:ext>
            </a:extLst>
          </p:cNvPr>
          <p:cNvPicPr>
            <a:picLocks noChangeAspect="1"/>
          </p:cNvPicPr>
          <p:nvPr/>
        </p:nvPicPr>
        <p:blipFill>
          <a:blip r:embed="rId3"/>
          <a:stretch>
            <a:fillRect/>
          </a:stretch>
        </p:blipFill>
        <p:spPr>
          <a:xfrm>
            <a:off x="9082135" y="5594876"/>
            <a:ext cx="2804403" cy="951058"/>
          </a:xfrm>
          <a:prstGeom prst="rect">
            <a:avLst/>
          </a:prstGeom>
        </p:spPr>
      </p:pic>
    </p:spTree>
    <p:extLst>
      <p:ext uri="{BB962C8B-B14F-4D97-AF65-F5344CB8AC3E}">
        <p14:creationId xmlns:p14="http://schemas.microsoft.com/office/powerpoint/2010/main" val="32853447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2F31C9-977C-4657-972E-96F55F7A0384}"/>
              </a:ext>
            </a:extLst>
          </p:cNvPr>
          <p:cNvSpPr>
            <a:spLocks noGrp="1"/>
          </p:cNvSpPr>
          <p:nvPr>
            <p:ph type="title"/>
          </p:nvPr>
        </p:nvSpPr>
        <p:spPr>
          <a:xfrm>
            <a:off x="305463" y="117625"/>
            <a:ext cx="11886537" cy="1325563"/>
          </a:xfrm>
        </p:spPr>
        <p:txBody>
          <a:bodyPr>
            <a:noAutofit/>
          </a:bodyPr>
          <a:lstStyle/>
          <a:p>
            <a:pPr>
              <a:lnSpc>
                <a:spcPct val="100000"/>
              </a:lnSpc>
            </a:pPr>
            <a:r>
              <a:rPr lang="en-US" sz="3200" dirty="0">
                <a:solidFill>
                  <a:srgbClr val="0070C0"/>
                </a:solidFill>
                <a:latin typeface="Arial" panose="020B0604020202020204" pitchFamily="34" charset="0"/>
                <a:cs typeface="Arial" panose="020B0604020202020204" pitchFamily="34" charset="0"/>
              </a:rPr>
              <a:t>7. Information session on ongoing and upcoming policy   developments (DOC-BOARD-21-07-06)</a:t>
            </a:r>
          </a:p>
        </p:txBody>
      </p:sp>
      <p:sp>
        <p:nvSpPr>
          <p:cNvPr id="3" name="Content Placeholder 2">
            <a:extLst>
              <a:ext uri="{FF2B5EF4-FFF2-40B4-BE49-F238E27FC236}">
                <a16:creationId xmlns:a16="http://schemas.microsoft.com/office/drawing/2014/main" id="{7864CA65-31B4-4712-9302-758842640D1D}"/>
              </a:ext>
            </a:extLst>
          </p:cNvPr>
          <p:cNvSpPr>
            <a:spLocks noGrp="1"/>
          </p:cNvSpPr>
          <p:nvPr>
            <p:ph idx="1"/>
          </p:nvPr>
        </p:nvSpPr>
        <p:spPr>
          <a:xfrm>
            <a:off x="305462" y="1607573"/>
            <a:ext cx="11519953" cy="4938361"/>
          </a:xfrm>
        </p:spPr>
        <p:txBody>
          <a:bodyPr>
            <a:normAutofit fontScale="85000" lnSpcReduction="20000"/>
          </a:bodyPr>
          <a:lstStyle/>
          <a:p>
            <a:pPr marL="0" indent="0">
              <a:buNone/>
            </a:pPr>
            <a:r>
              <a:rPr lang="en-GB" b="1" dirty="0">
                <a:latin typeface="Arial" panose="020B0604020202020204" pitchFamily="34" charset="0"/>
                <a:cs typeface="Arial" panose="020B0604020202020204" pitchFamily="34" charset="0"/>
              </a:rPr>
              <a:t>EU policy making 2/2:</a:t>
            </a:r>
          </a:p>
          <a:p>
            <a:pPr marL="0" indent="0">
              <a:buNone/>
            </a:pPr>
            <a:endParaRPr lang="en-GB" b="1" dirty="0">
              <a:latin typeface="Arial" panose="020B0604020202020204" pitchFamily="34" charset="0"/>
              <a:cs typeface="Arial" panose="020B0604020202020204" pitchFamily="34" charset="0"/>
            </a:endParaRPr>
          </a:p>
          <a:p>
            <a:pPr>
              <a:lnSpc>
                <a:spcPct val="120000"/>
              </a:lnSpc>
              <a:buClr>
                <a:srgbClr val="0070C0"/>
              </a:buClr>
            </a:pPr>
            <a:r>
              <a:rPr lang="en-GB" dirty="0">
                <a:latin typeface="Arial" panose="020B0604020202020204" pitchFamily="34" charset="0"/>
                <a:cs typeface="Arial" panose="020B0604020202020204" pitchFamily="34" charset="0"/>
              </a:rPr>
              <a:t>Reform of EU electoral law of 1976 </a:t>
            </a:r>
          </a:p>
          <a:p>
            <a:pPr>
              <a:lnSpc>
                <a:spcPct val="120000"/>
              </a:lnSpc>
              <a:buClr>
                <a:srgbClr val="0070C0"/>
              </a:buClr>
            </a:pPr>
            <a:r>
              <a:rPr lang="en-GB" dirty="0">
                <a:latin typeface="Arial" panose="020B0604020202020204" pitchFamily="34" charset="0"/>
                <a:cs typeface="Arial" panose="020B0604020202020204" pitchFamily="34" charset="0"/>
              </a:rPr>
              <a:t>Minimum Wage Directive</a:t>
            </a:r>
          </a:p>
          <a:p>
            <a:pPr>
              <a:lnSpc>
                <a:spcPct val="120000"/>
              </a:lnSpc>
              <a:buClr>
                <a:srgbClr val="0070C0"/>
              </a:buClr>
            </a:pPr>
            <a:r>
              <a:rPr lang="en-GB" dirty="0">
                <a:latin typeface="Arial" panose="020B0604020202020204" pitchFamily="34" charset="0"/>
                <a:cs typeface="Arial" panose="020B0604020202020204" pitchFamily="34" charset="0"/>
              </a:rPr>
              <a:t>Non-financial Reporting Directive for Large Businesses</a:t>
            </a:r>
          </a:p>
          <a:p>
            <a:pPr>
              <a:lnSpc>
                <a:spcPct val="120000"/>
              </a:lnSpc>
              <a:buClr>
                <a:srgbClr val="0070C0"/>
              </a:buClr>
            </a:pPr>
            <a:r>
              <a:rPr lang="en-GB" dirty="0">
                <a:latin typeface="Arial" panose="020B0604020202020204" pitchFamily="34" charset="0"/>
                <a:cs typeface="Arial" panose="020B0604020202020204" pitchFamily="34" charset="0"/>
              </a:rPr>
              <a:t>Patients Mobility Directive</a:t>
            </a:r>
          </a:p>
          <a:p>
            <a:pPr>
              <a:lnSpc>
                <a:spcPct val="120000"/>
              </a:lnSpc>
              <a:buClr>
                <a:srgbClr val="0070C0"/>
              </a:buClr>
            </a:pPr>
            <a:r>
              <a:rPr lang="en-GB" dirty="0">
                <a:latin typeface="Arial" panose="020B0604020202020204" pitchFamily="34" charset="0"/>
                <a:cs typeface="Arial" panose="020B0604020202020204" pitchFamily="34" charset="0"/>
              </a:rPr>
              <a:t>Energy Performance of Buildings Directive</a:t>
            </a:r>
          </a:p>
          <a:p>
            <a:pPr>
              <a:lnSpc>
                <a:spcPct val="120000"/>
              </a:lnSpc>
              <a:buClr>
                <a:srgbClr val="0070C0"/>
              </a:buClr>
            </a:pPr>
            <a:r>
              <a:rPr lang="en-GB" dirty="0">
                <a:latin typeface="Arial" panose="020B0604020202020204" pitchFamily="34" charset="0"/>
                <a:cs typeface="Arial" panose="020B0604020202020204" pitchFamily="34" charset="0"/>
              </a:rPr>
              <a:t>Digital Services Act, Digital Markets Act, Artificial Intelligence Act</a:t>
            </a:r>
          </a:p>
          <a:p>
            <a:pPr>
              <a:lnSpc>
                <a:spcPct val="120000"/>
              </a:lnSpc>
              <a:buClr>
                <a:srgbClr val="0070C0"/>
              </a:buClr>
            </a:pPr>
            <a:r>
              <a:rPr lang="en-GB" dirty="0">
                <a:latin typeface="Arial" panose="020B0604020202020204" pitchFamily="34" charset="0"/>
                <a:cs typeface="Arial" panose="020B0604020202020204" pitchFamily="34" charset="0"/>
              </a:rPr>
              <a:t>Trans European Network on Transport (TEN-T) regulation</a:t>
            </a:r>
          </a:p>
          <a:p>
            <a:pPr>
              <a:lnSpc>
                <a:spcPct val="120000"/>
              </a:lnSpc>
              <a:buClr>
                <a:srgbClr val="0070C0"/>
              </a:buClr>
            </a:pPr>
            <a:r>
              <a:rPr lang="en-GB" dirty="0">
                <a:latin typeface="Arial" panose="020B0604020202020204" pitchFamily="34" charset="0"/>
                <a:cs typeface="Arial" panose="020B0604020202020204" pitchFamily="34" charset="0"/>
              </a:rPr>
              <a:t>EU-Africa strategy </a:t>
            </a:r>
          </a:p>
          <a:p>
            <a:endParaRPr lang="en-GB" dirty="0">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C60CEB32-51B6-4508-8095-C1F926B2F392}"/>
              </a:ext>
            </a:extLst>
          </p:cNvPr>
          <p:cNvPicPr>
            <a:picLocks noChangeAspect="1"/>
          </p:cNvPicPr>
          <p:nvPr/>
        </p:nvPicPr>
        <p:blipFill>
          <a:blip r:embed="rId3"/>
          <a:stretch>
            <a:fillRect/>
          </a:stretch>
        </p:blipFill>
        <p:spPr>
          <a:xfrm>
            <a:off x="9082135" y="5594876"/>
            <a:ext cx="2804403" cy="951058"/>
          </a:xfrm>
          <a:prstGeom prst="rect">
            <a:avLst/>
          </a:prstGeom>
        </p:spPr>
      </p:pic>
    </p:spTree>
    <p:extLst>
      <p:ext uri="{BB962C8B-B14F-4D97-AF65-F5344CB8AC3E}">
        <p14:creationId xmlns:p14="http://schemas.microsoft.com/office/powerpoint/2010/main" val="40897058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2F31C9-977C-4657-972E-96F55F7A0384}"/>
              </a:ext>
            </a:extLst>
          </p:cNvPr>
          <p:cNvSpPr>
            <a:spLocks noGrp="1"/>
          </p:cNvSpPr>
          <p:nvPr>
            <p:ph type="title"/>
          </p:nvPr>
        </p:nvSpPr>
        <p:spPr>
          <a:xfrm>
            <a:off x="305463" y="312066"/>
            <a:ext cx="11886537" cy="1325563"/>
          </a:xfrm>
        </p:spPr>
        <p:txBody>
          <a:bodyPr>
            <a:noAutofit/>
          </a:bodyPr>
          <a:lstStyle/>
          <a:p>
            <a:pPr>
              <a:lnSpc>
                <a:spcPct val="100000"/>
              </a:lnSpc>
            </a:pPr>
            <a:r>
              <a:rPr lang="en-US" sz="3200" dirty="0">
                <a:solidFill>
                  <a:srgbClr val="0070C0"/>
                </a:solidFill>
                <a:latin typeface="Arial" panose="020B0604020202020204" pitchFamily="34" charset="0"/>
                <a:cs typeface="Arial" panose="020B0604020202020204" pitchFamily="34" charset="0"/>
              </a:rPr>
              <a:t>7. Information session on ongoing and upcoming policy developments (DOC-BOARD-21-07-06)</a:t>
            </a:r>
          </a:p>
        </p:txBody>
      </p:sp>
      <p:sp>
        <p:nvSpPr>
          <p:cNvPr id="3" name="Content Placeholder 2">
            <a:extLst>
              <a:ext uri="{FF2B5EF4-FFF2-40B4-BE49-F238E27FC236}">
                <a16:creationId xmlns:a16="http://schemas.microsoft.com/office/drawing/2014/main" id="{7864CA65-31B4-4712-9302-758842640D1D}"/>
              </a:ext>
            </a:extLst>
          </p:cNvPr>
          <p:cNvSpPr>
            <a:spLocks noGrp="1"/>
          </p:cNvSpPr>
          <p:nvPr>
            <p:ph idx="1"/>
          </p:nvPr>
        </p:nvSpPr>
        <p:spPr>
          <a:xfrm>
            <a:off x="305462" y="1819791"/>
            <a:ext cx="11519953" cy="4351338"/>
          </a:xfrm>
        </p:spPr>
        <p:txBody>
          <a:bodyPr>
            <a:normAutofit lnSpcReduction="10000"/>
          </a:bodyPr>
          <a:lstStyle/>
          <a:p>
            <a:pPr marL="0" indent="0">
              <a:buNone/>
            </a:pPr>
            <a:r>
              <a:rPr lang="en-GB" b="1" dirty="0">
                <a:latin typeface="Arial" panose="020B0604020202020204" pitchFamily="34" charset="0"/>
                <a:cs typeface="Arial" panose="020B0604020202020204" pitchFamily="34" charset="0"/>
              </a:rPr>
              <a:t>Questions to EDF Board:</a:t>
            </a:r>
          </a:p>
          <a:p>
            <a:endParaRPr lang="en-GB" dirty="0">
              <a:latin typeface="Arial" panose="020B0604020202020204" pitchFamily="34" charset="0"/>
              <a:cs typeface="Arial" panose="020B0604020202020204" pitchFamily="34" charset="0"/>
            </a:endParaRPr>
          </a:p>
          <a:p>
            <a:pPr>
              <a:buClr>
                <a:srgbClr val="0070C0"/>
              </a:buClr>
            </a:pPr>
            <a:r>
              <a:rPr lang="en-GB" dirty="0">
                <a:latin typeface="Arial" panose="020B0604020202020204" pitchFamily="34" charset="0"/>
                <a:cs typeface="Arial" panose="020B0604020202020204" pitchFamily="34" charset="0"/>
              </a:rPr>
              <a:t>Do you agree with the list of campaigns as well as EDF’s approach to them?</a:t>
            </a:r>
          </a:p>
          <a:p>
            <a:pPr>
              <a:buClr>
                <a:srgbClr val="0070C0"/>
              </a:buClr>
            </a:pPr>
            <a:endParaRPr lang="en-GB" dirty="0">
              <a:latin typeface="Arial" panose="020B0604020202020204" pitchFamily="34" charset="0"/>
              <a:cs typeface="Arial" panose="020B0604020202020204" pitchFamily="34" charset="0"/>
            </a:endParaRPr>
          </a:p>
          <a:p>
            <a:pPr>
              <a:buClr>
                <a:srgbClr val="0070C0"/>
              </a:buClr>
            </a:pPr>
            <a:r>
              <a:rPr lang="en-GB" dirty="0">
                <a:latin typeface="Arial" panose="020B0604020202020204" pitchFamily="34" charset="0"/>
                <a:cs typeface="Arial" panose="020B0604020202020204" pitchFamily="34" charset="0"/>
              </a:rPr>
              <a:t>Is there any other important policy development EDF should be following at the moment?</a:t>
            </a:r>
          </a:p>
          <a:p>
            <a:pPr>
              <a:buClr>
                <a:srgbClr val="0070C0"/>
              </a:buClr>
            </a:pPr>
            <a:endParaRPr lang="en-GB" dirty="0">
              <a:latin typeface="Arial" panose="020B0604020202020204" pitchFamily="34" charset="0"/>
              <a:cs typeface="Arial" panose="020B0604020202020204" pitchFamily="34" charset="0"/>
            </a:endParaRPr>
          </a:p>
          <a:p>
            <a:pPr>
              <a:buClr>
                <a:srgbClr val="0070C0"/>
              </a:buClr>
            </a:pPr>
            <a:r>
              <a:rPr lang="en-GB" dirty="0">
                <a:latin typeface="Arial" panose="020B0604020202020204" pitchFamily="34" charset="0"/>
                <a:cs typeface="Arial" panose="020B0604020202020204" pitchFamily="34" charset="0"/>
              </a:rPr>
              <a:t>Is there any policy campaign you are leading to which EDF could be supportive? </a:t>
            </a:r>
          </a:p>
          <a:p>
            <a:pPr marL="0" indent="0">
              <a:buNone/>
            </a:pPr>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C60CEB32-51B6-4508-8095-C1F926B2F392}"/>
              </a:ext>
            </a:extLst>
          </p:cNvPr>
          <p:cNvPicPr>
            <a:picLocks noChangeAspect="1"/>
          </p:cNvPicPr>
          <p:nvPr/>
        </p:nvPicPr>
        <p:blipFill>
          <a:blip r:embed="rId3"/>
          <a:stretch>
            <a:fillRect/>
          </a:stretch>
        </p:blipFill>
        <p:spPr>
          <a:xfrm>
            <a:off x="9197748" y="5695600"/>
            <a:ext cx="2804403" cy="951058"/>
          </a:xfrm>
          <a:prstGeom prst="rect">
            <a:avLst/>
          </a:prstGeom>
        </p:spPr>
      </p:pic>
    </p:spTree>
    <p:extLst>
      <p:ext uri="{BB962C8B-B14F-4D97-AF65-F5344CB8AC3E}">
        <p14:creationId xmlns:p14="http://schemas.microsoft.com/office/powerpoint/2010/main" val="11273182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2F31C9-977C-4657-972E-96F55F7A0384}"/>
              </a:ext>
            </a:extLst>
          </p:cNvPr>
          <p:cNvSpPr>
            <a:spLocks noGrp="1"/>
          </p:cNvSpPr>
          <p:nvPr>
            <p:ph type="title"/>
          </p:nvPr>
        </p:nvSpPr>
        <p:spPr>
          <a:xfrm>
            <a:off x="305462" y="122570"/>
            <a:ext cx="11886537" cy="1325563"/>
          </a:xfrm>
        </p:spPr>
        <p:txBody>
          <a:bodyPr>
            <a:normAutofit fontScale="90000"/>
          </a:bodyPr>
          <a:lstStyle/>
          <a:p>
            <a:pPr>
              <a:lnSpc>
                <a:spcPct val="150000"/>
              </a:lnSpc>
            </a:pPr>
            <a:r>
              <a:rPr lang="en-US" sz="3600" dirty="0">
                <a:solidFill>
                  <a:srgbClr val="0070C0"/>
                </a:solidFill>
                <a:latin typeface="Arial" panose="020B0604020202020204" pitchFamily="34" charset="0"/>
                <a:cs typeface="Arial" panose="020B0604020202020204" pitchFamily="34" charset="0"/>
              </a:rPr>
              <a:t>8. Feedback from EDF members on upcoming Presidencies</a:t>
            </a:r>
            <a:br>
              <a:rPr lang="en-US" sz="3600" dirty="0">
                <a:solidFill>
                  <a:srgbClr val="0070C0"/>
                </a:solidFill>
                <a:latin typeface="Arial" panose="020B0604020202020204" pitchFamily="34" charset="0"/>
                <a:cs typeface="Arial" panose="020B0604020202020204" pitchFamily="34" charset="0"/>
              </a:rPr>
            </a:br>
            <a:r>
              <a:rPr lang="en-US" sz="3600" dirty="0">
                <a:solidFill>
                  <a:srgbClr val="0070C0"/>
                </a:solidFill>
                <a:latin typeface="Arial" panose="020B0604020202020204" pitchFamily="34" charset="0"/>
                <a:cs typeface="Arial" panose="020B0604020202020204" pitchFamily="34" charset="0"/>
              </a:rPr>
              <a:t>    Presented by Catherine</a:t>
            </a:r>
          </a:p>
        </p:txBody>
      </p:sp>
      <p:sp>
        <p:nvSpPr>
          <p:cNvPr id="3" name="Content Placeholder 2">
            <a:extLst>
              <a:ext uri="{FF2B5EF4-FFF2-40B4-BE49-F238E27FC236}">
                <a16:creationId xmlns:a16="http://schemas.microsoft.com/office/drawing/2014/main" id="{7864CA65-31B4-4712-9302-758842640D1D}"/>
              </a:ext>
            </a:extLst>
          </p:cNvPr>
          <p:cNvSpPr>
            <a:spLocks noGrp="1"/>
          </p:cNvSpPr>
          <p:nvPr>
            <p:ph idx="1"/>
          </p:nvPr>
        </p:nvSpPr>
        <p:spPr>
          <a:xfrm>
            <a:off x="305462" y="2023331"/>
            <a:ext cx="11886536" cy="4282409"/>
          </a:xfrm>
        </p:spPr>
        <p:txBody>
          <a:bodyPr>
            <a:noAutofit/>
          </a:bodyPr>
          <a:lstStyle/>
          <a:p>
            <a:pPr>
              <a:lnSpc>
                <a:spcPct val="100000"/>
              </a:lnSpc>
              <a:buClr>
                <a:srgbClr val="0070C0"/>
              </a:buClr>
            </a:pPr>
            <a:r>
              <a:rPr lang="en-GB" dirty="0">
                <a:latin typeface="Arial" panose="020B0604020202020204" pitchFamily="34" charset="0"/>
                <a:cs typeface="Arial" panose="020B0604020202020204" pitchFamily="34" charset="0"/>
              </a:rPr>
              <a:t>Meeting on 30 June with relevant EDF members </a:t>
            </a:r>
          </a:p>
          <a:p>
            <a:pPr>
              <a:lnSpc>
                <a:spcPct val="100000"/>
              </a:lnSpc>
              <a:buClr>
                <a:srgbClr val="0070C0"/>
              </a:buClr>
            </a:pPr>
            <a:r>
              <a:rPr lang="en-GB" dirty="0">
                <a:latin typeface="Arial" panose="020B0604020202020204" pitchFamily="34" charset="0"/>
                <a:cs typeface="Arial" panose="020B0604020202020204" pitchFamily="34" charset="0"/>
              </a:rPr>
              <a:t>Debrief on the Portuguese Presidency (Vera Bonvalot)</a:t>
            </a:r>
          </a:p>
          <a:p>
            <a:pPr>
              <a:lnSpc>
                <a:spcPct val="100000"/>
              </a:lnSpc>
              <a:buClr>
                <a:srgbClr val="0070C0"/>
              </a:buClr>
            </a:pPr>
            <a:r>
              <a:rPr lang="en-GB" dirty="0">
                <a:latin typeface="Arial" panose="020B0604020202020204" pitchFamily="34" charset="0"/>
                <a:cs typeface="Arial" panose="020B0604020202020204" pitchFamily="34" charset="0"/>
              </a:rPr>
              <a:t>Planned events and actions for the Slovenian Presidency starting 1 July (Goran </a:t>
            </a:r>
            <a:r>
              <a:rPr lang="en-GB" dirty="0" err="1">
                <a:latin typeface="Arial" panose="020B0604020202020204" pitchFamily="34" charset="0"/>
                <a:cs typeface="Arial" panose="020B0604020202020204" pitchFamily="34" charset="0"/>
              </a:rPr>
              <a:t>Kustura</a:t>
            </a:r>
            <a:r>
              <a:rPr lang="en-GB" dirty="0">
                <a:latin typeface="Arial" panose="020B0604020202020204" pitchFamily="34" charset="0"/>
                <a:cs typeface="Arial" panose="020B0604020202020204" pitchFamily="34" charset="0"/>
              </a:rPr>
              <a:t>)</a:t>
            </a:r>
          </a:p>
          <a:p>
            <a:pPr>
              <a:lnSpc>
                <a:spcPct val="100000"/>
              </a:lnSpc>
              <a:buClr>
                <a:srgbClr val="0070C0"/>
              </a:buClr>
            </a:pPr>
            <a:r>
              <a:rPr lang="en-GB" dirty="0">
                <a:latin typeface="Arial" panose="020B0604020202020204" pitchFamily="34" charset="0"/>
                <a:cs typeface="Arial" panose="020B0604020202020204" pitchFamily="34" charset="0"/>
              </a:rPr>
              <a:t>Feedback from representatives of EDF members from France (Albert Prévos), Czechia (Ondrej Folk is absent – oral update given by secretariat) Sweden (Marina Carlsson), and Spain (tbc)</a:t>
            </a:r>
          </a:p>
        </p:txBody>
      </p:sp>
      <p:pic>
        <p:nvPicPr>
          <p:cNvPr id="4" name="Picture 3">
            <a:extLst>
              <a:ext uri="{FF2B5EF4-FFF2-40B4-BE49-F238E27FC236}">
                <a16:creationId xmlns:a16="http://schemas.microsoft.com/office/drawing/2014/main" id="{C60CEB32-51B6-4508-8095-C1F926B2F392}"/>
              </a:ext>
            </a:extLst>
          </p:cNvPr>
          <p:cNvPicPr>
            <a:picLocks noChangeAspect="1"/>
          </p:cNvPicPr>
          <p:nvPr/>
        </p:nvPicPr>
        <p:blipFill>
          <a:blip r:embed="rId3"/>
          <a:stretch>
            <a:fillRect/>
          </a:stretch>
        </p:blipFill>
        <p:spPr>
          <a:xfrm>
            <a:off x="9387596" y="5738182"/>
            <a:ext cx="2804403" cy="951058"/>
          </a:xfrm>
          <a:prstGeom prst="rect">
            <a:avLst/>
          </a:prstGeom>
        </p:spPr>
      </p:pic>
    </p:spTree>
    <p:extLst>
      <p:ext uri="{BB962C8B-B14F-4D97-AF65-F5344CB8AC3E}">
        <p14:creationId xmlns:p14="http://schemas.microsoft.com/office/powerpoint/2010/main" val="7478218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E8884D0-4F00-41FE-8A51-E61674359DA9}"/>
              </a:ext>
            </a:extLst>
          </p:cNvPr>
          <p:cNvSpPr>
            <a:spLocks noGrp="1"/>
          </p:cNvSpPr>
          <p:nvPr>
            <p:ph type="title"/>
          </p:nvPr>
        </p:nvSpPr>
        <p:spPr>
          <a:xfrm>
            <a:off x="438399" y="370703"/>
            <a:ext cx="10515600" cy="4955060"/>
          </a:xfrm>
        </p:spPr>
        <p:txBody>
          <a:bodyPr/>
          <a:lstStyle/>
          <a:p>
            <a:pPr algn="ctr"/>
            <a:r>
              <a:rPr lang="en-US" dirty="0">
                <a:solidFill>
                  <a:srgbClr val="0070C0"/>
                </a:solidFill>
                <a:latin typeface="Arial" panose="020B0604020202020204" pitchFamily="34" charset="0"/>
                <a:cs typeface="Arial" panose="020B0604020202020204" pitchFamily="34" charset="0"/>
              </a:rPr>
              <a:t>Lunch break</a:t>
            </a:r>
            <a:br>
              <a:rPr lang="en-US" dirty="0"/>
            </a:br>
            <a:r>
              <a:rPr lang="en-US" dirty="0"/>
              <a:t> </a:t>
            </a:r>
            <a:br>
              <a:rPr lang="en-US" dirty="0"/>
            </a:br>
            <a:r>
              <a:rPr lang="en-US" dirty="0">
                <a:solidFill>
                  <a:srgbClr val="0070C0"/>
                </a:solidFill>
                <a:latin typeface="Arial" panose="020B0604020202020204" pitchFamily="34" charset="0"/>
                <a:cs typeface="Arial" panose="020B0604020202020204" pitchFamily="34" charset="0"/>
              </a:rPr>
              <a:t>12:30 - 14:30 </a:t>
            </a:r>
            <a:endParaRPr lang="en-GB" dirty="0">
              <a:solidFill>
                <a:srgbClr val="0070C0"/>
              </a:solidFill>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6ED317DF-9EE8-46AC-96D6-A391CD0E9657}"/>
              </a:ext>
            </a:extLst>
          </p:cNvPr>
          <p:cNvPicPr>
            <a:picLocks noChangeAspect="1"/>
          </p:cNvPicPr>
          <p:nvPr/>
        </p:nvPicPr>
        <p:blipFill>
          <a:blip r:embed="rId2"/>
          <a:stretch>
            <a:fillRect/>
          </a:stretch>
        </p:blipFill>
        <p:spPr>
          <a:xfrm>
            <a:off x="9129874" y="5629035"/>
            <a:ext cx="2804403" cy="951058"/>
          </a:xfrm>
          <a:prstGeom prst="rect">
            <a:avLst/>
          </a:prstGeom>
        </p:spPr>
      </p:pic>
      <p:pic>
        <p:nvPicPr>
          <p:cNvPr id="2052" name="Picture 4" descr="Lunch Time Icons - Download Free Vector Icons | Noun Project">
            <a:extLst>
              <a:ext uri="{FF2B5EF4-FFF2-40B4-BE49-F238E27FC236}">
                <a16:creationId xmlns:a16="http://schemas.microsoft.com/office/drawing/2014/main" id="{36C2E9D9-41A3-4DA0-84F0-B0FDE3DE75CD}"/>
              </a:ext>
            </a:extLst>
          </p:cNvPr>
          <p:cNvPicPr>
            <a:picLocks noChangeAspect="1" noChangeArrowheads="1"/>
          </p:cNvPicPr>
          <p:nvPr/>
        </p:nvPicPr>
        <p:blipFill>
          <a:blip r:embed="rId3">
            <a:grayscl/>
            <a:extLst>
              <a:ext uri="{28A0092B-C50C-407E-A947-70E740481C1C}">
                <a14:useLocalDpi xmlns:a14="http://schemas.microsoft.com/office/drawing/2010/main" val="0"/>
              </a:ext>
            </a:extLst>
          </a:blip>
          <a:srcRect/>
          <a:stretch>
            <a:fillRect/>
          </a:stretch>
        </p:blipFill>
        <p:spPr bwMode="auto">
          <a:xfrm>
            <a:off x="4399586" y="4029150"/>
            <a:ext cx="2593226" cy="25932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63576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EF7249-897B-4678-B782-F8CE2380D7A2}"/>
              </a:ext>
            </a:extLst>
          </p:cNvPr>
          <p:cNvSpPr>
            <a:spLocks noGrp="1"/>
          </p:cNvSpPr>
          <p:nvPr>
            <p:ph type="title"/>
          </p:nvPr>
        </p:nvSpPr>
        <p:spPr>
          <a:xfrm>
            <a:off x="305462" y="475679"/>
            <a:ext cx="11791801" cy="950758"/>
          </a:xfrm>
        </p:spPr>
        <p:txBody>
          <a:bodyPr>
            <a:noAutofit/>
          </a:bodyPr>
          <a:lstStyle/>
          <a:p>
            <a:r>
              <a:rPr lang="en-US" sz="3600" dirty="0">
                <a:solidFill>
                  <a:srgbClr val="0070C0"/>
                </a:solidFill>
                <a:latin typeface="Arial" panose="020B0604020202020204" pitchFamily="34" charset="0"/>
                <a:cs typeface="Arial" panose="020B0604020202020204" pitchFamily="34" charset="0"/>
              </a:rPr>
              <a:t>Board Session 3. 14:30 – 16:00</a:t>
            </a:r>
            <a:br>
              <a:rPr lang="en-GB" sz="3600" dirty="0">
                <a:effectLst/>
                <a:latin typeface="Calibri" panose="020F0502020204030204" pitchFamily="34" charset="0"/>
                <a:ea typeface="Calibri" panose="020F0502020204030204" pitchFamily="34" charset="0"/>
                <a:cs typeface="Times New Roman" panose="02020603050405020304" pitchFamily="18" charset="0"/>
              </a:rPr>
            </a:br>
            <a:endParaRPr lang="en-GB" sz="3600" dirty="0"/>
          </a:p>
        </p:txBody>
      </p:sp>
      <p:sp>
        <p:nvSpPr>
          <p:cNvPr id="3" name="Content Placeholder 2">
            <a:extLst>
              <a:ext uri="{FF2B5EF4-FFF2-40B4-BE49-F238E27FC236}">
                <a16:creationId xmlns:a16="http://schemas.microsoft.com/office/drawing/2014/main" id="{D9064B96-6BC2-49CD-94CB-36356BAF6948}"/>
              </a:ext>
            </a:extLst>
          </p:cNvPr>
          <p:cNvSpPr>
            <a:spLocks noGrp="1"/>
          </p:cNvSpPr>
          <p:nvPr>
            <p:ph idx="1"/>
          </p:nvPr>
        </p:nvSpPr>
        <p:spPr>
          <a:xfrm>
            <a:off x="420129" y="1577274"/>
            <a:ext cx="11466409" cy="4872953"/>
          </a:xfrm>
        </p:spPr>
        <p:txBody>
          <a:bodyPr>
            <a:normAutofit/>
          </a:bodyPr>
          <a:lstStyle/>
          <a:p>
            <a:pPr marL="514350" indent="-514350">
              <a:lnSpc>
                <a:spcPct val="110000"/>
              </a:lnSpc>
              <a:buAutoNum type="arabicPeriod" startAt="9"/>
            </a:pPr>
            <a:r>
              <a:rPr lang="en-US" dirty="0">
                <a:latin typeface="Arial" panose="020B0604020202020204" pitchFamily="34" charset="0"/>
                <a:cs typeface="Arial" panose="020B0604020202020204" pitchFamily="34" charset="0"/>
              </a:rPr>
              <a:t>    EDF 25 year anniversary (DOC-BOARD-21-07-07)</a:t>
            </a:r>
          </a:p>
          <a:p>
            <a:pPr marL="514350" indent="-514350">
              <a:lnSpc>
                <a:spcPct val="110000"/>
              </a:lnSpc>
              <a:buAutoNum type="arabicPeriod" startAt="9"/>
            </a:pPr>
            <a:r>
              <a:rPr lang="en-US" dirty="0">
                <a:latin typeface="Arial" panose="020B0604020202020204" pitchFamily="34" charset="0"/>
                <a:cs typeface="Arial" panose="020B0604020202020204" pitchFamily="34" charset="0"/>
              </a:rPr>
              <a:t>    International cooperation – highlights of recent external 	evaluation 	(DOC-BOARD-21-07-08)</a:t>
            </a:r>
          </a:p>
          <a:p>
            <a:pPr marL="0" indent="0">
              <a:lnSpc>
                <a:spcPct val="110000"/>
              </a:lnSpc>
              <a:buNone/>
            </a:pPr>
            <a:r>
              <a:rPr lang="en-US" dirty="0">
                <a:latin typeface="Arial" panose="020B0604020202020204" pitchFamily="34" charset="0"/>
                <a:cs typeface="Arial" panose="020B0604020202020204" pitchFamily="34" charset="0"/>
              </a:rPr>
              <a:t>11.	EDF Data Protection Policy (for adoption) (DOC-BOARD-21-07-	09)</a:t>
            </a:r>
          </a:p>
          <a:p>
            <a:pPr marL="0" indent="0">
              <a:lnSpc>
                <a:spcPct val="110000"/>
              </a:lnSpc>
              <a:buNone/>
            </a:pPr>
            <a:endParaRPr lang="en-GB" dirty="0">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D21FE37D-DCB2-4B9D-B801-FCB2124FB4DA}"/>
              </a:ext>
            </a:extLst>
          </p:cNvPr>
          <p:cNvPicPr>
            <a:picLocks noChangeAspect="1"/>
          </p:cNvPicPr>
          <p:nvPr/>
        </p:nvPicPr>
        <p:blipFill>
          <a:blip r:embed="rId3"/>
          <a:stretch>
            <a:fillRect/>
          </a:stretch>
        </p:blipFill>
        <p:spPr>
          <a:xfrm>
            <a:off x="9082135" y="0"/>
            <a:ext cx="2804403" cy="951058"/>
          </a:xfrm>
          <a:prstGeom prst="rect">
            <a:avLst/>
          </a:prstGeom>
        </p:spPr>
      </p:pic>
    </p:spTree>
    <p:extLst>
      <p:ext uri="{BB962C8B-B14F-4D97-AF65-F5344CB8AC3E}">
        <p14:creationId xmlns:p14="http://schemas.microsoft.com/office/powerpoint/2010/main" val="11234417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CBCB1C-F267-4F1D-A224-9B1919FF6832}"/>
              </a:ext>
            </a:extLst>
          </p:cNvPr>
          <p:cNvSpPr>
            <a:spLocks noGrp="1"/>
          </p:cNvSpPr>
          <p:nvPr>
            <p:ph type="title"/>
          </p:nvPr>
        </p:nvSpPr>
        <p:spPr/>
        <p:txBody>
          <a:bodyPr>
            <a:normAutofit/>
          </a:bodyPr>
          <a:lstStyle/>
          <a:p>
            <a:r>
              <a:rPr lang="en-US" sz="3600" dirty="0">
                <a:solidFill>
                  <a:srgbClr val="0070C0"/>
                </a:solidFill>
                <a:latin typeface="Arial" panose="020B0604020202020204" pitchFamily="34" charset="0"/>
                <a:cs typeface="Arial" panose="020B0604020202020204" pitchFamily="34" charset="0"/>
              </a:rPr>
              <a:t>Board Session 3. 14:30 – 16:00</a:t>
            </a:r>
            <a:endParaRPr lang="en-GB" sz="3600" dirty="0"/>
          </a:p>
        </p:txBody>
      </p:sp>
      <p:sp>
        <p:nvSpPr>
          <p:cNvPr id="3" name="Content Placeholder 2">
            <a:extLst>
              <a:ext uri="{FF2B5EF4-FFF2-40B4-BE49-F238E27FC236}">
                <a16:creationId xmlns:a16="http://schemas.microsoft.com/office/drawing/2014/main" id="{8FAE981B-3A3F-4C85-93BE-F55CAACDD14C}"/>
              </a:ext>
            </a:extLst>
          </p:cNvPr>
          <p:cNvSpPr>
            <a:spLocks noGrp="1"/>
          </p:cNvSpPr>
          <p:nvPr>
            <p:ph idx="1"/>
          </p:nvPr>
        </p:nvSpPr>
        <p:spPr/>
        <p:txBody>
          <a:bodyPr/>
          <a:lstStyle/>
          <a:p>
            <a:pPr marL="0" indent="0">
              <a:lnSpc>
                <a:spcPct val="110000"/>
              </a:lnSpc>
              <a:buNone/>
            </a:pPr>
            <a:r>
              <a:rPr lang="en-US" dirty="0">
                <a:latin typeface="Arial" panose="020B0604020202020204" pitchFamily="34" charset="0"/>
                <a:cs typeface="Arial" panose="020B0604020202020204" pitchFamily="34" charset="0"/>
              </a:rPr>
              <a:t>12.	EDF finances (DOC-BOARD-21-07-10)</a:t>
            </a:r>
          </a:p>
          <a:p>
            <a:pPr marL="0" indent="0">
              <a:lnSpc>
                <a:spcPct val="110000"/>
              </a:lnSpc>
              <a:buNone/>
            </a:pPr>
            <a:r>
              <a:rPr lang="en-US" dirty="0">
                <a:latin typeface="Arial" panose="020B0604020202020204" pitchFamily="34" charset="0"/>
                <a:cs typeface="Arial" panose="020B0604020202020204" pitchFamily="34" charset="0"/>
              </a:rPr>
              <a:t>13.	Membership update </a:t>
            </a:r>
          </a:p>
          <a:p>
            <a:pPr marL="0" indent="0">
              <a:lnSpc>
                <a:spcPct val="110000"/>
              </a:lnSpc>
              <a:buNone/>
            </a:pPr>
            <a:r>
              <a:rPr lang="en-US" dirty="0">
                <a:latin typeface="Arial" panose="020B0604020202020204" pitchFamily="34" charset="0"/>
                <a:cs typeface="Arial" panose="020B0604020202020204" pitchFamily="34" charset="0"/>
              </a:rPr>
              <a:t>14.	Meetings until the end of the year (DOC-BOARD-21-07-11)</a:t>
            </a:r>
          </a:p>
          <a:p>
            <a:pPr marL="514350" indent="-514350">
              <a:lnSpc>
                <a:spcPct val="110000"/>
              </a:lnSpc>
              <a:buAutoNum type="arabicPeriod" startAt="15"/>
            </a:pPr>
            <a:r>
              <a:rPr lang="en-US" dirty="0">
                <a:latin typeface="Arial" panose="020B0604020202020204" pitchFamily="34" charset="0"/>
                <a:cs typeface="Arial" panose="020B0604020202020204" pitchFamily="34" charset="0"/>
              </a:rPr>
              <a:t>    Evaluation of the Board</a:t>
            </a:r>
          </a:p>
          <a:p>
            <a:pPr marL="514350" indent="-514350">
              <a:lnSpc>
                <a:spcPct val="110000"/>
              </a:lnSpc>
              <a:buAutoNum type="arabicPeriod" startAt="15"/>
            </a:pPr>
            <a:r>
              <a:rPr lang="en-US" dirty="0">
                <a:latin typeface="Arial" panose="020B0604020202020204" pitchFamily="34" charset="0"/>
                <a:cs typeface="Arial" panose="020B0604020202020204" pitchFamily="34" charset="0"/>
              </a:rPr>
              <a:t>    Any other business</a:t>
            </a:r>
          </a:p>
          <a:p>
            <a:pPr lvl="2">
              <a:lnSpc>
                <a:spcPct val="110000"/>
              </a:lnSpc>
            </a:pPr>
            <a:r>
              <a:rPr lang="en-US" dirty="0">
                <a:latin typeface="Arial" panose="020B0604020202020204" pitchFamily="34" charset="0"/>
                <a:cs typeface="Arial" panose="020B0604020202020204" pitchFamily="34" charset="0"/>
              </a:rPr>
              <a:t>EDF Future strategy</a:t>
            </a:r>
          </a:p>
          <a:p>
            <a:pPr marL="0" indent="0">
              <a:lnSpc>
                <a:spcPct val="110000"/>
              </a:lnSpc>
              <a:buNone/>
            </a:pPr>
            <a:r>
              <a:rPr lang="en-US" dirty="0">
                <a:latin typeface="Arial" panose="020B0604020202020204" pitchFamily="34" charset="0"/>
                <a:cs typeface="Arial" panose="020B0604020202020204" pitchFamily="34" charset="0"/>
              </a:rPr>
              <a:t>17.    Date of the next Board meeting</a:t>
            </a:r>
          </a:p>
          <a:p>
            <a:endParaRPr lang="en-GB" dirty="0"/>
          </a:p>
        </p:txBody>
      </p:sp>
    </p:spTree>
    <p:extLst>
      <p:ext uri="{BB962C8B-B14F-4D97-AF65-F5344CB8AC3E}">
        <p14:creationId xmlns:p14="http://schemas.microsoft.com/office/powerpoint/2010/main" val="417663407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979DD7-28F7-49EC-9A91-A7986269C850}"/>
              </a:ext>
            </a:extLst>
          </p:cNvPr>
          <p:cNvSpPr>
            <a:spLocks noGrp="1"/>
          </p:cNvSpPr>
          <p:nvPr>
            <p:ph type="title"/>
          </p:nvPr>
        </p:nvSpPr>
        <p:spPr>
          <a:xfrm>
            <a:off x="305463" y="277907"/>
            <a:ext cx="11458169" cy="1325563"/>
          </a:xfrm>
        </p:spPr>
        <p:txBody>
          <a:bodyPr>
            <a:noAutofit/>
          </a:bodyPr>
          <a:lstStyle/>
          <a:p>
            <a:r>
              <a:rPr lang="en-US" sz="3600" dirty="0">
                <a:solidFill>
                  <a:srgbClr val="0070C0"/>
                </a:solidFill>
                <a:latin typeface="Arial" panose="020B0604020202020204" pitchFamily="34" charset="0"/>
                <a:cs typeface="Arial" panose="020B0604020202020204" pitchFamily="34" charset="0"/>
              </a:rPr>
              <a:t>9. EDF 25 year anniversary (DOC-BOARD-21-07-07)</a:t>
            </a:r>
            <a:br>
              <a:rPr lang="en-US" sz="3600" dirty="0">
                <a:solidFill>
                  <a:srgbClr val="0070C0"/>
                </a:solidFill>
                <a:latin typeface="Arial" panose="020B0604020202020204" pitchFamily="34" charset="0"/>
                <a:cs typeface="Arial" panose="020B0604020202020204" pitchFamily="34" charset="0"/>
              </a:rPr>
            </a:br>
            <a:r>
              <a:rPr lang="en-US" sz="3600" dirty="0">
                <a:solidFill>
                  <a:srgbClr val="0070C0"/>
                </a:solidFill>
                <a:latin typeface="Arial" panose="020B0604020202020204" pitchFamily="34" charset="0"/>
                <a:cs typeface="Arial" panose="020B0604020202020204" pitchFamily="34" charset="0"/>
              </a:rPr>
              <a:t> </a:t>
            </a:r>
            <a:endParaRPr lang="en-GB" sz="3600" dirty="0">
              <a:solidFill>
                <a:srgbClr val="0070C0"/>
              </a:solidFill>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BD60D4C5-EDC6-4E82-BB68-5FC742FCF7B5}"/>
              </a:ext>
            </a:extLst>
          </p:cNvPr>
          <p:cNvPicPr>
            <a:picLocks noChangeAspect="1"/>
          </p:cNvPicPr>
          <p:nvPr/>
        </p:nvPicPr>
        <p:blipFill>
          <a:blip r:embed="rId3"/>
          <a:stretch>
            <a:fillRect/>
          </a:stretch>
        </p:blipFill>
        <p:spPr>
          <a:xfrm>
            <a:off x="9129874" y="5629035"/>
            <a:ext cx="2804403" cy="951058"/>
          </a:xfrm>
          <a:prstGeom prst="rect">
            <a:avLst/>
          </a:prstGeom>
        </p:spPr>
      </p:pic>
      <p:pic>
        <p:nvPicPr>
          <p:cNvPr id="5" name="Content Placeholder 6" descr="25 in big, multicolor letters. ">
            <a:extLst>
              <a:ext uri="{FF2B5EF4-FFF2-40B4-BE49-F238E27FC236}">
                <a16:creationId xmlns:a16="http://schemas.microsoft.com/office/drawing/2014/main" id="{6C07BE0F-412B-499E-B5DF-8A8E233CDDC7}"/>
              </a:ext>
            </a:extLst>
          </p:cNvPr>
          <p:cNvPicPr>
            <a:picLocks noChangeAspect="1"/>
          </p:cNvPicPr>
          <p:nvPr/>
        </p:nvPicPr>
        <p:blipFill rotWithShape="1">
          <a:blip r:embed="rId4">
            <a:extLst>
              <a:ext uri="{28A0092B-C50C-407E-A947-70E740481C1C}">
                <a14:useLocalDpi xmlns:a14="http://schemas.microsoft.com/office/drawing/2010/main" val="0"/>
              </a:ext>
            </a:extLst>
          </a:blip>
          <a:srcRect b="24907"/>
          <a:stretch/>
        </p:blipFill>
        <p:spPr>
          <a:xfrm>
            <a:off x="3569200" y="1846094"/>
            <a:ext cx="4714562" cy="354031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19414623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979DD7-28F7-49EC-9A91-A7986269C850}"/>
              </a:ext>
            </a:extLst>
          </p:cNvPr>
          <p:cNvSpPr>
            <a:spLocks noGrp="1"/>
          </p:cNvSpPr>
          <p:nvPr>
            <p:ph type="title"/>
          </p:nvPr>
        </p:nvSpPr>
        <p:spPr>
          <a:xfrm>
            <a:off x="305463" y="277907"/>
            <a:ext cx="11458169" cy="1325563"/>
          </a:xfrm>
        </p:spPr>
        <p:txBody>
          <a:bodyPr>
            <a:noAutofit/>
          </a:bodyPr>
          <a:lstStyle/>
          <a:p>
            <a:r>
              <a:rPr lang="en-US" sz="3600" dirty="0">
                <a:solidFill>
                  <a:srgbClr val="0070C0"/>
                </a:solidFill>
                <a:latin typeface="Arial" panose="020B0604020202020204" pitchFamily="34" charset="0"/>
                <a:cs typeface="Arial" panose="020B0604020202020204" pitchFamily="34" charset="0"/>
              </a:rPr>
              <a:t>Structure</a:t>
            </a:r>
            <a:endParaRPr lang="en-GB" sz="3600" dirty="0">
              <a:solidFill>
                <a:srgbClr val="0070C0"/>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BE19FB03-8EAA-4EF1-8E1F-4CE2A680E55F}"/>
              </a:ext>
            </a:extLst>
          </p:cNvPr>
          <p:cNvSpPr>
            <a:spLocks noGrp="1"/>
          </p:cNvSpPr>
          <p:nvPr>
            <p:ph idx="1"/>
          </p:nvPr>
        </p:nvSpPr>
        <p:spPr>
          <a:xfrm>
            <a:off x="305463" y="1603470"/>
            <a:ext cx="11628814" cy="4851865"/>
          </a:xfrm>
        </p:spPr>
        <p:txBody>
          <a:bodyPr/>
          <a:lstStyle/>
          <a:p>
            <a:pPr>
              <a:lnSpc>
                <a:spcPct val="150000"/>
              </a:lnSpc>
              <a:buClr>
                <a:srgbClr val="0070C0"/>
              </a:buClr>
            </a:pPr>
            <a:r>
              <a:rPr lang="en-GB" dirty="0">
                <a:latin typeface="Arial" panose="020B0604020202020204" pitchFamily="34" charset="0"/>
                <a:cs typeface="Arial" panose="020B0604020202020204" pitchFamily="34" charset="0"/>
              </a:rPr>
              <a:t>Objectives of the anniversary</a:t>
            </a:r>
          </a:p>
          <a:p>
            <a:pPr>
              <a:lnSpc>
                <a:spcPct val="150000"/>
              </a:lnSpc>
              <a:buClr>
                <a:srgbClr val="0070C0"/>
              </a:buClr>
            </a:pPr>
            <a:r>
              <a:rPr lang="en-GB" dirty="0">
                <a:latin typeface="Arial" panose="020B0604020202020204" pitchFamily="34" charset="0"/>
                <a:cs typeface="Arial" panose="020B0604020202020204" pitchFamily="34" charset="0"/>
              </a:rPr>
              <a:t>Day of Action on Disability </a:t>
            </a:r>
          </a:p>
          <a:p>
            <a:pPr>
              <a:lnSpc>
                <a:spcPct val="150000"/>
              </a:lnSpc>
              <a:buClr>
                <a:srgbClr val="0070C0"/>
              </a:buClr>
            </a:pPr>
            <a:r>
              <a:rPr lang="en-GB" dirty="0">
                <a:latin typeface="Arial" panose="020B0604020202020204" pitchFamily="34" charset="0"/>
                <a:cs typeface="Arial" panose="020B0604020202020204" pitchFamily="34" charset="0"/>
              </a:rPr>
              <a:t>Proposed actions by objective</a:t>
            </a:r>
          </a:p>
          <a:p>
            <a:pPr>
              <a:lnSpc>
                <a:spcPct val="150000"/>
              </a:lnSpc>
              <a:buClr>
                <a:srgbClr val="0070C0"/>
              </a:buClr>
            </a:pPr>
            <a:r>
              <a:rPr lang="en-GB" dirty="0">
                <a:latin typeface="Arial" panose="020B0604020202020204" pitchFamily="34" charset="0"/>
                <a:cs typeface="Arial" panose="020B0604020202020204" pitchFamily="34" charset="0"/>
              </a:rPr>
              <a:t>Next steps</a:t>
            </a:r>
          </a:p>
          <a:p>
            <a:pPr>
              <a:lnSpc>
                <a:spcPct val="150000"/>
              </a:lnSpc>
              <a:buClr>
                <a:srgbClr val="0070C0"/>
              </a:buClr>
            </a:pPr>
            <a:r>
              <a:rPr lang="en-GB" dirty="0">
                <a:latin typeface="Arial" panose="020B0604020202020204" pitchFamily="34" charset="0"/>
                <a:cs typeface="Arial" panose="020B0604020202020204" pitchFamily="34" charset="0"/>
              </a:rPr>
              <a:t>Questions for the board</a:t>
            </a:r>
          </a:p>
          <a:p>
            <a:pPr>
              <a:lnSpc>
                <a:spcPct val="150000"/>
              </a:lnSpc>
              <a:buClr>
                <a:srgbClr val="0070C0"/>
              </a:buClr>
            </a:pPr>
            <a:endParaRPr lang="en-GB" dirty="0">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BD60D4C5-EDC6-4E82-BB68-5FC742FCF7B5}"/>
              </a:ext>
            </a:extLst>
          </p:cNvPr>
          <p:cNvPicPr>
            <a:picLocks noChangeAspect="1"/>
          </p:cNvPicPr>
          <p:nvPr/>
        </p:nvPicPr>
        <p:blipFill>
          <a:blip r:embed="rId3"/>
          <a:stretch>
            <a:fillRect/>
          </a:stretch>
        </p:blipFill>
        <p:spPr>
          <a:xfrm>
            <a:off x="9129874" y="5629035"/>
            <a:ext cx="2804403" cy="951058"/>
          </a:xfrm>
          <a:prstGeom prst="rect">
            <a:avLst/>
          </a:prstGeom>
        </p:spPr>
      </p:pic>
    </p:spTree>
    <p:extLst>
      <p:ext uri="{BB962C8B-B14F-4D97-AF65-F5344CB8AC3E}">
        <p14:creationId xmlns:p14="http://schemas.microsoft.com/office/powerpoint/2010/main" val="217276278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979DD7-28F7-49EC-9A91-A7986269C850}"/>
              </a:ext>
            </a:extLst>
          </p:cNvPr>
          <p:cNvSpPr>
            <a:spLocks noGrp="1"/>
          </p:cNvSpPr>
          <p:nvPr>
            <p:ph type="title"/>
          </p:nvPr>
        </p:nvSpPr>
        <p:spPr>
          <a:xfrm>
            <a:off x="305463" y="277907"/>
            <a:ext cx="11458169" cy="1325563"/>
          </a:xfrm>
        </p:spPr>
        <p:txBody>
          <a:bodyPr>
            <a:noAutofit/>
          </a:bodyPr>
          <a:lstStyle/>
          <a:p>
            <a:r>
              <a:rPr lang="en-US" sz="3600" dirty="0">
                <a:solidFill>
                  <a:srgbClr val="0070C0"/>
                </a:solidFill>
                <a:latin typeface="Arial" panose="020B0604020202020204" pitchFamily="34" charset="0"/>
                <a:cs typeface="Arial" panose="020B0604020202020204" pitchFamily="34" charset="0"/>
              </a:rPr>
              <a:t>Objectives of the anniversary </a:t>
            </a:r>
            <a:endParaRPr lang="en-GB" sz="3600" dirty="0">
              <a:solidFill>
                <a:srgbClr val="0070C0"/>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BE19FB03-8EAA-4EF1-8E1F-4CE2A680E55F}"/>
              </a:ext>
            </a:extLst>
          </p:cNvPr>
          <p:cNvSpPr>
            <a:spLocks noGrp="1"/>
          </p:cNvSpPr>
          <p:nvPr>
            <p:ph idx="1"/>
          </p:nvPr>
        </p:nvSpPr>
        <p:spPr>
          <a:xfrm>
            <a:off x="305463" y="1603470"/>
            <a:ext cx="11628814" cy="4851865"/>
          </a:xfrm>
        </p:spPr>
        <p:txBody>
          <a:bodyPr/>
          <a:lstStyle/>
          <a:p>
            <a:pPr lvl="0">
              <a:lnSpc>
                <a:spcPct val="150000"/>
              </a:lnSpc>
              <a:spcAft>
                <a:spcPts val="1000"/>
              </a:spcAft>
              <a:buClr>
                <a:srgbClr val="0070C0"/>
              </a:buClr>
            </a:pPr>
            <a:r>
              <a:rPr lang="en-GB" sz="2800" dirty="0">
                <a:effectLst/>
                <a:latin typeface="Arial" panose="020B0604020202020204" pitchFamily="34" charset="0"/>
                <a:ea typeface="Times New Roman" panose="02020603050405020304" pitchFamily="18" charset="0"/>
                <a:cs typeface="Times New Roman" panose="02020603050405020304" pitchFamily="18" charset="0"/>
              </a:rPr>
              <a:t>Document and share our history and learning from the past 25 years</a:t>
            </a:r>
            <a:endParaRPr lang="fr-BE" sz="2800" dirty="0">
              <a:effectLst/>
              <a:latin typeface="Arial" panose="020B0604020202020204" pitchFamily="34" charset="0"/>
              <a:ea typeface="Times New Roman" panose="02020603050405020304" pitchFamily="18" charset="0"/>
              <a:cs typeface="Times New Roman" panose="02020603050405020304" pitchFamily="18" charset="0"/>
            </a:endParaRPr>
          </a:p>
          <a:p>
            <a:pPr lvl="0">
              <a:lnSpc>
                <a:spcPct val="150000"/>
              </a:lnSpc>
              <a:spcAft>
                <a:spcPts val="1000"/>
              </a:spcAft>
              <a:buClr>
                <a:srgbClr val="0070C0"/>
              </a:buClr>
            </a:pPr>
            <a:r>
              <a:rPr lang="en-GB" sz="2800" dirty="0">
                <a:effectLst/>
                <a:latin typeface="Arial" panose="020B0604020202020204" pitchFamily="34" charset="0"/>
                <a:ea typeface="Times New Roman" panose="02020603050405020304" pitchFamily="18" charset="0"/>
                <a:cs typeface="Times New Roman" panose="02020603050405020304" pitchFamily="18" charset="0"/>
              </a:rPr>
              <a:t>Connect with our members and develop coordinated actions to achieve concrete commitments to advance the rights of persons with disabilities</a:t>
            </a:r>
            <a:endParaRPr lang="fr-BE" sz="2800" dirty="0">
              <a:effectLst/>
              <a:latin typeface="Arial" panose="020B0604020202020204" pitchFamily="34" charset="0"/>
              <a:ea typeface="Times New Roman" panose="02020603050405020304" pitchFamily="18" charset="0"/>
              <a:cs typeface="Times New Roman" panose="02020603050405020304" pitchFamily="18" charset="0"/>
            </a:endParaRPr>
          </a:p>
          <a:p>
            <a:pPr lvl="0">
              <a:lnSpc>
                <a:spcPct val="150000"/>
              </a:lnSpc>
              <a:spcAft>
                <a:spcPts val="1000"/>
              </a:spcAft>
              <a:buClr>
                <a:srgbClr val="0070C0"/>
              </a:buClr>
            </a:pPr>
            <a:r>
              <a:rPr lang="en-GB" sz="2800" dirty="0">
                <a:effectLst/>
                <a:latin typeface="Arial" panose="020B0604020202020204" pitchFamily="34" charset="0"/>
                <a:ea typeface="Times New Roman" panose="02020603050405020304" pitchFamily="18" charset="0"/>
                <a:cs typeface="Times New Roman" panose="02020603050405020304" pitchFamily="18" charset="0"/>
              </a:rPr>
              <a:t>Reach </a:t>
            </a:r>
            <a:r>
              <a:rPr lang="en-GB" dirty="0">
                <a:latin typeface="Arial" panose="020B0604020202020204" pitchFamily="34" charset="0"/>
                <a:ea typeface="Times New Roman" panose="02020603050405020304" pitchFamily="18" charset="0"/>
                <a:cs typeface="Times New Roman" panose="02020603050405020304" pitchFamily="18" charset="0"/>
              </a:rPr>
              <a:t>more persons with disabilities in Europe</a:t>
            </a:r>
            <a:endParaRPr lang="fr-BE" sz="2800" dirty="0">
              <a:effectLst/>
              <a:latin typeface="Arial" panose="020B0604020202020204" pitchFamily="34" charset="0"/>
              <a:ea typeface="Times New Roman" panose="02020603050405020304" pitchFamily="18" charset="0"/>
              <a:cs typeface="Times New Roman" panose="02020603050405020304" pitchFamily="18" charset="0"/>
            </a:endParaRPr>
          </a:p>
          <a:p>
            <a:pPr lvl="0">
              <a:lnSpc>
                <a:spcPct val="150000"/>
              </a:lnSpc>
              <a:spcAft>
                <a:spcPts val="1000"/>
              </a:spcAft>
              <a:buClr>
                <a:srgbClr val="0070C0"/>
              </a:buClr>
            </a:pPr>
            <a:r>
              <a:rPr lang="en-GB" sz="2800" dirty="0">
                <a:effectLst/>
                <a:latin typeface="Arial" panose="020B0604020202020204" pitchFamily="34" charset="0"/>
                <a:ea typeface="Times New Roman" panose="02020603050405020304" pitchFamily="18" charset="0"/>
                <a:cs typeface="Times New Roman" panose="02020603050405020304" pitchFamily="18" charset="0"/>
              </a:rPr>
              <a:t>Refresh our agenda for the next 25 years</a:t>
            </a:r>
            <a:endParaRPr lang="fr-BE" sz="2800" dirty="0">
              <a:effectLst/>
              <a:latin typeface="Arial" panose="020B0604020202020204" pitchFamily="34" charset="0"/>
              <a:ea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BD60D4C5-EDC6-4E82-BB68-5FC742FCF7B5}"/>
              </a:ext>
            </a:extLst>
          </p:cNvPr>
          <p:cNvPicPr>
            <a:picLocks noChangeAspect="1"/>
          </p:cNvPicPr>
          <p:nvPr/>
        </p:nvPicPr>
        <p:blipFill>
          <a:blip r:embed="rId3"/>
          <a:stretch>
            <a:fillRect/>
          </a:stretch>
        </p:blipFill>
        <p:spPr>
          <a:xfrm>
            <a:off x="9129874" y="5629035"/>
            <a:ext cx="2804403" cy="951058"/>
          </a:xfrm>
          <a:prstGeom prst="rect">
            <a:avLst/>
          </a:prstGeom>
        </p:spPr>
      </p:pic>
    </p:spTree>
    <p:extLst>
      <p:ext uri="{BB962C8B-B14F-4D97-AF65-F5344CB8AC3E}">
        <p14:creationId xmlns:p14="http://schemas.microsoft.com/office/powerpoint/2010/main" val="7520242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3BF935-8A75-4AA6-80B3-D4BB7BA8286E}"/>
              </a:ext>
            </a:extLst>
          </p:cNvPr>
          <p:cNvSpPr>
            <a:spLocks noGrp="1"/>
          </p:cNvSpPr>
          <p:nvPr>
            <p:ph type="title"/>
          </p:nvPr>
        </p:nvSpPr>
        <p:spPr>
          <a:xfrm>
            <a:off x="305463" y="163785"/>
            <a:ext cx="10515600" cy="1325563"/>
          </a:xfrm>
        </p:spPr>
        <p:txBody>
          <a:bodyPr>
            <a:normAutofit/>
          </a:bodyPr>
          <a:lstStyle/>
          <a:p>
            <a:r>
              <a:rPr lang="en-US" sz="3600" dirty="0">
                <a:solidFill>
                  <a:srgbClr val="0070C0"/>
                </a:solidFill>
                <a:latin typeface="Arial" panose="020B0604020202020204" pitchFamily="34" charset="0"/>
                <a:cs typeface="Arial" panose="020B0604020202020204" pitchFamily="34" charset="0"/>
              </a:rPr>
              <a:t>Practical information (II)</a:t>
            </a:r>
            <a:endParaRPr lang="en-GB" sz="3600" dirty="0">
              <a:solidFill>
                <a:srgbClr val="0070C0"/>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B82759C7-1763-429B-BF65-05BED2E53E2A}"/>
              </a:ext>
            </a:extLst>
          </p:cNvPr>
          <p:cNvSpPr>
            <a:spLocks noGrp="1"/>
          </p:cNvSpPr>
          <p:nvPr>
            <p:ph idx="1"/>
          </p:nvPr>
        </p:nvSpPr>
        <p:spPr>
          <a:xfrm>
            <a:off x="305462" y="1346887"/>
            <a:ext cx="11715311" cy="5165124"/>
          </a:xfrm>
        </p:spPr>
        <p:txBody>
          <a:bodyPr>
            <a:normAutofit fontScale="77500" lnSpcReduction="20000"/>
          </a:bodyPr>
          <a:lstStyle/>
          <a:p>
            <a:pPr marL="0" indent="0" defTabSz="457200" eaLnBrk="0" fontAlgn="base" hangingPunct="0">
              <a:lnSpc>
                <a:spcPct val="150000"/>
              </a:lnSpc>
              <a:spcBef>
                <a:spcPts val="662"/>
              </a:spcBef>
              <a:spcAft>
                <a:spcPts val="662"/>
              </a:spcAft>
              <a:buNone/>
              <a:defRPr/>
            </a:pPr>
            <a:r>
              <a:rPr lang="en-GB" sz="3200" b="1" kern="0" dirty="0">
                <a:solidFill>
                  <a:prstClr val="black"/>
                </a:solidFill>
                <a:latin typeface="Arial" panose="020B0604020202020204" pitchFamily="34" charset="0"/>
                <a:ea typeface="Calibri"/>
                <a:cs typeface="Arial" panose="020B0604020202020204" pitchFamily="34" charset="0"/>
              </a:rPr>
              <a:t>General rules:</a:t>
            </a:r>
          </a:p>
          <a:p>
            <a:pPr defTabSz="457200" eaLnBrk="0" fontAlgn="base" hangingPunct="0">
              <a:lnSpc>
                <a:spcPct val="150000"/>
              </a:lnSpc>
              <a:spcBef>
                <a:spcPts val="662"/>
              </a:spcBef>
              <a:spcAft>
                <a:spcPts val="662"/>
              </a:spcAft>
              <a:buClr>
                <a:srgbClr val="0A77B3"/>
              </a:buClr>
              <a:defRPr/>
            </a:pPr>
            <a:r>
              <a:rPr lang="en-GB" sz="2800" dirty="0">
                <a:effectLst/>
                <a:latin typeface="Arial" panose="020B0604020202020204" pitchFamily="34" charset="0"/>
                <a:ea typeface="Calibri" panose="020F0502020204030204" pitchFamily="34" charset="0"/>
                <a:cs typeface="Arial" panose="020B0604020202020204" pitchFamily="34" charset="0"/>
              </a:rPr>
              <a:t>Please remain muted with camera off while you are not speaking </a:t>
            </a:r>
          </a:p>
          <a:p>
            <a:pPr defTabSz="457200" eaLnBrk="0" fontAlgn="base" hangingPunct="0">
              <a:lnSpc>
                <a:spcPct val="150000"/>
              </a:lnSpc>
              <a:spcBef>
                <a:spcPts val="662"/>
              </a:spcBef>
              <a:spcAft>
                <a:spcPts val="662"/>
              </a:spcAft>
              <a:buClr>
                <a:srgbClr val="0A77B3"/>
              </a:buClr>
              <a:defRPr/>
            </a:pPr>
            <a:r>
              <a:rPr lang="en-GB" sz="2800" dirty="0">
                <a:effectLst/>
                <a:latin typeface="Arial" panose="020B0604020202020204" pitchFamily="34" charset="0"/>
                <a:ea typeface="Calibri" panose="020F0502020204030204" pitchFamily="34" charset="0"/>
                <a:cs typeface="Arial" panose="020B0604020202020204" pitchFamily="34" charset="0"/>
              </a:rPr>
              <a:t>You will be given the floor </a:t>
            </a:r>
          </a:p>
          <a:p>
            <a:pPr defTabSz="457200" eaLnBrk="0" fontAlgn="base" hangingPunct="0">
              <a:lnSpc>
                <a:spcPct val="150000"/>
              </a:lnSpc>
              <a:spcBef>
                <a:spcPts val="662"/>
              </a:spcBef>
              <a:spcAft>
                <a:spcPts val="662"/>
              </a:spcAft>
              <a:buClr>
                <a:srgbClr val="0A77B3"/>
              </a:buClr>
              <a:defRPr/>
            </a:pPr>
            <a:r>
              <a:rPr lang="en-GB" dirty="0">
                <a:latin typeface="Arial" panose="020B0604020202020204" pitchFamily="34" charset="0"/>
                <a:ea typeface="Calibri" panose="020F0502020204030204" pitchFamily="34" charset="0"/>
                <a:cs typeface="Arial" panose="020B0604020202020204" pitchFamily="34" charset="0"/>
              </a:rPr>
              <a:t>W</a:t>
            </a:r>
            <a:r>
              <a:rPr lang="en-GB" sz="2800" dirty="0">
                <a:effectLst/>
                <a:latin typeface="Arial" panose="020B0604020202020204" pitchFamily="34" charset="0"/>
                <a:ea typeface="Calibri" panose="020F0502020204030204" pitchFamily="34" charset="0"/>
                <a:cs typeface="Arial" panose="020B0604020202020204" pitchFamily="34" charset="0"/>
              </a:rPr>
              <a:t>hen you speak please have your video on if you wish</a:t>
            </a:r>
          </a:p>
          <a:p>
            <a:pPr defTabSz="457200" eaLnBrk="0" fontAlgn="base" hangingPunct="0">
              <a:lnSpc>
                <a:spcPct val="150000"/>
              </a:lnSpc>
              <a:spcBef>
                <a:spcPts val="662"/>
              </a:spcBef>
              <a:spcAft>
                <a:spcPts val="662"/>
              </a:spcAft>
              <a:buClr>
                <a:srgbClr val="0A77B3"/>
              </a:buClr>
              <a:defRPr/>
            </a:pPr>
            <a:r>
              <a:rPr lang="en-GB" sz="2800" dirty="0">
                <a:effectLst/>
                <a:latin typeface="Arial" panose="020B0604020202020204" pitchFamily="34" charset="0"/>
                <a:ea typeface="Calibri" panose="020F0502020204030204" pitchFamily="34" charset="0"/>
                <a:cs typeface="Arial" panose="020B0604020202020204" pitchFamily="34" charset="0"/>
              </a:rPr>
              <a:t>Introduce yourself when speaking</a:t>
            </a:r>
          </a:p>
          <a:p>
            <a:pPr defTabSz="457200" eaLnBrk="0" fontAlgn="base" hangingPunct="0">
              <a:lnSpc>
                <a:spcPct val="150000"/>
              </a:lnSpc>
              <a:spcBef>
                <a:spcPts val="662"/>
              </a:spcBef>
              <a:spcAft>
                <a:spcPts val="662"/>
              </a:spcAft>
              <a:buClr>
                <a:srgbClr val="0A77B3"/>
              </a:buClr>
              <a:defRPr/>
            </a:pPr>
            <a:r>
              <a:rPr lang="en-GB" sz="2800" dirty="0">
                <a:latin typeface="Arial" panose="020B0604020202020204" pitchFamily="34" charset="0"/>
                <a:ea typeface="Calibri" panose="020F0502020204030204" pitchFamily="34" charset="0"/>
                <a:cs typeface="Arial" panose="020B0604020202020204" pitchFamily="34" charset="0"/>
              </a:rPr>
              <a:t>Please s</a:t>
            </a:r>
            <a:r>
              <a:rPr lang="en-GB" sz="2800" dirty="0">
                <a:effectLst/>
                <a:latin typeface="Arial" panose="020B0604020202020204" pitchFamily="34" charset="0"/>
                <a:ea typeface="Calibri" panose="020F0502020204030204" pitchFamily="34" charset="0"/>
                <a:cs typeface="Arial" panose="020B0604020202020204" pitchFamily="34" charset="0"/>
              </a:rPr>
              <a:t>peak slowly </a:t>
            </a:r>
            <a:endParaRPr lang="en-GB" sz="2800" dirty="0">
              <a:effectLst/>
              <a:latin typeface="Arial" panose="020B0604020202020204" pitchFamily="34" charset="0"/>
              <a:ea typeface="Calibri" panose="020F0502020204030204" pitchFamily="34" charset="0"/>
              <a:cs typeface="Times New Roman" panose="02020603050405020304" pitchFamily="18" charset="0"/>
            </a:endParaRPr>
          </a:p>
          <a:p>
            <a:pPr marL="0" indent="0" defTabSz="457200" eaLnBrk="0" fontAlgn="base" hangingPunct="0">
              <a:lnSpc>
                <a:spcPct val="150000"/>
              </a:lnSpc>
              <a:spcBef>
                <a:spcPts val="662"/>
              </a:spcBef>
              <a:spcAft>
                <a:spcPts val="662"/>
              </a:spcAft>
              <a:buNone/>
              <a:defRPr/>
            </a:pPr>
            <a:r>
              <a:rPr lang="en-GB" sz="3200" dirty="0">
                <a:effectLst/>
                <a:latin typeface="Arial" panose="020B0604020202020204" pitchFamily="34" charset="0"/>
                <a:ea typeface="Calibri" panose="020F0502020204030204" pitchFamily="34" charset="0"/>
                <a:cs typeface="Arial" panose="020B0604020202020204" pitchFamily="34" charset="0"/>
              </a:rPr>
              <a:t>This session is recorded for internal use</a:t>
            </a:r>
            <a:endParaRPr lang="en-GB" sz="3200" dirty="0">
              <a:latin typeface="Arial" panose="020B0604020202020204" pitchFamily="34" charset="0"/>
              <a:ea typeface="Calibri" panose="020F0502020204030204" pitchFamily="34" charset="0"/>
              <a:cs typeface="Arial" panose="020B0604020202020204" pitchFamily="34" charset="0"/>
            </a:endParaRPr>
          </a:p>
          <a:p>
            <a:pPr marL="0" indent="0" defTabSz="457200" eaLnBrk="0" fontAlgn="base" hangingPunct="0">
              <a:lnSpc>
                <a:spcPct val="150000"/>
              </a:lnSpc>
              <a:spcBef>
                <a:spcPts val="662"/>
              </a:spcBef>
              <a:spcAft>
                <a:spcPts val="662"/>
              </a:spcAft>
              <a:buNone/>
              <a:defRPr/>
            </a:pPr>
            <a:r>
              <a:rPr lang="en-GB" sz="3200" kern="0" dirty="0">
                <a:solidFill>
                  <a:prstClr val="black"/>
                </a:solidFill>
                <a:latin typeface="Arial" panose="020B0604020202020204" pitchFamily="34" charset="0"/>
                <a:ea typeface="Calibri"/>
                <a:cs typeface="Arial" panose="020B0604020202020204" pitchFamily="34" charset="0"/>
              </a:rPr>
              <a:t>Minutes and relevant documents will be available on the members area</a:t>
            </a:r>
          </a:p>
          <a:p>
            <a:pPr defTabSz="457200" eaLnBrk="0" fontAlgn="base" hangingPunct="0">
              <a:lnSpc>
                <a:spcPct val="150000"/>
              </a:lnSpc>
              <a:spcBef>
                <a:spcPts val="662"/>
              </a:spcBef>
              <a:spcAft>
                <a:spcPts val="662"/>
              </a:spcAft>
              <a:defRPr/>
            </a:pPr>
            <a:endParaRPr lang="en-GB" sz="2800" dirty="0">
              <a:effectLst/>
              <a:latin typeface="Arial" panose="020B0604020202020204" pitchFamily="34" charset="0"/>
              <a:ea typeface="Calibri" panose="020F050202020403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4EBF89A8-01DB-419C-B3AC-DAC154FC4F4F}"/>
              </a:ext>
            </a:extLst>
          </p:cNvPr>
          <p:cNvPicPr>
            <a:picLocks noChangeAspect="1"/>
          </p:cNvPicPr>
          <p:nvPr/>
        </p:nvPicPr>
        <p:blipFill>
          <a:blip r:embed="rId3"/>
          <a:stretch>
            <a:fillRect/>
          </a:stretch>
        </p:blipFill>
        <p:spPr>
          <a:xfrm>
            <a:off x="9216371" y="279807"/>
            <a:ext cx="2804403" cy="951058"/>
          </a:xfrm>
          <a:prstGeom prst="rect">
            <a:avLst/>
          </a:prstGeom>
        </p:spPr>
      </p:pic>
    </p:spTree>
    <p:extLst>
      <p:ext uri="{BB962C8B-B14F-4D97-AF65-F5344CB8AC3E}">
        <p14:creationId xmlns:p14="http://schemas.microsoft.com/office/powerpoint/2010/main" val="310867969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979DD7-28F7-49EC-9A91-A7986269C850}"/>
              </a:ext>
            </a:extLst>
          </p:cNvPr>
          <p:cNvSpPr>
            <a:spLocks noGrp="1"/>
          </p:cNvSpPr>
          <p:nvPr>
            <p:ph type="title"/>
          </p:nvPr>
        </p:nvSpPr>
        <p:spPr>
          <a:xfrm>
            <a:off x="305463" y="277907"/>
            <a:ext cx="11458169" cy="1325563"/>
          </a:xfrm>
        </p:spPr>
        <p:txBody>
          <a:bodyPr>
            <a:noAutofit/>
          </a:bodyPr>
          <a:lstStyle/>
          <a:p>
            <a:r>
              <a:rPr lang="en-US" sz="3600" dirty="0">
                <a:solidFill>
                  <a:srgbClr val="0070C0"/>
                </a:solidFill>
                <a:latin typeface="Arial" panose="020B0604020202020204" pitchFamily="34" charset="0"/>
                <a:cs typeface="Arial" panose="020B0604020202020204" pitchFamily="34" charset="0"/>
              </a:rPr>
              <a:t>Day of Action on Disability</a:t>
            </a:r>
            <a:endParaRPr lang="en-GB" sz="3600" dirty="0">
              <a:solidFill>
                <a:srgbClr val="0070C0"/>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BE19FB03-8EAA-4EF1-8E1F-4CE2A680E55F}"/>
              </a:ext>
            </a:extLst>
          </p:cNvPr>
          <p:cNvSpPr>
            <a:spLocks noGrp="1"/>
          </p:cNvSpPr>
          <p:nvPr>
            <p:ph idx="1"/>
          </p:nvPr>
        </p:nvSpPr>
        <p:spPr>
          <a:xfrm>
            <a:off x="305463" y="1603470"/>
            <a:ext cx="11628814" cy="4851865"/>
          </a:xfrm>
        </p:spPr>
        <p:txBody>
          <a:bodyPr/>
          <a:lstStyle/>
          <a:p>
            <a:pPr>
              <a:lnSpc>
                <a:spcPct val="100000"/>
              </a:lnSpc>
              <a:buClr>
                <a:srgbClr val="0070C0"/>
              </a:buClr>
            </a:pPr>
            <a:r>
              <a:rPr lang="en-GB" dirty="0">
                <a:latin typeface="Arial" panose="020B0604020202020204" pitchFamily="34" charset="0"/>
                <a:cs typeface="Arial" panose="020B0604020202020204" pitchFamily="34" charset="0"/>
              </a:rPr>
              <a:t>Day of coordinated demonstrations all across Europe</a:t>
            </a:r>
          </a:p>
          <a:p>
            <a:pPr>
              <a:lnSpc>
                <a:spcPct val="100000"/>
              </a:lnSpc>
              <a:buClr>
                <a:srgbClr val="0070C0"/>
              </a:buClr>
            </a:pPr>
            <a:r>
              <a:rPr lang="en-GB" dirty="0">
                <a:latin typeface="Arial" panose="020B0604020202020204" pitchFamily="34" charset="0"/>
                <a:cs typeface="Arial" panose="020B0604020202020204" pitchFamily="34" charset="0"/>
              </a:rPr>
              <a:t>Demands: more money from recovery funds</a:t>
            </a:r>
          </a:p>
          <a:p>
            <a:pPr>
              <a:lnSpc>
                <a:spcPct val="100000"/>
              </a:lnSpc>
              <a:buClr>
                <a:srgbClr val="0070C0"/>
              </a:buClr>
            </a:pPr>
            <a:r>
              <a:rPr lang="en-US" dirty="0">
                <a:latin typeface="Arial" panose="020B0604020202020204" pitchFamily="34" charset="0"/>
                <a:cs typeface="Arial" panose="020B0604020202020204" pitchFamily="34" charset="0"/>
              </a:rPr>
              <a:t>When: tentatively late April</a:t>
            </a:r>
          </a:p>
          <a:p>
            <a:pPr>
              <a:lnSpc>
                <a:spcPct val="100000"/>
              </a:lnSpc>
              <a:buClr>
                <a:srgbClr val="0070C0"/>
              </a:buClr>
            </a:pPr>
            <a:r>
              <a:rPr lang="en-US" dirty="0">
                <a:latin typeface="Arial" panose="020B0604020202020204" pitchFamily="34" charset="0"/>
                <a:cs typeface="Arial" panose="020B0604020202020204" pitchFamily="34" charset="0"/>
              </a:rPr>
              <a:t>Where: National authorities or European Commission representation</a:t>
            </a:r>
            <a:endParaRPr lang="en-GB" dirty="0">
              <a:latin typeface="Arial" panose="020B0604020202020204" pitchFamily="34" charset="0"/>
              <a:cs typeface="Arial" panose="020B0604020202020204" pitchFamily="34" charset="0"/>
            </a:endParaRPr>
          </a:p>
          <a:p>
            <a:pPr marL="342900" lvl="0" indent="-342900">
              <a:lnSpc>
                <a:spcPct val="150000"/>
              </a:lnSpc>
              <a:spcAft>
                <a:spcPts val="1000"/>
              </a:spcAft>
              <a:buFont typeface="Courier New" panose="02070309020205020404" pitchFamily="49" charset="0"/>
              <a:buChar char="o"/>
            </a:pPr>
            <a:endParaRPr lang="fr-BE" sz="2800" dirty="0">
              <a:effectLst/>
              <a:latin typeface="Arial" panose="020B0604020202020204" pitchFamily="34" charset="0"/>
              <a:ea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BD60D4C5-EDC6-4E82-BB68-5FC742FCF7B5}"/>
              </a:ext>
            </a:extLst>
          </p:cNvPr>
          <p:cNvPicPr>
            <a:picLocks noChangeAspect="1"/>
          </p:cNvPicPr>
          <p:nvPr/>
        </p:nvPicPr>
        <p:blipFill>
          <a:blip r:embed="rId3"/>
          <a:stretch>
            <a:fillRect/>
          </a:stretch>
        </p:blipFill>
        <p:spPr>
          <a:xfrm>
            <a:off x="9129874" y="5629035"/>
            <a:ext cx="2804403" cy="951058"/>
          </a:xfrm>
          <a:prstGeom prst="rect">
            <a:avLst/>
          </a:prstGeom>
        </p:spPr>
      </p:pic>
      <p:pic>
        <p:nvPicPr>
          <p:cNvPr id="5" name="Picture 4" descr="Hand holding a megaphone">
            <a:extLst>
              <a:ext uri="{FF2B5EF4-FFF2-40B4-BE49-F238E27FC236}">
                <a16:creationId xmlns:a16="http://schemas.microsoft.com/office/drawing/2014/main" id="{9B52E38B-204C-4318-A9AB-DC493E7C873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13929" y="4029402"/>
            <a:ext cx="1211881" cy="197410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609816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979DD7-28F7-49EC-9A91-A7986269C850}"/>
              </a:ext>
            </a:extLst>
          </p:cNvPr>
          <p:cNvSpPr>
            <a:spLocks noGrp="1"/>
          </p:cNvSpPr>
          <p:nvPr>
            <p:ph type="title"/>
          </p:nvPr>
        </p:nvSpPr>
        <p:spPr>
          <a:xfrm>
            <a:off x="305463" y="277907"/>
            <a:ext cx="11458169" cy="1325563"/>
          </a:xfrm>
        </p:spPr>
        <p:txBody>
          <a:bodyPr>
            <a:noAutofit/>
          </a:bodyPr>
          <a:lstStyle/>
          <a:p>
            <a:r>
              <a:rPr lang="en-US" sz="3600" dirty="0">
                <a:solidFill>
                  <a:srgbClr val="0070C0"/>
                </a:solidFill>
                <a:latin typeface="Arial" panose="020B0604020202020204" pitchFamily="34" charset="0"/>
                <a:cs typeface="Arial" panose="020B0604020202020204" pitchFamily="34" charset="0"/>
              </a:rPr>
              <a:t>Document and share our history and learning from the past 25 years</a:t>
            </a:r>
            <a:endParaRPr lang="en-GB" sz="3600" dirty="0">
              <a:solidFill>
                <a:srgbClr val="0070C0"/>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BE19FB03-8EAA-4EF1-8E1F-4CE2A680E55F}"/>
              </a:ext>
            </a:extLst>
          </p:cNvPr>
          <p:cNvSpPr>
            <a:spLocks noGrp="1"/>
          </p:cNvSpPr>
          <p:nvPr>
            <p:ph idx="1"/>
          </p:nvPr>
        </p:nvSpPr>
        <p:spPr>
          <a:xfrm>
            <a:off x="6410035" y="1603470"/>
            <a:ext cx="5524241" cy="4851865"/>
          </a:xfrm>
        </p:spPr>
        <p:txBody>
          <a:bodyPr/>
          <a:lstStyle/>
          <a:p>
            <a:pPr>
              <a:lnSpc>
                <a:spcPct val="150000"/>
              </a:lnSpc>
              <a:buClr>
                <a:srgbClr val="0070C0"/>
              </a:buClr>
            </a:pPr>
            <a:r>
              <a:rPr lang="en-US" sz="2800" dirty="0">
                <a:latin typeface="Arial" panose="020B0604020202020204" pitchFamily="34" charset="0"/>
                <a:cs typeface="Arial" panose="020B0604020202020204" pitchFamily="34" charset="0"/>
              </a:rPr>
              <a:t>Visual identity (adapted logo, slogan)</a:t>
            </a:r>
          </a:p>
          <a:p>
            <a:pPr>
              <a:lnSpc>
                <a:spcPct val="150000"/>
              </a:lnSpc>
              <a:buClr>
                <a:srgbClr val="0070C0"/>
              </a:buClr>
            </a:pPr>
            <a:r>
              <a:rPr lang="en-US" sz="2800" dirty="0">
                <a:latin typeface="Arial" panose="020B0604020202020204" pitchFamily="34" charset="0"/>
                <a:cs typeface="Arial" panose="020B0604020202020204" pitchFamily="34" charset="0"/>
              </a:rPr>
              <a:t>Birthday celebration </a:t>
            </a:r>
          </a:p>
          <a:p>
            <a:pPr>
              <a:lnSpc>
                <a:spcPct val="150000"/>
              </a:lnSpc>
              <a:buClr>
                <a:srgbClr val="0070C0"/>
              </a:buClr>
            </a:pPr>
            <a:r>
              <a:rPr lang="en-US" sz="2800" dirty="0">
                <a:latin typeface="Arial" panose="020B0604020202020204" pitchFamily="34" charset="0"/>
                <a:cs typeface="Arial" panose="020B0604020202020204" pitchFamily="34" charset="0"/>
              </a:rPr>
              <a:t>Webpage and blog posts about main events of the last 25 years</a:t>
            </a:r>
            <a:endParaRPr lang="en-GB" sz="2800" dirty="0">
              <a:latin typeface="Arial" panose="020B0604020202020204" pitchFamily="34" charset="0"/>
              <a:cs typeface="Arial" panose="020B0604020202020204" pitchFamily="34" charset="0"/>
            </a:endParaRPr>
          </a:p>
          <a:p>
            <a:pPr marL="0" lvl="0" indent="0">
              <a:lnSpc>
                <a:spcPct val="150000"/>
              </a:lnSpc>
              <a:spcAft>
                <a:spcPts val="1000"/>
              </a:spcAft>
              <a:buNone/>
            </a:pPr>
            <a:endParaRPr lang="fr-BE" sz="2800" dirty="0">
              <a:effectLst/>
              <a:latin typeface="Arial" panose="020B0604020202020204" pitchFamily="34" charset="0"/>
              <a:ea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BD60D4C5-EDC6-4E82-BB68-5FC742FCF7B5}"/>
              </a:ext>
            </a:extLst>
          </p:cNvPr>
          <p:cNvPicPr>
            <a:picLocks noChangeAspect="1"/>
          </p:cNvPicPr>
          <p:nvPr/>
        </p:nvPicPr>
        <p:blipFill>
          <a:blip r:embed="rId3"/>
          <a:stretch>
            <a:fillRect/>
          </a:stretch>
        </p:blipFill>
        <p:spPr>
          <a:xfrm>
            <a:off x="9129874" y="5629035"/>
            <a:ext cx="2804403" cy="951058"/>
          </a:xfrm>
          <a:prstGeom prst="rect">
            <a:avLst/>
          </a:prstGeom>
        </p:spPr>
      </p:pic>
      <p:pic>
        <p:nvPicPr>
          <p:cNvPr id="6" name="Content Placeholder 6" descr="25 in big, multicolor letters. ">
            <a:extLst>
              <a:ext uri="{FF2B5EF4-FFF2-40B4-BE49-F238E27FC236}">
                <a16:creationId xmlns:a16="http://schemas.microsoft.com/office/drawing/2014/main" id="{A70477B3-4D64-4C73-841B-2A9CC0F16D94}"/>
              </a:ext>
            </a:extLst>
          </p:cNvPr>
          <p:cNvPicPr>
            <a:picLocks noChangeAspect="1"/>
          </p:cNvPicPr>
          <p:nvPr/>
        </p:nvPicPr>
        <p:blipFill rotWithShape="1">
          <a:blip r:embed="rId4">
            <a:extLst>
              <a:ext uri="{28A0092B-C50C-407E-A947-70E740481C1C}">
                <a14:useLocalDpi xmlns:a14="http://schemas.microsoft.com/office/drawing/2010/main" val="0"/>
              </a:ext>
            </a:extLst>
          </a:blip>
          <a:srcRect b="24907"/>
          <a:stretch/>
        </p:blipFill>
        <p:spPr>
          <a:xfrm>
            <a:off x="1928941" y="2062872"/>
            <a:ext cx="3638486" cy="273225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97916657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979DD7-28F7-49EC-9A91-A7986269C850}"/>
              </a:ext>
            </a:extLst>
          </p:cNvPr>
          <p:cNvSpPr>
            <a:spLocks noGrp="1"/>
          </p:cNvSpPr>
          <p:nvPr>
            <p:ph type="title"/>
          </p:nvPr>
        </p:nvSpPr>
        <p:spPr>
          <a:xfrm>
            <a:off x="305463" y="277907"/>
            <a:ext cx="11458169" cy="1325563"/>
          </a:xfrm>
        </p:spPr>
        <p:txBody>
          <a:bodyPr>
            <a:noAutofit/>
          </a:bodyPr>
          <a:lstStyle/>
          <a:p>
            <a:r>
              <a:rPr lang="en-US" sz="3600" dirty="0">
                <a:solidFill>
                  <a:srgbClr val="0070C0"/>
                </a:solidFill>
                <a:latin typeface="Arial" panose="020B0604020202020204" pitchFamily="34" charset="0"/>
                <a:cs typeface="Arial" panose="020B0604020202020204" pitchFamily="34" charset="0"/>
              </a:rPr>
              <a:t>Document and share our history and learning from the past 25 years</a:t>
            </a:r>
            <a:endParaRPr lang="en-GB" sz="3600" dirty="0">
              <a:solidFill>
                <a:srgbClr val="0070C0"/>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BE19FB03-8EAA-4EF1-8E1F-4CE2A680E55F}"/>
              </a:ext>
            </a:extLst>
          </p:cNvPr>
          <p:cNvSpPr>
            <a:spLocks noGrp="1"/>
          </p:cNvSpPr>
          <p:nvPr>
            <p:ph idx="1"/>
          </p:nvPr>
        </p:nvSpPr>
        <p:spPr>
          <a:xfrm>
            <a:off x="6410036" y="1869587"/>
            <a:ext cx="5524241" cy="3660508"/>
          </a:xfrm>
        </p:spPr>
        <p:txBody>
          <a:bodyPr/>
          <a:lstStyle/>
          <a:p>
            <a:pPr>
              <a:lnSpc>
                <a:spcPct val="150000"/>
              </a:lnSpc>
              <a:buClr>
                <a:srgbClr val="0070C0"/>
              </a:buClr>
            </a:pPr>
            <a:r>
              <a:rPr lang="en-US" sz="2800" dirty="0">
                <a:latin typeface="Arial" panose="020B0604020202020204" pitchFamily="34" charset="0"/>
                <a:cs typeface="Arial" panose="020B0604020202020204" pitchFamily="34" charset="0"/>
              </a:rPr>
              <a:t>Podcast.</a:t>
            </a:r>
          </a:p>
          <a:p>
            <a:pPr>
              <a:lnSpc>
                <a:spcPct val="150000"/>
              </a:lnSpc>
              <a:buClr>
                <a:srgbClr val="0070C0"/>
              </a:buClr>
            </a:pPr>
            <a:r>
              <a:rPr lang="en-US" sz="2800" dirty="0">
                <a:latin typeface="Arial" panose="020B0604020202020204" pitchFamily="34" charset="0"/>
                <a:cs typeface="Arial" panose="020B0604020202020204" pitchFamily="34" charset="0"/>
              </a:rPr>
              <a:t>Short leaflet (2 pages) with main successes of the disability movement in the past 25 years. </a:t>
            </a:r>
          </a:p>
          <a:p>
            <a:pPr marL="0" lvl="0" indent="0">
              <a:lnSpc>
                <a:spcPct val="150000"/>
              </a:lnSpc>
              <a:spcAft>
                <a:spcPts val="1000"/>
              </a:spcAft>
              <a:buNone/>
            </a:pPr>
            <a:endParaRPr lang="fr-BE" sz="2800" dirty="0">
              <a:effectLst/>
              <a:latin typeface="Arial" panose="020B0604020202020204" pitchFamily="34" charset="0"/>
              <a:ea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BD60D4C5-EDC6-4E82-BB68-5FC742FCF7B5}"/>
              </a:ext>
            </a:extLst>
          </p:cNvPr>
          <p:cNvPicPr>
            <a:picLocks noChangeAspect="1"/>
          </p:cNvPicPr>
          <p:nvPr/>
        </p:nvPicPr>
        <p:blipFill>
          <a:blip r:embed="rId3"/>
          <a:stretch>
            <a:fillRect/>
          </a:stretch>
        </p:blipFill>
        <p:spPr>
          <a:xfrm>
            <a:off x="9129874" y="5629035"/>
            <a:ext cx="2804403" cy="951058"/>
          </a:xfrm>
          <a:prstGeom prst="rect">
            <a:avLst/>
          </a:prstGeom>
        </p:spPr>
      </p:pic>
      <p:pic>
        <p:nvPicPr>
          <p:cNvPr id="6" name="Content Placeholder 6" descr="25 in big, multicolor letters. ">
            <a:extLst>
              <a:ext uri="{FF2B5EF4-FFF2-40B4-BE49-F238E27FC236}">
                <a16:creationId xmlns:a16="http://schemas.microsoft.com/office/drawing/2014/main" id="{A70477B3-4D64-4C73-841B-2A9CC0F16D94}"/>
              </a:ext>
            </a:extLst>
          </p:cNvPr>
          <p:cNvPicPr>
            <a:picLocks noChangeAspect="1"/>
          </p:cNvPicPr>
          <p:nvPr/>
        </p:nvPicPr>
        <p:blipFill rotWithShape="1">
          <a:blip r:embed="rId4">
            <a:extLst>
              <a:ext uri="{28A0092B-C50C-407E-A947-70E740481C1C}">
                <a14:useLocalDpi xmlns:a14="http://schemas.microsoft.com/office/drawing/2010/main" val="0"/>
              </a:ext>
            </a:extLst>
          </a:blip>
          <a:srcRect b="24907"/>
          <a:stretch/>
        </p:blipFill>
        <p:spPr>
          <a:xfrm>
            <a:off x="1644736" y="2062872"/>
            <a:ext cx="3638486" cy="273225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11951693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979DD7-28F7-49EC-9A91-A7986269C850}"/>
              </a:ext>
            </a:extLst>
          </p:cNvPr>
          <p:cNvSpPr>
            <a:spLocks noGrp="1"/>
          </p:cNvSpPr>
          <p:nvPr>
            <p:ph type="title"/>
          </p:nvPr>
        </p:nvSpPr>
        <p:spPr>
          <a:xfrm>
            <a:off x="256036" y="479276"/>
            <a:ext cx="11678241" cy="1325563"/>
          </a:xfrm>
        </p:spPr>
        <p:txBody>
          <a:bodyPr>
            <a:noAutofit/>
          </a:bodyPr>
          <a:lstStyle/>
          <a:p>
            <a:r>
              <a:rPr lang="en-US" sz="3600" dirty="0">
                <a:solidFill>
                  <a:srgbClr val="0070C0"/>
                </a:solidFill>
                <a:latin typeface="Arial" panose="020B0604020202020204" pitchFamily="34" charset="0"/>
                <a:cs typeface="Arial" panose="020B0604020202020204" pitchFamily="34" charset="0"/>
              </a:rPr>
              <a:t>Connect with our members and develop coordinated actions to achieve concrete commitments to advance the rights of persons with disabilities</a:t>
            </a:r>
            <a:endParaRPr lang="en-GB" sz="3600" dirty="0">
              <a:solidFill>
                <a:srgbClr val="0070C0"/>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BE19FB03-8EAA-4EF1-8E1F-4CE2A680E55F}"/>
              </a:ext>
            </a:extLst>
          </p:cNvPr>
          <p:cNvSpPr>
            <a:spLocks noGrp="1"/>
          </p:cNvSpPr>
          <p:nvPr>
            <p:ph idx="1"/>
          </p:nvPr>
        </p:nvSpPr>
        <p:spPr>
          <a:xfrm>
            <a:off x="5796046" y="2817341"/>
            <a:ext cx="5524241" cy="2490827"/>
          </a:xfrm>
        </p:spPr>
        <p:txBody>
          <a:bodyPr/>
          <a:lstStyle/>
          <a:p>
            <a:pPr>
              <a:lnSpc>
                <a:spcPct val="150000"/>
              </a:lnSpc>
              <a:buClr>
                <a:srgbClr val="0070C0"/>
              </a:buClr>
            </a:pPr>
            <a:r>
              <a:rPr lang="en-GB" sz="2800" dirty="0">
                <a:effectLst/>
                <a:latin typeface="Arial" panose="020B0604020202020204" pitchFamily="34" charset="0"/>
                <a:ea typeface="Times New Roman" panose="02020603050405020304" pitchFamily="18" charset="0"/>
                <a:cs typeface="Times New Roman" panose="02020603050405020304" pitchFamily="18" charset="0"/>
              </a:rPr>
              <a:t>Coordinated Day of Action on Disability (EU and national level where possible)</a:t>
            </a:r>
            <a:endParaRPr lang="en-US" sz="4000" dirty="0">
              <a:latin typeface="Arial" panose="020B0604020202020204" pitchFamily="34" charset="0"/>
              <a:cs typeface="Arial" panose="020B0604020202020204" pitchFamily="34" charset="0"/>
            </a:endParaRPr>
          </a:p>
          <a:p>
            <a:pPr marL="0" lvl="0" indent="0">
              <a:lnSpc>
                <a:spcPct val="150000"/>
              </a:lnSpc>
              <a:spcAft>
                <a:spcPts val="1000"/>
              </a:spcAft>
              <a:buNone/>
            </a:pPr>
            <a:endParaRPr lang="fr-BE" sz="2800" dirty="0">
              <a:effectLst/>
              <a:latin typeface="Arial" panose="020B0604020202020204" pitchFamily="34" charset="0"/>
              <a:ea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BD60D4C5-EDC6-4E82-BB68-5FC742FCF7B5}"/>
              </a:ext>
            </a:extLst>
          </p:cNvPr>
          <p:cNvPicPr>
            <a:picLocks noChangeAspect="1"/>
          </p:cNvPicPr>
          <p:nvPr/>
        </p:nvPicPr>
        <p:blipFill>
          <a:blip r:embed="rId3"/>
          <a:stretch>
            <a:fillRect/>
          </a:stretch>
        </p:blipFill>
        <p:spPr>
          <a:xfrm>
            <a:off x="9129874" y="5629035"/>
            <a:ext cx="2804403" cy="951058"/>
          </a:xfrm>
          <a:prstGeom prst="rect">
            <a:avLst/>
          </a:prstGeom>
        </p:spPr>
      </p:pic>
      <p:pic>
        <p:nvPicPr>
          <p:cNvPr id="8" name="Picture 8" descr="green and black rope">
            <a:extLst>
              <a:ext uri="{FF2B5EF4-FFF2-40B4-BE49-F238E27FC236}">
                <a16:creationId xmlns:a16="http://schemas.microsoft.com/office/drawing/2014/main" id="{879E6BA6-B0B8-4FCA-8788-8DF34281C20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1713" y="2817341"/>
            <a:ext cx="3734375" cy="249082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89566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979DD7-28F7-49EC-9A91-A7986269C850}"/>
              </a:ext>
            </a:extLst>
          </p:cNvPr>
          <p:cNvSpPr>
            <a:spLocks noGrp="1"/>
          </p:cNvSpPr>
          <p:nvPr>
            <p:ph type="title"/>
          </p:nvPr>
        </p:nvSpPr>
        <p:spPr>
          <a:xfrm>
            <a:off x="305463" y="277907"/>
            <a:ext cx="11458169" cy="1325563"/>
          </a:xfrm>
        </p:spPr>
        <p:txBody>
          <a:bodyPr>
            <a:noAutofit/>
          </a:bodyPr>
          <a:lstStyle/>
          <a:p>
            <a:r>
              <a:rPr lang="en-US" sz="3600" dirty="0">
                <a:solidFill>
                  <a:srgbClr val="0070C0"/>
                </a:solidFill>
                <a:latin typeface="Arial" panose="020B0604020202020204" pitchFamily="34" charset="0"/>
                <a:cs typeface="Arial" panose="020B0604020202020204" pitchFamily="34" charset="0"/>
              </a:rPr>
              <a:t>Refresh our agenda for the next 25 years</a:t>
            </a:r>
            <a:endParaRPr lang="en-GB" sz="3600" dirty="0">
              <a:solidFill>
                <a:srgbClr val="0070C0"/>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BE19FB03-8EAA-4EF1-8E1F-4CE2A680E55F}"/>
              </a:ext>
            </a:extLst>
          </p:cNvPr>
          <p:cNvSpPr>
            <a:spLocks noGrp="1"/>
          </p:cNvSpPr>
          <p:nvPr>
            <p:ph idx="1"/>
          </p:nvPr>
        </p:nvSpPr>
        <p:spPr>
          <a:xfrm>
            <a:off x="4933569" y="1462508"/>
            <a:ext cx="6830063" cy="4851865"/>
          </a:xfrm>
        </p:spPr>
        <p:txBody>
          <a:bodyPr/>
          <a:lstStyle/>
          <a:p>
            <a:pPr>
              <a:lnSpc>
                <a:spcPct val="150000"/>
              </a:lnSpc>
              <a:buClr>
                <a:srgbClr val="0070C0"/>
              </a:buClr>
            </a:pPr>
            <a:r>
              <a:rPr lang="en-GB" sz="2800" dirty="0">
                <a:effectLst/>
                <a:latin typeface="Arial" panose="020B0604020202020204" pitchFamily="34" charset="0"/>
                <a:ea typeface="Times New Roman" panose="02020603050405020304" pitchFamily="18" charset="0"/>
                <a:cs typeface="Times New Roman" panose="02020603050405020304" pitchFamily="18" charset="0"/>
              </a:rPr>
              <a:t>Manifesto 5</a:t>
            </a:r>
            <a:r>
              <a:rPr lang="en-GB" sz="2800" baseline="30000" dirty="0">
                <a:effectLst/>
                <a:latin typeface="Arial" panose="020B0604020202020204" pitchFamily="34" charset="0"/>
                <a:ea typeface="Times New Roman" panose="02020603050405020304" pitchFamily="18" charset="0"/>
                <a:cs typeface="Times New Roman" panose="02020603050405020304" pitchFamily="18" charset="0"/>
              </a:rPr>
              <a:t>th</a:t>
            </a:r>
            <a:r>
              <a:rPr lang="en-GB" sz="2800" dirty="0">
                <a:effectLst/>
                <a:latin typeface="Arial" panose="020B0604020202020204" pitchFamily="34" charset="0"/>
                <a:ea typeface="Times New Roman" panose="02020603050405020304" pitchFamily="18" charset="0"/>
                <a:cs typeface="Times New Roman" panose="02020603050405020304" pitchFamily="18" charset="0"/>
              </a:rPr>
              <a:t> European Parliament of Persons with Disabilities</a:t>
            </a:r>
          </a:p>
          <a:p>
            <a:pPr>
              <a:lnSpc>
                <a:spcPct val="150000"/>
              </a:lnSpc>
              <a:buClr>
                <a:srgbClr val="0070C0"/>
              </a:buClr>
            </a:pPr>
            <a:r>
              <a:rPr lang="en-GB" sz="2800" dirty="0">
                <a:latin typeface="Arial" panose="020B0604020202020204" pitchFamily="34" charset="0"/>
                <a:cs typeface="Times New Roman" panose="02020603050405020304" pitchFamily="18" charset="0"/>
              </a:rPr>
              <a:t>5</a:t>
            </a:r>
            <a:r>
              <a:rPr lang="en-GB" sz="2800" baseline="30000" dirty="0">
                <a:latin typeface="Arial" panose="020B0604020202020204" pitchFamily="34" charset="0"/>
                <a:cs typeface="Times New Roman" panose="02020603050405020304" pitchFamily="18" charset="0"/>
              </a:rPr>
              <a:t>th</a:t>
            </a:r>
            <a:r>
              <a:rPr lang="en-GB" sz="2800" dirty="0">
                <a:latin typeface="Arial" panose="020B0604020202020204" pitchFamily="34" charset="0"/>
                <a:cs typeface="Times New Roman" panose="02020603050405020304" pitchFamily="18" charset="0"/>
              </a:rPr>
              <a:t> European Parliament of Persons with Disabilities</a:t>
            </a:r>
          </a:p>
          <a:p>
            <a:pPr>
              <a:lnSpc>
                <a:spcPct val="150000"/>
              </a:lnSpc>
              <a:buClr>
                <a:srgbClr val="0070C0"/>
              </a:buClr>
            </a:pPr>
            <a:r>
              <a:rPr lang="en-GB" sz="2800" dirty="0">
                <a:latin typeface="Arial" panose="020B0604020202020204" pitchFamily="34" charset="0"/>
                <a:cs typeface="Times New Roman" panose="02020603050405020304" pitchFamily="18" charset="0"/>
              </a:rPr>
              <a:t>Video on what children with disabilities want for the future</a:t>
            </a:r>
            <a:endParaRPr lang="en-US" sz="4000" dirty="0">
              <a:latin typeface="Arial" panose="020B0604020202020204" pitchFamily="34" charset="0"/>
              <a:cs typeface="Arial" panose="020B0604020202020204" pitchFamily="34" charset="0"/>
            </a:endParaRPr>
          </a:p>
          <a:p>
            <a:pPr marL="0" lvl="0" indent="0">
              <a:lnSpc>
                <a:spcPct val="150000"/>
              </a:lnSpc>
              <a:spcAft>
                <a:spcPts val="1000"/>
              </a:spcAft>
              <a:buNone/>
            </a:pPr>
            <a:endParaRPr lang="fr-BE" sz="2800" dirty="0">
              <a:effectLst/>
              <a:latin typeface="Arial" panose="020B0604020202020204" pitchFamily="34" charset="0"/>
              <a:ea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BD60D4C5-EDC6-4E82-BB68-5FC742FCF7B5}"/>
              </a:ext>
            </a:extLst>
          </p:cNvPr>
          <p:cNvPicPr>
            <a:picLocks noChangeAspect="1"/>
          </p:cNvPicPr>
          <p:nvPr/>
        </p:nvPicPr>
        <p:blipFill>
          <a:blip r:embed="rId3"/>
          <a:stretch>
            <a:fillRect/>
          </a:stretch>
        </p:blipFill>
        <p:spPr>
          <a:xfrm>
            <a:off x="9129874" y="5629035"/>
            <a:ext cx="2804403" cy="951058"/>
          </a:xfrm>
          <a:prstGeom prst="rect">
            <a:avLst/>
          </a:prstGeom>
        </p:spPr>
      </p:pic>
      <p:pic>
        <p:nvPicPr>
          <p:cNvPr id="6" name="Content Placeholder 7" descr="A small plant growing out of the earth and two hands circling it. &#10;">
            <a:extLst>
              <a:ext uri="{FF2B5EF4-FFF2-40B4-BE49-F238E27FC236}">
                <a16:creationId xmlns:a16="http://schemas.microsoft.com/office/drawing/2014/main" id="{39025CEE-FB81-4B95-ACBA-D8453208ED2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1029" y="2435797"/>
            <a:ext cx="3541365" cy="236091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40123115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979DD7-28F7-49EC-9A91-A7986269C850}"/>
              </a:ext>
            </a:extLst>
          </p:cNvPr>
          <p:cNvSpPr>
            <a:spLocks noGrp="1"/>
          </p:cNvSpPr>
          <p:nvPr>
            <p:ph type="title"/>
          </p:nvPr>
        </p:nvSpPr>
        <p:spPr>
          <a:xfrm>
            <a:off x="305463" y="277907"/>
            <a:ext cx="11458169" cy="1325563"/>
          </a:xfrm>
        </p:spPr>
        <p:txBody>
          <a:bodyPr>
            <a:noAutofit/>
          </a:bodyPr>
          <a:lstStyle/>
          <a:p>
            <a:r>
              <a:rPr lang="en-US" sz="3600" dirty="0">
                <a:solidFill>
                  <a:srgbClr val="0070C0"/>
                </a:solidFill>
                <a:latin typeface="Arial" panose="020B0604020202020204" pitchFamily="34" charset="0"/>
                <a:cs typeface="Arial" panose="020B0604020202020204" pitchFamily="34" charset="0"/>
              </a:rPr>
              <a:t>Reach more persons with disabilities </a:t>
            </a:r>
            <a:endParaRPr lang="en-GB" sz="3600" dirty="0">
              <a:solidFill>
                <a:srgbClr val="0070C0"/>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BE19FB03-8EAA-4EF1-8E1F-4CE2A680E55F}"/>
              </a:ext>
            </a:extLst>
          </p:cNvPr>
          <p:cNvSpPr>
            <a:spLocks noGrp="1"/>
          </p:cNvSpPr>
          <p:nvPr>
            <p:ph idx="1"/>
          </p:nvPr>
        </p:nvSpPr>
        <p:spPr>
          <a:xfrm>
            <a:off x="4933569" y="1728228"/>
            <a:ext cx="6830063" cy="4851865"/>
          </a:xfrm>
        </p:spPr>
        <p:txBody>
          <a:bodyPr/>
          <a:lstStyle/>
          <a:p>
            <a:pPr>
              <a:lnSpc>
                <a:spcPct val="150000"/>
              </a:lnSpc>
              <a:buClr>
                <a:srgbClr val="0070C0"/>
              </a:buClr>
            </a:pPr>
            <a:r>
              <a:rPr lang="en-GB" sz="2800" dirty="0">
                <a:latin typeface="Arial" panose="020B0604020202020204" pitchFamily="34" charset="0"/>
                <a:cs typeface="Times New Roman" panose="02020603050405020304" pitchFamily="18" charset="0"/>
              </a:rPr>
              <a:t>Facebook group for persons with disabilities in Europe</a:t>
            </a:r>
          </a:p>
          <a:p>
            <a:pPr>
              <a:lnSpc>
                <a:spcPct val="150000"/>
              </a:lnSpc>
              <a:buClr>
                <a:srgbClr val="0070C0"/>
              </a:buClr>
            </a:pPr>
            <a:r>
              <a:rPr lang="en-GB" sz="2800" dirty="0">
                <a:latin typeface="Arial" panose="020B0604020202020204" pitchFamily="34" charset="0"/>
                <a:cs typeface="Times New Roman" panose="02020603050405020304" pitchFamily="18" charset="0"/>
              </a:rPr>
              <a:t>Photo exhibition on past and future</a:t>
            </a:r>
          </a:p>
          <a:p>
            <a:pPr>
              <a:lnSpc>
                <a:spcPct val="150000"/>
              </a:lnSpc>
              <a:buClr>
                <a:srgbClr val="0070C0"/>
              </a:buClr>
            </a:pPr>
            <a:r>
              <a:rPr lang="en-GB" sz="2800" dirty="0">
                <a:latin typeface="Arial" panose="020B0604020202020204" pitchFamily="34" charset="0"/>
                <a:cs typeface="Times New Roman" panose="02020603050405020304" pitchFamily="18" charset="0"/>
              </a:rPr>
              <a:t> Translation of the leaflet in national languages</a:t>
            </a:r>
            <a:endParaRPr lang="en-US" sz="4000" dirty="0">
              <a:latin typeface="Arial" panose="020B0604020202020204" pitchFamily="34" charset="0"/>
              <a:cs typeface="Arial" panose="020B0604020202020204" pitchFamily="34" charset="0"/>
            </a:endParaRPr>
          </a:p>
          <a:p>
            <a:pPr marL="0" lvl="0" indent="0">
              <a:lnSpc>
                <a:spcPct val="150000"/>
              </a:lnSpc>
              <a:spcAft>
                <a:spcPts val="1000"/>
              </a:spcAft>
              <a:buNone/>
            </a:pPr>
            <a:endParaRPr lang="fr-BE" sz="2800" dirty="0">
              <a:effectLst/>
              <a:latin typeface="Arial" panose="020B0604020202020204" pitchFamily="34" charset="0"/>
              <a:ea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BD60D4C5-EDC6-4E82-BB68-5FC742FCF7B5}"/>
              </a:ext>
            </a:extLst>
          </p:cNvPr>
          <p:cNvPicPr>
            <a:picLocks noChangeAspect="1"/>
          </p:cNvPicPr>
          <p:nvPr/>
        </p:nvPicPr>
        <p:blipFill>
          <a:blip r:embed="rId3"/>
          <a:stretch>
            <a:fillRect/>
          </a:stretch>
        </p:blipFill>
        <p:spPr>
          <a:xfrm>
            <a:off x="9129874" y="5629035"/>
            <a:ext cx="2804403" cy="951058"/>
          </a:xfrm>
          <a:prstGeom prst="rect">
            <a:avLst/>
          </a:prstGeom>
        </p:spPr>
      </p:pic>
      <p:pic>
        <p:nvPicPr>
          <p:cNvPr id="7" name="Picture 4" descr="hand holding a globe with icons representing different forms of communication">
            <a:extLst>
              <a:ext uri="{FF2B5EF4-FFF2-40B4-BE49-F238E27FC236}">
                <a16:creationId xmlns:a16="http://schemas.microsoft.com/office/drawing/2014/main" id="{3C1C55C5-0B73-4FEE-819B-AE4BE632F9E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8368" y="2180452"/>
            <a:ext cx="3745643" cy="249709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006020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979DD7-28F7-49EC-9A91-A7986269C850}"/>
              </a:ext>
            </a:extLst>
          </p:cNvPr>
          <p:cNvSpPr>
            <a:spLocks noGrp="1"/>
          </p:cNvSpPr>
          <p:nvPr>
            <p:ph type="title"/>
          </p:nvPr>
        </p:nvSpPr>
        <p:spPr>
          <a:xfrm>
            <a:off x="305463" y="277907"/>
            <a:ext cx="11458169" cy="1325563"/>
          </a:xfrm>
        </p:spPr>
        <p:txBody>
          <a:bodyPr>
            <a:noAutofit/>
          </a:bodyPr>
          <a:lstStyle/>
          <a:p>
            <a:r>
              <a:rPr lang="en-US" sz="3600" dirty="0">
                <a:solidFill>
                  <a:srgbClr val="0070C0"/>
                </a:solidFill>
                <a:latin typeface="Arial" panose="020B0604020202020204" pitchFamily="34" charset="0"/>
                <a:cs typeface="Arial" panose="020B0604020202020204" pitchFamily="34" charset="0"/>
              </a:rPr>
              <a:t>Next steps</a:t>
            </a:r>
            <a:endParaRPr lang="en-GB" sz="3600" dirty="0">
              <a:solidFill>
                <a:srgbClr val="0070C0"/>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BE19FB03-8EAA-4EF1-8E1F-4CE2A680E55F}"/>
              </a:ext>
            </a:extLst>
          </p:cNvPr>
          <p:cNvSpPr>
            <a:spLocks noGrp="1"/>
          </p:cNvSpPr>
          <p:nvPr>
            <p:ph idx="1"/>
          </p:nvPr>
        </p:nvSpPr>
        <p:spPr>
          <a:xfrm>
            <a:off x="257723" y="1462508"/>
            <a:ext cx="11505909" cy="4851865"/>
          </a:xfrm>
        </p:spPr>
        <p:txBody>
          <a:bodyPr>
            <a:normAutofit/>
          </a:bodyPr>
          <a:lstStyle/>
          <a:p>
            <a:pPr>
              <a:lnSpc>
                <a:spcPct val="150000"/>
              </a:lnSpc>
              <a:buClr>
                <a:srgbClr val="0070C0"/>
              </a:buClr>
            </a:pPr>
            <a:r>
              <a:rPr lang="en-GB" sz="3200" dirty="0">
                <a:latin typeface="Arial" panose="020B0604020202020204" pitchFamily="34" charset="0"/>
                <a:cs typeface="Times New Roman" panose="02020603050405020304" pitchFamily="18" charset="0"/>
              </a:rPr>
              <a:t>Member survey (what would members like to engage with, and what kind of promotional materials or other support will be helpful)</a:t>
            </a:r>
          </a:p>
          <a:p>
            <a:pPr>
              <a:lnSpc>
                <a:spcPct val="150000"/>
              </a:lnSpc>
              <a:buClr>
                <a:srgbClr val="0070C0"/>
              </a:buClr>
            </a:pPr>
            <a:r>
              <a:rPr lang="en-GB" sz="3200" dirty="0">
                <a:latin typeface="Arial" panose="020B0604020202020204" pitchFamily="34" charset="0"/>
                <a:cs typeface="Times New Roman" panose="02020603050405020304" pitchFamily="18" charset="0"/>
              </a:rPr>
              <a:t>Campaign calendar</a:t>
            </a:r>
          </a:p>
          <a:p>
            <a:pPr>
              <a:lnSpc>
                <a:spcPct val="150000"/>
              </a:lnSpc>
              <a:buClr>
                <a:srgbClr val="0070C0"/>
              </a:buClr>
            </a:pPr>
            <a:r>
              <a:rPr lang="en-GB" sz="3200" dirty="0">
                <a:latin typeface="Arial" panose="020B0604020202020204" pitchFamily="34" charset="0"/>
                <a:cs typeface="Times New Roman" panose="02020603050405020304" pitchFamily="18" charset="0"/>
              </a:rPr>
              <a:t>Preparation of Day of Action on Disability</a:t>
            </a:r>
          </a:p>
          <a:p>
            <a:pPr>
              <a:lnSpc>
                <a:spcPct val="150000"/>
              </a:lnSpc>
              <a:buClr>
                <a:srgbClr val="0070C0"/>
              </a:buClr>
            </a:pPr>
            <a:endParaRPr lang="fr-BE" sz="3200" dirty="0">
              <a:effectLst/>
              <a:latin typeface="Arial" panose="020B0604020202020204" pitchFamily="34" charset="0"/>
              <a:ea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BD60D4C5-EDC6-4E82-BB68-5FC742FCF7B5}"/>
              </a:ext>
            </a:extLst>
          </p:cNvPr>
          <p:cNvPicPr>
            <a:picLocks noChangeAspect="1"/>
          </p:cNvPicPr>
          <p:nvPr/>
        </p:nvPicPr>
        <p:blipFill>
          <a:blip r:embed="rId3"/>
          <a:stretch>
            <a:fillRect/>
          </a:stretch>
        </p:blipFill>
        <p:spPr>
          <a:xfrm>
            <a:off x="9129874" y="5629035"/>
            <a:ext cx="2804403" cy="951058"/>
          </a:xfrm>
          <a:prstGeom prst="rect">
            <a:avLst/>
          </a:prstGeom>
        </p:spPr>
      </p:pic>
    </p:spTree>
    <p:extLst>
      <p:ext uri="{BB962C8B-B14F-4D97-AF65-F5344CB8AC3E}">
        <p14:creationId xmlns:p14="http://schemas.microsoft.com/office/powerpoint/2010/main" val="255712487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979DD7-28F7-49EC-9A91-A7986269C850}"/>
              </a:ext>
            </a:extLst>
          </p:cNvPr>
          <p:cNvSpPr>
            <a:spLocks noGrp="1"/>
          </p:cNvSpPr>
          <p:nvPr>
            <p:ph type="title"/>
          </p:nvPr>
        </p:nvSpPr>
        <p:spPr>
          <a:xfrm>
            <a:off x="305463" y="277907"/>
            <a:ext cx="11458169" cy="1325563"/>
          </a:xfrm>
        </p:spPr>
        <p:txBody>
          <a:bodyPr>
            <a:noAutofit/>
          </a:bodyPr>
          <a:lstStyle/>
          <a:p>
            <a:r>
              <a:rPr lang="en-US" sz="3600" dirty="0">
                <a:solidFill>
                  <a:srgbClr val="0070C0"/>
                </a:solidFill>
                <a:latin typeface="Arial" panose="020B0604020202020204" pitchFamily="34" charset="0"/>
                <a:cs typeface="Arial" panose="020B0604020202020204" pitchFamily="34" charset="0"/>
              </a:rPr>
              <a:t>Questions for the board</a:t>
            </a:r>
            <a:endParaRPr lang="en-GB" sz="3600" dirty="0">
              <a:solidFill>
                <a:srgbClr val="0070C0"/>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BE19FB03-8EAA-4EF1-8E1F-4CE2A680E55F}"/>
              </a:ext>
            </a:extLst>
          </p:cNvPr>
          <p:cNvSpPr>
            <a:spLocks noGrp="1"/>
          </p:cNvSpPr>
          <p:nvPr>
            <p:ph idx="1"/>
          </p:nvPr>
        </p:nvSpPr>
        <p:spPr>
          <a:xfrm>
            <a:off x="305463" y="1603470"/>
            <a:ext cx="11628814" cy="4851865"/>
          </a:xfrm>
        </p:spPr>
        <p:txBody>
          <a:bodyPr/>
          <a:lstStyle/>
          <a:p>
            <a:pPr lvl="0">
              <a:lnSpc>
                <a:spcPct val="115000"/>
              </a:lnSpc>
              <a:spcAft>
                <a:spcPts val="1000"/>
              </a:spcAft>
              <a:buClr>
                <a:srgbClr val="0070C0"/>
              </a:buClr>
            </a:pPr>
            <a:r>
              <a:rPr lang="en-GB" dirty="0">
                <a:effectLst/>
                <a:latin typeface="Arial" panose="020B0604020202020204" pitchFamily="34" charset="0"/>
                <a:ea typeface="Times New Roman" panose="02020603050405020304" pitchFamily="18" charset="0"/>
                <a:cs typeface="Times New Roman" panose="02020603050405020304" pitchFamily="18" charset="0"/>
              </a:rPr>
              <a:t>Do you have any general reactions or suggestions? </a:t>
            </a:r>
          </a:p>
          <a:p>
            <a:pPr lvl="0">
              <a:lnSpc>
                <a:spcPct val="115000"/>
              </a:lnSpc>
              <a:spcAft>
                <a:spcPts val="1000"/>
              </a:spcAft>
              <a:buClr>
                <a:srgbClr val="0070C0"/>
              </a:buClr>
            </a:pPr>
            <a:r>
              <a:rPr lang="en-GB" dirty="0">
                <a:effectLst/>
                <a:latin typeface="Arial" panose="020B0604020202020204" pitchFamily="34" charset="0"/>
                <a:ea typeface="Times New Roman" panose="02020603050405020304" pitchFamily="18" charset="0"/>
                <a:cs typeface="Times New Roman" panose="02020603050405020304" pitchFamily="18" charset="0"/>
              </a:rPr>
              <a:t>Would you join the day of action on disability? When do you think is the best time to do it? Who would be the focal person responsible in your country? </a:t>
            </a:r>
            <a:endParaRPr lang="fr-BE" dirty="0">
              <a:effectLst/>
              <a:latin typeface="Arial" panose="020B0604020202020204" pitchFamily="34" charset="0"/>
              <a:ea typeface="Times New Roman" panose="02020603050405020304" pitchFamily="18" charset="0"/>
              <a:cs typeface="Times New Roman" panose="02020603050405020304" pitchFamily="18" charset="0"/>
            </a:endParaRPr>
          </a:p>
          <a:p>
            <a:pPr lvl="0">
              <a:lnSpc>
                <a:spcPct val="115000"/>
              </a:lnSpc>
              <a:spcAft>
                <a:spcPts val="1000"/>
              </a:spcAft>
              <a:buClr>
                <a:srgbClr val="0070C0"/>
              </a:buClr>
            </a:pPr>
            <a:r>
              <a:rPr lang="en-GB" dirty="0">
                <a:effectLst/>
                <a:latin typeface="Arial" panose="020B0604020202020204" pitchFamily="34" charset="0"/>
                <a:ea typeface="Times New Roman" panose="02020603050405020304" pitchFamily="18" charset="0"/>
                <a:cs typeface="Times New Roman" panose="02020603050405020304" pitchFamily="18" charset="0"/>
              </a:rPr>
              <a:t>Will you celebrate any milestones next year in your organisation? How can we best support you? </a:t>
            </a:r>
            <a:endParaRPr lang="fr-BE" dirty="0">
              <a:effectLst/>
              <a:latin typeface="Arial" panose="020B0604020202020204" pitchFamily="34" charset="0"/>
              <a:ea typeface="Times New Roman" panose="02020603050405020304" pitchFamily="18" charset="0"/>
              <a:cs typeface="Times New Roman" panose="02020603050405020304" pitchFamily="18" charset="0"/>
            </a:endParaRPr>
          </a:p>
          <a:p>
            <a:pPr lvl="0">
              <a:lnSpc>
                <a:spcPct val="115000"/>
              </a:lnSpc>
              <a:spcAft>
                <a:spcPts val="1000"/>
              </a:spcAft>
              <a:buClr>
                <a:srgbClr val="0070C0"/>
              </a:buClr>
            </a:pPr>
            <a:r>
              <a:rPr lang="en-GB" dirty="0">
                <a:effectLst/>
                <a:latin typeface="Arial" panose="020B0604020202020204" pitchFamily="34" charset="0"/>
                <a:ea typeface="Times New Roman" panose="02020603050405020304" pitchFamily="18" charset="0"/>
                <a:cs typeface="Times New Roman" panose="02020603050405020304" pitchFamily="18" charset="0"/>
              </a:rPr>
              <a:t>What do you think of the other activities? </a:t>
            </a:r>
            <a:endParaRPr lang="fr-BE" dirty="0">
              <a:effectLst/>
              <a:latin typeface="Arial" panose="020B0604020202020204" pitchFamily="34" charset="0"/>
              <a:ea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BD60D4C5-EDC6-4E82-BB68-5FC742FCF7B5}"/>
              </a:ext>
            </a:extLst>
          </p:cNvPr>
          <p:cNvPicPr>
            <a:picLocks noChangeAspect="1"/>
          </p:cNvPicPr>
          <p:nvPr/>
        </p:nvPicPr>
        <p:blipFill>
          <a:blip r:embed="rId3"/>
          <a:stretch>
            <a:fillRect/>
          </a:stretch>
        </p:blipFill>
        <p:spPr>
          <a:xfrm>
            <a:off x="9129874" y="5629035"/>
            <a:ext cx="2804403" cy="951058"/>
          </a:xfrm>
          <a:prstGeom prst="rect">
            <a:avLst/>
          </a:prstGeom>
        </p:spPr>
      </p:pic>
      <p:pic>
        <p:nvPicPr>
          <p:cNvPr id="5" name="Picture 4" descr="Question, mark Free Icon of Tabler icons">
            <a:extLst>
              <a:ext uri="{FF2B5EF4-FFF2-40B4-BE49-F238E27FC236}">
                <a16:creationId xmlns:a16="http://schemas.microsoft.com/office/drawing/2014/main" id="{85651B00-2129-42DC-B5EA-44FBF4B6DB8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40443" y="346411"/>
            <a:ext cx="1319438" cy="13194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866424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979DD7-28F7-49EC-9A91-A7986269C850}"/>
              </a:ext>
            </a:extLst>
          </p:cNvPr>
          <p:cNvSpPr>
            <a:spLocks noGrp="1"/>
          </p:cNvSpPr>
          <p:nvPr>
            <p:ph type="title"/>
          </p:nvPr>
        </p:nvSpPr>
        <p:spPr>
          <a:xfrm>
            <a:off x="305463" y="177364"/>
            <a:ext cx="11581074" cy="1325563"/>
          </a:xfrm>
        </p:spPr>
        <p:txBody>
          <a:bodyPr>
            <a:noAutofit/>
          </a:bodyPr>
          <a:lstStyle/>
          <a:p>
            <a:r>
              <a:rPr lang="en-US" sz="3200" dirty="0">
                <a:solidFill>
                  <a:srgbClr val="0070C0"/>
                </a:solidFill>
                <a:latin typeface="Arial" panose="020B0604020202020204" pitchFamily="34" charset="0"/>
                <a:cs typeface="Arial" panose="020B0604020202020204" pitchFamily="34" charset="0"/>
              </a:rPr>
              <a:t>10. International cooperation – highlights of recent external evaluation (DOC-BOARD-21-07-08) 1/3</a:t>
            </a:r>
            <a:endParaRPr lang="en-GB" sz="3200" dirty="0">
              <a:solidFill>
                <a:srgbClr val="0070C0"/>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BE19FB03-8EAA-4EF1-8E1F-4CE2A680E55F}"/>
              </a:ext>
            </a:extLst>
          </p:cNvPr>
          <p:cNvSpPr>
            <a:spLocks noGrp="1"/>
          </p:cNvSpPr>
          <p:nvPr>
            <p:ph idx="1"/>
          </p:nvPr>
        </p:nvSpPr>
        <p:spPr>
          <a:xfrm>
            <a:off x="305463" y="1723696"/>
            <a:ext cx="11742375" cy="4792445"/>
          </a:xfrm>
        </p:spPr>
        <p:txBody>
          <a:bodyPr>
            <a:normAutofit/>
          </a:bodyPr>
          <a:lstStyle/>
          <a:p>
            <a:pPr marL="0" indent="0">
              <a:buNone/>
            </a:pPr>
            <a:r>
              <a:rPr lang="en-GB" b="1" dirty="0">
                <a:latin typeface="Arial" panose="020B0604020202020204" pitchFamily="34" charset="0"/>
                <a:cs typeface="Arial" panose="020B0604020202020204" pitchFamily="34" charset="0"/>
              </a:rPr>
              <a:t>Background: </a:t>
            </a:r>
            <a:r>
              <a:rPr lang="en-GB" dirty="0">
                <a:latin typeface="Arial" panose="020B0604020202020204" pitchFamily="34" charset="0"/>
                <a:cs typeface="Arial" panose="020B0604020202020204" pitchFamily="34" charset="0"/>
              </a:rPr>
              <a:t>EDF international cooperation strategy launched in 2019</a:t>
            </a:r>
          </a:p>
          <a:p>
            <a:pPr marL="0" indent="0">
              <a:buNone/>
            </a:pPr>
            <a:endParaRPr lang="en-GB" dirty="0">
              <a:latin typeface="Arial" panose="020B0604020202020204" pitchFamily="34" charset="0"/>
              <a:cs typeface="Arial" panose="020B0604020202020204" pitchFamily="34" charset="0"/>
            </a:endParaRPr>
          </a:p>
          <a:p>
            <a:pPr marL="0" indent="0">
              <a:buNone/>
            </a:pPr>
            <a:r>
              <a:rPr lang="en-US" b="1" dirty="0">
                <a:latin typeface="Arial" panose="020B0604020202020204" pitchFamily="34" charset="0"/>
                <a:cs typeface="Arial" panose="020B0604020202020204" pitchFamily="34" charset="0"/>
              </a:rPr>
              <a:t>Purpose: </a:t>
            </a:r>
            <a:r>
              <a:rPr lang="en-US" dirty="0">
                <a:latin typeface="Arial" panose="020B0604020202020204" pitchFamily="34" charset="0"/>
                <a:cs typeface="Arial" panose="020B0604020202020204" pitchFamily="34" charset="0"/>
              </a:rPr>
              <a:t>outline the scope of our work beyond the European region</a:t>
            </a:r>
          </a:p>
          <a:p>
            <a:pPr marL="0" indent="0">
              <a:buNone/>
            </a:pPr>
            <a:r>
              <a:rPr lang="en-US" dirty="0">
                <a:latin typeface="Arial" panose="020B0604020202020204" pitchFamily="34" charset="0"/>
                <a:cs typeface="Arial" panose="020B0604020202020204" pitchFamily="34" charset="0"/>
              </a:rPr>
              <a:t> </a:t>
            </a:r>
          </a:p>
          <a:p>
            <a:pPr marL="0" indent="0">
              <a:buNone/>
            </a:pPr>
            <a:r>
              <a:rPr lang="en-US" b="1" dirty="0">
                <a:latin typeface="Arial" panose="020B0604020202020204" pitchFamily="34" charset="0"/>
                <a:cs typeface="Arial" panose="020B0604020202020204" pitchFamily="34" charset="0"/>
              </a:rPr>
              <a:t>External assessment (Spring):  </a:t>
            </a:r>
          </a:p>
          <a:p>
            <a:pPr lvl="1">
              <a:buClr>
                <a:srgbClr val="0070C0"/>
              </a:buClr>
            </a:pPr>
            <a:r>
              <a:rPr lang="en-US" dirty="0">
                <a:latin typeface="Arial" panose="020B0604020202020204" pitchFamily="34" charset="0"/>
                <a:cs typeface="Arial" panose="020B0604020202020204" pitchFamily="34" charset="0"/>
              </a:rPr>
              <a:t>Review the progress on the implementation of the International Cooperation strategy</a:t>
            </a:r>
          </a:p>
          <a:p>
            <a:pPr lvl="1">
              <a:buClr>
                <a:srgbClr val="0070C0"/>
              </a:buClr>
            </a:pPr>
            <a:r>
              <a:rPr lang="en-US" dirty="0">
                <a:latin typeface="Arial" panose="020B0604020202020204" pitchFamily="34" charset="0"/>
                <a:cs typeface="Arial" panose="020B0604020202020204" pitchFamily="34" charset="0"/>
              </a:rPr>
              <a:t>Provide with learning outcomes and suggested directions for EDF’s future work in this field</a:t>
            </a:r>
            <a:endParaRPr lang="en-GB" dirty="0">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BD60D4C5-EDC6-4E82-BB68-5FC742FCF7B5}"/>
              </a:ext>
            </a:extLst>
          </p:cNvPr>
          <p:cNvPicPr>
            <a:picLocks noChangeAspect="1"/>
          </p:cNvPicPr>
          <p:nvPr/>
        </p:nvPicPr>
        <p:blipFill>
          <a:blip r:embed="rId3"/>
          <a:stretch>
            <a:fillRect/>
          </a:stretch>
        </p:blipFill>
        <p:spPr>
          <a:xfrm>
            <a:off x="9387597" y="5842904"/>
            <a:ext cx="2804403" cy="951058"/>
          </a:xfrm>
          <a:prstGeom prst="rect">
            <a:avLst/>
          </a:prstGeom>
        </p:spPr>
      </p:pic>
    </p:spTree>
    <p:extLst>
      <p:ext uri="{BB962C8B-B14F-4D97-AF65-F5344CB8AC3E}">
        <p14:creationId xmlns:p14="http://schemas.microsoft.com/office/powerpoint/2010/main" val="328226634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979DD7-28F7-49EC-9A91-A7986269C850}"/>
              </a:ext>
            </a:extLst>
          </p:cNvPr>
          <p:cNvSpPr>
            <a:spLocks noGrp="1"/>
          </p:cNvSpPr>
          <p:nvPr>
            <p:ph type="title"/>
          </p:nvPr>
        </p:nvSpPr>
        <p:spPr>
          <a:xfrm>
            <a:off x="305463" y="177364"/>
            <a:ext cx="11581074" cy="1325563"/>
          </a:xfrm>
        </p:spPr>
        <p:txBody>
          <a:bodyPr>
            <a:noAutofit/>
          </a:bodyPr>
          <a:lstStyle/>
          <a:p>
            <a:r>
              <a:rPr lang="en-US" sz="3200" dirty="0">
                <a:solidFill>
                  <a:srgbClr val="0070C0"/>
                </a:solidFill>
                <a:latin typeface="Arial" panose="020B0604020202020204" pitchFamily="34" charset="0"/>
                <a:cs typeface="Arial" panose="020B0604020202020204" pitchFamily="34" charset="0"/>
              </a:rPr>
              <a:t>10. International cooperation – highlights of recent external evaluation (DOC-BOARD-21-07-08) 2/3 </a:t>
            </a:r>
            <a:endParaRPr lang="en-GB" sz="3200" dirty="0">
              <a:solidFill>
                <a:srgbClr val="0070C0"/>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BE19FB03-8EAA-4EF1-8E1F-4CE2A680E55F}"/>
              </a:ext>
            </a:extLst>
          </p:cNvPr>
          <p:cNvSpPr>
            <a:spLocks noGrp="1"/>
          </p:cNvSpPr>
          <p:nvPr>
            <p:ph idx="1"/>
          </p:nvPr>
        </p:nvSpPr>
        <p:spPr>
          <a:xfrm>
            <a:off x="305463" y="1932401"/>
            <a:ext cx="11742375" cy="3997746"/>
          </a:xfrm>
        </p:spPr>
        <p:txBody>
          <a:bodyPr>
            <a:normAutofit/>
          </a:bodyPr>
          <a:lstStyle/>
          <a:p>
            <a:pPr marL="0" indent="0">
              <a:buNone/>
            </a:pPr>
            <a:r>
              <a:rPr lang="en-US" b="1" dirty="0">
                <a:latin typeface="Arial" panose="020B0604020202020204" pitchFamily="34" charset="0"/>
                <a:cs typeface="Arial" panose="020B0604020202020204" pitchFamily="34" charset="0"/>
              </a:rPr>
              <a:t>Progress on the implementation of EDF’s International Cooperation strategy </a:t>
            </a:r>
          </a:p>
          <a:p>
            <a:pPr lvl="1">
              <a:buClr>
                <a:srgbClr val="0070C0"/>
              </a:buClr>
            </a:pPr>
            <a:r>
              <a:rPr lang="en-US" dirty="0">
                <a:latin typeface="Arial" panose="020B0604020202020204" pitchFamily="34" charset="0"/>
                <a:cs typeface="Arial" panose="020B0604020202020204" pitchFamily="34" charset="0"/>
              </a:rPr>
              <a:t>Very positive feedback</a:t>
            </a:r>
          </a:p>
          <a:p>
            <a:pPr lvl="1">
              <a:buClr>
                <a:srgbClr val="0070C0"/>
              </a:buClr>
            </a:pPr>
            <a:r>
              <a:rPr lang="en-US" dirty="0">
                <a:latin typeface="Arial" panose="020B0604020202020204" pitchFamily="34" charset="0"/>
                <a:cs typeface="Arial" panose="020B0604020202020204" pitchFamily="34" charset="0"/>
              </a:rPr>
              <a:t>Suggestion to prioritize to better use resources </a:t>
            </a:r>
          </a:p>
          <a:p>
            <a:pPr marL="457200" lvl="1" indent="0">
              <a:buNone/>
            </a:pPr>
            <a:endParaRPr lang="en-US" dirty="0">
              <a:latin typeface="Arial" panose="020B0604020202020204" pitchFamily="34" charset="0"/>
              <a:cs typeface="Arial" panose="020B0604020202020204" pitchFamily="34" charset="0"/>
            </a:endParaRPr>
          </a:p>
          <a:p>
            <a:pPr marL="0" indent="0">
              <a:buNone/>
            </a:pPr>
            <a:r>
              <a:rPr lang="en-GB" b="1" dirty="0">
                <a:latin typeface="Arial" panose="020B0604020202020204" pitchFamily="34" charset="0"/>
                <a:cs typeface="Arial" panose="020B0604020202020204" pitchFamily="34" charset="0"/>
              </a:rPr>
              <a:t>Learning outcomes </a:t>
            </a:r>
          </a:p>
          <a:p>
            <a:pPr lvl="1">
              <a:buClr>
                <a:srgbClr val="0070C0"/>
              </a:buClr>
            </a:pPr>
            <a:r>
              <a:rPr lang="en-US" dirty="0">
                <a:latin typeface="Arial" panose="020B0604020202020204" pitchFamily="34" charset="0"/>
                <a:cs typeface="Arial" panose="020B0604020202020204" pitchFamily="34" charset="0"/>
              </a:rPr>
              <a:t>Influence on the EU has gained extraordinary power by bringing the combined viewpoints/voices of European DPOs together</a:t>
            </a:r>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BD60D4C5-EDC6-4E82-BB68-5FC742FCF7B5}"/>
              </a:ext>
            </a:extLst>
          </p:cNvPr>
          <p:cNvPicPr>
            <a:picLocks noChangeAspect="1"/>
          </p:cNvPicPr>
          <p:nvPr/>
        </p:nvPicPr>
        <p:blipFill>
          <a:blip r:embed="rId3"/>
          <a:stretch>
            <a:fillRect/>
          </a:stretch>
        </p:blipFill>
        <p:spPr>
          <a:xfrm>
            <a:off x="9243435" y="5783003"/>
            <a:ext cx="2804403" cy="951058"/>
          </a:xfrm>
          <a:prstGeom prst="rect">
            <a:avLst/>
          </a:prstGeom>
        </p:spPr>
      </p:pic>
    </p:spTree>
    <p:extLst>
      <p:ext uri="{BB962C8B-B14F-4D97-AF65-F5344CB8AC3E}">
        <p14:creationId xmlns:p14="http://schemas.microsoft.com/office/powerpoint/2010/main" val="36850896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E2FB35-CF56-4501-A65C-A3575648792A}"/>
              </a:ext>
            </a:extLst>
          </p:cNvPr>
          <p:cNvSpPr>
            <a:spLocks noGrp="1"/>
          </p:cNvSpPr>
          <p:nvPr>
            <p:ph type="title"/>
          </p:nvPr>
        </p:nvSpPr>
        <p:spPr>
          <a:xfrm>
            <a:off x="305463" y="83107"/>
            <a:ext cx="10515600" cy="1325563"/>
          </a:xfrm>
        </p:spPr>
        <p:txBody>
          <a:bodyPr>
            <a:normAutofit/>
          </a:bodyPr>
          <a:lstStyle/>
          <a:p>
            <a:r>
              <a:rPr lang="en-US" sz="3600" dirty="0">
                <a:solidFill>
                  <a:srgbClr val="0070C0"/>
                </a:solidFill>
                <a:latin typeface="Arial" panose="020B0604020202020204" pitchFamily="34" charset="0"/>
                <a:cs typeface="Arial" panose="020B0604020202020204" pitchFamily="34" charset="0"/>
              </a:rPr>
              <a:t>Agenda</a:t>
            </a:r>
            <a:endParaRPr lang="en-GB" sz="3600" dirty="0">
              <a:solidFill>
                <a:srgbClr val="0070C0"/>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6A4DA57A-43F0-4CC4-A82A-A9E120B9DB78}"/>
              </a:ext>
            </a:extLst>
          </p:cNvPr>
          <p:cNvSpPr>
            <a:spLocks noGrp="1"/>
          </p:cNvSpPr>
          <p:nvPr>
            <p:ph idx="1"/>
          </p:nvPr>
        </p:nvSpPr>
        <p:spPr>
          <a:xfrm>
            <a:off x="241329" y="1408670"/>
            <a:ext cx="11791802" cy="1933620"/>
          </a:xfrm>
        </p:spPr>
        <p:txBody>
          <a:bodyPr>
            <a:normAutofit/>
          </a:bodyPr>
          <a:lstStyle/>
          <a:p>
            <a:pPr lvl="0">
              <a:lnSpc>
                <a:spcPct val="150000"/>
              </a:lnSpc>
              <a:spcAft>
                <a:spcPts val="800"/>
              </a:spcAft>
              <a:buClr>
                <a:srgbClr val="0070C0"/>
              </a:buClr>
              <a:buSzPct val="100000"/>
            </a:pPr>
            <a:r>
              <a:rPr lang="en-US" dirty="0">
                <a:effectLst/>
                <a:latin typeface="Arial" panose="020B0604020202020204" pitchFamily="34" charset="0"/>
                <a:cs typeface="Arial" panose="020B0604020202020204" pitchFamily="34" charset="0"/>
              </a:rPr>
              <a:t>Are there additions for the Agenda?</a:t>
            </a:r>
            <a:endParaRPr lang="en-US" dirty="0">
              <a:latin typeface="Arial" panose="020B0604020202020204" pitchFamily="34" charset="0"/>
              <a:cs typeface="Arial" panose="020B0604020202020204" pitchFamily="34" charset="0"/>
            </a:endParaRPr>
          </a:p>
          <a:p>
            <a:pPr lvl="0">
              <a:lnSpc>
                <a:spcPct val="150000"/>
              </a:lnSpc>
              <a:spcAft>
                <a:spcPts val="800"/>
              </a:spcAft>
              <a:buClr>
                <a:srgbClr val="0070C0"/>
              </a:buClr>
              <a:buSzPct val="100000"/>
            </a:pPr>
            <a:r>
              <a:rPr lang="en-US" dirty="0">
                <a:latin typeface="Arial" panose="020B0604020202020204" pitchFamily="34" charset="0"/>
                <a:cs typeface="Arial" panose="020B0604020202020204" pitchFamily="34" charset="0"/>
              </a:rPr>
              <a:t>Any other business– EDF future strategy- proposed by Pat Clarke</a:t>
            </a:r>
            <a:endParaRPr lang="en-GB" dirty="0">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12E92FB6-475B-4A7D-B24D-8EA62BC1E8EE}"/>
              </a:ext>
            </a:extLst>
          </p:cNvPr>
          <p:cNvPicPr>
            <a:picLocks noChangeAspect="1"/>
          </p:cNvPicPr>
          <p:nvPr/>
        </p:nvPicPr>
        <p:blipFill>
          <a:blip r:embed="rId2"/>
          <a:stretch>
            <a:fillRect/>
          </a:stretch>
        </p:blipFill>
        <p:spPr>
          <a:xfrm>
            <a:off x="9228728" y="5672132"/>
            <a:ext cx="2804403" cy="951058"/>
          </a:xfrm>
          <a:prstGeom prst="rect">
            <a:avLst/>
          </a:prstGeom>
        </p:spPr>
      </p:pic>
    </p:spTree>
    <p:extLst>
      <p:ext uri="{BB962C8B-B14F-4D97-AF65-F5344CB8AC3E}">
        <p14:creationId xmlns:p14="http://schemas.microsoft.com/office/powerpoint/2010/main" val="76470754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979DD7-28F7-49EC-9A91-A7986269C850}"/>
              </a:ext>
            </a:extLst>
          </p:cNvPr>
          <p:cNvSpPr>
            <a:spLocks noGrp="1"/>
          </p:cNvSpPr>
          <p:nvPr>
            <p:ph type="title"/>
          </p:nvPr>
        </p:nvSpPr>
        <p:spPr>
          <a:xfrm>
            <a:off x="305463" y="177364"/>
            <a:ext cx="11581074" cy="1325563"/>
          </a:xfrm>
        </p:spPr>
        <p:txBody>
          <a:bodyPr>
            <a:noAutofit/>
          </a:bodyPr>
          <a:lstStyle/>
          <a:p>
            <a:r>
              <a:rPr lang="en-US" sz="3200" dirty="0">
                <a:solidFill>
                  <a:srgbClr val="0070C0"/>
                </a:solidFill>
                <a:latin typeface="Arial" panose="020B0604020202020204" pitchFamily="34" charset="0"/>
                <a:cs typeface="Arial" panose="020B0604020202020204" pitchFamily="34" charset="0"/>
              </a:rPr>
              <a:t>10. International cooperation – highlights of recent external evaluation (DOC-BOARD-21-07-08) 3/3 </a:t>
            </a:r>
            <a:endParaRPr lang="en-GB" sz="3200" dirty="0">
              <a:solidFill>
                <a:srgbClr val="0070C0"/>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BE19FB03-8EAA-4EF1-8E1F-4CE2A680E55F}"/>
              </a:ext>
            </a:extLst>
          </p:cNvPr>
          <p:cNvSpPr>
            <a:spLocks noGrp="1"/>
          </p:cNvSpPr>
          <p:nvPr>
            <p:ph idx="1"/>
          </p:nvPr>
        </p:nvSpPr>
        <p:spPr>
          <a:xfrm>
            <a:off x="305463" y="1785257"/>
            <a:ext cx="11742375" cy="4730884"/>
          </a:xfrm>
        </p:spPr>
        <p:txBody>
          <a:bodyPr>
            <a:normAutofit lnSpcReduction="10000"/>
          </a:bodyPr>
          <a:lstStyle/>
          <a:p>
            <a:pPr marL="0" indent="0">
              <a:buNone/>
            </a:pPr>
            <a:r>
              <a:rPr lang="en-US" b="1" dirty="0">
                <a:latin typeface="Arial" panose="020B0604020202020204" pitchFamily="34" charset="0"/>
                <a:cs typeface="Arial" panose="020B0604020202020204" pitchFamily="34" charset="0"/>
              </a:rPr>
              <a:t>Suggested directions for EDF’s future work</a:t>
            </a:r>
          </a:p>
          <a:p>
            <a:pPr marL="0" indent="0">
              <a:buNone/>
            </a:pPr>
            <a:endParaRPr lang="en-US" b="1" dirty="0">
              <a:latin typeface="Arial" panose="020B0604020202020204" pitchFamily="34" charset="0"/>
              <a:cs typeface="Arial" panose="020B0604020202020204" pitchFamily="34" charset="0"/>
            </a:endParaRPr>
          </a:p>
          <a:p>
            <a:pPr lvl="1">
              <a:buClr>
                <a:srgbClr val="0070C0"/>
              </a:buClr>
            </a:pPr>
            <a:r>
              <a:rPr lang="en-US" dirty="0">
                <a:latin typeface="Arial" panose="020B0604020202020204" pitchFamily="34" charset="0"/>
                <a:cs typeface="Arial" panose="020B0604020202020204" pitchFamily="34" charset="0"/>
              </a:rPr>
              <a:t>Become the point of contact and reference to influence greatly the external action section of the new EU disability strategy</a:t>
            </a:r>
          </a:p>
          <a:p>
            <a:pPr lvl="1"/>
            <a:endParaRPr lang="en-US" dirty="0">
              <a:latin typeface="Arial" panose="020B0604020202020204" pitchFamily="34" charset="0"/>
              <a:cs typeface="Arial" panose="020B0604020202020204" pitchFamily="34" charset="0"/>
            </a:endParaRPr>
          </a:p>
          <a:p>
            <a:pPr marL="0" indent="0">
              <a:lnSpc>
                <a:spcPct val="100000"/>
              </a:lnSpc>
              <a:buNone/>
            </a:pPr>
            <a:r>
              <a:rPr lang="en-US" b="1" dirty="0">
                <a:solidFill>
                  <a:srgbClr val="0A77B3"/>
                </a:solidFill>
                <a:latin typeface="Arial" panose="020B0604020202020204" pitchFamily="34" charset="0"/>
                <a:cs typeface="Arial" panose="020B0604020202020204" pitchFamily="34" charset="0"/>
              </a:rPr>
              <a:t>Questions for the board</a:t>
            </a:r>
          </a:p>
          <a:p>
            <a:pPr marL="0" indent="0">
              <a:lnSpc>
                <a:spcPct val="100000"/>
              </a:lnSpc>
              <a:buNone/>
            </a:pPr>
            <a:endParaRPr lang="en-US" dirty="0">
              <a:latin typeface="Arial" panose="020B0604020202020204" pitchFamily="34" charset="0"/>
              <a:cs typeface="Arial" panose="020B0604020202020204" pitchFamily="34" charset="0"/>
            </a:endParaRPr>
          </a:p>
          <a:p>
            <a:pPr lvl="1">
              <a:lnSpc>
                <a:spcPct val="100000"/>
              </a:lnSpc>
              <a:buClr>
                <a:srgbClr val="0070C0"/>
              </a:buClr>
            </a:pPr>
            <a:r>
              <a:rPr lang="en-US" dirty="0">
                <a:latin typeface="Arial" panose="020B0604020202020204" pitchFamily="34" charset="0"/>
                <a:cs typeface="Arial" panose="020B0604020202020204" pitchFamily="34" charset="0"/>
              </a:rPr>
              <a:t>Is there any comments/feedback you would like to add?</a:t>
            </a:r>
          </a:p>
          <a:p>
            <a:pPr lvl="1">
              <a:lnSpc>
                <a:spcPct val="100000"/>
              </a:lnSpc>
              <a:buClr>
                <a:srgbClr val="0070C0"/>
              </a:buClr>
            </a:pPr>
            <a:r>
              <a:rPr lang="en-US" dirty="0">
                <a:latin typeface="Arial" panose="020B0604020202020204" pitchFamily="34" charset="0"/>
                <a:cs typeface="Arial" panose="020B0604020202020204" pitchFamily="34" charset="0"/>
              </a:rPr>
              <a:t>Is there any work/success in international cooperation in your </a:t>
            </a:r>
            <a:r>
              <a:rPr lang="en-US" dirty="0" err="1">
                <a:latin typeface="Arial" panose="020B0604020202020204" pitchFamily="34" charset="0"/>
                <a:cs typeface="Arial" panose="020B0604020202020204" pitchFamily="34" charset="0"/>
              </a:rPr>
              <a:t>organisation</a:t>
            </a:r>
            <a:r>
              <a:rPr lang="en-US" dirty="0">
                <a:latin typeface="Arial" panose="020B0604020202020204" pitchFamily="34" charset="0"/>
                <a:cs typeface="Arial" panose="020B0604020202020204" pitchFamily="34" charset="0"/>
              </a:rPr>
              <a:t> you would like to share? </a:t>
            </a:r>
          </a:p>
          <a:p>
            <a:endParaRPr lang="en-GB" dirty="0">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BD60D4C5-EDC6-4E82-BB68-5FC742FCF7B5}"/>
              </a:ext>
            </a:extLst>
          </p:cNvPr>
          <p:cNvPicPr>
            <a:picLocks noChangeAspect="1"/>
          </p:cNvPicPr>
          <p:nvPr/>
        </p:nvPicPr>
        <p:blipFill>
          <a:blip r:embed="rId3"/>
          <a:stretch>
            <a:fillRect/>
          </a:stretch>
        </p:blipFill>
        <p:spPr>
          <a:xfrm>
            <a:off x="9387597" y="5842904"/>
            <a:ext cx="2804403" cy="951058"/>
          </a:xfrm>
          <a:prstGeom prst="rect">
            <a:avLst/>
          </a:prstGeom>
        </p:spPr>
      </p:pic>
    </p:spTree>
    <p:extLst>
      <p:ext uri="{BB962C8B-B14F-4D97-AF65-F5344CB8AC3E}">
        <p14:creationId xmlns:p14="http://schemas.microsoft.com/office/powerpoint/2010/main" val="143285064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24992B-6AD0-4A18-8B86-0EF0480073DB}"/>
              </a:ext>
            </a:extLst>
          </p:cNvPr>
          <p:cNvSpPr>
            <a:spLocks noGrp="1"/>
          </p:cNvSpPr>
          <p:nvPr>
            <p:ph type="title"/>
          </p:nvPr>
        </p:nvSpPr>
        <p:spPr/>
        <p:txBody>
          <a:bodyPr>
            <a:noAutofit/>
          </a:bodyPr>
          <a:lstStyle/>
          <a:p>
            <a:r>
              <a:rPr lang="en-US" sz="3200" dirty="0">
                <a:solidFill>
                  <a:srgbClr val="0070C0"/>
                </a:solidFill>
                <a:latin typeface="Arial" panose="020B0604020202020204" pitchFamily="34" charset="0"/>
                <a:cs typeface="Arial" panose="020B0604020202020204" pitchFamily="34" charset="0"/>
              </a:rPr>
              <a:t>11.	EDF Data Protection Policy (for adoption) </a:t>
            </a:r>
            <a:br>
              <a:rPr lang="en-US" sz="3200" dirty="0">
                <a:solidFill>
                  <a:srgbClr val="0070C0"/>
                </a:solidFill>
                <a:latin typeface="Arial" panose="020B0604020202020204" pitchFamily="34" charset="0"/>
                <a:cs typeface="Arial" panose="020B0604020202020204" pitchFamily="34" charset="0"/>
              </a:rPr>
            </a:br>
            <a:r>
              <a:rPr lang="en-US" sz="3200" dirty="0">
                <a:solidFill>
                  <a:srgbClr val="0070C0"/>
                </a:solidFill>
                <a:latin typeface="Arial" panose="020B0604020202020204" pitchFamily="34" charset="0"/>
                <a:cs typeface="Arial" panose="020B0604020202020204" pitchFamily="34" charset="0"/>
              </a:rPr>
              <a:t>	(DOC-BOARD-21-07-09)</a:t>
            </a:r>
            <a:br>
              <a:rPr lang="en-US" sz="3200" dirty="0">
                <a:solidFill>
                  <a:srgbClr val="0070C0"/>
                </a:solidFill>
                <a:latin typeface="Arial" panose="020B0604020202020204" pitchFamily="34" charset="0"/>
                <a:cs typeface="Arial" panose="020B0604020202020204" pitchFamily="34" charset="0"/>
              </a:rPr>
            </a:br>
            <a:endParaRPr lang="en-US" sz="3200" dirty="0">
              <a:solidFill>
                <a:srgbClr val="0070C0"/>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479FCBB9-D84B-4B32-A0DB-9570C88A7267}"/>
              </a:ext>
            </a:extLst>
          </p:cNvPr>
          <p:cNvSpPr>
            <a:spLocks noGrp="1"/>
          </p:cNvSpPr>
          <p:nvPr>
            <p:ph idx="1"/>
          </p:nvPr>
        </p:nvSpPr>
        <p:spPr>
          <a:xfrm>
            <a:off x="305463" y="1499863"/>
            <a:ext cx="11688829" cy="4157690"/>
          </a:xfrm>
        </p:spPr>
        <p:txBody>
          <a:bodyPr>
            <a:noAutofit/>
          </a:bodyPr>
          <a:lstStyle/>
          <a:p>
            <a:pPr>
              <a:buClr>
                <a:srgbClr val="0070C0"/>
              </a:buClr>
            </a:pPr>
            <a:r>
              <a:rPr lang="en-US" dirty="0">
                <a:latin typeface="Arial" panose="020B0604020202020204" pitchFamily="34" charset="0"/>
                <a:cs typeface="Arial" panose="020B0604020202020204" pitchFamily="34" charset="0"/>
              </a:rPr>
              <a:t>Has been reviewed by the executive on May 28</a:t>
            </a:r>
            <a:r>
              <a:rPr lang="en-US" baseline="30000" dirty="0">
                <a:latin typeface="Arial" panose="020B0604020202020204" pitchFamily="34" charset="0"/>
                <a:cs typeface="Arial" panose="020B0604020202020204" pitchFamily="34" charset="0"/>
              </a:rPr>
              <a:t>th</a:t>
            </a:r>
            <a:endParaRPr lang="en-US" dirty="0">
              <a:latin typeface="Arial" panose="020B0604020202020204" pitchFamily="34" charset="0"/>
              <a:cs typeface="Arial" panose="020B0604020202020204" pitchFamily="34" charset="0"/>
            </a:endParaRPr>
          </a:p>
          <a:p>
            <a:pPr>
              <a:buClr>
                <a:srgbClr val="0070C0"/>
              </a:buClr>
            </a:pPr>
            <a:r>
              <a:rPr lang="en-US" dirty="0">
                <a:latin typeface="Arial" panose="020B0604020202020204" pitchFamily="34" charset="0"/>
                <a:cs typeface="Arial" panose="020B0604020202020204" pitchFamily="34" charset="0"/>
              </a:rPr>
              <a:t>Developed with legal support to ensure alignment with Global Data Protection Regulation</a:t>
            </a:r>
          </a:p>
          <a:p>
            <a:pPr>
              <a:buClr>
                <a:srgbClr val="0070C0"/>
              </a:buClr>
            </a:pPr>
            <a:r>
              <a:rPr lang="en-US" dirty="0">
                <a:latin typeface="Arial" panose="020B0604020202020204" pitchFamily="34" charset="0"/>
                <a:cs typeface="Arial" panose="020B0604020202020204" pitchFamily="34" charset="0"/>
              </a:rPr>
              <a:t>Data Protection Officer- Muriel</a:t>
            </a:r>
          </a:p>
          <a:p>
            <a:pPr>
              <a:buClr>
                <a:srgbClr val="0070C0"/>
              </a:buClr>
            </a:pPr>
            <a:r>
              <a:rPr lang="en-US" dirty="0">
                <a:latin typeface="Arial" panose="020B0604020202020204" pitchFamily="34" charset="0"/>
                <a:cs typeface="Arial" panose="020B0604020202020204" pitchFamily="34" charset="0"/>
              </a:rPr>
              <a:t>Training for staff in January (planned to be annually)</a:t>
            </a:r>
          </a:p>
          <a:p>
            <a:pPr>
              <a:buClr>
                <a:srgbClr val="0070C0"/>
              </a:buClr>
            </a:pPr>
            <a:endParaRPr lang="en-US" dirty="0">
              <a:latin typeface="Arial" panose="020B0604020202020204" pitchFamily="34" charset="0"/>
              <a:cs typeface="Arial" panose="020B0604020202020204" pitchFamily="34" charset="0"/>
            </a:endParaRPr>
          </a:p>
          <a:p>
            <a:pPr>
              <a:buClr>
                <a:srgbClr val="0070C0"/>
              </a:buClr>
            </a:pPr>
            <a:r>
              <a:rPr lang="en-US" dirty="0">
                <a:latin typeface="Arial" panose="020B0604020202020204" pitchFamily="34" charset="0"/>
                <a:cs typeface="Arial" panose="020B0604020202020204" pitchFamily="34" charset="0"/>
              </a:rPr>
              <a:t>Do you have questions or comments? </a:t>
            </a:r>
          </a:p>
          <a:p>
            <a:pPr>
              <a:buClr>
                <a:srgbClr val="0070C0"/>
              </a:buClr>
            </a:pPr>
            <a:r>
              <a:rPr lang="en-US" dirty="0">
                <a:latin typeface="Arial" panose="020B0604020202020204" pitchFamily="34" charset="0"/>
                <a:cs typeface="Arial" panose="020B0604020202020204" pitchFamily="34" charset="0"/>
              </a:rPr>
              <a:t>Does the Board adopt the Data Protection Policy? </a:t>
            </a:r>
          </a:p>
          <a:p>
            <a:pPr marL="0" indent="0">
              <a:buNone/>
            </a:pPr>
            <a:endParaRPr lang="en-US" dirty="0">
              <a:latin typeface="Arial" panose="020B0604020202020204" pitchFamily="34" charset="0"/>
              <a:cs typeface="Arial" panose="020B0604020202020204" pitchFamily="34" charset="0"/>
            </a:endParaRPr>
          </a:p>
          <a:p>
            <a:pPr marL="0" indent="0">
              <a:buNone/>
            </a:pPr>
            <a:r>
              <a:rPr lang="en-US" dirty="0">
                <a:latin typeface="Arial" panose="020B0604020202020204" pitchFamily="34" charset="0"/>
                <a:cs typeface="Arial" panose="020B0604020202020204" pitchFamily="34" charset="0"/>
              </a:rPr>
              <a:t>After adoption it will be on the website.</a:t>
            </a:r>
            <a:endParaRPr lang="en-GB" dirty="0">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908EEA23-9D51-45B6-A55C-A799A7AF4EE1}"/>
              </a:ext>
            </a:extLst>
          </p:cNvPr>
          <p:cNvPicPr>
            <a:picLocks noChangeAspect="1"/>
          </p:cNvPicPr>
          <p:nvPr/>
        </p:nvPicPr>
        <p:blipFill>
          <a:blip r:embed="rId2"/>
          <a:stretch>
            <a:fillRect/>
          </a:stretch>
        </p:blipFill>
        <p:spPr>
          <a:xfrm>
            <a:off x="9189889" y="5657553"/>
            <a:ext cx="2804403" cy="951058"/>
          </a:xfrm>
          <a:prstGeom prst="rect">
            <a:avLst/>
          </a:prstGeom>
        </p:spPr>
      </p:pic>
    </p:spTree>
    <p:extLst>
      <p:ext uri="{BB962C8B-B14F-4D97-AF65-F5344CB8AC3E}">
        <p14:creationId xmlns:p14="http://schemas.microsoft.com/office/powerpoint/2010/main" val="184591005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2EE3E3-76FF-4EDA-99C4-173BC067FEF9}"/>
              </a:ext>
            </a:extLst>
          </p:cNvPr>
          <p:cNvSpPr>
            <a:spLocks noGrp="1"/>
          </p:cNvSpPr>
          <p:nvPr>
            <p:ph type="title"/>
          </p:nvPr>
        </p:nvSpPr>
        <p:spPr>
          <a:xfrm>
            <a:off x="305461" y="355203"/>
            <a:ext cx="10515600" cy="1325563"/>
          </a:xfrm>
        </p:spPr>
        <p:txBody>
          <a:bodyPr>
            <a:normAutofit/>
          </a:bodyPr>
          <a:lstStyle/>
          <a:p>
            <a:r>
              <a:rPr lang="en-US" sz="3200" dirty="0">
                <a:solidFill>
                  <a:srgbClr val="0070C0"/>
                </a:solidFill>
                <a:latin typeface="Arial" panose="020B0604020202020204" pitchFamily="34" charset="0"/>
                <a:cs typeface="Arial" panose="020B0604020202020204" pitchFamily="34" charset="0"/>
              </a:rPr>
              <a:t>12.	EDF finances (DOC-BOARD-21-07-10)</a:t>
            </a:r>
          </a:p>
        </p:txBody>
      </p:sp>
      <p:sp>
        <p:nvSpPr>
          <p:cNvPr id="3" name="Content Placeholder 2">
            <a:extLst>
              <a:ext uri="{FF2B5EF4-FFF2-40B4-BE49-F238E27FC236}">
                <a16:creationId xmlns:a16="http://schemas.microsoft.com/office/drawing/2014/main" id="{D4C6FA4B-899F-4691-837C-954CFE0022CB}"/>
              </a:ext>
            </a:extLst>
          </p:cNvPr>
          <p:cNvSpPr>
            <a:spLocks noGrp="1"/>
          </p:cNvSpPr>
          <p:nvPr>
            <p:ph idx="1"/>
          </p:nvPr>
        </p:nvSpPr>
        <p:spPr>
          <a:xfrm>
            <a:off x="305462" y="1637629"/>
            <a:ext cx="11688829" cy="4351338"/>
          </a:xfrm>
        </p:spPr>
        <p:txBody>
          <a:bodyPr>
            <a:normAutofit/>
          </a:bodyPr>
          <a:lstStyle/>
          <a:p>
            <a:pPr marL="0" indent="0">
              <a:buNone/>
            </a:pPr>
            <a:endParaRPr lang="en-US" dirty="0"/>
          </a:p>
          <a:p>
            <a:endParaRPr lang="en-GB" dirty="0"/>
          </a:p>
        </p:txBody>
      </p:sp>
      <p:pic>
        <p:nvPicPr>
          <p:cNvPr id="4" name="Picture 3">
            <a:extLst>
              <a:ext uri="{FF2B5EF4-FFF2-40B4-BE49-F238E27FC236}">
                <a16:creationId xmlns:a16="http://schemas.microsoft.com/office/drawing/2014/main" id="{2982294F-B4C4-4A41-9B17-D218A223D504}"/>
              </a:ext>
            </a:extLst>
          </p:cNvPr>
          <p:cNvPicPr>
            <a:picLocks noChangeAspect="1"/>
          </p:cNvPicPr>
          <p:nvPr/>
        </p:nvPicPr>
        <p:blipFill>
          <a:blip r:embed="rId2"/>
          <a:stretch>
            <a:fillRect/>
          </a:stretch>
        </p:blipFill>
        <p:spPr>
          <a:xfrm>
            <a:off x="9189889" y="5657553"/>
            <a:ext cx="2804403" cy="951058"/>
          </a:xfrm>
          <a:prstGeom prst="rect">
            <a:avLst/>
          </a:prstGeom>
        </p:spPr>
      </p:pic>
      <p:sp>
        <p:nvSpPr>
          <p:cNvPr id="6" name="TextBox 5">
            <a:extLst>
              <a:ext uri="{FF2B5EF4-FFF2-40B4-BE49-F238E27FC236}">
                <a16:creationId xmlns:a16="http://schemas.microsoft.com/office/drawing/2014/main" id="{F18476FA-7E6D-47C0-9E3A-CC91A85AB19F}"/>
              </a:ext>
            </a:extLst>
          </p:cNvPr>
          <p:cNvSpPr txBox="1"/>
          <p:nvPr/>
        </p:nvSpPr>
        <p:spPr>
          <a:xfrm>
            <a:off x="305460" y="1637629"/>
            <a:ext cx="11325225" cy="4524315"/>
          </a:xfrm>
          <a:prstGeom prst="rect">
            <a:avLst/>
          </a:prstGeom>
          <a:noFill/>
        </p:spPr>
        <p:txBody>
          <a:bodyPr wrap="square">
            <a:spAutoFit/>
          </a:bodyPr>
          <a:lstStyle/>
          <a:p>
            <a:pPr marR="0" algn="l" rtl="0"/>
            <a:r>
              <a:rPr lang="en-US" sz="2400" b="0" i="0" u="none" strike="noStrike" baseline="0" dirty="0">
                <a:latin typeface="Arial" panose="020B0604020202020204" pitchFamily="34" charset="0"/>
                <a:cs typeface="Arial" panose="020B0604020202020204" pitchFamily="34" charset="0"/>
              </a:rPr>
              <a:t>On the expense side :</a:t>
            </a:r>
          </a:p>
          <a:p>
            <a:pPr marR="0" algn="l" rtl="0"/>
            <a:endParaRPr lang="en-US" sz="2400" b="0" i="0" u="none" strike="noStrike" baseline="0" dirty="0">
              <a:latin typeface="Arial" panose="020B0604020202020204" pitchFamily="34" charset="0"/>
              <a:cs typeface="Arial" panose="020B0604020202020204" pitchFamily="34" charset="0"/>
            </a:endParaRPr>
          </a:p>
          <a:p>
            <a:pPr marL="342900" marR="0" indent="-342900" algn="l" rtl="0">
              <a:buClr>
                <a:srgbClr val="0070C0"/>
              </a:buClr>
              <a:buFont typeface="Arial" panose="020B0604020202020204" pitchFamily="34" charset="0"/>
              <a:buChar char="•"/>
            </a:pPr>
            <a:r>
              <a:rPr lang="en-US" sz="2400" b="0" i="0" u="none" strike="noStrike" baseline="0" dirty="0">
                <a:latin typeface="Arial" panose="020B0604020202020204" pitchFamily="34" charset="0"/>
                <a:cs typeface="Arial" panose="020B0604020202020204" pitchFamily="34" charset="0"/>
              </a:rPr>
              <a:t>Staff costs are spent as planned</a:t>
            </a:r>
          </a:p>
          <a:p>
            <a:pPr marL="342900" marR="0" indent="-342900" algn="l" rtl="0">
              <a:buClr>
                <a:srgbClr val="0070C0"/>
              </a:buClr>
              <a:buFont typeface="Arial" panose="020B0604020202020204" pitchFamily="34" charset="0"/>
              <a:buChar char="•"/>
            </a:pPr>
            <a:r>
              <a:rPr lang="en-US" sz="2400" b="0" i="0" u="none" strike="noStrike" baseline="0" dirty="0">
                <a:latin typeface="Arial" panose="020B0604020202020204" pitchFamily="34" charset="0"/>
                <a:cs typeface="Arial" panose="020B0604020202020204" pitchFamily="34" charset="0"/>
              </a:rPr>
              <a:t>Travel costs are inexistant until to date</a:t>
            </a:r>
          </a:p>
          <a:p>
            <a:pPr marL="342900" marR="0" indent="-342900" algn="l" rtl="0">
              <a:buClr>
                <a:srgbClr val="0070C0"/>
              </a:buClr>
              <a:buFont typeface="Arial" panose="020B0604020202020204" pitchFamily="34" charset="0"/>
              <a:buChar char="•"/>
            </a:pPr>
            <a:r>
              <a:rPr lang="en-US" sz="2400" b="0" i="0" u="none" strike="noStrike" baseline="0" dirty="0">
                <a:latin typeface="Arial" panose="020B0604020202020204" pitchFamily="34" charset="0"/>
                <a:cs typeface="Arial" panose="020B0604020202020204" pitchFamily="34" charset="0"/>
              </a:rPr>
              <a:t>Service costs spending is not high but will reach the budget by the end of the year</a:t>
            </a:r>
          </a:p>
          <a:p>
            <a:pPr marL="342900" marR="0" indent="-342900" algn="l" rtl="0">
              <a:buClr>
                <a:srgbClr val="0070C0"/>
              </a:buClr>
              <a:buFont typeface="Arial" panose="020B0604020202020204" pitchFamily="34" charset="0"/>
              <a:buChar char="•"/>
            </a:pPr>
            <a:r>
              <a:rPr lang="en-US" sz="2400" b="0" i="0" u="none" strike="noStrike" baseline="0" dirty="0">
                <a:latin typeface="Arial" panose="020B0604020202020204" pitchFamily="34" charset="0"/>
                <a:cs typeface="Arial" panose="020B0604020202020204" pitchFamily="34" charset="0"/>
              </a:rPr>
              <a:t>Other direct costs are fine and should reach the budget by the end of the year</a:t>
            </a:r>
          </a:p>
          <a:p>
            <a:pPr marL="342900" marR="0" indent="-342900" algn="l" rtl="0">
              <a:buClr>
                <a:srgbClr val="0070C0"/>
              </a:buClr>
              <a:buFont typeface="Arial" panose="020B0604020202020204" pitchFamily="34" charset="0"/>
              <a:buChar char="•"/>
            </a:pPr>
            <a:r>
              <a:rPr lang="en-US" sz="2400" b="0" i="0" u="none" strike="noStrike" baseline="0" dirty="0">
                <a:latin typeface="Arial" panose="020B0604020202020204" pitchFamily="34" charset="0"/>
                <a:cs typeface="Arial" panose="020B0604020202020204" pitchFamily="34" charset="0"/>
              </a:rPr>
              <a:t>In order to spend some of the unused budget related to travel, we have requested to the Commission the possibility to shift some amount on Consultancy work and some other costs related to the 25</a:t>
            </a:r>
            <a:r>
              <a:rPr lang="en-US" sz="2400" b="0" i="0" u="none" strike="noStrike" baseline="30000" dirty="0">
                <a:latin typeface="Arial" panose="020B0604020202020204" pitchFamily="34" charset="0"/>
                <a:cs typeface="Arial" panose="020B0604020202020204" pitchFamily="34" charset="0"/>
              </a:rPr>
              <a:t>th</a:t>
            </a:r>
            <a:r>
              <a:rPr lang="en-US" sz="2400" b="0" i="0" u="none" strike="noStrike" baseline="0" dirty="0">
                <a:latin typeface="Arial" panose="020B0604020202020204" pitchFamily="34" charset="0"/>
                <a:cs typeface="Arial" panose="020B0604020202020204" pitchFamily="34" charset="0"/>
              </a:rPr>
              <a:t> anniversary activities. We are awaiting news from the EC to engage this money</a:t>
            </a:r>
          </a:p>
          <a:p>
            <a:pPr marR="0" algn="l" rtl="0"/>
            <a:endParaRPr lang="es-ES" sz="2400" b="0" i="0" u="none" strike="noStrike" baseline="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7815375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2EE3E3-76FF-4EDA-99C4-173BC067FEF9}"/>
              </a:ext>
            </a:extLst>
          </p:cNvPr>
          <p:cNvSpPr>
            <a:spLocks noGrp="1"/>
          </p:cNvSpPr>
          <p:nvPr>
            <p:ph type="title"/>
          </p:nvPr>
        </p:nvSpPr>
        <p:spPr>
          <a:xfrm>
            <a:off x="305461" y="355203"/>
            <a:ext cx="10515600" cy="1325563"/>
          </a:xfrm>
        </p:spPr>
        <p:txBody>
          <a:bodyPr>
            <a:normAutofit/>
          </a:bodyPr>
          <a:lstStyle/>
          <a:p>
            <a:r>
              <a:rPr lang="en-US" sz="3200" dirty="0">
                <a:solidFill>
                  <a:srgbClr val="0070C0"/>
                </a:solidFill>
                <a:latin typeface="Arial" panose="020B0604020202020204" pitchFamily="34" charset="0"/>
                <a:cs typeface="Arial" panose="020B0604020202020204" pitchFamily="34" charset="0"/>
              </a:rPr>
              <a:t>12.	EDF finances (DOC-BOARD-21-07-10)</a:t>
            </a:r>
          </a:p>
        </p:txBody>
      </p:sp>
      <p:sp>
        <p:nvSpPr>
          <p:cNvPr id="3" name="Content Placeholder 2">
            <a:extLst>
              <a:ext uri="{FF2B5EF4-FFF2-40B4-BE49-F238E27FC236}">
                <a16:creationId xmlns:a16="http://schemas.microsoft.com/office/drawing/2014/main" id="{D4C6FA4B-899F-4691-837C-954CFE0022CB}"/>
              </a:ext>
            </a:extLst>
          </p:cNvPr>
          <p:cNvSpPr>
            <a:spLocks noGrp="1"/>
          </p:cNvSpPr>
          <p:nvPr>
            <p:ph idx="1"/>
          </p:nvPr>
        </p:nvSpPr>
        <p:spPr>
          <a:xfrm>
            <a:off x="305462" y="1637629"/>
            <a:ext cx="11688829" cy="4351338"/>
          </a:xfrm>
        </p:spPr>
        <p:txBody>
          <a:bodyPr>
            <a:normAutofit/>
          </a:bodyPr>
          <a:lstStyle/>
          <a:p>
            <a:pPr marL="0" indent="0">
              <a:buNone/>
            </a:pPr>
            <a:endParaRPr lang="en-US" dirty="0"/>
          </a:p>
          <a:p>
            <a:endParaRPr lang="en-GB" dirty="0"/>
          </a:p>
        </p:txBody>
      </p:sp>
      <p:pic>
        <p:nvPicPr>
          <p:cNvPr id="4" name="Picture 3">
            <a:extLst>
              <a:ext uri="{FF2B5EF4-FFF2-40B4-BE49-F238E27FC236}">
                <a16:creationId xmlns:a16="http://schemas.microsoft.com/office/drawing/2014/main" id="{2982294F-B4C4-4A41-9B17-D218A223D504}"/>
              </a:ext>
            </a:extLst>
          </p:cNvPr>
          <p:cNvPicPr>
            <a:picLocks noChangeAspect="1"/>
          </p:cNvPicPr>
          <p:nvPr/>
        </p:nvPicPr>
        <p:blipFill>
          <a:blip r:embed="rId2"/>
          <a:stretch>
            <a:fillRect/>
          </a:stretch>
        </p:blipFill>
        <p:spPr>
          <a:xfrm>
            <a:off x="9189889" y="5657553"/>
            <a:ext cx="2804403" cy="951058"/>
          </a:xfrm>
          <a:prstGeom prst="rect">
            <a:avLst/>
          </a:prstGeom>
        </p:spPr>
      </p:pic>
      <p:sp>
        <p:nvSpPr>
          <p:cNvPr id="6" name="TextBox 5">
            <a:extLst>
              <a:ext uri="{FF2B5EF4-FFF2-40B4-BE49-F238E27FC236}">
                <a16:creationId xmlns:a16="http://schemas.microsoft.com/office/drawing/2014/main" id="{F18476FA-7E6D-47C0-9E3A-CC91A85AB19F}"/>
              </a:ext>
            </a:extLst>
          </p:cNvPr>
          <p:cNvSpPr txBox="1"/>
          <p:nvPr/>
        </p:nvSpPr>
        <p:spPr>
          <a:xfrm>
            <a:off x="305460" y="1637629"/>
            <a:ext cx="11325225" cy="4524315"/>
          </a:xfrm>
          <a:prstGeom prst="rect">
            <a:avLst/>
          </a:prstGeom>
          <a:noFill/>
        </p:spPr>
        <p:txBody>
          <a:bodyPr wrap="square">
            <a:spAutoFit/>
          </a:bodyPr>
          <a:lstStyle/>
          <a:p>
            <a:pPr marR="0" algn="l" rtl="0"/>
            <a:r>
              <a:rPr lang="en-US" sz="2400" b="0" i="0" u="none" strike="noStrike" baseline="0" dirty="0">
                <a:latin typeface="Arial" panose="020B0604020202020204" pitchFamily="34" charset="0"/>
                <a:cs typeface="Arial" panose="020B0604020202020204" pitchFamily="34" charset="0"/>
              </a:rPr>
              <a:t>On the income side:</a:t>
            </a:r>
          </a:p>
          <a:p>
            <a:pPr marR="0" algn="l" rtl="0"/>
            <a:endParaRPr lang="en-US" sz="2400" b="0" i="0" u="none" strike="noStrike" baseline="0" dirty="0">
              <a:latin typeface="Arial" panose="020B0604020202020204" pitchFamily="34" charset="0"/>
              <a:cs typeface="Arial" panose="020B0604020202020204" pitchFamily="34" charset="0"/>
            </a:endParaRPr>
          </a:p>
          <a:p>
            <a:pPr marL="342900" marR="0" indent="-342900" algn="l" rtl="0">
              <a:buClr>
                <a:srgbClr val="0070C0"/>
              </a:buClr>
              <a:buFont typeface="Arial" panose="020B0604020202020204" pitchFamily="34" charset="0"/>
              <a:buChar char="•"/>
            </a:pPr>
            <a:r>
              <a:rPr lang="en-US" sz="2400" b="0" i="0" u="none" strike="noStrike" baseline="0" dirty="0">
                <a:latin typeface="Arial" panose="020B0604020202020204" pitchFamily="34" charset="0"/>
                <a:cs typeface="Arial" panose="020B0604020202020204" pitchFamily="34" charset="0"/>
              </a:rPr>
              <a:t>EC income are fine (80 % of the 2021 grant has been received and we received the confirmation that the remaining 20 % of 2020 would be paid this month</a:t>
            </a:r>
          </a:p>
          <a:p>
            <a:pPr marL="342900" marR="0" indent="-342900" algn="l" rtl="0">
              <a:buClr>
                <a:srgbClr val="0070C0"/>
              </a:buClr>
              <a:buFont typeface="Arial" panose="020B0604020202020204" pitchFamily="34" charset="0"/>
              <a:buChar char="•"/>
            </a:pPr>
            <a:r>
              <a:rPr lang="en-US" sz="2400" b="0" i="0" u="none" strike="noStrike" baseline="0" dirty="0">
                <a:latin typeface="Arial" panose="020B0604020202020204" pitchFamily="34" charset="0"/>
                <a:cs typeface="Arial" panose="020B0604020202020204" pitchFamily="34" charset="0"/>
              </a:rPr>
              <a:t>Membership fees are still being paid by members (we received a few amounts every weeks). Reminders will be sent during the summer to members which have not paid yet</a:t>
            </a:r>
          </a:p>
          <a:p>
            <a:pPr marL="342900" marR="0" indent="-342900" algn="l" rtl="0">
              <a:buClr>
                <a:srgbClr val="0070C0"/>
              </a:buClr>
              <a:buFont typeface="Arial" panose="020B0604020202020204" pitchFamily="34" charset="0"/>
              <a:buChar char="•"/>
            </a:pPr>
            <a:r>
              <a:rPr lang="en-US" sz="2400" b="0" i="0" u="none" strike="noStrike" baseline="0" dirty="0">
                <a:latin typeface="Arial" panose="020B0604020202020204" pitchFamily="34" charset="0"/>
                <a:cs typeface="Arial" panose="020B0604020202020204" pitchFamily="34" charset="0"/>
              </a:rPr>
              <a:t>Corporate sponsors (Facebook, Microsoft, </a:t>
            </a:r>
            <a:r>
              <a:rPr lang="en-US" sz="2400" b="0" i="0" u="none" strike="noStrike" baseline="0" dirty="0" err="1">
                <a:latin typeface="Arial" panose="020B0604020202020204" pitchFamily="34" charset="0"/>
                <a:cs typeface="Arial" panose="020B0604020202020204" pitchFamily="34" charset="0"/>
              </a:rPr>
              <a:t>Siteimprove</a:t>
            </a:r>
            <a:r>
              <a:rPr lang="en-US" sz="2400" b="0" i="0" u="none" strike="noStrike" baseline="0" dirty="0">
                <a:latin typeface="Arial" panose="020B0604020202020204" pitchFamily="34" charset="0"/>
                <a:cs typeface="Arial" panose="020B0604020202020204" pitchFamily="34" charset="0"/>
              </a:rPr>
              <a:t> and possibly Apple) are being processed (invoices has been sent to sponsors).</a:t>
            </a:r>
          </a:p>
          <a:p>
            <a:pPr marL="342900" marR="0" indent="-342900" algn="l" rtl="0">
              <a:buClr>
                <a:srgbClr val="0070C0"/>
              </a:buClr>
              <a:buFont typeface="Arial" panose="020B0604020202020204" pitchFamily="34" charset="0"/>
              <a:buChar char="•"/>
            </a:pPr>
            <a:r>
              <a:rPr lang="en-US" sz="2400" b="0" i="0" u="none" strike="noStrike" baseline="0" dirty="0">
                <a:latin typeface="Arial" panose="020B0604020202020204" pitchFamily="34" charset="0"/>
                <a:cs typeface="Arial" panose="020B0604020202020204" pitchFamily="34" charset="0"/>
              </a:rPr>
              <a:t>Income related to projects have been received fine. The update on accounts and budget related to those will be updated in September.</a:t>
            </a:r>
          </a:p>
          <a:p>
            <a:pPr marR="0" algn="l" rtl="0"/>
            <a:endParaRPr lang="es-ES" sz="2400" b="0" i="0" u="none" strike="noStrike" baseline="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7406835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2EE3E3-76FF-4EDA-99C4-173BC067FEF9}"/>
              </a:ext>
            </a:extLst>
          </p:cNvPr>
          <p:cNvSpPr>
            <a:spLocks noGrp="1"/>
          </p:cNvSpPr>
          <p:nvPr>
            <p:ph type="title"/>
          </p:nvPr>
        </p:nvSpPr>
        <p:spPr>
          <a:xfrm>
            <a:off x="305461" y="355203"/>
            <a:ext cx="10515600" cy="916549"/>
          </a:xfrm>
        </p:spPr>
        <p:txBody>
          <a:bodyPr>
            <a:normAutofit/>
          </a:bodyPr>
          <a:lstStyle/>
          <a:p>
            <a:r>
              <a:rPr lang="en-US" sz="3600" dirty="0">
                <a:solidFill>
                  <a:srgbClr val="0070C0"/>
                </a:solidFill>
                <a:latin typeface="Arial" panose="020B0604020202020204" pitchFamily="34" charset="0"/>
                <a:cs typeface="Arial" panose="020B0604020202020204" pitchFamily="34" charset="0"/>
              </a:rPr>
              <a:t>13.	Membership update </a:t>
            </a:r>
          </a:p>
        </p:txBody>
      </p:sp>
      <p:sp>
        <p:nvSpPr>
          <p:cNvPr id="3" name="Content Placeholder 2">
            <a:extLst>
              <a:ext uri="{FF2B5EF4-FFF2-40B4-BE49-F238E27FC236}">
                <a16:creationId xmlns:a16="http://schemas.microsoft.com/office/drawing/2014/main" id="{D4C6FA4B-899F-4691-837C-954CFE0022CB}"/>
              </a:ext>
            </a:extLst>
          </p:cNvPr>
          <p:cNvSpPr>
            <a:spLocks noGrp="1"/>
          </p:cNvSpPr>
          <p:nvPr>
            <p:ph idx="1"/>
          </p:nvPr>
        </p:nvSpPr>
        <p:spPr>
          <a:xfrm>
            <a:off x="1250731" y="1680765"/>
            <a:ext cx="10743559" cy="4927845"/>
          </a:xfrm>
        </p:spPr>
        <p:txBody>
          <a:bodyPr>
            <a:normAutofit fontScale="85000" lnSpcReduction="20000"/>
          </a:bodyPr>
          <a:lstStyle/>
          <a:p>
            <a:pPr marL="0" indent="0">
              <a:buNone/>
            </a:pPr>
            <a:r>
              <a:rPr lang="en-US" b="1" dirty="0">
                <a:effectLst/>
                <a:latin typeface="Arial" panose="020B0604020202020204" pitchFamily="34" charset="0"/>
                <a:ea typeface="Calibri" panose="020F0502020204030204" pitchFamily="34" charset="0"/>
                <a:cs typeface="Arial" panose="020B0604020202020204" pitchFamily="34" charset="0"/>
              </a:rPr>
              <a:t>Reviewed members</a:t>
            </a:r>
          </a:p>
          <a:p>
            <a:pPr marL="0" indent="0">
              <a:buNone/>
            </a:pPr>
            <a:endParaRPr lang="en-BE" b="1" dirty="0">
              <a:effectLst/>
              <a:latin typeface="Arial" panose="020B0604020202020204" pitchFamily="34" charset="0"/>
              <a:ea typeface="Calibri" panose="020F0502020204030204" pitchFamily="34" charset="0"/>
              <a:cs typeface="Arial" panose="020B0604020202020204" pitchFamily="34" charset="0"/>
            </a:endParaRPr>
          </a:p>
          <a:p>
            <a:pPr marL="800100" lvl="1" indent="-342900" algn="just">
              <a:lnSpc>
                <a:spcPct val="170000"/>
              </a:lnSpc>
              <a:buClr>
                <a:srgbClr val="0070C0"/>
              </a:buClr>
              <a:buFont typeface="Symbol" panose="05050102010706020507" pitchFamily="18" charset="2"/>
              <a:buChar char=""/>
            </a:pPr>
            <a:r>
              <a:rPr lang="en-US" dirty="0">
                <a:effectLst/>
                <a:latin typeface="Arial" panose="020B0604020202020204" pitchFamily="34" charset="0"/>
                <a:ea typeface="Times New Roman" panose="02020603050405020304" pitchFamily="18" charset="0"/>
                <a:cs typeface="Arial" panose="020B0604020202020204" pitchFamily="34" charset="0"/>
              </a:rPr>
              <a:t>29 National Councils (all are reviewed)</a:t>
            </a:r>
            <a:endParaRPr lang="en-BE" dirty="0">
              <a:effectLst/>
              <a:latin typeface="Arial" panose="020B0604020202020204" pitchFamily="34" charset="0"/>
              <a:ea typeface="Calibri" panose="020F0502020204030204" pitchFamily="34" charset="0"/>
              <a:cs typeface="Arial" panose="020B0604020202020204" pitchFamily="34" charset="0"/>
            </a:endParaRPr>
          </a:p>
          <a:p>
            <a:pPr marL="800100" lvl="1" indent="-342900" algn="just">
              <a:lnSpc>
                <a:spcPct val="170000"/>
              </a:lnSpc>
              <a:buClr>
                <a:srgbClr val="0070C0"/>
              </a:buClr>
              <a:buFont typeface="Symbol" panose="05050102010706020507" pitchFamily="18" charset="2"/>
              <a:buChar char=""/>
            </a:pPr>
            <a:r>
              <a:rPr lang="en-US" dirty="0">
                <a:effectLst/>
                <a:latin typeface="Arial" panose="020B0604020202020204" pitchFamily="34" charset="0"/>
                <a:ea typeface="Times New Roman" panose="02020603050405020304" pitchFamily="18" charset="0"/>
                <a:cs typeface="Arial" panose="020B0604020202020204" pitchFamily="34" charset="0"/>
              </a:rPr>
              <a:t>18 European NGO Full members </a:t>
            </a:r>
            <a:endParaRPr lang="en-BE" dirty="0">
              <a:effectLst/>
              <a:latin typeface="Arial" panose="020B0604020202020204" pitchFamily="34" charset="0"/>
              <a:ea typeface="Calibri" panose="020F0502020204030204" pitchFamily="34" charset="0"/>
              <a:cs typeface="Arial" panose="020B0604020202020204" pitchFamily="34" charset="0"/>
            </a:endParaRPr>
          </a:p>
          <a:p>
            <a:pPr marL="800100" lvl="1" indent="-342900" algn="just">
              <a:lnSpc>
                <a:spcPct val="170000"/>
              </a:lnSpc>
              <a:buClr>
                <a:srgbClr val="0070C0"/>
              </a:buClr>
              <a:buFont typeface="Symbol" panose="05050102010706020507" pitchFamily="18" charset="2"/>
              <a:buChar char=""/>
            </a:pPr>
            <a:r>
              <a:rPr lang="en-US" dirty="0">
                <a:effectLst/>
                <a:latin typeface="Arial" panose="020B0604020202020204" pitchFamily="34" charset="0"/>
                <a:ea typeface="Times New Roman" panose="02020603050405020304" pitchFamily="18" charset="0"/>
                <a:cs typeface="Arial" panose="020B0604020202020204" pitchFamily="34" charset="0"/>
              </a:rPr>
              <a:t>10 Ordinary Member (all are reviewed)</a:t>
            </a:r>
            <a:endParaRPr lang="en-BE" dirty="0">
              <a:effectLst/>
              <a:latin typeface="Arial" panose="020B0604020202020204" pitchFamily="34" charset="0"/>
              <a:ea typeface="Calibri" panose="020F0502020204030204" pitchFamily="34" charset="0"/>
              <a:cs typeface="Arial" panose="020B0604020202020204" pitchFamily="34" charset="0"/>
            </a:endParaRPr>
          </a:p>
          <a:p>
            <a:pPr marL="800100" lvl="1" indent="-342900" algn="just">
              <a:lnSpc>
                <a:spcPct val="170000"/>
              </a:lnSpc>
              <a:buClr>
                <a:srgbClr val="0070C0"/>
              </a:buClr>
              <a:buFont typeface="Symbol" panose="05050102010706020507" pitchFamily="18" charset="2"/>
              <a:buChar char=""/>
            </a:pPr>
            <a:r>
              <a:rPr lang="en-US" dirty="0">
                <a:effectLst/>
                <a:latin typeface="Arial" panose="020B0604020202020204" pitchFamily="34" charset="0"/>
                <a:ea typeface="Times New Roman" panose="02020603050405020304" pitchFamily="18" charset="0"/>
                <a:cs typeface="Arial" panose="020B0604020202020204" pitchFamily="34" charset="0"/>
              </a:rPr>
              <a:t>3 Observer member</a:t>
            </a:r>
            <a:endParaRPr lang="en-BE" dirty="0">
              <a:effectLst/>
              <a:latin typeface="Arial" panose="020B0604020202020204" pitchFamily="34" charset="0"/>
              <a:ea typeface="Calibri" panose="020F0502020204030204" pitchFamily="34" charset="0"/>
              <a:cs typeface="Arial" panose="020B0604020202020204" pitchFamily="34" charset="0"/>
            </a:endParaRPr>
          </a:p>
          <a:p>
            <a:pPr marL="800100" lvl="1" indent="-342900" algn="just">
              <a:lnSpc>
                <a:spcPct val="170000"/>
              </a:lnSpc>
              <a:buClr>
                <a:srgbClr val="0070C0"/>
              </a:buClr>
              <a:buFont typeface="Symbol" panose="05050102010706020507" pitchFamily="18" charset="2"/>
              <a:buChar char=""/>
            </a:pPr>
            <a:r>
              <a:rPr lang="en-US" dirty="0">
                <a:effectLst/>
                <a:latin typeface="Arial" panose="020B0604020202020204" pitchFamily="34" charset="0"/>
                <a:ea typeface="Times New Roman" panose="02020603050405020304" pitchFamily="18" charset="0"/>
                <a:cs typeface="Arial" panose="020B0604020202020204" pitchFamily="34" charset="0"/>
              </a:rPr>
              <a:t>22 Associate members</a:t>
            </a:r>
            <a:endParaRPr lang="en-BE" dirty="0">
              <a:effectLst/>
              <a:latin typeface="Arial" panose="020B0604020202020204" pitchFamily="34" charset="0"/>
              <a:ea typeface="Calibri" panose="020F0502020204030204" pitchFamily="34" charset="0"/>
              <a:cs typeface="Arial" panose="020B0604020202020204" pitchFamily="34" charset="0"/>
            </a:endParaRPr>
          </a:p>
          <a:p>
            <a:pPr marL="800100" lvl="1" indent="-342900" algn="just">
              <a:lnSpc>
                <a:spcPct val="170000"/>
              </a:lnSpc>
              <a:buClr>
                <a:srgbClr val="0070C0"/>
              </a:buClr>
              <a:buFont typeface="Symbol" panose="05050102010706020507" pitchFamily="18" charset="2"/>
              <a:buChar char=""/>
            </a:pPr>
            <a:r>
              <a:rPr lang="en-US" dirty="0">
                <a:effectLst/>
                <a:latin typeface="Arial" panose="020B0604020202020204" pitchFamily="34" charset="0"/>
                <a:ea typeface="Times New Roman" panose="02020603050405020304" pitchFamily="18" charset="0"/>
                <a:cs typeface="Arial" panose="020B0604020202020204" pitchFamily="34" charset="0"/>
              </a:rPr>
              <a:t>In total 81 reviewed members</a:t>
            </a:r>
            <a:endParaRPr lang="en-BE" dirty="0">
              <a:effectLst/>
              <a:latin typeface="Arial" panose="020B0604020202020204" pitchFamily="34" charset="0"/>
              <a:ea typeface="Calibri" panose="020F0502020204030204" pitchFamily="34" charset="0"/>
              <a:cs typeface="Arial" panose="020B0604020202020204" pitchFamily="34" charset="0"/>
            </a:endParaRPr>
          </a:p>
          <a:p>
            <a:pPr marL="0" indent="0">
              <a:buNone/>
            </a:pPr>
            <a:r>
              <a:rPr lang="en-BE" dirty="0">
                <a:effectLst/>
                <a:latin typeface="Calibri" panose="020F0502020204030204" pitchFamily="34" charset="0"/>
                <a:ea typeface="Calibri" panose="020F0502020204030204" pitchFamily="34" charset="0"/>
              </a:rPr>
              <a:t> </a:t>
            </a:r>
          </a:p>
          <a:p>
            <a:pPr marL="0" indent="0">
              <a:buNone/>
            </a:pPr>
            <a:endParaRPr lang="en-US" dirty="0"/>
          </a:p>
          <a:p>
            <a:endParaRPr lang="en-GB" dirty="0"/>
          </a:p>
        </p:txBody>
      </p:sp>
      <p:pic>
        <p:nvPicPr>
          <p:cNvPr id="4" name="Picture 3">
            <a:extLst>
              <a:ext uri="{FF2B5EF4-FFF2-40B4-BE49-F238E27FC236}">
                <a16:creationId xmlns:a16="http://schemas.microsoft.com/office/drawing/2014/main" id="{2982294F-B4C4-4A41-9B17-D218A223D504}"/>
              </a:ext>
            </a:extLst>
          </p:cNvPr>
          <p:cNvPicPr>
            <a:picLocks noChangeAspect="1"/>
          </p:cNvPicPr>
          <p:nvPr/>
        </p:nvPicPr>
        <p:blipFill>
          <a:blip r:embed="rId3"/>
          <a:stretch>
            <a:fillRect/>
          </a:stretch>
        </p:blipFill>
        <p:spPr>
          <a:xfrm>
            <a:off x="9189889" y="5657553"/>
            <a:ext cx="2804403" cy="951058"/>
          </a:xfrm>
          <a:prstGeom prst="rect">
            <a:avLst/>
          </a:prstGeom>
        </p:spPr>
      </p:pic>
    </p:spTree>
    <p:extLst>
      <p:ext uri="{BB962C8B-B14F-4D97-AF65-F5344CB8AC3E}">
        <p14:creationId xmlns:p14="http://schemas.microsoft.com/office/powerpoint/2010/main" val="249773058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2EE3E3-76FF-4EDA-99C4-173BC067FEF9}"/>
              </a:ext>
            </a:extLst>
          </p:cNvPr>
          <p:cNvSpPr>
            <a:spLocks noGrp="1"/>
          </p:cNvSpPr>
          <p:nvPr>
            <p:ph type="title"/>
          </p:nvPr>
        </p:nvSpPr>
        <p:spPr>
          <a:xfrm>
            <a:off x="305463" y="260610"/>
            <a:ext cx="10515600" cy="685321"/>
          </a:xfrm>
        </p:spPr>
        <p:txBody>
          <a:bodyPr>
            <a:normAutofit/>
          </a:bodyPr>
          <a:lstStyle/>
          <a:p>
            <a:r>
              <a:rPr lang="en-US" sz="3600" dirty="0">
                <a:solidFill>
                  <a:srgbClr val="0070C0"/>
                </a:solidFill>
                <a:latin typeface="Arial" panose="020B0604020202020204" pitchFamily="34" charset="0"/>
                <a:cs typeface="Arial" panose="020B0604020202020204" pitchFamily="34" charset="0"/>
              </a:rPr>
              <a:t>13.	Membership update </a:t>
            </a:r>
          </a:p>
        </p:txBody>
      </p:sp>
      <p:sp>
        <p:nvSpPr>
          <p:cNvPr id="3" name="Content Placeholder 2">
            <a:extLst>
              <a:ext uri="{FF2B5EF4-FFF2-40B4-BE49-F238E27FC236}">
                <a16:creationId xmlns:a16="http://schemas.microsoft.com/office/drawing/2014/main" id="{D4C6FA4B-899F-4691-837C-954CFE0022CB}"/>
              </a:ext>
            </a:extLst>
          </p:cNvPr>
          <p:cNvSpPr>
            <a:spLocks noGrp="1"/>
          </p:cNvSpPr>
          <p:nvPr>
            <p:ph idx="1"/>
          </p:nvPr>
        </p:nvSpPr>
        <p:spPr>
          <a:xfrm>
            <a:off x="305463" y="1306261"/>
            <a:ext cx="11688829" cy="5139558"/>
          </a:xfrm>
        </p:spPr>
        <p:txBody>
          <a:bodyPr>
            <a:normAutofit fontScale="77500" lnSpcReduction="20000"/>
          </a:bodyPr>
          <a:lstStyle/>
          <a:p>
            <a:pPr marL="0" indent="0">
              <a:buNone/>
            </a:pPr>
            <a:r>
              <a:rPr lang="fr-BE" sz="2600" b="1" dirty="0" err="1">
                <a:effectLst/>
                <a:latin typeface="Arial" panose="020B0604020202020204" pitchFamily="34" charset="0"/>
                <a:ea typeface="Calibri" panose="020F0502020204030204" pitchFamily="34" charset="0"/>
                <a:cs typeface="Arial" panose="020B0604020202020204" pitchFamily="34" charset="0"/>
              </a:rPr>
              <a:t>Members</a:t>
            </a:r>
            <a:r>
              <a:rPr lang="fr-BE" sz="2600" b="1" dirty="0">
                <a:effectLst/>
                <a:latin typeface="Arial" panose="020B0604020202020204" pitchFamily="34" charset="0"/>
                <a:ea typeface="Calibri" panose="020F0502020204030204" pitchFamily="34" charset="0"/>
                <a:cs typeface="Arial" panose="020B0604020202020204" pitchFamily="34" charset="0"/>
              </a:rPr>
              <a:t> on Hold </a:t>
            </a:r>
          </a:p>
          <a:p>
            <a:pPr marL="0" indent="0">
              <a:buNone/>
            </a:pPr>
            <a:endParaRPr lang="en-BE" sz="2600" b="1" dirty="0">
              <a:effectLst/>
              <a:latin typeface="Arial" panose="020B0604020202020204" pitchFamily="34" charset="0"/>
              <a:ea typeface="Calibri" panose="020F0502020204030204" pitchFamily="34" charset="0"/>
              <a:cs typeface="Arial" panose="020B0604020202020204" pitchFamily="34" charset="0"/>
            </a:endParaRPr>
          </a:p>
          <a:p>
            <a:pPr marL="342900" indent="-342900" algn="just">
              <a:buClr>
                <a:srgbClr val="0070C0"/>
              </a:buClr>
              <a:buFont typeface="Symbol" panose="05050102010706020507" pitchFamily="18" charset="2"/>
              <a:buChar char=""/>
            </a:pPr>
            <a:r>
              <a:rPr lang="en-US" sz="2600" dirty="0">
                <a:effectLst/>
                <a:latin typeface="Arial" panose="020B0604020202020204" pitchFamily="34" charset="0"/>
                <a:ea typeface="Times New Roman" panose="02020603050405020304" pitchFamily="18" charset="0"/>
                <a:cs typeface="Arial" panose="020B0604020202020204" pitchFamily="34" charset="0"/>
              </a:rPr>
              <a:t>5 European NGOs 2 have been sent  a proposal to change membership category and the other 3 we expect changes to take place</a:t>
            </a:r>
            <a:endParaRPr lang="fr-BE" sz="2600" dirty="0">
              <a:latin typeface="Arial" panose="020B0604020202020204" pitchFamily="34" charset="0"/>
              <a:ea typeface="Times New Roman" panose="02020603050405020304" pitchFamily="18" charset="0"/>
              <a:cs typeface="Arial" panose="020B0604020202020204" pitchFamily="34" charset="0"/>
            </a:endParaRPr>
          </a:p>
          <a:p>
            <a:pPr marL="0" lvl="0" indent="0" algn="just">
              <a:buNone/>
            </a:pPr>
            <a:endParaRPr lang="en-BE" sz="2600" dirty="0">
              <a:effectLst/>
              <a:latin typeface="Arial" panose="020B0604020202020204" pitchFamily="34" charset="0"/>
              <a:ea typeface="Calibri" panose="020F0502020204030204" pitchFamily="34" charset="0"/>
              <a:cs typeface="Arial" panose="020B0604020202020204" pitchFamily="34" charset="0"/>
            </a:endParaRPr>
          </a:p>
          <a:p>
            <a:pPr marL="0" indent="0">
              <a:buNone/>
            </a:pPr>
            <a:r>
              <a:rPr lang="fr-BE" sz="2600" b="1" dirty="0" err="1">
                <a:effectLst/>
                <a:latin typeface="Arial" panose="020B0604020202020204" pitchFamily="34" charset="0"/>
                <a:ea typeface="Calibri" panose="020F0502020204030204" pitchFamily="34" charset="0"/>
                <a:cs typeface="Arial" panose="020B0604020202020204" pitchFamily="34" charset="0"/>
              </a:rPr>
              <a:t>Resignations</a:t>
            </a:r>
            <a:r>
              <a:rPr lang="fr-BE" sz="2600" b="1" dirty="0">
                <a:effectLst/>
                <a:latin typeface="Arial" panose="020B0604020202020204" pitchFamily="34" charset="0"/>
                <a:ea typeface="Calibri" panose="020F0502020204030204" pitchFamily="34" charset="0"/>
                <a:cs typeface="Arial" panose="020B0604020202020204" pitchFamily="34" charset="0"/>
              </a:rPr>
              <a:t> or dissolutions</a:t>
            </a:r>
            <a:r>
              <a:rPr lang="fr-BE" sz="2600" dirty="0">
                <a:effectLst/>
                <a:latin typeface="Arial" panose="020B0604020202020204" pitchFamily="34" charset="0"/>
                <a:ea typeface="Calibri" panose="020F0502020204030204" pitchFamily="34" charset="0"/>
                <a:cs typeface="Arial" panose="020B0604020202020204" pitchFamily="34" charset="0"/>
              </a:rPr>
              <a:t> </a:t>
            </a:r>
          </a:p>
          <a:p>
            <a:pPr marL="0" indent="0">
              <a:buNone/>
            </a:pPr>
            <a:endParaRPr lang="en-BE" sz="2600" dirty="0">
              <a:effectLst/>
              <a:latin typeface="Arial" panose="020B0604020202020204" pitchFamily="34" charset="0"/>
              <a:ea typeface="Calibri" panose="020F0502020204030204" pitchFamily="34" charset="0"/>
              <a:cs typeface="Arial" panose="020B0604020202020204" pitchFamily="34" charset="0"/>
            </a:endParaRPr>
          </a:p>
          <a:p>
            <a:pPr marL="342900" indent="-342900" algn="just">
              <a:buClr>
                <a:srgbClr val="0070C0"/>
              </a:buClr>
              <a:buFont typeface="Symbol" panose="05050102010706020507" pitchFamily="18" charset="2"/>
              <a:buChar char=""/>
            </a:pPr>
            <a:r>
              <a:rPr lang="en-US" sz="2600" dirty="0">
                <a:effectLst/>
                <a:latin typeface="Arial" panose="020B0604020202020204" pitchFamily="34" charset="0"/>
                <a:ea typeface="Times New Roman" panose="02020603050405020304" pitchFamily="18" charset="0"/>
                <a:cs typeface="Arial" panose="020B0604020202020204" pitchFamily="34" charset="0"/>
              </a:rPr>
              <a:t>2 member resigned one in 2019 and one in 2020</a:t>
            </a:r>
            <a:endParaRPr lang="en-BE" sz="2600" dirty="0">
              <a:effectLst/>
              <a:latin typeface="Arial" panose="020B0604020202020204" pitchFamily="34" charset="0"/>
              <a:ea typeface="Calibri" panose="020F0502020204030204" pitchFamily="34" charset="0"/>
              <a:cs typeface="Arial" panose="020B0604020202020204" pitchFamily="34" charset="0"/>
            </a:endParaRPr>
          </a:p>
          <a:p>
            <a:pPr marL="342900" indent="-342900" algn="just">
              <a:buClr>
                <a:srgbClr val="0070C0"/>
              </a:buClr>
              <a:buFont typeface="Symbol" panose="05050102010706020507" pitchFamily="18" charset="2"/>
              <a:buChar char=""/>
            </a:pPr>
            <a:r>
              <a:rPr lang="en-US" sz="2600" dirty="0">
                <a:effectLst/>
                <a:latin typeface="Arial" panose="020B0604020202020204" pitchFamily="34" charset="0"/>
                <a:ea typeface="Times New Roman" panose="02020603050405020304" pitchFamily="18" charset="0"/>
                <a:cs typeface="Arial" panose="020B0604020202020204" pitchFamily="34" charset="0"/>
              </a:rPr>
              <a:t>1 Members does not exist the organization was taken over by another and its objective changed</a:t>
            </a:r>
            <a:endParaRPr lang="en-BE" sz="2600" dirty="0">
              <a:effectLst/>
              <a:latin typeface="Arial" panose="020B0604020202020204" pitchFamily="34" charset="0"/>
              <a:ea typeface="Calibri" panose="020F0502020204030204" pitchFamily="34" charset="0"/>
              <a:cs typeface="Arial" panose="020B0604020202020204" pitchFamily="34" charset="0"/>
            </a:endParaRPr>
          </a:p>
          <a:p>
            <a:pPr marL="0" indent="0">
              <a:buNone/>
            </a:pPr>
            <a:endParaRPr lang="fr-BE" sz="2600" dirty="0">
              <a:latin typeface="Arial" panose="020B0604020202020204" pitchFamily="34" charset="0"/>
              <a:ea typeface="Calibri" panose="020F0502020204030204" pitchFamily="34" charset="0"/>
              <a:cs typeface="Arial" panose="020B0604020202020204" pitchFamily="34" charset="0"/>
            </a:endParaRPr>
          </a:p>
          <a:p>
            <a:pPr marL="0" indent="0">
              <a:buNone/>
            </a:pPr>
            <a:r>
              <a:rPr lang="fr-BE" sz="2600" b="1" dirty="0" err="1">
                <a:effectLst/>
                <a:latin typeface="Arial" panose="020B0604020202020204" pitchFamily="34" charset="0"/>
                <a:ea typeface="Calibri" panose="020F0502020204030204" pitchFamily="34" charset="0"/>
                <a:cs typeface="Arial" panose="020B0604020202020204" pitchFamily="34" charset="0"/>
              </a:rPr>
              <a:t>Members</a:t>
            </a:r>
            <a:r>
              <a:rPr lang="fr-BE" sz="2600" b="1" dirty="0">
                <a:effectLst/>
                <a:latin typeface="Arial" panose="020B0604020202020204" pitchFamily="34" charset="0"/>
                <a:ea typeface="Calibri" panose="020F0502020204030204" pitchFamily="34" charset="0"/>
                <a:cs typeface="Arial" panose="020B0604020202020204" pitchFamily="34" charset="0"/>
              </a:rPr>
              <a:t> to </a:t>
            </a:r>
            <a:r>
              <a:rPr lang="fr-BE" sz="2600" b="1" dirty="0" err="1">
                <a:effectLst/>
                <a:latin typeface="Arial" panose="020B0604020202020204" pitchFamily="34" charset="0"/>
                <a:ea typeface="Calibri" panose="020F0502020204030204" pitchFamily="34" charset="0"/>
                <a:cs typeface="Arial" panose="020B0604020202020204" pitchFamily="34" charset="0"/>
              </a:rPr>
              <a:t>be</a:t>
            </a:r>
            <a:r>
              <a:rPr lang="fr-BE" sz="2600" b="1" dirty="0">
                <a:effectLst/>
                <a:latin typeface="Arial" panose="020B0604020202020204" pitchFamily="34" charset="0"/>
                <a:ea typeface="Calibri" panose="020F0502020204030204" pitchFamily="34" charset="0"/>
                <a:cs typeface="Arial" panose="020B0604020202020204" pitchFamily="34" charset="0"/>
              </a:rPr>
              <a:t> </a:t>
            </a:r>
            <a:r>
              <a:rPr lang="fr-BE" sz="2600" b="1" dirty="0" err="1">
                <a:effectLst/>
                <a:latin typeface="Arial" panose="020B0604020202020204" pitchFamily="34" charset="0"/>
                <a:ea typeface="Calibri" panose="020F0502020204030204" pitchFamily="34" charset="0"/>
                <a:cs typeface="Arial" panose="020B0604020202020204" pitchFamily="34" charset="0"/>
              </a:rPr>
              <a:t>reviewed</a:t>
            </a:r>
            <a:r>
              <a:rPr lang="fr-BE" sz="2600" b="1" dirty="0">
                <a:effectLst/>
                <a:latin typeface="Arial" panose="020B0604020202020204" pitchFamily="34" charset="0"/>
                <a:ea typeface="Calibri" panose="020F0502020204030204" pitchFamily="34" charset="0"/>
                <a:cs typeface="Arial" panose="020B0604020202020204" pitchFamily="34" charset="0"/>
              </a:rPr>
              <a:t> </a:t>
            </a:r>
          </a:p>
          <a:p>
            <a:pPr marL="0" indent="0">
              <a:buNone/>
            </a:pPr>
            <a:endParaRPr lang="en-BE" sz="2600" b="1" dirty="0">
              <a:effectLst/>
              <a:latin typeface="Arial" panose="020B0604020202020204" pitchFamily="34" charset="0"/>
              <a:ea typeface="Calibri" panose="020F0502020204030204" pitchFamily="34" charset="0"/>
              <a:cs typeface="Arial" panose="020B0604020202020204" pitchFamily="34" charset="0"/>
            </a:endParaRPr>
          </a:p>
          <a:p>
            <a:pPr marL="342900" indent="-342900" algn="just">
              <a:buClr>
                <a:srgbClr val="0070C0"/>
              </a:buClr>
              <a:buFont typeface="Symbol" panose="05050102010706020507" pitchFamily="18" charset="2"/>
              <a:buChar char=""/>
            </a:pPr>
            <a:r>
              <a:rPr lang="en-US" sz="2600" dirty="0">
                <a:effectLst/>
                <a:latin typeface="Arial" panose="020B0604020202020204" pitchFamily="34" charset="0"/>
                <a:ea typeface="Times New Roman" panose="02020603050405020304" pitchFamily="18" charset="0"/>
                <a:cs typeface="Arial" panose="020B0604020202020204" pitchFamily="34" charset="0"/>
              </a:rPr>
              <a:t>1 Full member, the organisation is moving its seat to another country and given the pandemic this process takes much longer then expected; changes of statutes applies as well </a:t>
            </a:r>
            <a:endParaRPr lang="en-BE" sz="2600" dirty="0">
              <a:effectLst/>
              <a:latin typeface="Arial" panose="020B0604020202020204" pitchFamily="34" charset="0"/>
              <a:ea typeface="Calibri" panose="020F0502020204030204" pitchFamily="34" charset="0"/>
              <a:cs typeface="Arial" panose="020B0604020202020204" pitchFamily="34" charset="0"/>
            </a:endParaRPr>
          </a:p>
          <a:p>
            <a:pPr marL="342900" indent="-342900" algn="just">
              <a:buClr>
                <a:srgbClr val="0070C0"/>
              </a:buClr>
              <a:buFont typeface="Symbol" panose="05050102010706020507" pitchFamily="18" charset="2"/>
              <a:buChar char=""/>
            </a:pPr>
            <a:r>
              <a:rPr lang="en-US" sz="2600" dirty="0">
                <a:effectLst/>
                <a:latin typeface="Arial" panose="020B0604020202020204" pitchFamily="34" charset="0"/>
                <a:ea typeface="Times New Roman" panose="02020603050405020304" pitchFamily="18" charset="0"/>
                <a:cs typeface="Arial" panose="020B0604020202020204" pitchFamily="34" charset="0"/>
              </a:rPr>
              <a:t>5 Associate members that are have not yet responded despite the numerous e-mails sent</a:t>
            </a:r>
            <a:endParaRPr lang="en-US"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2982294F-B4C4-4A41-9B17-D218A223D504}"/>
              </a:ext>
            </a:extLst>
          </p:cNvPr>
          <p:cNvPicPr>
            <a:picLocks noChangeAspect="1"/>
          </p:cNvPicPr>
          <p:nvPr/>
        </p:nvPicPr>
        <p:blipFill>
          <a:blip r:embed="rId3"/>
          <a:stretch>
            <a:fillRect/>
          </a:stretch>
        </p:blipFill>
        <p:spPr>
          <a:xfrm>
            <a:off x="9082134" y="355203"/>
            <a:ext cx="2804403" cy="951058"/>
          </a:xfrm>
          <a:prstGeom prst="rect">
            <a:avLst/>
          </a:prstGeom>
        </p:spPr>
      </p:pic>
    </p:spTree>
    <p:extLst>
      <p:ext uri="{BB962C8B-B14F-4D97-AF65-F5344CB8AC3E}">
        <p14:creationId xmlns:p14="http://schemas.microsoft.com/office/powerpoint/2010/main" val="374819625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2EE3E3-76FF-4EDA-99C4-173BC067FEF9}"/>
              </a:ext>
            </a:extLst>
          </p:cNvPr>
          <p:cNvSpPr>
            <a:spLocks noGrp="1"/>
          </p:cNvSpPr>
          <p:nvPr>
            <p:ph type="title"/>
          </p:nvPr>
        </p:nvSpPr>
        <p:spPr>
          <a:xfrm>
            <a:off x="53876" y="206251"/>
            <a:ext cx="12031032" cy="884977"/>
          </a:xfrm>
        </p:spPr>
        <p:txBody>
          <a:bodyPr>
            <a:normAutofit/>
          </a:bodyPr>
          <a:lstStyle/>
          <a:p>
            <a:pPr>
              <a:lnSpc>
                <a:spcPct val="100000"/>
              </a:lnSpc>
            </a:pPr>
            <a:r>
              <a:rPr lang="en-US" sz="3200" dirty="0">
                <a:solidFill>
                  <a:srgbClr val="0070C0"/>
                </a:solidFill>
                <a:latin typeface="Arial" panose="020B0604020202020204" pitchFamily="34" charset="0"/>
                <a:cs typeface="Arial" panose="020B0604020202020204" pitchFamily="34" charset="0"/>
              </a:rPr>
              <a:t>14. Meetings until the end of the year (DOC-BOARD-21-07-11)</a:t>
            </a:r>
          </a:p>
        </p:txBody>
      </p:sp>
      <p:sp>
        <p:nvSpPr>
          <p:cNvPr id="3" name="Content Placeholder 2">
            <a:extLst>
              <a:ext uri="{FF2B5EF4-FFF2-40B4-BE49-F238E27FC236}">
                <a16:creationId xmlns:a16="http://schemas.microsoft.com/office/drawing/2014/main" id="{D4C6FA4B-899F-4691-837C-954CFE0022CB}"/>
              </a:ext>
            </a:extLst>
          </p:cNvPr>
          <p:cNvSpPr>
            <a:spLocks noGrp="1"/>
          </p:cNvSpPr>
          <p:nvPr>
            <p:ph idx="1"/>
          </p:nvPr>
        </p:nvSpPr>
        <p:spPr>
          <a:xfrm>
            <a:off x="305462" y="1637629"/>
            <a:ext cx="11688829" cy="4351338"/>
          </a:xfrm>
        </p:spPr>
        <p:txBody>
          <a:bodyPr>
            <a:normAutofit/>
          </a:bodyPr>
          <a:lstStyle/>
          <a:p>
            <a:pPr marL="0" indent="0">
              <a:buNone/>
            </a:pPr>
            <a:endParaRPr lang="en-US" dirty="0"/>
          </a:p>
          <a:p>
            <a:endParaRPr lang="en-GB" dirty="0"/>
          </a:p>
        </p:txBody>
      </p:sp>
      <p:pic>
        <p:nvPicPr>
          <p:cNvPr id="4" name="Picture 3">
            <a:extLst>
              <a:ext uri="{FF2B5EF4-FFF2-40B4-BE49-F238E27FC236}">
                <a16:creationId xmlns:a16="http://schemas.microsoft.com/office/drawing/2014/main" id="{2982294F-B4C4-4A41-9B17-D218A223D504}"/>
              </a:ext>
            </a:extLst>
          </p:cNvPr>
          <p:cNvPicPr>
            <a:picLocks noChangeAspect="1"/>
          </p:cNvPicPr>
          <p:nvPr/>
        </p:nvPicPr>
        <p:blipFill>
          <a:blip r:embed="rId2"/>
          <a:stretch>
            <a:fillRect/>
          </a:stretch>
        </p:blipFill>
        <p:spPr>
          <a:xfrm>
            <a:off x="9739019" y="5847163"/>
            <a:ext cx="2372497" cy="804586"/>
          </a:xfrm>
          <a:prstGeom prst="rect">
            <a:avLst/>
          </a:prstGeom>
        </p:spPr>
      </p:pic>
      <p:sp>
        <p:nvSpPr>
          <p:cNvPr id="5" name="TextBox 4">
            <a:extLst>
              <a:ext uri="{FF2B5EF4-FFF2-40B4-BE49-F238E27FC236}">
                <a16:creationId xmlns:a16="http://schemas.microsoft.com/office/drawing/2014/main" id="{11DE234E-5CD5-45D2-A1E0-BCD42655529F}"/>
              </a:ext>
            </a:extLst>
          </p:cNvPr>
          <p:cNvSpPr txBox="1"/>
          <p:nvPr/>
        </p:nvSpPr>
        <p:spPr>
          <a:xfrm>
            <a:off x="80484" y="1091228"/>
            <a:ext cx="11977816" cy="4893647"/>
          </a:xfrm>
          <a:prstGeom prst="rect">
            <a:avLst/>
          </a:prstGeom>
          <a:noFill/>
        </p:spPr>
        <p:txBody>
          <a:bodyPr wrap="square" rtlCol="0">
            <a:spAutoFit/>
          </a:bodyPr>
          <a:lstStyle/>
          <a:p>
            <a:pPr>
              <a:buClr>
                <a:srgbClr val="0070C0"/>
              </a:buClr>
            </a:pPr>
            <a:r>
              <a:rPr lang="en-US" sz="2600" dirty="0">
                <a:solidFill>
                  <a:srgbClr val="0070C0"/>
                </a:solidFill>
                <a:latin typeface="Arial" panose="020B0604020202020204" pitchFamily="34" charset="0"/>
                <a:cs typeface="Arial" panose="020B0604020202020204" pitchFamily="34" charset="0"/>
              </a:rPr>
              <a:t>September</a:t>
            </a:r>
          </a:p>
          <a:p>
            <a:pPr marL="800100" lvl="1" indent="-342900">
              <a:buClr>
                <a:srgbClr val="0070C0"/>
              </a:buClr>
              <a:buFont typeface="Arial" panose="020B0604020202020204" pitchFamily="34" charset="0"/>
              <a:buChar char="•"/>
            </a:pPr>
            <a:r>
              <a:rPr lang="en-US" sz="2600" b="1" dirty="0">
                <a:latin typeface="Arial" panose="020B0604020202020204" pitchFamily="34" charset="0"/>
                <a:cs typeface="Arial" panose="020B0604020202020204" pitchFamily="34" charset="0"/>
              </a:rPr>
              <a:t>16</a:t>
            </a:r>
            <a:r>
              <a:rPr lang="en-US" sz="2600" b="1" baseline="30000" dirty="0">
                <a:latin typeface="Arial" panose="020B0604020202020204" pitchFamily="34" charset="0"/>
                <a:cs typeface="Arial" panose="020B0604020202020204" pitchFamily="34" charset="0"/>
              </a:rPr>
              <a:t>th</a:t>
            </a:r>
            <a:r>
              <a:rPr lang="en-US" sz="2600" b="1" dirty="0">
                <a:latin typeface="Arial" panose="020B0604020202020204" pitchFamily="34" charset="0"/>
                <a:cs typeface="Arial" panose="020B0604020202020204" pitchFamily="34" charset="0"/>
              </a:rPr>
              <a:t> </a:t>
            </a:r>
            <a:r>
              <a:rPr lang="en-US" sz="2600" dirty="0">
                <a:latin typeface="Arial" panose="020B0604020202020204" pitchFamily="34" charset="0"/>
                <a:cs typeface="Arial" panose="020B0604020202020204" pitchFamily="34" charset="0"/>
              </a:rPr>
              <a:t>Discussion on the future of the Disability Card: What kind of Card to we want? </a:t>
            </a:r>
          </a:p>
          <a:p>
            <a:pPr marL="800100" lvl="1" indent="-342900">
              <a:buClr>
                <a:srgbClr val="0070C0"/>
              </a:buClr>
              <a:buFont typeface="Arial" panose="020B0604020202020204" pitchFamily="34" charset="0"/>
              <a:buChar char="•"/>
            </a:pPr>
            <a:r>
              <a:rPr lang="en-US" sz="2600" b="1" dirty="0">
                <a:latin typeface="Arial" panose="020B0604020202020204" pitchFamily="34" charset="0"/>
                <a:cs typeface="Arial" panose="020B0604020202020204" pitchFamily="34" charset="0"/>
              </a:rPr>
              <a:t>17</a:t>
            </a:r>
            <a:r>
              <a:rPr lang="en-US" sz="2600" b="1" baseline="30000" dirty="0">
                <a:latin typeface="Arial" panose="020B0604020202020204" pitchFamily="34" charset="0"/>
                <a:cs typeface="Arial" panose="020B0604020202020204" pitchFamily="34" charset="0"/>
              </a:rPr>
              <a:t>th</a:t>
            </a:r>
            <a:r>
              <a:rPr lang="en-US" sz="2600" b="1" dirty="0">
                <a:latin typeface="Arial" panose="020B0604020202020204" pitchFamily="34" charset="0"/>
                <a:cs typeface="Arial" panose="020B0604020202020204" pitchFamily="34" charset="0"/>
              </a:rPr>
              <a:t> </a:t>
            </a:r>
            <a:r>
              <a:rPr lang="en-US" sz="2600" dirty="0">
                <a:latin typeface="Arial" panose="020B0604020202020204" pitchFamily="34" charset="0"/>
                <a:cs typeface="Arial" panose="020B0604020202020204" pitchFamily="34" charset="0"/>
              </a:rPr>
              <a:t>Executive committee meeting</a:t>
            </a:r>
          </a:p>
          <a:p>
            <a:pPr>
              <a:buClr>
                <a:srgbClr val="0070C0"/>
              </a:buClr>
            </a:pPr>
            <a:r>
              <a:rPr lang="en-US" sz="2600" dirty="0">
                <a:solidFill>
                  <a:srgbClr val="0070C0"/>
                </a:solidFill>
                <a:latin typeface="Arial" panose="020B0604020202020204" pitchFamily="34" charset="0"/>
                <a:cs typeface="Arial" panose="020B0604020202020204" pitchFamily="34" charset="0"/>
              </a:rPr>
              <a:t>October</a:t>
            </a:r>
          </a:p>
          <a:p>
            <a:pPr marL="800100" lvl="1" indent="-342900">
              <a:buClr>
                <a:srgbClr val="0070C0"/>
              </a:buClr>
              <a:buFont typeface="Arial" panose="020B0604020202020204" pitchFamily="34" charset="0"/>
              <a:buChar char="•"/>
            </a:pPr>
            <a:r>
              <a:rPr lang="en-US" sz="2600" b="1" dirty="0">
                <a:latin typeface="Arial" panose="020B0604020202020204" pitchFamily="34" charset="0"/>
                <a:cs typeface="Arial" panose="020B0604020202020204" pitchFamily="34" charset="0"/>
              </a:rPr>
              <a:t>7</a:t>
            </a:r>
            <a:r>
              <a:rPr lang="en-US" sz="2600" b="1" baseline="30000" dirty="0">
                <a:latin typeface="Arial" panose="020B0604020202020204" pitchFamily="34" charset="0"/>
                <a:cs typeface="Arial" panose="020B0604020202020204" pitchFamily="34" charset="0"/>
              </a:rPr>
              <a:t>th</a:t>
            </a:r>
            <a:r>
              <a:rPr lang="en-US" sz="2600" b="1" dirty="0">
                <a:latin typeface="Arial" panose="020B0604020202020204" pitchFamily="34" charset="0"/>
                <a:cs typeface="Arial" panose="020B0604020202020204" pitchFamily="34" charset="0"/>
              </a:rPr>
              <a:t> </a:t>
            </a:r>
            <a:r>
              <a:rPr lang="en-US" sz="2600" dirty="0">
                <a:latin typeface="Arial" panose="020B0604020202020204" pitchFamily="34" charset="0"/>
                <a:cs typeface="Arial" panose="020B0604020202020204" pitchFamily="34" charset="0"/>
              </a:rPr>
              <a:t>Meeting of EDF and European members for coordination of 2022 work</a:t>
            </a:r>
          </a:p>
          <a:p>
            <a:pPr>
              <a:buClr>
                <a:srgbClr val="0070C0"/>
              </a:buClr>
            </a:pPr>
            <a:r>
              <a:rPr lang="en-US" sz="2600" dirty="0">
                <a:solidFill>
                  <a:srgbClr val="0070C0"/>
                </a:solidFill>
                <a:latin typeface="Arial" panose="020B0604020202020204" pitchFamily="34" charset="0"/>
                <a:cs typeface="Arial" panose="020B0604020202020204" pitchFamily="34" charset="0"/>
              </a:rPr>
              <a:t>November</a:t>
            </a:r>
          </a:p>
          <a:p>
            <a:pPr marL="800100" lvl="1" indent="-342900">
              <a:buClr>
                <a:srgbClr val="0070C0"/>
              </a:buClr>
              <a:buFont typeface="Arial" panose="020B0604020202020204" pitchFamily="34" charset="0"/>
              <a:buChar char="•"/>
            </a:pPr>
            <a:r>
              <a:rPr lang="en-US" sz="2600" b="1" dirty="0">
                <a:latin typeface="Arial" panose="020B0604020202020204" pitchFamily="34" charset="0"/>
                <a:cs typeface="Arial" panose="020B0604020202020204" pitchFamily="34" charset="0"/>
              </a:rPr>
              <a:t>19</a:t>
            </a:r>
            <a:r>
              <a:rPr lang="en-US" sz="2600" b="1" baseline="30000" dirty="0">
                <a:latin typeface="Arial" panose="020B0604020202020204" pitchFamily="34" charset="0"/>
                <a:cs typeface="Arial" panose="020B0604020202020204" pitchFamily="34" charset="0"/>
              </a:rPr>
              <a:t>th</a:t>
            </a:r>
            <a:r>
              <a:rPr lang="en-US" sz="2600" b="1" dirty="0">
                <a:latin typeface="Arial" panose="020B0604020202020204" pitchFamily="34" charset="0"/>
                <a:cs typeface="Arial" panose="020B0604020202020204" pitchFamily="34" charset="0"/>
              </a:rPr>
              <a:t> </a:t>
            </a:r>
            <a:r>
              <a:rPr lang="en-US" sz="2600" dirty="0">
                <a:latin typeface="Arial" panose="020B0604020202020204" pitchFamily="34" charset="0"/>
                <a:cs typeface="Arial" panose="020B0604020202020204" pitchFamily="34" charset="0"/>
              </a:rPr>
              <a:t>Executive committee meeting</a:t>
            </a:r>
          </a:p>
          <a:p>
            <a:pPr marL="800100" lvl="1" indent="-342900">
              <a:buClr>
                <a:srgbClr val="0070C0"/>
              </a:buClr>
              <a:buFont typeface="Arial" panose="020B0604020202020204" pitchFamily="34" charset="0"/>
              <a:buChar char="•"/>
            </a:pPr>
            <a:r>
              <a:rPr lang="en-US" sz="2600" dirty="0">
                <a:latin typeface="Arial" panose="020B0604020202020204" pitchFamily="34" charset="0"/>
                <a:cs typeface="Arial" panose="020B0604020202020204" pitchFamily="34" charset="0"/>
              </a:rPr>
              <a:t>Board – to be decided </a:t>
            </a:r>
          </a:p>
          <a:p>
            <a:pPr>
              <a:buClr>
                <a:srgbClr val="0070C0"/>
              </a:buClr>
            </a:pPr>
            <a:r>
              <a:rPr lang="en-US" sz="2600" dirty="0">
                <a:solidFill>
                  <a:srgbClr val="0070C0"/>
                </a:solidFill>
                <a:latin typeface="Arial" panose="020B0604020202020204" pitchFamily="34" charset="0"/>
                <a:cs typeface="Arial" panose="020B0604020202020204" pitchFamily="34" charset="0"/>
              </a:rPr>
              <a:t>December</a:t>
            </a:r>
          </a:p>
          <a:p>
            <a:pPr marL="800100" lvl="1" indent="-342900">
              <a:buClr>
                <a:srgbClr val="0070C0"/>
              </a:buClr>
              <a:buFont typeface="Arial" panose="020B0604020202020204" pitchFamily="34" charset="0"/>
              <a:buChar char="•"/>
            </a:pPr>
            <a:r>
              <a:rPr lang="en-US" sz="2600" b="1" dirty="0">
                <a:latin typeface="Arial" panose="020B0604020202020204" pitchFamily="34" charset="0"/>
                <a:cs typeface="Arial" panose="020B0604020202020204" pitchFamily="34" charset="0"/>
              </a:rPr>
              <a:t>2</a:t>
            </a:r>
            <a:r>
              <a:rPr lang="en-US" sz="2600" b="1" baseline="30000" dirty="0">
                <a:latin typeface="Arial" panose="020B0604020202020204" pitchFamily="34" charset="0"/>
                <a:cs typeface="Arial" panose="020B0604020202020204" pitchFamily="34" charset="0"/>
              </a:rPr>
              <a:t>nd</a:t>
            </a:r>
            <a:r>
              <a:rPr lang="en-US" sz="2600" b="1" dirty="0">
                <a:latin typeface="Arial" panose="020B0604020202020204" pitchFamily="34" charset="0"/>
                <a:cs typeface="Arial" panose="020B0604020202020204" pitchFamily="34" charset="0"/>
              </a:rPr>
              <a:t> and 3</a:t>
            </a:r>
            <a:r>
              <a:rPr lang="en-US" sz="2600" b="1" baseline="30000" dirty="0">
                <a:latin typeface="Arial" panose="020B0604020202020204" pitchFamily="34" charset="0"/>
                <a:cs typeface="Arial" panose="020B0604020202020204" pitchFamily="34" charset="0"/>
              </a:rPr>
              <a:t>rd</a:t>
            </a:r>
            <a:r>
              <a:rPr lang="en-US" sz="2600" b="1" dirty="0">
                <a:latin typeface="Arial" panose="020B0604020202020204" pitchFamily="34" charset="0"/>
                <a:cs typeface="Arial" panose="020B0604020202020204" pitchFamily="34" charset="0"/>
              </a:rPr>
              <a:t> </a:t>
            </a:r>
            <a:r>
              <a:rPr lang="en-US" sz="2600" dirty="0">
                <a:latin typeface="Arial" panose="020B0604020202020204" pitchFamily="34" charset="0"/>
                <a:cs typeface="Arial" panose="020B0604020202020204" pitchFamily="34" charset="0"/>
              </a:rPr>
              <a:t>European Day of Persons with Disabilities planned in cooperation with EDF, the EC and Access City Awards</a:t>
            </a:r>
          </a:p>
        </p:txBody>
      </p:sp>
    </p:spTree>
    <p:extLst>
      <p:ext uri="{BB962C8B-B14F-4D97-AF65-F5344CB8AC3E}">
        <p14:creationId xmlns:p14="http://schemas.microsoft.com/office/powerpoint/2010/main" val="291639136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2EE3E3-76FF-4EDA-99C4-173BC067FEF9}"/>
              </a:ext>
            </a:extLst>
          </p:cNvPr>
          <p:cNvSpPr>
            <a:spLocks noGrp="1"/>
          </p:cNvSpPr>
          <p:nvPr>
            <p:ph type="title"/>
          </p:nvPr>
        </p:nvSpPr>
        <p:spPr/>
        <p:txBody>
          <a:bodyPr>
            <a:normAutofit/>
          </a:bodyPr>
          <a:lstStyle/>
          <a:p>
            <a:pPr>
              <a:lnSpc>
                <a:spcPct val="100000"/>
              </a:lnSpc>
            </a:pPr>
            <a:r>
              <a:rPr lang="en-US" sz="3600" dirty="0">
                <a:solidFill>
                  <a:srgbClr val="0070C0"/>
                </a:solidFill>
                <a:latin typeface="Arial" panose="020B0604020202020204" pitchFamily="34" charset="0"/>
                <a:cs typeface="Arial" panose="020B0604020202020204" pitchFamily="34" charset="0"/>
              </a:rPr>
              <a:t>15.	Evaluation of the Board</a:t>
            </a:r>
          </a:p>
        </p:txBody>
      </p:sp>
      <p:sp>
        <p:nvSpPr>
          <p:cNvPr id="3" name="Content Placeholder 2">
            <a:extLst>
              <a:ext uri="{FF2B5EF4-FFF2-40B4-BE49-F238E27FC236}">
                <a16:creationId xmlns:a16="http://schemas.microsoft.com/office/drawing/2014/main" id="{D4C6FA4B-899F-4691-837C-954CFE0022CB}"/>
              </a:ext>
            </a:extLst>
          </p:cNvPr>
          <p:cNvSpPr>
            <a:spLocks noGrp="1"/>
          </p:cNvSpPr>
          <p:nvPr>
            <p:ph idx="1"/>
          </p:nvPr>
        </p:nvSpPr>
        <p:spPr>
          <a:xfrm>
            <a:off x="305462" y="1819791"/>
            <a:ext cx="11688829" cy="4351338"/>
          </a:xfrm>
        </p:spPr>
        <p:txBody>
          <a:bodyPr>
            <a:normAutofit/>
          </a:bodyPr>
          <a:lstStyle/>
          <a:p>
            <a:pPr marL="0" indent="0">
              <a:lnSpc>
                <a:spcPct val="100000"/>
              </a:lnSpc>
              <a:buNone/>
            </a:pPr>
            <a:endParaRPr lang="en-US" sz="2400" dirty="0"/>
          </a:p>
          <a:p>
            <a:pPr>
              <a:lnSpc>
                <a:spcPct val="100000"/>
              </a:lnSpc>
              <a:buClr>
                <a:srgbClr val="0070C0"/>
              </a:buClr>
            </a:pPr>
            <a:r>
              <a:rPr lang="en-GB" dirty="0">
                <a:latin typeface="Arial" panose="020B0604020202020204" pitchFamily="34" charset="0"/>
                <a:cs typeface="Arial" panose="020B0604020202020204" pitchFamily="34" charset="0"/>
              </a:rPr>
              <a:t>Do people have points they would like to share openly now in evaluation of the Board meeting? </a:t>
            </a:r>
          </a:p>
          <a:p>
            <a:pPr marL="0" indent="0">
              <a:lnSpc>
                <a:spcPct val="100000"/>
              </a:lnSpc>
              <a:buClr>
                <a:srgbClr val="0070C0"/>
              </a:buClr>
              <a:buNone/>
            </a:pPr>
            <a:endParaRPr lang="en-GB" dirty="0">
              <a:latin typeface="Arial" panose="020B0604020202020204" pitchFamily="34" charset="0"/>
              <a:cs typeface="Arial" panose="020B0604020202020204" pitchFamily="34" charset="0"/>
            </a:endParaRPr>
          </a:p>
          <a:p>
            <a:pPr>
              <a:lnSpc>
                <a:spcPct val="100000"/>
              </a:lnSpc>
              <a:buClr>
                <a:srgbClr val="0070C0"/>
              </a:buClr>
            </a:pPr>
            <a:r>
              <a:rPr lang="en-GB" dirty="0">
                <a:latin typeface="Arial" panose="020B0604020202020204" pitchFamily="34" charset="0"/>
                <a:cs typeface="Arial" panose="020B0604020202020204" pitchFamily="34" charset="0"/>
              </a:rPr>
              <a:t>Raquel will also send now an anonymous survey for you to fill in to give detailed feedback and suggestions for improvement.</a:t>
            </a:r>
          </a:p>
        </p:txBody>
      </p:sp>
      <p:pic>
        <p:nvPicPr>
          <p:cNvPr id="4" name="Picture 3">
            <a:extLst>
              <a:ext uri="{FF2B5EF4-FFF2-40B4-BE49-F238E27FC236}">
                <a16:creationId xmlns:a16="http://schemas.microsoft.com/office/drawing/2014/main" id="{2982294F-B4C4-4A41-9B17-D218A223D504}"/>
              </a:ext>
            </a:extLst>
          </p:cNvPr>
          <p:cNvPicPr>
            <a:picLocks noChangeAspect="1"/>
          </p:cNvPicPr>
          <p:nvPr/>
        </p:nvPicPr>
        <p:blipFill>
          <a:blip r:embed="rId2"/>
          <a:stretch>
            <a:fillRect/>
          </a:stretch>
        </p:blipFill>
        <p:spPr>
          <a:xfrm>
            <a:off x="9189889" y="5657553"/>
            <a:ext cx="2804403" cy="951058"/>
          </a:xfrm>
          <a:prstGeom prst="rect">
            <a:avLst/>
          </a:prstGeom>
        </p:spPr>
      </p:pic>
    </p:spTree>
    <p:extLst>
      <p:ext uri="{BB962C8B-B14F-4D97-AF65-F5344CB8AC3E}">
        <p14:creationId xmlns:p14="http://schemas.microsoft.com/office/powerpoint/2010/main" val="191893394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2EE3E3-76FF-4EDA-99C4-173BC067FEF9}"/>
              </a:ext>
            </a:extLst>
          </p:cNvPr>
          <p:cNvSpPr>
            <a:spLocks noGrp="1"/>
          </p:cNvSpPr>
          <p:nvPr>
            <p:ph type="title"/>
          </p:nvPr>
        </p:nvSpPr>
        <p:spPr>
          <a:xfrm>
            <a:off x="305461" y="355203"/>
            <a:ext cx="10515600" cy="1325563"/>
          </a:xfrm>
        </p:spPr>
        <p:txBody>
          <a:bodyPr>
            <a:normAutofit/>
          </a:bodyPr>
          <a:lstStyle/>
          <a:p>
            <a:pPr>
              <a:lnSpc>
                <a:spcPct val="100000"/>
              </a:lnSpc>
            </a:pPr>
            <a:r>
              <a:rPr lang="en-US" sz="3600" dirty="0">
                <a:solidFill>
                  <a:srgbClr val="0070C0"/>
                </a:solidFill>
                <a:latin typeface="Arial" panose="020B0604020202020204" pitchFamily="34" charset="0"/>
                <a:cs typeface="Arial" panose="020B0604020202020204" pitchFamily="34" charset="0"/>
              </a:rPr>
              <a:t>16.	Any other business</a:t>
            </a:r>
          </a:p>
        </p:txBody>
      </p:sp>
      <p:sp>
        <p:nvSpPr>
          <p:cNvPr id="3" name="Content Placeholder 2">
            <a:extLst>
              <a:ext uri="{FF2B5EF4-FFF2-40B4-BE49-F238E27FC236}">
                <a16:creationId xmlns:a16="http://schemas.microsoft.com/office/drawing/2014/main" id="{D4C6FA4B-899F-4691-837C-954CFE0022CB}"/>
              </a:ext>
            </a:extLst>
          </p:cNvPr>
          <p:cNvSpPr>
            <a:spLocks noGrp="1"/>
          </p:cNvSpPr>
          <p:nvPr>
            <p:ph idx="1"/>
          </p:nvPr>
        </p:nvSpPr>
        <p:spPr>
          <a:xfrm>
            <a:off x="305462" y="1637629"/>
            <a:ext cx="11688829" cy="4351338"/>
          </a:xfrm>
        </p:spPr>
        <p:txBody>
          <a:bodyPr>
            <a:normAutofit/>
          </a:bodyPr>
          <a:lstStyle/>
          <a:p>
            <a:pPr marL="0" indent="0">
              <a:buNone/>
            </a:pPr>
            <a:endParaRPr lang="en-US" dirty="0"/>
          </a:p>
          <a:p>
            <a:endParaRPr lang="en-GB" dirty="0"/>
          </a:p>
        </p:txBody>
      </p:sp>
      <p:pic>
        <p:nvPicPr>
          <p:cNvPr id="4" name="Picture 3">
            <a:extLst>
              <a:ext uri="{FF2B5EF4-FFF2-40B4-BE49-F238E27FC236}">
                <a16:creationId xmlns:a16="http://schemas.microsoft.com/office/drawing/2014/main" id="{2982294F-B4C4-4A41-9B17-D218A223D504}"/>
              </a:ext>
            </a:extLst>
          </p:cNvPr>
          <p:cNvPicPr>
            <a:picLocks noChangeAspect="1"/>
          </p:cNvPicPr>
          <p:nvPr/>
        </p:nvPicPr>
        <p:blipFill>
          <a:blip r:embed="rId2"/>
          <a:stretch>
            <a:fillRect/>
          </a:stretch>
        </p:blipFill>
        <p:spPr>
          <a:xfrm>
            <a:off x="9189889" y="5657553"/>
            <a:ext cx="2804403" cy="951058"/>
          </a:xfrm>
          <a:prstGeom prst="rect">
            <a:avLst/>
          </a:prstGeom>
        </p:spPr>
      </p:pic>
      <p:sp>
        <p:nvSpPr>
          <p:cNvPr id="6" name="TextBox 5">
            <a:extLst>
              <a:ext uri="{FF2B5EF4-FFF2-40B4-BE49-F238E27FC236}">
                <a16:creationId xmlns:a16="http://schemas.microsoft.com/office/drawing/2014/main" id="{5FB479E4-5F81-4309-B0AD-41544A12C52A}"/>
              </a:ext>
            </a:extLst>
          </p:cNvPr>
          <p:cNvSpPr txBox="1"/>
          <p:nvPr/>
        </p:nvSpPr>
        <p:spPr>
          <a:xfrm>
            <a:off x="305461" y="2348984"/>
            <a:ext cx="9838664" cy="523220"/>
          </a:xfrm>
          <a:prstGeom prst="rect">
            <a:avLst/>
          </a:prstGeom>
          <a:noFill/>
        </p:spPr>
        <p:txBody>
          <a:bodyPr wrap="square">
            <a:spAutoFit/>
          </a:bodyPr>
          <a:lstStyle/>
          <a:p>
            <a:pPr marL="342900" indent="-342900">
              <a:buClr>
                <a:srgbClr val="0070C0"/>
              </a:buClr>
              <a:buFont typeface="Arial" panose="020B0604020202020204" pitchFamily="34" charset="0"/>
              <a:buChar char="•"/>
            </a:pPr>
            <a:r>
              <a:rPr lang="en-US" sz="2800" dirty="0">
                <a:latin typeface="Arial" panose="020B0604020202020204" pitchFamily="34" charset="0"/>
                <a:cs typeface="Arial" panose="020B0604020202020204" pitchFamily="34" charset="0"/>
              </a:rPr>
              <a:t>EDF future strategy- proposed by Pat Clarke</a:t>
            </a:r>
            <a:endParaRPr lang="fr-BE" sz="2800" dirty="0"/>
          </a:p>
        </p:txBody>
      </p:sp>
    </p:spTree>
    <p:extLst>
      <p:ext uri="{BB962C8B-B14F-4D97-AF65-F5344CB8AC3E}">
        <p14:creationId xmlns:p14="http://schemas.microsoft.com/office/powerpoint/2010/main" val="344517320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2EE3E3-76FF-4EDA-99C4-173BC067FEF9}"/>
              </a:ext>
            </a:extLst>
          </p:cNvPr>
          <p:cNvSpPr>
            <a:spLocks noGrp="1"/>
          </p:cNvSpPr>
          <p:nvPr>
            <p:ph type="title"/>
          </p:nvPr>
        </p:nvSpPr>
        <p:spPr>
          <a:xfrm>
            <a:off x="305461" y="355203"/>
            <a:ext cx="10515600" cy="1325563"/>
          </a:xfrm>
        </p:spPr>
        <p:txBody>
          <a:bodyPr>
            <a:normAutofit/>
          </a:bodyPr>
          <a:lstStyle/>
          <a:p>
            <a:pPr>
              <a:lnSpc>
                <a:spcPct val="100000"/>
              </a:lnSpc>
            </a:pPr>
            <a:r>
              <a:rPr lang="en-US" sz="3600" dirty="0">
                <a:solidFill>
                  <a:srgbClr val="0070C0"/>
                </a:solidFill>
                <a:latin typeface="Arial" panose="020B0604020202020204" pitchFamily="34" charset="0"/>
                <a:cs typeface="Arial" panose="020B0604020202020204" pitchFamily="34" charset="0"/>
              </a:rPr>
              <a:t>17.	Date of the next Board meeting</a:t>
            </a:r>
          </a:p>
        </p:txBody>
      </p:sp>
      <p:sp>
        <p:nvSpPr>
          <p:cNvPr id="3" name="Content Placeholder 2">
            <a:extLst>
              <a:ext uri="{FF2B5EF4-FFF2-40B4-BE49-F238E27FC236}">
                <a16:creationId xmlns:a16="http://schemas.microsoft.com/office/drawing/2014/main" id="{D4C6FA4B-899F-4691-837C-954CFE0022CB}"/>
              </a:ext>
            </a:extLst>
          </p:cNvPr>
          <p:cNvSpPr>
            <a:spLocks noGrp="1"/>
          </p:cNvSpPr>
          <p:nvPr>
            <p:ph idx="1"/>
          </p:nvPr>
        </p:nvSpPr>
        <p:spPr>
          <a:xfrm>
            <a:off x="305462" y="1637629"/>
            <a:ext cx="11688829" cy="4351338"/>
          </a:xfrm>
        </p:spPr>
        <p:txBody>
          <a:bodyPr>
            <a:normAutofit/>
          </a:bodyPr>
          <a:lstStyle/>
          <a:p>
            <a:pPr marL="0" indent="0">
              <a:buNone/>
            </a:pPr>
            <a:endParaRPr lang="en-US" dirty="0"/>
          </a:p>
          <a:p>
            <a:endParaRPr lang="en-GB" dirty="0"/>
          </a:p>
        </p:txBody>
      </p:sp>
      <p:pic>
        <p:nvPicPr>
          <p:cNvPr id="4" name="Picture 3">
            <a:extLst>
              <a:ext uri="{FF2B5EF4-FFF2-40B4-BE49-F238E27FC236}">
                <a16:creationId xmlns:a16="http://schemas.microsoft.com/office/drawing/2014/main" id="{2982294F-B4C4-4A41-9B17-D218A223D504}"/>
              </a:ext>
            </a:extLst>
          </p:cNvPr>
          <p:cNvPicPr>
            <a:picLocks noChangeAspect="1"/>
          </p:cNvPicPr>
          <p:nvPr/>
        </p:nvPicPr>
        <p:blipFill>
          <a:blip r:embed="rId2"/>
          <a:stretch>
            <a:fillRect/>
          </a:stretch>
        </p:blipFill>
        <p:spPr>
          <a:xfrm>
            <a:off x="9189889" y="5657553"/>
            <a:ext cx="2804403" cy="951058"/>
          </a:xfrm>
          <a:prstGeom prst="rect">
            <a:avLst/>
          </a:prstGeom>
        </p:spPr>
      </p:pic>
    </p:spTree>
    <p:extLst>
      <p:ext uri="{BB962C8B-B14F-4D97-AF65-F5344CB8AC3E}">
        <p14:creationId xmlns:p14="http://schemas.microsoft.com/office/powerpoint/2010/main" val="23411833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E2FB35-CF56-4501-A65C-A3575648792A}"/>
              </a:ext>
            </a:extLst>
          </p:cNvPr>
          <p:cNvSpPr>
            <a:spLocks noGrp="1"/>
          </p:cNvSpPr>
          <p:nvPr>
            <p:ph type="title"/>
          </p:nvPr>
        </p:nvSpPr>
        <p:spPr>
          <a:xfrm>
            <a:off x="305463" y="83107"/>
            <a:ext cx="10515600" cy="1325563"/>
          </a:xfrm>
        </p:spPr>
        <p:txBody>
          <a:bodyPr>
            <a:normAutofit/>
          </a:bodyPr>
          <a:lstStyle/>
          <a:p>
            <a:r>
              <a:rPr lang="en-US" sz="3600" dirty="0">
                <a:solidFill>
                  <a:srgbClr val="0070C0"/>
                </a:solidFill>
                <a:latin typeface="Arial" panose="020B0604020202020204" pitchFamily="34" charset="0"/>
                <a:cs typeface="Arial" panose="020B0604020202020204" pitchFamily="34" charset="0"/>
              </a:rPr>
              <a:t>Board session 1. </a:t>
            </a:r>
            <a:r>
              <a:rPr lang="en-GB" sz="3600" dirty="0">
                <a:solidFill>
                  <a:srgbClr val="0070C0"/>
                </a:solidFill>
                <a:latin typeface="Arial" panose="020B0604020202020204" pitchFamily="34" charset="0"/>
                <a:cs typeface="Arial" panose="020B0604020202020204" pitchFamily="34" charset="0"/>
              </a:rPr>
              <a:t>09:00 – 10:30</a:t>
            </a:r>
          </a:p>
        </p:txBody>
      </p:sp>
      <p:sp>
        <p:nvSpPr>
          <p:cNvPr id="3" name="Content Placeholder 2">
            <a:extLst>
              <a:ext uri="{FF2B5EF4-FFF2-40B4-BE49-F238E27FC236}">
                <a16:creationId xmlns:a16="http://schemas.microsoft.com/office/drawing/2014/main" id="{6A4DA57A-43F0-4CC4-A82A-A9E120B9DB78}"/>
              </a:ext>
            </a:extLst>
          </p:cNvPr>
          <p:cNvSpPr>
            <a:spLocks noGrp="1"/>
          </p:cNvSpPr>
          <p:nvPr>
            <p:ph idx="1"/>
          </p:nvPr>
        </p:nvSpPr>
        <p:spPr>
          <a:xfrm>
            <a:off x="241329" y="1408670"/>
            <a:ext cx="11791802" cy="5449330"/>
          </a:xfrm>
        </p:spPr>
        <p:txBody>
          <a:bodyPr>
            <a:normAutofit/>
          </a:bodyPr>
          <a:lstStyle/>
          <a:p>
            <a:pPr marL="514350" lvl="0" indent="-514350">
              <a:lnSpc>
                <a:spcPct val="150000"/>
              </a:lnSpc>
              <a:spcAft>
                <a:spcPts val="800"/>
              </a:spcAft>
              <a:buSzPct val="100000"/>
              <a:buFont typeface="+mj-lt"/>
              <a:buAutoNum type="arabicPeriod"/>
            </a:pPr>
            <a:r>
              <a:rPr lang="en-US" dirty="0">
                <a:effectLst/>
                <a:latin typeface="Arial" panose="020B0604020202020204" pitchFamily="34" charset="0"/>
                <a:cs typeface="Arial" panose="020B0604020202020204" pitchFamily="34" charset="0"/>
              </a:rPr>
              <a:t>Opening of the Board meeting by the EDF President and Adoption of the agenda </a:t>
            </a:r>
            <a:endParaRPr lang="en-GB" dirty="0">
              <a:latin typeface="Arial" panose="020B0604020202020204" pitchFamily="34" charset="0"/>
              <a:cs typeface="Arial" panose="020B0604020202020204" pitchFamily="34" charset="0"/>
            </a:endParaRPr>
          </a:p>
          <a:p>
            <a:pPr marL="514350" lvl="0" indent="-514350">
              <a:lnSpc>
                <a:spcPct val="150000"/>
              </a:lnSpc>
              <a:spcAft>
                <a:spcPts val="800"/>
              </a:spcAft>
              <a:buSzPct val="100000"/>
              <a:buFont typeface="+mj-lt"/>
              <a:buAutoNum type="arabicPeriod"/>
            </a:pPr>
            <a:r>
              <a:rPr lang="en-US" dirty="0">
                <a:effectLst/>
                <a:latin typeface="Arial" panose="020B0604020202020204" pitchFamily="34" charset="0"/>
                <a:cs typeface="Arial" panose="020B0604020202020204" pitchFamily="34" charset="0"/>
              </a:rPr>
              <a:t>President and Executive Committee report (DOC-BOARD-21-07-01)</a:t>
            </a:r>
            <a:endParaRPr lang="en-GB" dirty="0">
              <a:latin typeface="Arial" panose="020B0604020202020204" pitchFamily="34" charset="0"/>
              <a:cs typeface="Arial" panose="020B0604020202020204" pitchFamily="34" charset="0"/>
            </a:endParaRPr>
          </a:p>
          <a:p>
            <a:pPr marL="514350" lvl="0" indent="-514350">
              <a:lnSpc>
                <a:spcPct val="150000"/>
              </a:lnSpc>
              <a:spcAft>
                <a:spcPts val="800"/>
              </a:spcAft>
              <a:buSzPct val="100000"/>
              <a:buFont typeface="+mj-lt"/>
              <a:buAutoNum type="arabicPeriod"/>
            </a:pPr>
            <a:r>
              <a:rPr lang="en-US" dirty="0">
                <a:effectLst/>
                <a:latin typeface="Arial" panose="020B0604020202020204" pitchFamily="34" charset="0"/>
                <a:cs typeface="Arial" panose="020B0604020202020204" pitchFamily="34" charset="0"/>
              </a:rPr>
              <a:t>Update on EDFs work in 2021- highlights (DOC-BOARD-21-07-02)</a:t>
            </a:r>
          </a:p>
          <a:p>
            <a:pPr marL="514350" lvl="0" indent="-514350">
              <a:lnSpc>
                <a:spcPct val="150000"/>
              </a:lnSpc>
              <a:spcAft>
                <a:spcPts val="800"/>
              </a:spcAft>
              <a:buSzPct val="100000"/>
              <a:buFont typeface="+mj-lt"/>
              <a:buAutoNum type="arabicPeriod"/>
            </a:pPr>
            <a:r>
              <a:rPr lang="en-US" dirty="0">
                <a:effectLst/>
                <a:latin typeface="Arial" panose="020B0604020202020204" pitchFamily="34" charset="0"/>
                <a:cs typeface="Arial" panose="020B0604020202020204" pitchFamily="34" charset="0"/>
              </a:rPr>
              <a:t>Work-planning for 2022-2025 (DOC-BOARD-21-07-03)</a:t>
            </a:r>
            <a:endParaRPr lang="en-GB" dirty="0">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12E92FB6-475B-4A7D-B24D-8EA62BC1E8EE}"/>
              </a:ext>
            </a:extLst>
          </p:cNvPr>
          <p:cNvPicPr>
            <a:picLocks noChangeAspect="1"/>
          </p:cNvPicPr>
          <p:nvPr/>
        </p:nvPicPr>
        <p:blipFill>
          <a:blip r:embed="rId2"/>
          <a:stretch>
            <a:fillRect/>
          </a:stretch>
        </p:blipFill>
        <p:spPr>
          <a:xfrm>
            <a:off x="9228728" y="5672132"/>
            <a:ext cx="2804403" cy="951058"/>
          </a:xfrm>
          <a:prstGeom prst="rect">
            <a:avLst/>
          </a:prstGeom>
        </p:spPr>
      </p:pic>
    </p:spTree>
    <p:extLst>
      <p:ext uri="{BB962C8B-B14F-4D97-AF65-F5344CB8AC3E}">
        <p14:creationId xmlns:p14="http://schemas.microsoft.com/office/powerpoint/2010/main" val="59367709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Content Placeholder 11" title="EDF Logo"/>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8656294" y="652113"/>
            <a:ext cx="2798095" cy="3096117"/>
          </a:xfrm>
          <a:prstGeom prst="rect">
            <a:avLst/>
          </a:prstGeom>
        </p:spPr>
      </p:pic>
      <p:sp>
        <p:nvSpPr>
          <p:cNvPr id="10" name="Content Placeholder 9"/>
          <p:cNvSpPr>
            <a:spLocks noGrp="1"/>
          </p:cNvSpPr>
          <p:nvPr>
            <p:ph sz="half" idx="1"/>
          </p:nvPr>
        </p:nvSpPr>
        <p:spPr>
          <a:xfrm>
            <a:off x="937054" y="1218792"/>
            <a:ext cx="6525126" cy="4351338"/>
          </a:xfrm>
        </p:spPr>
        <p:txBody>
          <a:bodyPr/>
          <a:lstStyle/>
          <a:p>
            <a:pPr marL="0" indent="0">
              <a:buNone/>
            </a:pPr>
            <a:r>
              <a:rPr lang="en-GB" dirty="0">
                <a:latin typeface="Arial" panose="020B0604020202020204" pitchFamily="34" charset="0"/>
                <a:cs typeface="Arial" panose="020B0604020202020204" pitchFamily="34" charset="0"/>
              </a:rPr>
              <a:t>The European Disability Forum</a:t>
            </a:r>
          </a:p>
          <a:p>
            <a:pPr marL="0" indent="0">
              <a:buNone/>
            </a:pPr>
            <a:r>
              <a:rPr lang="en-GB" dirty="0">
                <a:latin typeface="Arial" panose="020B0604020202020204" pitchFamily="34" charset="0"/>
                <a:cs typeface="Arial" panose="020B0604020202020204" pitchFamily="34" charset="0"/>
                <a:hlinkClick r:id="rId4"/>
              </a:rPr>
              <a:t>www.edf-feph.org</a:t>
            </a:r>
            <a:r>
              <a:rPr lang="en-GB" dirty="0">
                <a:latin typeface="Arial" panose="020B0604020202020204" pitchFamily="34" charset="0"/>
                <a:cs typeface="Arial" panose="020B0604020202020204" pitchFamily="34" charset="0"/>
              </a:rPr>
              <a:t> </a:t>
            </a:r>
          </a:p>
          <a:p>
            <a:pPr marL="0" indent="0">
              <a:buNone/>
            </a:pPr>
            <a:endParaRPr lang="en-GB" dirty="0">
              <a:latin typeface="Arial" panose="020B0604020202020204" pitchFamily="34" charset="0"/>
              <a:cs typeface="Arial" panose="020B0604020202020204" pitchFamily="34" charset="0"/>
            </a:endParaRPr>
          </a:p>
          <a:p>
            <a:pPr marL="0" indent="0">
              <a:buNone/>
            </a:pPr>
            <a:r>
              <a:rPr lang="en-GB" dirty="0">
                <a:latin typeface="Arial" panose="020B0604020202020204" pitchFamily="34" charset="0"/>
                <a:cs typeface="Arial" panose="020B0604020202020204" pitchFamily="34" charset="0"/>
              </a:rPr>
              <a:t>Avenue des Arts 7-8, Bruxelles 1210, Belgium</a:t>
            </a:r>
          </a:p>
          <a:p>
            <a:pPr marL="0" indent="0">
              <a:buNone/>
            </a:pPr>
            <a:endParaRPr lang="en-GB" dirty="0">
              <a:latin typeface="Arial" panose="020B0604020202020204" pitchFamily="34" charset="0"/>
              <a:cs typeface="Arial" panose="020B0604020202020204" pitchFamily="34" charset="0"/>
            </a:endParaRPr>
          </a:p>
          <a:p>
            <a:pPr marL="0" indent="0">
              <a:buNone/>
            </a:pPr>
            <a:r>
              <a:rPr lang="en-GB" dirty="0">
                <a:latin typeface="Arial" panose="020B0604020202020204" pitchFamily="34" charset="0"/>
                <a:cs typeface="Arial" panose="020B0604020202020204" pitchFamily="34" charset="0"/>
              </a:rPr>
              <a:t>Twitter: @MyEDF</a:t>
            </a:r>
          </a:p>
          <a:p>
            <a:pPr marL="0" indent="0">
              <a:buNone/>
            </a:pPr>
            <a:r>
              <a:rPr lang="en-GB" dirty="0">
                <a:latin typeface="Arial" panose="020B0604020202020204" pitchFamily="34" charset="0"/>
                <a:cs typeface="Arial" panose="020B0604020202020204" pitchFamily="34" charset="0"/>
              </a:rPr>
              <a:t>Facebook: @MyEDF</a:t>
            </a:r>
          </a:p>
        </p:txBody>
      </p:sp>
      <p:sp>
        <p:nvSpPr>
          <p:cNvPr id="9" name="Title 8"/>
          <p:cNvSpPr>
            <a:spLocks noGrp="1"/>
          </p:cNvSpPr>
          <p:nvPr>
            <p:ph type="title"/>
          </p:nvPr>
        </p:nvSpPr>
        <p:spPr>
          <a:xfrm>
            <a:off x="838200" y="103687"/>
            <a:ext cx="10515600" cy="1325563"/>
          </a:xfrm>
        </p:spPr>
        <p:txBody>
          <a:bodyPr>
            <a:normAutofit/>
          </a:bodyPr>
          <a:lstStyle/>
          <a:p>
            <a:r>
              <a:rPr lang="en-GB" sz="4000" dirty="0">
                <a:solidFill>
                  <a:srgbClr val="0070C0"/>
                </a:solidFill>
                <a:latin typeface="Arial" panose="020B0604020202020204" pitchFamily="34" charset="0"/>
                <a:cs typeface="Arial" panose="020B0604020202020204" pitchFamily="34" charset="0"/>
              </a:rPr>
              <a:t>Thank you for your attention</a:t>
            </a:r>
          </a:p>
        </p:txBody>
      </p:sp>
      <p:sp>
        <p:nvSpPr>
          <p:cNvPr id="5" name="Content Placeholder 2">
            <a:extLst>
              <a:ext uri="{FF2B5EF4-FFF2-40B4-BE49-F238E27FC236}">
                <a16:creationId xmlns:a16="http://schemas.microsoft.com/office/drawing/2014/main" id="{32301B99-22D9-413A-A12E-2D58FCCC0E99}"/>
              </a:ext>
            </a:extLst>
          </p:cNvPr>
          <p:cNvSpPr txBox="1">
            <a:spLocks/>
          </p:cNvSpPr>
          <p:nvPr/>
        </p:nvSpPr>
        <p:spPr>
          <a:xfrm>
            <a:off x="937054" y="5631378"/>
            <a:ext cx="11254946" cy="192843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a:latin typeface="Arial" panose="020B0604020202020204" pitchFamily="34" charset="0"/>
                <a:cs typeface="Arial" panose="020B0604020202020204" pitchFamily="34" charset="0"/>
              </a:rPr>
              <a:t>Thank you to our interpreters.</a:t>
            </a:r>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431068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32486" y="719176"/>
            <a:ext cx="11266152" cy="1465488"/>
          </a:xfrm>
        </p:spPr>
        <p:txBody>
          <a:bodyPr>
            <a:noAutofit/>
          </a:bodyPr>
          <a:lstStyle/>
          <a:p>
            <a:pPr>
              <a:lnSpc>
                <a:spcPct val="150000"/>
              </a:lnSpc>
            </a:pPr>
            <a:r>
              <a:rPr lang="en-GB" sz="3600" b="1" dirty="0">
                <a:solidFill>
                  <a:srgbClr val="0070C0"/>
                </a:solidFill>
                <a:latin typeface="Arial" panose="020B0604020202020204" pitchFamily="34" charset="0"/>
                <a:cs typeface="Arial" panose="020B0604020202020204" pitchFamily="34" charset="0"/>
              </a:rPr>
              <a:t>1. 	Opening by the EDF President and adoption of 	the agenda </a:t>
            </a:r>
          </a:p>
        </p:txBody>
      </p:sp>
      <p:pic>
        <p:nvPicPr>
          <p:cNvPr id="3" name="Picture 2">
            <a:extLst>
              <a:ext uri="{FF2B5EF4-FFF2-40B4-BE49-F238E27FC236}">
                <a16:creationId xmlns:a16="http://schemas.microsoft.com/office/drawing/2014/main" id="{4F820C0E-2883-477A-B23A-F733C034C95A}"/>
              </a:ext>
            </a:extLst>
          </p:cNvPr>
          <p:cNvPicPr>
            <a:picLocks noChangeAspect="1"/>
          </p:cNvPicPr>
          <p:nvPr/>
        </p:nvPicPr>
        <p:blipFill>
          <a:blip r:embed="rId3"/>
          <a:stretch>
            <a:fillRect/>
          </a:stretch>
        </p:blipFill>
        <p:spPr>
          <a:xfrm>
            <a:off x="9204014" y="5597990"/>
            <a:ext cx="2804403" cy="951058"/>
          </a:xfrm>
          <a:prstGeom prst="rect">
            <a:avLst/>
          </a:prstGeom>
        </p:spPr>
      </p:pic>
      <p:sp>
        <p:nvSpPr>
          <p:cNvPr id="4" name="Subtitle 6">
            <a:extLst>
              <a:ext uri="{FF2B5EF4-FFF2-40B4-BE49-F238E27FC236}">
                <a16:creationId xmlns:a16="http://schemas.microsoft.com/office/drawing/2014/main" id="{5F0DB2BB-0CE2-4F00-A5F9-FA88FA02C266}"/>
              </a:ext>
            </a:extLst>
          </p:cNvPr>
          <p:cNvSpPr>
            <a:spLocks noGrp="1"/>
          </p:cNvSpPr>
          <p:nvPr>
            <p:ph type="subTitle" idx="1"/>
          </p:nvPr>
        </p:nvSpPr>
        <p:spPr>
          <a:xfrm>
            <a:off x="432485" y="3017575"/>
            <a:ext cx="11405287" cy="1655762"/>
          </a:xfrm>
        </p:spPr>
        <p:txBody>
          <a:bodyPr>
            <a:normAutofit/>
          </a:bodyPr>
          <a:lstStyle/>
          <a:p>
            <a:pPr>
              <a:lnSpc>
                <a:spcPct val="150000"/>
              </a:lnSpc>
            </a:pPr>
            <a:r>
              <a:rPr lang="en-US" b="0" dirty="0">
                <a:latin typeface="Arial" panose="020B0604020202020204" pitchFamily="34" charset="0"/>
                <a:cs typeface="Arial" panose="020B0604020202020204" pitchFamily="34" charset="0"/>
              </a:rPr>
              <a:t>Apologies: Marthese Mugliette, Ana </a:t>
            </a:r>
            <a:r>
              <a:rPr lang="en-US" b="0" dirty="0" err="1">
                <a:latin typeface="Arial" panose="020B0604020202020204" pitchFamily="34" charset="0"/>
                <a:cs typeface="Arial" panose="020B0604020202020204" pitchFamily="34" charset="0"/>
              </a:rPr>
              <a:t>Peláez</a:t>
            </a:r>
            <a:r>
              <a:rPr lang="en-US" b="0" dirty="0">
                <a:latin typeface="Arial" panose="020B0604020202020204" pitchFamily="34" charset="0"/>
                <a:cs typeface="Arial" panose="020B0604020202020204" pitchFamily="34" charset="0"/>
              </a:rPr>
              <a:t> Narvaez, Sanja Tarczay, </a:t>
            </a:r>
            <a:endParaRPr lang="en-GB" b="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960744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E213398-8CCE-4900-BB20-0A62A32FCC88}"/>
              </a:ext>
            </a:extLst>
          </p:cNvPr>
          <p:cNvSpPr>
            <a:spLocks noGrp="1"/>
          </p:cNvSpPr>
          <p:nvPr>
            <p:ph type="ctrTitle"/>
          </p:nvPr>
        </p:nvSpPr>
        <p:spPr>
          <a:xfrm>
            <a:off x="432485" y="1329064"/>
            <a:ext cx="11602995" cy="1465488"/>
          </a:xfrm>
        </p:spPr>
        <p:txBody>
          <a:bodyPr>
            <a:noAutofit/>
          </a:bodyPr>
          <a:lstStyle/>
          <a:p>
            <a:pPr>
              <a:lnSpc>
                <a:spcPct val="150000"/>
              </a:lnSpc>
            </a:pPr>
            <a:r>
              <a:rPr lang="en-US" sz="3600" b="1" dirty="0">
                <a:solidFill>
                  <a:srgbClr val="0070C0"/>
                </a:solidFill>
                <a:latin typeface="Arial" panose="020B0604020202020204" pitchFamily="34" charset="0"/>
                <a:cs typeface="Arial" panose="020B0604020202020204" pitchFamily="34" charset="0"/>
              </a:rPr>
              <a:t>2. 	President and Executive Committee report 	(DOC-BOARD-21-07-01)</a:t>
            </a:r>
            <a:br>
              <a:rPr lang="en-GB" sz="3600" dirty="0">
                <a:latin typeface="Arial" panose="020B0604020202020204" pitchFamily="34" charset="0"/>
                <a:ea typeface="Calibri" panose="020F0502020204030204" pitchFamily="34" charset="0"/>
                <a:cs typeface="Arial" panose="020B0604020202020204" pitchFamily="34" charset="0"/>
              </a:rPr>
            </a:br>
            <a:endParaRPr lang="en-GB" sz="3600" dirty="0">
              <a:latin typeface="Arial" panose="020B0604020202020204" pitchFamily="34" charset="0"/>
              <a:cs typeface="Arial" panose="020B0604020202020204" pitchFamily="34" charset="0"/>
            </a:endParaRPr>
          </a:p>
        </p:txBody>
      </p:sp>
      <p:sp>
        <p:nvSpPr>
          <p:cNvPr id="7" name="Subtitle 6">
            <a:extLst>
              <a:ext uri="{FF2B5EF4-FFF2-40B4-BE49-F238E27FC236}">
                <a16:creationId xmlns:a16="http://schemas.microsoft.com/office/drawing/2014/main" id="{1B26986F-8F1F-458A-946B-D28975F51CB4}"/>
              </a:ext>
            </a:extLst>
          </p:cNvPr>
          <p:cNvSpPr>
            <a:spLocks noGrp="1"/>
          </p:cNvSpPr>
          <p:nvPr>
            <p:ph type="subTitle" idx="1"/>
          </p:nvPr>
        </p:nvSpPr>
        <p:spPr>
          <a:xfrm>
            <a:off x="834635" y="2794552"/>
            <a:ext cx="10798696" cy="1655762"/>
          </a:xfrm>
        </p:spPr>
        <p:txBody>
          <a:bodyPr>
            <a:normAutofit/>
          </a:bodyPr>
          <a:lstStyle/>
          <a:p>
            <a:r>
              <a:rPr lang="en-US" b="0" dirty="0">
                <a:latin typeface="Arial" panose="020B0604020202020204" pitchFamily="34" charset="0"/>
                <a:cs typeface="Arial" panose="020B0604020202020204" pitchFamily="34" charset="0"/>
              </a:rPr>
              <a:t>Are there any questions or comments on the report? </a:t>
            </a:r>
            <a:endParaRPr lang="en-GB" b="0" dirty="0">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300BAD78-FC16-438F-8A73-C60F1470A452}"/>
              </a:ext>
            </a:extLst>
          </p:cNvPr>
          <p:cNvPicPr>
            <a:picLocks noChangeAspect="1"/>
          </p:cNvPicPr>
          <p:nvPr/>
        </p:nvPicPr>
        <p:blipFill>
          <a:blip r:embed="rId2"/>
          <a:stretch>
            <a:fillRect/>
          </a:stretch>
        </p:blipFill>
        <p:spPr>
          <a:xfrm>
            <a:off x="9129874" y="5629035"/>
            <a:ext cx="2804403" cy="951058"/>
          </a:xfrm>
          <a:prstGeom prst="rect">
            <a:avLst/>
          </a:prstGeom>
        </p:spPr>
      </p:pic>
      <p:pic>
        <p:nvPicPr>
          <p:cNvPr id="1028" name="Picture 4" descr="Question, mark Free Icon of Tabler icons">
            <a:extLst>
              <a:ext uri="{FF2B5EF4-FFF2-40B4-BE49-F238E27FC236}">
                <a16:creationId xmlns:a16="http://schemas.microsoft.com/office/drawing/2014/main" id="{4EBFBD56-13E0-4371-8003-3ACEE2927FD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4437" y="3772677"/>
            <a:ext cx="2143125"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61519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E213398-8CCE-4900-BB20-0A62A32FCC88}"/>
              </a:ext>
            </a:extLst>
          </p:cNvPr>
          <p:cNvSpPr>
            <a:spLocks noGrp="1"/>
          </p:cNvSpPr>
          <p:nvPr>
            <p:ph type="ctrTitle"/>
          </p:nvPr>
        </p:nvSpPr>
        <p:spPr>
          <a:xfrm>
            <a:off x="418068" y="839238"/>
            <a:ext cx="11861377" cy="1465488"/>
          </a:xfrm>
        </p:spPr>
        <p:txBody>
          <a:bodyPr>
            <a:noAutofit/>
          </a:bodyPr>
          <a:lstStyle/>
          <a:p>
            <a:pPr>
              <a:lnSpc>
                <a:spcPct val="150000"/>
              </a:lnSpc>
            </a:pPr>
            <a:r>
              <a:rPr lang="en-US" sz="3200" b="1" dirty="0">
                <a:solidFill>
                  <a:srgbClr val="0070C0"/>
                </a:solidFill>
                <a:latin typeface="Arial" panose="020B0604020202020204" pitchFamily="34" charset="0"/>
                <a:cs typeface="Arial" panose="020B0604020202020204" pitchFamily="34" charset="0"/>
              </a:rPr>
              <a:t>3.	Update on EDFs work in 2021- highlights </a:t>
            </a:r>
            <a:br>
              <a:rPr lang="en-US" sz="3200" b="1" dirty="0">
                <a:solidFill>
                  <a:srgbClr val="0070C0"/>
                </a:solidFill>
                <a:latin typeface="Arial" panose="020B0604020202020204" pitchFamily="34" charset="0"/>
                <a:cs typeface="Arial" panose="020B0604020202020204" pitchFamily="34" charset="0"/>
              </a:rPr>
            </a:br>
            <a:r>
              <a:rPr lang="en-US" sz="3200" b="1" dirty="0">
                <a:solidFill>
                  <a:srgbClr val="0070C0"/>
                </a:solidFill>
                <a:latin typeface="Arial" panose="020B0604020202020204" pitchFamily="34" charset="0"/>
                <a:cs typeface="Arial" panose="020B0604020202020204" pitchFamily="34" charset="0"/>
              </a:rPr>
              <a:t>	(DOC-BOARD-21-07-02) – presented by Catherine</a:t>
            </a:r>
            <a:br>
              <a:rPr lang="en-GB" sz="3200" dirty="0">
                <a:effectLst/>
                <a:latin typeface="Calibri" panose="020F0502020204030204" pitchFamily="34" charset="0"/>
                <a:ea typeface="Calibri" panose="020F0502020204030204" pitchFamily="34" charset="0"/>
                <a:cs typeface="Times New Roman" panose="02020603050405020304" pitchFamily="18" charset="0"/>
              </a:rPr>
            </a:br>
            <a:endParaRPr lang="en-GB" sz="3200" dirty="0"/>
          </a:p>
        </p:txBody>
      </p:sp>
      <p:sp>
        <p:nvSpPr>
          <p:cNvPr id="8" name="Subtitle 6">
            <a:extLst>
              <a:ext uri="{FF2B5EF4-FFF2-40B4-BE49-F238E27FC236}">
                <a16:creationId xmlns:a16="http://schemas.microsoft.com/office/drawing/2014/main" id="{64A9D7A0-0621-4880-86D4-260067E5C9BF}"/>
              </a:ext>
            </a:extLst>
          </p:cNvPr>
          <p:cNvSpPr>
            <a:spLocks noGrp="1"/>
          </p:cNvSpPr>
          <p:nvPr>
            <p:ph type="subTitle" idx="1"/>
          </p:nvPr>
        </p:nvSpPr>
        <p:spPr>
          <a:xfrm>
            <a:off x="418068" y="2458994"/>
            <a:ext cx="11650107" cy="3814805"/>
          </a:xfrm>
        </p:spPr>
        <p:txBody>
          <a:bodyPr>
            <a:normAutofit/>
          </a:bodyPr>
          <a:lstStyle/>
          <a:p>
            <a:pPr marL="457200" indent="-457200">
              <a:lnSpc>
                <a:spcPct val="100000"/>
              </a:lnSpc>
              <a:buClr>
                <a:srgbClr val="0070C0"/>
              </a:buClr>
              <a:buFont typeface="Arial" panose="020B0604020202020204" pitchFamily="34" charset="0"/>
              <a:buChar char="•"/>
            </a:pPr>
            <a:r>
              <a:rPr lang="en-GB" sz="2800" b="0" dirty="0">
                <a:latin typeface="Arial" panose="020B0604020202020204" pitchFamily="34" charset="0"/>
                <a:cs typeface="Arial" panose="020B0604020202020204" pitchFamily="34" charset="0"/>
              </a:rPr>
              <a:t>Started a new monitoring system in 2020</a:t>
            </a:r>
          </a:p>
          <a:p>
            <a:pPr marL="457200" indent="-457200">
              <a:lnSpc>
                <a:spcPct val="100000"/>
              </a:lnSpc>
              <a:buClr>
                <a:srgbClr val="0070C0"/>
              </a:buClr>
              <a:buFont typeface="Arial" panose="020B0604020202020204" pitchFamily="34" charset="0"/>
              <a:buChar char="•"/>
            </a:pPr>
            <a:r>
              <a:rPr lang="en-GB" sz="2800" b="0" dirty="0">
                <a:latin typeface="Arial" panose="020B0604020202020204" pitchFamily="34" charset="0"/>
                <a:cs typeface="Arial" panose="020B0604020202020204" pitchFamily="34" charset="0"/>
              </a:rPr>
              <a:t>For internal and external reporting (EC grant)</a:t>
            </a:r>
          </a:p>
          <a:p>
            <a:pPr marL="457200" indent="-457200">
              <a:lnSpc>
                <a:spcPct val="100000"/>
              </a:lnSpc>
              <a:buClr>
                <a:srgbClr val="0070C0"/>
              </a:buClr>
              <a:buFont typeface="Arial" panose="020B0604020202020204" pitchFamily="34" charset="0"/>
              <a:buChar char="•"/>
            </a:pPr>
            <a:r>
              <a:rPr lang="en-GB" sz="2800" b="0" dirty="0">
                <a:latin typeface="Arial" panose="020B0604020202020204" pitchFamily="34" charset="0"/>
                <a:cs typeface="Arial" panose="020B0604020202020204" pitchFamily="34" charset="0"/>
              </a:rPr>
              <a:t>Focussing on quantitative results but also highlighting qualitative achievements</a:t>
            </a:r>
          </a:p>
          <a:p>
            <a:pPr marL="457200" indent="-457200">
              <a:lnSpc>
                <a:spcPct val="100000"/>
              </a:lnSpc>
              <a:buClr>
                <a:srgbClr val="0070C0"/>
              </a:buClr>
              <a:buFont typeface="Arial" panose="020B0604020202020204" pitchFamily="34" charset="0"/>
              <a:buChar char="•"/>
            </a:pPr>
            <a:r>
              <a:rPr lang="en-GB" sz="2800" b="0" dirty="0">
                <a:latin typeface="Arial" panose="020B0604020202020204" pitchFamily="34" charset="0"/>
                <a:cs typeface="Arial" panose="020B0604020202020204" pitchFamily="34" charset="0"/>
              </a:rPr>
              <a:t>Document summarizes important achievements January – June 2021</a:t>
            </a:r>
          </a:p>
          <a:p>
            <a:pPr marL="457200" indent="-457200">
              <a:buFont typeface="Arial" panose="020B0604020202020204" pitchFamily="34" charset="0"/>
              <a:buChar char="•"/>
            </a:pPr>
            <a:endParaRPr lang="en-GB" sz="2800" b="0" dirty="0">
              <a:latin typeface="Arial" panose="020B0604020202020204" pitchFamily="34" charset="0"/>
              <a:cs typeface="Arial" panose="020B0604020202020204" pitchFamily="34" charset="0"/>
            </a:endParaRPr>
          </a:p>
        </p:txBody>
      </p:sp>
      <p:pic>
        <p:nvPicPr>
          <p:cNvPr id="9" name="Picture 8">
            <a:extLst>
              <a:ext uri="{FF2B5EF4-FFF2-40B4-BE49-F238E27FC236}">
                <a16:creationId xmlns:a16="http://schemas.microsoft.com/office/drawing/2014/main" id="{212317D4-26B1-4624-B7E2-72ACE4ED668F}"/>
              </a:ext>
            </a:extLst>
          </p:cNvPr>
          <p:cNvPicPr>
            <a:picLocks noChangeAspect="1"/>
          </p:cNvPicPr>
          <p:nvPr/>
        </p:nvPicPr>
        <p:blipFill>
          <a:blip r:embed="rId2"/>
          <a:stretch>
            <a:fillRect/>
          </a:stretch>
        </p:blipFill>
        <p:spPr>
          <a:xfrm>
            <a:off x="9129874" y="5629035"/>
            <a:ext cx="2804403" cy="951058"/>
          </a:xfrm>
          <a:prstGeom prst="rect">
            <a:avLst/>
          </a:prstGeom>
        </p:spPr>
      </p:pic>
    </p:spTree>
    <p:extLst>
      <p:ext uri="{BB962C8B-B14F-4D97-AF65-F5344CB8AC3E}">
        <p14:creationId xmlns:p14="http://schemas.microsoft.com/office/powerpoint/2010/main" val="7516215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E213398-8CCE-4900-BB20-0A62A32FCC88}"/>
              </a:ext>
            </a:extLst>
          </p:cNvPr>
          <p:cNvSpPr>
            <a:spLocks noGrp="1"/>
          </p:cNvSpPr>
          <p:nvPr>
            <p:ph type="ctrTitle"/>
          </p:nvPr>
        </p:nvSpPr>
        <p:spPr>
          <a:xfrm>
            <a:off x="330623" y="942198"/>
            <a:ext cx="11861377" cy="1465488"/>
          </a:xfrm>
        </p:spPr>
        <p:txBody>
          <a:bodyPr>
            <a:noAutofit/>
          </a:bodyPr>
          <a:lstStyle/>
          <a:p>
            <a:pPr>
              <a:lnSpc>
                <a:spcPct val="150000"/>
              </a:lnSpc>
            </a:pPr>
            <a:r>
              <a:rPr lang="en-US" sz="3200" b="1" dirty="0">
                <a:solidFill>
                  <a:srgbClr val="0070C0"/>
                </a:solidFill>
                <a:latin typeface="Arial" panose="020B0604020202020204" pitchFamily="34" charset="0"/>
                <a:cs typeface="Arial" panose="020B0604020202020204" pitchFamily="34" charset="0"/>
              </a:rPr>
              <a:t>3.	Update on EDFs work in 2021- highlights </a:t>
            </a:r>
            <a:br>
              <a:rPr lang="en-US" sz="3200" b="1" dirty="0">
                <a:solidFill>
                  <a:srgbClr val="0070C0"/>
                </a:solidFill>
                <a:latin typeface="Arial" panose="020B0604020202020204" pitchFamily="34" charset="0"/>
                <a:cs typeface="Arial" panose="020B0604020202020204" pitchFamily="34" charset="0"/>
              </a:rPr>
            </a:br>
            <a:r>
              <a:rPr lang="en-US" sz="3200" b="1" dirty="0">
                <a:solidFill>
                  <a:srgbClr val="0070C0"/>
                </a:solidFill>
                <a:latin typeface="Arial" panose="020B0604020202020204" pitchFamily="34" charset="0"/>
                <a:cs typeface="Arial" panose="020B0604020202020204" pitchFamily="34" charset="0"/>
              </a:rPr>
              <a:t>	(DOC-BOARD-21-07-02)</a:t>
            </a:r>
            <a:br>
              <a:rPr lang="en-GB" sz="3200" dirty="0">
                <a:effectLst/>
                <a:latin typeface="Calibri" panose="020F0502020204030204" pitchFamily="34" charset="0"/>
                <a:ea typeface="Calibri" panose="020F0502020204030204" pitchFamily="34" charset="0"/>
                <a:cs typeface="Times New Roman" panose="02020603050405020304" pitchFamily="18" charset="0"/>
              </a:rPr>
            </a:br>
            <a:endParaRPr lang="en-GB" sz="3200" dirty="0"/>
          </a:p>
        </p:txBody>
      </p:sp>
      <p:sp>
        <p:nvSpPr>
          <p:cNvPr id="8" name="Subtitle 6">
            <a:extLst>
              <a:ext uri="{FF2B5EF4-FFF2-40B4-BE49-F238E27FC236}">
                <a16:creationId xmlns:a16="http://schemas.microsoft.com/office/drawing/2014/main" id="{64A9D7A0-0621-4880-86D4-260067E5C9BF}"/>
              </a:ext>
            </a:extLst>
          </p:cNvPr>
          <p:cNvSpPr>
            <a:spLocks noGrp="1"/>
          </p:cNvSpPr>
          <p:nvPr>
            <p:ph type="subTitle" idx="1"/>
          </p:nvPr>
        </p:nvSpPr>
        <p:spPr>
          <a:xfrm>
            <a:off x="912055" y="2714301"/>
            <a:ext cx="11355860" cy="1655762"/>
          </a:xfrm>
        </p:spPr>
        <p:txBody>
          <a:bodyPr>
            <a:normAutofit/>
          </a:bodyPr>
          <a:lstStyle/>
          <a:p>
            <a:r>
              <a:rPr lang="en-US" b="0" dirty="0">
                <a:latin typeface="Arial" panose="020B0604020202020204" pitchFamily="34" charset="0"/>
                <a:cs typeface="Arial" panose="020B0604020202020204" pitchFamily="34" charset="0"/>
              </a:rPr>
              <a:t>Are there any questions or comments on the document? </a:t>
            </a:r>
            <a:endParaRPr lang="en-GB" b="0" dirty="0">
              <a:latin typeface="Arial" panose="020B0604020202020204" pitchFamily="34" charset="0"/>
              <a:cs typeface="Arial" panose="020B0604020202020204" pitchFamily="34" charset="0"/>
            </a:endParaRPr>
          </a:p>
        </p:txBody>
      </p:sp>
      <p:pic>
        <p:nvPicPr>
          <p:cNvPr id="9" name="Picture 8">
            <a:extLst>
              <a:ext uri="{FF2B5EF4-FFF2-40B4-BE49-F238E27FC236}">
                <a16:creationId xmlns:a16="http://schemas.microsoft.com/office/drawing/2014/main" id="{212317D4-26B1-4624-B7E2-72ACE4ED668F}"/>
              </a:ext>
            </a:extLst>
          </p:cNvPr>
          <p:cNvPicPr>
            <a:picLocks noChangeAspect="1"/>
          </p:cNvPicPr>
          <p:nvPr/>
        </p:nvPicPr>
        <p:blipFill>
          <a:blip r:embed="rId2"/>
          <a:stretch>
            <a:fillRect/>
          </a:stretch>
        </p:blipFill>
        <p:spPr>
          <a:xfrm>
            <a:off x="9129874" y="5629035"/>
            <a:ext cx="2804403" cy="951058"/>
          </a:xfrm>
          <a:prstGeom prst="rect">
            <a:avLst/>
          </a:prstGeom>
        </p:spPr>
      </p:pic>
      <p:pic>
        <p:nvPicPr>
          <p:cNvPr id="39" name="Picture 4" descr="Question, mark Free Icon of Tabler icons">
            <a:extLst>
              <a:ext uri="{FF2B5EF4-FFF2-40B4-BE49-F238E27FC236}">
                <a16:creationId xmlns:a16="http://schemas.microsoft.com/office/drawing/2014/main" id="{6FB30A16-289D-422D-ACDE-AEAD3CAB527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4437" y="3772677"/>
            <a:ext cx="2143125"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300841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1419</TotalTime>
  <Words>3106</Words>
  <Application>Microsoft Office PowerPoint</Application>
  <PresentationFormat>Widescreen</PresentationFormat>
  <Paragraphs>396</Paragraphs>
  <Slides>50</Slides>
  <Notes>33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50</vt:i4>
      </vt:variant>
    </vt:vector>
  </HeadingPairs>
  <TitlesOfParts>
    <vt:vector size="57" baseType="lpstr">
      <vt:lpstr>Arial</vt:lpstr>
      <vt:lpstr>Calibri</vt:lpstr>
      <vt:lpstr>Courier New</vt:lpstr>
      <vt:lpstr>Symbol</vt:lpstr>
      <vt:lpstr>Times New Roman</vt:lpstr>
      <vt:lpstr>Verdana</vt:lpstr>
      <vt:lpstr>Office Theme</vt:lpstr>
      <vt:lpstr>EDF Board meeting</vt:lpstr>
      <vt:lpstr>Practical information (I)</vt:lpstr>
      <vt:lpstr>Practical information (II)</vt:lpstr>
      <vt:lpstr>Agenda</vt:lpstr>
      <vt:lpstr>Board session 1. 09:00 – 10:30</vt:lpstr>
      <vt:lpstr>1.  Opening by the EDF President and adoption of  the agenda </vt:lpstr>
      <vt:lpstr>2.  President and Executive Committee report  (DOC-BOARD-21-07-01) </vt:lpstr>
      <vt:lpstr>3. Update on EDFs work in 2021- highlights   (DOC-BOARD-21-07-02) – presented by Catherine </vt:lpstr>
      <vt:lpstr>3. Update on EDFs work in 2021- highlights   (DOC-BOARD-21-07-02) </vt:lpstr>
      <vt:lpstr>4. Work-planning for 2022-2025 (DOC-BOARD-21-07-03)  Presented by Catherine </vt:lpstr>
      <vt:lpstr>PowerPoint Presentation</vt:lpstr>
      <vt:lpstr>Questions for the Board </vt:lpstr>
      <vt:lpstr>Break   10:30 - 11:00 </vt:lpstr>
      <vt:lpstr>Board session 2. 11:00 – 12:30</vt:lpstr>
      <vt:lpstr>5. Conference on the Future of Europe      (DOC-BOARD-21-07-04)</vt:lpstr>
      <vt:lpstr>EDF alliances for the Conference</vt:lpstr>
      <vt:lpstr>5. Conference on the Future of Europe </vt:lpstr>
      <vt:lpstr>6. Disability Card (DOC-BOARD-21-07-05)     Presented by Catherine</vt:lpstr>
      <vt:lpstr>6. Disability Card (DOC-BOARD-21-07-05)</vt:lpstr>
      <vt:lpstr>7. Information session on ongoing and upcoming policy developments (DOC-BOARD-21-07-06)</vt:lpstr>
      <vt:lpstr>7. Information session on ongoing and upcoming policy   developments (DOC-BOARD-21-07-06)</vt:lpstr>
      <vt:lpstr>7. Information session on ongoing and upcoming policy developments (DOC-BOARD-21-07-06)</vt:lpstr>
      <vt:lpstr>8. Feedback from EDF members on upcoming Presidencies     Presented by Catherine</vt:lpstr>
      <vt:lpstr>Lunch break   12:30 - 14:30 </vt:lpstr>
      <vt:lpstr>Board Session 3. 14:30 – 16:00 </vt:lpstr>
      <vt:lpstr>Board Session 3. 14:30 – 16:00</vt:lpstr>
      <vt:lpstr>9. EDF 25 year anniversary (DOC-BOARD-21-07-07)  </vt:lpstr>
      <vt:lpstr>Structure</vt:lpstr>
      <vt:lpstr>Objectives of the anniversary </vt:lpstr>
      <vt:lpstr>Day of Action on Disability</vt:lpstr>
      <vt:lpstr>Document and share our history and learning from the past 25 years</vt:lpstr>
      <vt:lpstr>Document and share our history and learning from the past 25 years</vt:lpstr>
      <vt:lpstr>Connect with our members and develop coordinated actions to achieve concrete commitments to advance the rights of persons with disabilities</vt:lpstr>
      <vt:lpstr>Refresh our agenda for the next 25 years</vt:lpstr>
      <vt:lpstr>Reach more persons with disabilities </vt:lpstr>
      <vt:lpstr>Next steps</vt:lpstr>
      <vt:lpstr>Questions for the board</vt:lpstr>
      <vt:lpstr>10. International cooperation – highlights of recent external evaluation (DOC-BOARD-21-07-08) 1/3</vt:lpstr>
      <vt:lpstr>10. International cooperation – highlights of recent external evaluation (DOC-BOARD-21-07-08) 2/3 </vt:lpstr>
      <vt:lpstr>10. International cooperation – highlights of recent external evaluation (DOC-BOARD-21-07-08) 3/3 </vt:lpstr>
      <vt:lpstr>11. EDF Data Protection Policy (for adoption)   (DOC-BOARD-21-07-09) </vt:lpstr>
      <vt:lpstr>12. EDF finances (DOC-BOARD-21-07-10)</vt:lpstr>
      <vt:lpstr>12. EDF finances (DOC-BOARD-21-07-10)</vt:lpstr>
      <vt:lpstr>13. Membership update </vt:lpstr>
      <vt:lpstr>13. Membership update </vt:lpstr>
      <vt:lpstr>14. Meetings until the end of the year (DOC-BOARD-21-07-11)</vt:lpstr>
      <vt:lpstr>15. Evaluation of the Board</vt:lpstr>
      <vt:lpstr>16. Any other business</vt:lpstr>
      <vt:lpstr>17. Date of the next Board meeting</vt:lpstr>
      <vt:lpstr>Thank you for your attention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presentation</dc:title>
  <dc:creator>Catherine Naughton</dc:creator>
  <cp:lastModifiedBy>Andre Felix</cp:lastModifiedBy>
  <cp:revision>246</cp:revision>
  <dcterms:created xsi:type="dcterms:W3CDTF">2019-03-25T10:17:14Z</dcterms:created>
  <dcterms:modified xsi:type="dcterms:W3CDTF">2021-07-02T11:33:16Z</dcterms:modified>
</cp:coreProperties>
</file>