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4" r:id="rId3"/>
    <p:sldId id="300" r:id="rId4"/>
    <p:sldId id="356" r:id="rId5"/>
    <p:sldId id="276" r:id="rId6"/>
    <p:sldId id="264" r:id="rId7"/>
    <p:sldId id="278" r:id="rId8"/>
    <p:sldId id="280" r:id="rId9"/>
    <p:sldId id="348" r:id="rId10"/>
    <p:sldId id="279" r:id="rId11"/>
    <p:sldId id="346" r:id="rId12"/>
    <p:sldId id="299" r:id="rId13"/>
    <p:sldId id="284" r:id="rId14"/>
    <p:sldId id="285" r:id="rId15"/>
    <p:sldId id="287" r:id="rId16"/>
    <p:sldId id="351" r:id="rId17"/>
    <p:sldId id="349" r:id="rId18"/>
    <p:sldId id="323" r:id="rId19"/>
    <p:sldId id="347" r:id="rId20"/>
    <p:sldId id="324" r:id="rId21"/>
    <p:sldId id="352" r:id="rId22"/>
    <p:sldId id="353" r:id="rId23"/>
    <p:sldId id="325" r:id="rId24"/>
    <p:sldId id="301" r:id="rId25"/>
    <p:sldId id="286" r:id="rId26"/>
    <p:sldId id="345" r:id="rId27"/>
    <p:sldId id="291" r:id="rId28"/>
    <p:sldId id="334" r:id="rId29"/>
    <p:sldId id="336" r:id="rId30"/>
    <p:sldId id="337" r:id="rId31"/>
    <p:sldId id="338" r:id="rId32"/>
    <p:sldId id="340" r:id="rId33"/>
    <p:sldId id="341" r:id="rId34"/>
    <p:sldId id="342" r:id="rId35"/>
    <p:sldId id="343" r:id="rId36"/>
    <p:sldId id="344" r:id="rId37"/>
    <p:sldId id="335" r:id="rId38"/>
    <p:sldId id="310" r:id="rId39"/>
    <p:sldId id="354" r:id="rId40"/>
    <p:sldId id="355" r:id="rId41"/>
    <p:sldId id="322" r:id="rId42"/>
    <p:sldId id="326" r:id="rId43"/>
    <p:sldId id="357" r:id="rId44"/>
    <p:sldId id="329" r:id="rId45"/>
    <p:sldId id="350" r:id="rId46"/>
    <p:sldId id="330" r:id="rId47"/>
    <p:sldId id="331" r:id="rId48"/>
    <p:sldId id="332" r:id="rId49"/>
    <p:sldId id="333" r:id="rId50"/>
    <p:sldId id="270"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7B3"/>
    <a:srgbClr val="E1271D"/>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5439" autoAdjust="0"/>
  </p:normalViewPr>
  <p:slideViewPr>
    <p:cSldViewPr snapToGrid="0">
      <p:cViewPr varScale="1">
        <p:scale>
          <a:sx n="50" d="100"/>
          <a:sy n="50" d="100"/>
        </p:scale>
        <p:origin x="1284"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EDF Board meeting </a:t>
            </a:r>
          </a:p>
          <a:p>
            <a:r>
              <a:rPr lang="en-GB" baseline="0" dirty="0"/>
              <a:t>July 5</a:t>
            </a:r>
            <a:r>
              <a:rPr lang="en-GB" baseline="30000" dirty="0"/>
              <a:t>th</a:t>
            </a:r>
            <a:r>
              <a:rPr lang="en-GB" baseline="0" dirty="0"/>
              <a:t> 2021</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266074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58309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90442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13131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02686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Calibri" panose="020F0502020204030204" pitchFamily="34" charset="0"/>
              <a:buNone/>
            </a:pPr>
            <a:r>
              <a:rPr lang="en-US" sz="1800" b="0" i="0" u="none" strike="noStrike" baseline="0" dirty="0">
                <a:latin typeface="Times New Roman" panose="02020603050405020304" pitchFamily="18" charset="0"/>
              </a:rPr>
              <a:t>Update from Czechia (to be given on behalf of Ondrej Folk):</a:t>
            </a:r>
          </a:p>
          <a:p>
            <a:pPr marR="0" algn="l" rtl="0">
              <a:buFont typeface="Calibri" panose="020F0502020204030204" pitchFamily="34" charset="0"/>
              <a:buChar char="-"/>
            </a:pPr>
            <a:endParaRPr lang="en-US" sz="1800" b="0" i="0" u="none" strike="noStrike" baseline="0" dirty="0">
              <a:latin typeface="Times New Roman" panose="02020603050405020304" pitchFamily="18" charset="0"/>
            </a:endParaRPr>
          </a:p>
          <a:p>
            <a:pPr marR="0" algn="l" rtl="0">
              <a:buFont typeface="Calibri" panose="020F0502020204030204" pitchFamily="34" charset="0"/>
              <a:buChar char="-"/>
            </a:pPr>
            <a:r>
              <a:rPr lang="en-US" sz="1800" b="0" i="0" u="none" strike="noStrike" baseline="0" dirty="0">
                <a:latin typeface="Times New Roman" panose="02020603050405020304" pitchFamily="18" charset="0"/>
              </a:rPr>
              <a:t>Not much information on the Presidency; topics: safety and external relations, internal market including digital market;</a:t>
            </a:r>
          </a:p>
          <a:p>
            <a:pPr marR="0" algn="l" rtl="0">
              <a:buFont typeface="Calibri" panose="020F0502020204030204" pitchFamily="34" charset="0"/>
              <a:buChar char="-"/>
            </a:pPr>
            <a:r>
              <a:rPr lang="en-US" sz="1800" b="0" i="0" u="none" strike="noStrike" baseline="0" dirty="0">
                <a:latin typeface="Times New Roman" panose="02020603050405020304" pitchFamily="18" charset="0"/>
              </a:rPr>
              <a:t>asked about the Presidency at a government meeting and also asked about EDF Board meeting but we need to have financing ensured first and the answer was not too enthusiastic</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217563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396434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Arial" panose="020B0604020202020204" pitchFamily="34" charset="0"/>
                <a:cs typeface="Arial" panose="020B0604020202020204" pitchFamily="34" charset="0"/>
              </a:rPr>
              <a:t>9. EDF 25 year anniversary (DOC-BOARD-21-07-07)</a:t>
            </a:r>
            <a:br>
              <a:rPr lang="en-US" sz="1200" dirty="0">
                <a:solidFill>
                  <a:srgbClr val="0070C0"/>
                </a:solidFill>
                <a:latin typeface="Arial" panose="020B0604020202020204" pitchFamily="34" charset="0"/>
                <a:cs typeface="Arial" panose="020B0604020202020204" pitchFamily="34" charset="0"/>
              </a:rPr>
            </a:br>
            <a:r>
              <a:rPr lang="en-US" sz="1200" dirty="0">
                <a:solidFill>
                  <a:srgbClr val="0070C0"/>
                </a:solidFill>
                <a:latin typeface="Arial" panose="020B0604020202020204" pitchFamily="34" charset="0"/>
                <a:cs typeface="Arial" panose="020B0604020202020204" pitchFamily="34" charset="0"/>
              </a:rPr>
              <a:t> 25 in big, multicolor letters. </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181860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0070C0"/>
              </a:buClr>
            </a:pPr>
            <a:r>
              <a:rPr lang="en-US" sz="1200" dirty="0">
                <a:solidFill>
                  <a:srgbClr val="0070C0"/>
                </a:solidFill>
                <a:latin typeface="Arial" panose="020B0604020202020204" pitchFamily="34" charset="0"/>
                <a:cs typeface="Arial" panose="020B0604020202020204" pitchFamily="34" charset="0"/>
              </a:rPr>
              <a:t>Structure</a:t>
            </a:r>
            <a:endParaRPr lang="en-GB" dirty="0">
              <a:latin typeface="Arial" panose="020B0604020202020204" pitchFamily="34" charset="0"/>
              <a:cs typeface="Arial" panose="020B0604020202020204" pitchFamily="34" charset="0"/>
            </a:endParaRPr>
          </a:p>
          <a:p>
            <a:pPr>
              <a:lnSpc>
                <a:spcPct val="150000"/>
              </a:lnSpc>
              <a:buClr>
                <a:srgbClr val="0070C0"/>
              </a:buClr>
            </a:pPr>
            <a:r>
              <a:rPr lang="en-GB" dirty="0">
                <a:latin typeface="Arial" panose="020B0604020202020204" pitchFamily="34" charset="0"/>
                <a:cs typeface="Arial" panose="020B0604020202020204" pitchFamily="34" charset="0"/>
              </a:rPr>
              <a:t>Questions for the board</a:t>
            </a:r>
          </a:p>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29474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Objectives of the anniversary </a:t>
            </a: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Reach new audiences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172536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104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Day of Action on Disability</a:t>
            </a:r>
          </a:p>
          <a:p>
            <a:pPr marL="0" lvl="0" indent="0">
              <a:lnSpc>
                <a:spcPct val="115000"/>
              </a:lnSpc>
              <a:spcAft>
                <a:spcPts val="1000"/>
              </a:spcAft>
              <a:buFont typeface="Courier New" panose="02070309020205020404" pitchFamily="49" charse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Reach new audiences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336158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28839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Podcast.</a:t>
            </a:r>
          </a:p>
          <a:p>
            <a:pPr>
              <a:lnSpc>
                <a:spcPct val="150000"/>
              </a:lnSpc>
              <a:buClr>
                <a:srgbClr val="0070C0"/>
              </a:buClr>
            </a:pPr>
            <a:r>
              <a:rPr lang="en-US" sz="1200" dirty="0">
                <a:latin typeface="Arial" panose="020B0604020202020204" pitchFamily="34" charset="0"/>
                <a:cs typeface="Arial" panose="020B0604020202020204" pitchFamily="34" charset="0"/>
              </a:rPr>
              <a:t>Short leaflet (2 pages) with main successes of the disability movement in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7864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a:t>
            </a:r>
            <a:endParaRPr lang="en-US" sz="18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392593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Refresh our agenda for the next 25 years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A small plant growing out of the earth and two hands circling it.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5</a:t>
            </a:r>
            <a:r>
              <a:rPr lang="en-GB" sz="1200" baseline="30000" dirty="0">
                <a:latin typeface="Arial" panose="020B0604020202020204" pitchFamily="34" charset="0"/>
                <a:cs typeface="Times New Roman" panose="02020603050405020304" pitchFamily="18" charset="0"/>
              </a:rPr>
              <a:t>th</a:t>
            </a:r>
            <a:r>
              <a:rPr lang="en-GB" sz="12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Video on what children with disabilities want for the future</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235515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Reach new audiences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hand holding a globe with icons representing different forms of communication</a:t>
            </a:r>
          </a:p>
          <a:p>
            <a:pPr>
              <a:lnSpc>
                <a:spcPct val="150000"/>
              </a:lnSpc>
              <a:buClr>
                <a:srgbClr val="0070C0"/>
              </a:buClr>
            </a:pPr>
            <a:r>
              <a:rPr lang="en-GB" sz="12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1200" dirty="0">
                <a:latin typeface="Arial" panose="020B0604020202020204" pitchFamily="34" charset="0"/>
                <a:cs typeface="Times New Roman" panose="02020603050405020304" pitchFamily="18" charset="0"/>
              </a:rPr>
              <a:t> Photo exhibition on past and future</a:t>
            </a:r>
          </a:p>
          <a:p>
            <a:pPr>
              <a:lnSpc>
                <a:spcPct val="150000"/>
              </a:lnSpc>
              <a:buClr>
                <a:srgbClr val="0070C0"/>
              </a:buClr>
            </a:pPr>
            <a:r>
              <a:rPr lang="en-GB" sz="1200" dirty="0">
                <a:latin typeface="Arial" panose="020B0604020202020204" pitchFamily="34" charset="0"/>
                <a:cs typeface="Times New Roman" panose="02020603050405020304" pitchFamily="18" charset="0"/>
              </a:rPr>
              <a:t> Translation of the leaflet in national languages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2556956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Reach new audiences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hand holding a globe with icons representing different forms of communication</a:t>
            </a:r>
          </a:p>
          <a:p>
            <a:pPr>
              <a:lnSpc>
                <a:spcPct val="150000"/>
              </a:lnSpc>
              <a:buClr>
                <a:srgbClr val="0070C0"/>
              </a:buClr>
            </a:pPr>
            <a:r>
              <a:rPr lang="en-GB" sz="12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1200" dirty="0">
                <a:latin typeface="Arial" panose="020B0604020202020204" pitchFamily="34" charset="0"/>
                <a:cs typeface="Times New Roman" panose="02020603050405020304" pitchFamily="18" charset="0"/>
              </a:rPr>
              <a:t> Photo exhibition on past and future</a:t>
            </a:r>
          </a:p>
          <a:p>
            <a:pPr>
              <a:lnSpc>
                <a:spcPct val="150000"/>
              </a:lnSpc>
              <a:buClr>
                <a:srgbClr val="0070C0"/>
              </a:buClr>
            </a:pPr>
            <a:r>
              <a:rPr lang="en-GB" sz="1200" dirty="0">
                <a:latin typeface="Arial" panose="020B0604020202020204" pitchFamily="34" charset="0"/>
                <a:cs typeface="Times New Roman" panose="02020603050405020304" pitchFamily="18" charset="0"/>
              </a:rPr>
              <a:t> Translation of the leaflet in national languages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125128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Questions for the board</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Do you have any other activities to suggest?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401164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serves the following purposes: </a:t>
            </a:r>
          </a:p>
          <a:p>
            <a:r>
              <a:rPr lang="en-US" dirty="0"/>
              <a:t>1.	Clarify the role of EDF in international cooperation - within the international disability movement and towards the UN structures and EU policy initiatives</a:t>
            </a:r>
          </a:p>
          <a:p>
            <a:r>
              <a:rPr lang="en-US" dirty="0"/>
              <a:t>2.	Formulate clear objectives</a:t>
            </a:r>
          </a:p>
          <a:p>
            <a:r>
              <a:rPr lang="en-US" dirty="0"/>
              <a:t>3.	Communicate to our members and partners the scope of our international work</a:t>
            </a:r>
          </a:p>
          <a:p>
            <a:r>
              <a:rPr lang="en-US" dirty="0"/>
              <a:t>4.	Define EDF’s approach to international cooperation projects</a:t>
            </a:r>
          </a:p>
        </p:txBody>
      </p:sp>
      <p:sp>
        <p:nvSpPr>
          <p:cNvPr id="4" name="Slide Number Placeholder 3"/>
          <p:cNvSpPr>
            <a:spLocks noGrp="1"/>
          </p:cNvSpPr>
          <p:nvPr>
            <p:ph type="sldNum" sz="quarter" idx="5"/>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142418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of the assessment </a:t>
            </a:r>
          </a:p>
        </p:txBody>
      </p:sp>
      <p:sp>
        <p:nvSpPr>
          <p:cNvPr id="4" name="Slide Number Placeholder 3"/>
          <p:cNvSpPr>
            <a:spLocks noGrp="1"/>
          </p:cNvSpPr>
          <p:nvPr>
            <p:ph type="sldNum" sz="quarter" idx="5"/>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394564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287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289846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1916631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1017097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Bruxelles 1210</a:t>
            </a:r>
          </a:p>
          <a:p>
            <a:r>
              <a:rPr lang="en-GB" baseline="0" dirty="0"/>
              <a:t>Belgium</a:t>
            </a:r>
          </a:p>
          <a:p>
            <a:r>
              <a:rPr lang="en-GB" baseline="0" dirty="0"/>
              <a:t>Twitter: @MyEdf</a:t>
            </a:r>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50</a:t>
            </a:fld>
            <a:endParaRPr lang="en-GB" dirty="0"/>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376966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121148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7771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406846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8667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02-07-21</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4252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412346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02-07-21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utureu.europa.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the25percent.eu/share-your-idea-form/?source=e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_EDF_core_demands"/><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edf-fep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88954"/>
            <a:ext cx="9144000" cy="1277126"/>
          </a:xfrm>
        </p:spPr>
        <p:txBody>
          <a:bodyPr>
            <a:normAutofit/>
          </a:bodyPr>
          <a:lstStyle/>
          <a:p>
            <a:pPr algn="ctr"/>
            <a:r>
              <a:rPr lang="fr-BE" sz="5400" b="1" dirty="0">
                <a:solidFill>
                  <a:srgbClr val="0070C0"/>
                </a:solidFill>
                <a:latin typeface="Arial" panose="020B0604020202020204" pitchFamily="34" charset="0"/>
                <a:cs typeface="Arial" panose="020B0604020202020204" pitchFamily="34" charset="0"/>
              </a:rPr>
              <a:t>EDF Board meeting</a:t>
            </a:r>
          </a:p>
        </p:txBody>
      </p:sp>
      <p:sp>
        <p:nvSpPr>
          <p:cNvPr id="3" name="Subtitle 2"/>
          <p:cNvSpPr>
            <a:spLocks noGrp="1"/>
          </p:cNvSpPr>
          <p:nvPr>
            <p:ph type="subTitle" idx="1"/>
          </p:nvPr>
        </p:nvSpPr>
        <p:spPr>
          <a:xfrm>
            <a:off x="1072979" y="4816046"/>
            <a:ext cx="10046042" cy="1366184"/>
          </a:xfrm>
        </p:spPr>
        <p:txBody>
          <a:bodyPr>
            <a:normAutofit fontScale="92500" lnSpcReduction="10000"/>
          </a:bodyPr>
          <a:lstStyle/>
          <a:p>
            <a:pPr algn="ctr"/>
            <a:r>
              <a:rPr lang="en-US" dirty="0">
                <a:latin typeface="Arial" panose="020B0604020202020204" pitchFamily="34" charset="0"/>
                <a:cs typeface="Arial" panose="020B0604020202020204" pitchFamily="34" charset="0"/>
              </a:rPr>
              <a:t>Monday, July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2021</a:t>
            </a:r>
          </a:p>
          <a:p>
            <a:pPr algn="ctr"/>
            <a:endParaRPr lang="en-US" dirty="0">
              <a:latin typeface="Arial" panose="020B0604020202020204" pitchFamily="34" charset="0"/>
              <a:cs typeface="Arial" panose="020B0604020202020204" pitchFamily="34" charset="0"/>
            </a:endParaRPr>
          </a:p>
          <a:p>
            <a:pPr algn="ctr"/>
            <a:r>
              <a:rPr lang="en-US" baseline="30000" dirty="0">
                <a:latin typeface="Arial" panose="020B0604020202020204" pitchFamily="34" charset="0"/>
                <a:cs typeface="Arial" panose="020B0604020202020204" pitchFamily="34" charset="0"/>
              </a:rPr>
              <a:t>9am Central European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46" y="967484"/>
            <a:ext cx="1872108" cy="2071504"/>
          </a:xfrm>
          <a:prstGeom prst="rect">
            <a:avLst/>
          </a:prstGeom>
        </p:spPr>
      </p:pic>
      <p:pic>
        <p:nvPicPr>
          <p:cNvPr id="9" name="Picture 8">
            <a:extLst>
              <a:ext uri="{FF2B5EF4-FFF2-40B4-BE49-F238E27FC236}">
                <a16:creationId xmlns:a16="http://schemas.microsoft.com/office/drawing/2014/main" id="{47F9E0AD-412D-4278-9A03-D74AE980BEF6}"/>
              </a:ext>
            </a:extLst>
          </p:cNvPr>
          <p:cNvPicPr>
            <a:picLocks noChangeAspect="1"/>
          </p:cNvPicPr>
          <p:nvPr/>
        </p:nvPicPr>
        <p:blipFill>
          <a:blip r:embed="rId4"/>
          <a:stretch>
            <a:fillRect/>
          </a:stretch>
        </p:blipFill>
        <p:spPr>
          <a:xfrm>
            <a:off x="8833311" y="5400284"/>
            <a:ext cx="2804403" cy="951058"/>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903-805F-473F-A791-5D905DC8ACA7}"/>
              </a:ext>
            </a:extLst>
          </p:cNvPr>
          <p:cNvSpPr>
            <a:spLocks noGrp="1"/>
          </p:cNvSpPr>
          <p:nvPr>
            <p:ph type="title"/>
          </p:nvPr>
        </p:nvSpPr>
        <p:spPr>
          <a:xfrm>
            <a:off x="298953" y="686871"/>
            <a:ext cx="11893047" cy="950758"/>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387597" y="5848721"/>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619973"/>
            <a:ext cx="11635323" cy="4415901"/>
          </a:xfrm>
        </p:spPr>
        <p:txBody>
          <a:bodyPr>
            <a:normAutofit/>
          </a:bodyPr>
          <a:lstStyle/>
          <a:p>
            <a:pPr>
              <a:lnSpc>
                <a:spcPct val="110000"/>
              </a:lnSpc>
              <a:buClr>
                <a:srgbClr val="0070C0"/>
              </a:buClr>
            </a:pPr>
            <a:r>
              <a:rPr lang="es-ES" dirty="0" err="1">
                <a:latin typeface="Arial" panose="020B0604020202020204" pitchFamily="34" charset="0"/>
                <a:cs typeface="Arial" panose="020B0604020202020204" pitchFamily="34" charset="0"/>
              </a:rPr>
              <a:t>Call</a:t>
            </a:r>
            <a:r>
              <a:rPr lang="es-ES" dirty="0">
                <a:latin typeface="Arial" panose="020B0604020202020204" pitchFamily="34" charset="0"/>
                <a:cs typeface="Arial" panose="020B0604020202020204" pitchFamily="34" charset="0"/>
              </a:rPr>
              <a:t> for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4-year Framework </a:t>
            </a:r>
            <a:r>
              <a:rPr lang="es-ES" dirty="0" err="1">
                <a:latin typeface="Arial" panose="020B0604020202020204" pitchFamily="34" charset="0"/>
                <a:cs typeface="Arial" panose="020B0604020202020204" pitchFamily="34" charset="0"/>
              </a:rPr>
              <a:t>Partnership</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Agreement</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Commission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was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published</a:t>
            </a:r>
            <a:r>
              <a:rPr lang="es-ES" dirty="0">
                <a:latin typeface="Arial" panose="020B0604020202020204" pitchFamily="34" charset="0"/>
                <a:cs typeface="Arial" panose="020B0604020202020204" pitchFamily="34" charset="0"/>
              </a:rPr>
              <a:t> on 23 June</a:t>
            </a:r>
          </a:p>
          <a:p>
            <a:pPr marL="0" indent="0">
              <a:lnSpc>
                <a:spcPct val="110000"/>
              </a:lnSpc>
              <a:buClr>
                <a:srgbClr val="0070C0"/>
              </a:buClr>
              <a:buNone/>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Deadline</a:t>
            </a:r>
            <a:r>
              <a:rPr lang="es-ES" dirty="0">
                <a:latin typeface="Arial" panose="020B0604020202020204" pitchFamily="34" charset="0"/>
                <a:cs typeface="Arial" panose="020B0604020202020204" pitchFamily="34" charset="0"/>
              </a:rPr>
              <a:t> 28 </a:t>
            </a:r>
            <a:r>
              <a:rPr lang="es-ES" dirty="0" err="1">
                <a:latin typeface="Arial" panose="020B0604020202020204" pitchFamily="34" charset="0"/>
                <a:cs typeface="Arial" panose="020B0604020202020204" pitchFamily="34" charset="0"/>
              </a:rPr>
              <a:t>September</a:t>
            </a:r>
            <a:endParaRPr lang="es-ES" dirty="0">
              <a:latin typeface="Arial" panose="020B0604020202020204" pitchFamily="34" charset="0"/>
              <a:cs typeface="Arial" panose="020B0604020202020204" pitchFamily="34" charset="0"/>
            </a:endParaRPr>
          </a:p>
          <a:p>
            <a:pPr>
              <a:lnSpc>
                <a:spcPct val="110000"/>
              </a:lnSpc>
              <a:buClr>
                <a:srgbClr val="0070C0"/>
              </a:buClr>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Policy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Implementation</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Disability </a:t>
            </a:r>
            <a:r>
              <a:rPr lang="es-ES" dirty="0" err="1">
                <a:latin typeface="Arial" panose="020B0604020202020204" pitchFamily="34" charset="0"/>
                <a:cs typeface="Arial" panose="020B0604020202020204" pitchFamily="34" charset="0"/>
              </a:rPr>
              <a:t>Strategy</a:t>
            </a:r>
            <a:r>
              <a:rPr lang="es-ES" dirty="0">
                <a:latin typeface="Arial" panose="020B0604020202020204" pitchFamily="34" charset="0"/>
                <a:cs typeface="Arial" panose="020B0604020202020204" pitchFamily="34" charset="0"/>
              </a:rPr>
              <a:t> &amp; UN CRPD, Human Rights and Non-</a:t>
            </a:r>
            <a:r>
              <a:rPr lang="es-ES" dirty="0" err="1">
                <a:latin typeface="Arial" panose="020B0604020202020204" pitchFamily="34" charset="0"/>
                <a:cs typeface="Arial" panose="020B0604020202020204" pitchFamily="34" charset="0"/>
              </a:rPr>
              <a:t>Discrimination</a:t>
            </a:r>
            <a:r>
              <a:rPr lang="es-ES" dirty="0">
                <a:latin typeface="Arial" panose="020B0604020202020204" pitchFamily="34" charset="0"/>
                <a:cs typeface="Arial" panose="020B0604020202020204" pitchFamily="34" charset="0"/>
              </a:rPr>
              <a:t>, Smart &amp; </a:t>
            </a:r>
            <a:r>
              <a:rPr lang="es-ES" dirty="0" err="1">
                <a:latin typeface="Arial" panose="020B0604020202020204" pitchFamily="34" charset="0"/>
                <a:cs typeface="Arial" panose="020B0604020202020204" pitchFamily="34" charset="0"/>
              </a:rPr>
              <a:t>Accessible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Fair</a:t>
            </a:r>
            <a:r>
              <a:rPr lang="es-ES" dirty="0">
                <a:latin typeface="Arial" panose="020B0604020202020204" pitchFamily="34" charset="0"/>
                <a:cs typeface="Arial" panose="020B0604020202020204" pitchFamily="34" charset="0"/>
              </a:rPr>
              <a:t> &amp; Social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International </a:t>
            </a:r>
            <a:r>
              <a:rPr lang="es-ES" dirty="0" err="1">
                <a:latin typeface="Arial" panose="020B0604020202020204" pitchFamily="34" charset="0"/>
                <a:cs typeface="Arial" panose="020B0604020202020204" pitchFamily="34" charset="0"/>
              </a:rPr>
              <a:t>cooperation</a:t>
            </a:r>
            <a:r>
              <a:rPr lang="es-ES" dirty="0">
                <a:latin typeface="Arial" panose="020B0604020202020204" pitchFamily="34" charset="0"/>
                <a:cs typeface="Arial" panose="020B0604020202020204" pitchFamily="34" charset="0"/>
              </a:rPr>
              <a:t> &amp; </a:t>
            </a:r>
            <a:r>
              <a:rPr lang="es-ES" dirty="0" err="1">
                <a:latin typeface="Arial" panose="020B0604020202020204" pitchFamily="34" charset="0"/>
                <a:cs typeface="Arial" panose="020B0604020202020204" pitchFamily="34" charset="0"/>
              </a:rPr>
              <a:t>humanitarian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action</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129874" y="5629035"/>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272746"/>
            <a:ext cx="11798311" cy="4898383"/>
          </a:xfrm>
        </p:spPr>
        <p:txBody>
          <a:bodyPr>
            <a:normAutofit/>
          </a:bodyPr>
          <a:lstStyle/>
          <a:p>
            <a:pPr marL="0" indent="0">
              <a:lnSpc>
                <a:spcPct val="100000"/>
              </a:lnSpc>
              <a:buNone/>
            </a:pPr>
            <a:r>
              <a:rPr lang="es-ES" dirty="0" err="1">
                <a:latin typeface="Arial" panose="020B0604020202020204" pitchFamily="34" charset="0"/>
                <a:cs typeface="Arial" panose="020B0604020202020204" pitchFamily="34" charset="0"/>
              </a:rPr>
              <a:t>Other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a:t>
            </a:r>
          </a:p>
          <a:p>
            <a:pPr marL="0" indent="0">
              <a:lnSpc>
                <a:spcPct val="100000"/>
              </a:lnSpc>
              <a:buNone/>
            </a:pPr>
            <a:endParaRPr lang="es-ES" dirty="0">
              <a:latin typeface="Arial" panose="020B0604020202020204" pitchFamily="34" charset="0"/>
              <a:cs typeface="Arial" panose="020B0604020202020204" pitchFamily="34" charset="0"/>
            </a:endParaRPr>
          </a:p>
          <a:p>
            <a:pPr>
              <a:lnSpc>
                <a:spcPct val="100000"/>
              </a:lnSpc>
              <a:buClr>
                <a:srgbClr val="0070C0"/>
              </a:buClr>
            </a:pPr>
            <a:r>
              <a:rPr lang="en-US" dirty="0">
                <a:latin typeface="Arial" panose="020B0604020202020204" pitchFamily="34" charset="0"/>
                <a:cs typeface="Arial" panose="020B0604020202020204" pitchFamily="34" charset="0"/>
              </a:rPr>
              <a:t>Bridge-building actions between EU level and national actors</a:t>
            </a:r>
          </a:p>
          <a:p>
            <a:pPr>
              <a:lnSpc>
                <a:spcPct val="100000"/>
              </a:lnSpc>
              <a:buClr>
                <a:srgbClr val="0070C0"/>
              </a:buClr>
            </a:pPr>
            <a:r>
              <a:rPr lang="en-US" dirty="0">
                <a:latin typeface="Arial" panose="020B0604020202020204" pitchFamily="34" charset="0"/>
                <a:cs typeface="Arial" panose="020B0604020202020204" pitchFamily="34" charset="0"/>
              </a:rPr>
              <a:t>Awareness raising and dissemination (including regular communication work, top campaigns, and EDF 25-year anniversary)</a:t>
            </a:r>
          </a:p>
          <a:p>
            <a:pPr>
              <a:lnSpc>
                <a:spcPct val="100000"/>
              </a:lnSpc>
              <a:buClr>
                <a:srgbClr val="0070C0"/>
              </a:buClr>
            </a:pPr>
            <a:r>
              <a:rPr lang="en-US" dirty="0">
                <a:latin typeface="Arial" panose="020B0604020202020204" pitchFamily="34" charset="0"/>
                <a:cs typeface="Arial" panose="020B0604020202020204" pitchFamily="34" charset="0"/>
              </a:rPr>
              <a:t>Network organization and management (including membership, governance of the network, finance and administration, financial sustainability, capacity building of members, monitoring and evaluation, and human resources)</a:t>
            </a:r>
            <a:endParaRPr lang="es-E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60E104E-94DD-4559-A8E2-5F7B29B303E2}"/>
              </a:ext>
            </a:extLst>
          </p:cNvPr>
          <p:cNvSpPr txBox="1">
            <a:spLocks/>
          </p:cNvSpPr>
          <p:nvPr/>
        </p:nvSpPr>
        <p:spPr>
          <a:xfrm>
            <a:off x="298953" y="486925"/>
            <a:ext cx="11893047" cy="950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5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Tree>
    <p:extLst>
      <p:ext uri="{BB962C8B-B14F-4D97-AF65-F5344CB8AC3E}">
        <p14:creationId xmlns:p14="http://schemas.microsoft.com/office/powerpoint/2010/main" val="219052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FE91-0B9F-423D-A001-66CA95D88973}"/>
              </a:ext>
            </a:extLst>
          </p:cNvPr>
          <p:cNvSpPr>
            <a:spLocks noGrp="1"/>
          </p:cNvSpPr>
          <p:nvPr>
            <p:ph type="title"/>
          </p:nvPr>
        </p:nvSpPr>
        <p:spPr>
          <a:xfrm>
            <a:off x="391297" y="478318"/>
            <a:ext cx="10515600" cy="1325563"/>
          </a:xfrm>
        </p:spPr>
        <p:txBody>
          <a:bodyPr>
            <a:normAutofit/>
          </a:bodyPr>
          <a:lstStyle/>
          <a:p>
            <a:r>
              <a:rPr lang="fr-BE" sz="3600" dirty="0">
                <a:solidFill>
                  <a:srgbClr val="0070C0"/>
                </a:solidFill>
                <a:latin typeface="Arial" panose="020B0604020202020204" pitchFamily="34" charset="0"/>
                <a:cs typeface="Arial" panose="020B0604020202020204" pitchFamily="34" charset="0"/>
              </a:rPr>
              <a:t>Questions for the </a:t>
            </a:r>
            <a:r>
              <a:rPr lang="fr-BE" sz="3600" dirty="0" err="1">
                <a:solidFill>
                  <a:srgbClr val="0070C0"/>
                </a:solidFill>
                <a:latin typeface="Arial" panose="020B0604020202020204" pitchFamily="34" charset="0"/>
                <a:cs typeface="Arial" panose="020B0604020202020204" pitchFamily="34" charset="0"/>
              </a:rPr>
              <a:t>Board</a:t>
            </a:r>
            <a:r>
              <a:rPr lang="fr-BE"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1E63C35-EDC3-4B7F-AEFB-160442B3B6BD}"/>
              </a:ext>
            </a:extLst>
          </p:cNvPr>
          <p:cNvPicPr>
            <a:picLocks noChangeAspect="1"/>
          </p:cNvPicPr>
          <p:nvPr/>
        </p:nvPicPr>
        <p:blipFill>
          <a:blip r:embed="rId2"/>
          <a:stretch>
            <a:fillRect/>
          </a:stretch>
        </p:blipFill>
        <p:spPr>
          <a:xfrm>
            <a:off x="9092804" y="190042"/>
            <a:ext cx="2804403" cy="951058"/>
          </a:xfrm>
          <a:prstGeom prst="rect">
            <a:avLst/>
          </a:prstGeom>
        </p:spPr>
      </p:pic>
      <p:sp>
        <p:nvSpPr>
          <p:cNvPr id="6" name="Content Placeholder 5">
            <a:extLst>
              <a:ext uri="{FF2B5EF4-FFF2-40B4-BE49-F238E27FC236}">
                <a16:creationId xmlns:a16="http://schemas.microsoft.com/office/drawing/2014/main" id="{F773A351-ACAA-4194-AF9F-E89AC5EA8B7F}"/>
              </a:ext>
            </a:extLst>
          </p:cNvPr>
          <p:cNvSpPr>
            <a:spLocks noGrp="1"/>
          </p:cNvSpPr>
          <p:nvPr>
            <p:ph idx="1"/>
          </p:nvPr>
        </p:nvSpPr>
        <p:spPr>
          <a:xfrm>
            <a:off x="391297" y="1795079"/>
            <a:ext cx="11544997" cy="2143125"/>
          </a:xfrm>
        </p:spPr>
        <p:txBody>
          <a:bodyPr/>
          <a:lstStyle/>
          <a:p>
            <a:pPr marL="0" indent="0">
              <a:lnSpc>
                <a:spcPct val="150000"/>
              </a:lnSpc>
              <a:buNone/>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Do you agree with the priorities proposed? Do you have suggestions of issues to add or remove?</a:t>
            </a: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Question, mark Free Icon of Tabler icons">
            <a:extLst>
              <a:ext uri="{FF2B5EF4-FFF2-40B4-BE49-F238E27FC236}">
                <a16:creationId xmlns:a16="http://schemas.microsoft.com/office/drawing/2014/main" id="{599ED5C3-757D-45AD-9542-A16BD95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3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305463" y="370703"/>
            <a:ext cx="10515600" cy="4154196"/>
          </a:xfrm>
        </p:spPr>
        <p:txBody>
          <a:bodyPr/>
          <a:lstStyle/>
          <a:p>
            <a:pPr algn="ctr"/>
            <a:r>
              <a:rPr lang="en-US" dirty="0">
                <a:solidFill>
                  <a:srgbClr val="0070C0"/>
                </a:solidFill>
                <a:latin typeface="Arial" panose="020B0604020202020204" pitchFamily="34" charset="0"/>
                <a:cs typeface="Arial" panose="020B0604020202020204" pitchFamily="34" charset="0"/>
              </a:rPr>
              <a:t>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10:30 - 11:00 </a:t>
            </a:r>
            <a:endParaRPr lang="en-GB" dirty="0">
              <a:solidFill>
                <a:srgbClr val="0070C0"/>
              </a:solidFill>
              <a:latin typeface="Arial" panose="020B0604020202020204" pitchFamily="34" charset="0"/>
              <a:cs typeface="Arial" panose="020B0604020202020204" pitchFamily="34" charset="0"/>
            </a:endParaRPr>
          </a:p>
        </p:txBody>
      </p:sp>
      <p:pic>
        <p:nvPicPr>
          <p:cNvPr id="1026" name="Picture 2" descr="Tea Break Icons - Download Free Vector Icons | Noun Project">
            <a:extLst>
              <a:ext uri="{FF2B5EF4-FFF2-40B4-BE49-F238E27FC236}">
                <a16:creationId xmlns:a16="http://schemas.microsoft.com/office/drawing/2014/main" id="{63920072-170D-4E68-BB94-328ADFEA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763" y="42901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395388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0C5-3917-43CC-8BEC-3DDA3B09CEBD}"/>
              </a:ext>
            </a:extLst>
          </p:cNvPr>
          <p:cNvSpPr>
            <a:spLocks noGrp="1"/>
          </p:cNvSpPr>
          <p:nvPr>
            <p:ph type="title"/>
          </p:nvPr>
        </p:nvSpPr>
        <p:spPr>
          <a:xfrm>
            <a:off x="391961" y="222379"/>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2. 11:00 – 12:30</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AC0C5C-E361-477A-B645-86FD84DBD414}"/>
              </a:ext>
            </a:extLst>
          </p:cNvPr>
          <p:cNvSpPr>
            <a:spLocks noGrp="1"/>
          </p:cNvSpPr>
          <p:nvPr>
            <p:ph idx="1"/>
          </p:nvPr>
        </p:nvSpPr>
        <p:spPr>
          <a:xfrm>
            <a:off x="391961" y="2051222"/>
            <a:ext cx="11494576" cy="4222863"/>
          </a:xfrm>
        </p:spPr>
        <p:txBody>
          <a:bodyPr>
            <a:noAutofit/>
          </a:bodyPr>
          <a:lstStyle/>
          <a:p>
            <a:pPr marL="0" indent="0">
              <a:lnSpc>
                <a:spcPct val="150000"/>
              </a:lnSpc>
              <a:buNone/>
            </a:pPr>
            <a:r>
              <a:rPr lang="en-US" dirty="0">
                <a:latin typeface="Arial" panose="020B0604020202020204" pitchFamily="34" charset="0"/>
                <a:cs typeface="Arial" panose="020B0604020202020204" pitchFamily="34" charset="0"/>
              </a:rPr>
              <a:t>5. Conference on the Future of Europe (DOC-BOARD-21-07-04)</a:t>
            </a:r>
          </a:p>
          <a:p>
            <a:pPr marL="0" indent="0">
              <a:lnSpc>
                <a:spcPct val="150000"/>
              </a:lnSpc>
              <a:buNone/>
            </a:pPr>
            <a:r>
              <a:rPr lang="en-US" dirty="0">
                <a:latin typeface="Arial" panose="020B0604020202020204" pitchFamily="34" charset="0"/>
                <a:cs typeface="Arial" panose="020B0604020202020204" pitchFamily="34" charset="0"/>
              </a:rPr>
              <a:t>6. Disability Card  (DOC-BOARD-21-07-05)</a:t>
            </a:r>
          </a:p>
          <a:p>
            <a:pPr marL="0" indent="0">
              <a:lnSpc>
                <a:spcPct val="150000"/>
              </a:lnSpc>
              <a:buNone/>
            </a:pPr>
            <a:r>
              <a:rPr lang="en-US" dirty="0">
                <a:latin typeface="Arial" panose="020B0604020202020204" pitchFamily="34" charset="0"/>
                <a:cs typeface="Arial" panose="020B0604020202020204" pitchFamily="34" charset="0"/>
              </a:rPr>
              <a:t>7. Information session on ongoing and upcoming policy developments   (DOC-BOARD-21-07-06)</a:t>
            </a:r>
          </a:p>
          <a:p>
            <a:pPr marL="0" indent="0">
              <a:lnSpc>
                <a:spcPct val="150000"/>
              </a:lnSpc>
              <a:buNone/>
            </a:pPr>
            <a:r>
              <a:rPr lang="en-US" dirty="0">
                <a:latin typeface="Arial" panose="020B0604020202020204" pitchFamily="34" charset="0"/>
                <a:cs typeface="Arial" panose="020B0604020202020204" pitchFamily="34" charset="0"/>
              </a:rPr>
              <a:t>8. Feedback from members of upcoming presidencies (FR, CZ, SV, ES)</a:t>
            </a:r>
          </a:p>
          <a:p>
            <a:pPr>
              <a:lnSpc>
                <a:spcPct val="150000"/>
              </a:lnSpc>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EBB84B-EA13-45B7-8BBB-15DB0B70BAF1}"/>
              </a:ext>
            </a:extLst>
          </p:cNvPr>
          <p:cNvPicPr>
            <a:picLocks noChangeAspect="1"/>
          </p:cNvPicPr>
          <p:nvPr/>
        </p:nvPicPr>
        <p:blipFill>
          <a:blip r:embed="rId2"/>
          <a:stretch>
            <a:fillRect/>
          </a:stretch>
        </p:blipFill>
        <p:spPr>
          <a:xfrm>
            <a:off x="9082134" y="391354"/>
            <a:ext cx="2804403" cy="951058"/>
          </a:xfrm>
          <a:prstGeom prst="rect">
            <a:avLst/>
          </a:prstGeom>
        </p:spPr>
      </p:pic>
    </p:spTree>
    <p:extLst>
      <p:ext uri="{BB962C8B-B14F-4D97-AF65-F5344CB8AC3E}">
        <p14:creationId xmlns:p14="http://schemas.microsoft.com/office/powerpoint/2010/main" val="42153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5. Conference on the Future of Europe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(DOC-BOARD-21-07-04)</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2150075"/>
            <a:ext cx="11334601" cy="4513484"/>
          </a:xfrm>
        </p:spPr>
        <p:txBody>
          <a:bodyPr>
            <a:normAutofit fontScale="92500" lnSpcReduction="10000"/>
          </a:bodyPr>
          <a:lstStyle/>
          <a:p>
            <a:pPr marL="0" indent="0">
              <a:buNone/>
            </a:pPr>
            <a:r>
              <a:rPr lang="en-GB" b="1" dirty="0">
                <a:latin typeface="Arial" panose="020B0604020202020204" pitchFamily="34" charset="0"/>
                <a:cs typeface="Arial" panose="020B0604020202020204" pitchFamily="34" charset="0"/>
              </a:rPr>
              <a:t>Democratic exercise with no pre-empted topics nor outcomes</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High priority for EU institutions until spring 2022</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Ways of contributing to the Conference</a:t>
            </a:r>
          </a:p>
          <a:p>
            <a:pPr lvl="1">
              <a:lnSpc>
                <a:spcPct val="120000"/>
              </a:lnSpc>
              <a:buClr>
                <a:srgbClr val="0070C0"/>
              </a:buClr>
            </a:pPr>
            <a:r>
              <a:rPr lang="en-GB" dirty="0">
                <a:latin typeface="Arial" panose="020B0604020202020204" pitchFamily="34" charset="0"/>
                <a:cs typeface="Arial" panose="020B0604020202020204" pitchFamily="34" charset="0"/>
                <a:hlinkClick r:id="rId3"/>
              </a:rPr>
              <a:t>Multilingual platform</a:t>
            </a:r>
            <a:r>
              <a:rPr lang="en-GB" dirty="0">
                <a:latin typeface="Arial" panose="020B0604020202020204" pitchFamily="34" charset="0"/>
                <a:cs typeface="Arial" panose="020B0604020202020204" pitchFamily="34" charset="0"/>
              </a:rPr>
              <a:t>.</a:t>
            </a:r>
          </a:p>
          <a:p>
            <a:pPr lvl="1">
              <a:lnSpc>
                <a:spcPct val="120000"/>
              </a:lnSpc>
              <a:buClr>
                <a:srgbClr val="0070C0"/>
              </a:buClr>
            </a:pPr>
            <a:r>
              <a:rPr lang="en-GB" dirty="0">
                <a:latin typeface="Arial" panose="020B0604020202020204" pitchFamily="34" charset="0"/>
                <a:cs typeface="Arial" panose="020B0604020202020204" pitchFamily="34" charset="0"/>
              </a:rPr>
              <a:t>Events at European or national level linked to the Conference.</a:t>
            </a:r>
          </a:p>
          <a:p>
            <a:pPr lvl="1">
              <a:lnSpc>
                <a:spcPct val="120000"/>
              </a:lnSpc>
              <a:buClr>
                <a:srgbClr val="0070C0"/>
              </a:buClr>
            </a:pPr>
            <a:r>
              <a:rPr lang="en-GB" dirty="0">
                <a:latin typeface="Arial" panose="020B0604020202020204" pitchFamily="34" charset="0"/>
                <a:cs typeface="Arial" panose="020B0604020202020204" pitchFamily="34" charset="0"/>
              </a:rPr>
              <a:t>Citizens Panels at European and national level.</a:t>
            </a:r>
          </a:p>
          <a:p>
            <a:pPr lvl="1">
              <a:lnSpc>
                <a:spcPct val="120000"/>
              </a:lnSpc>
              <a:buClr>
                <a:srgbClr val="0070C0"/>
              </a:buClr>
            </a:pPr>
            <a:r>
              <a:rPr lang="en-GB" dirty="0">
                <a:latin typeface="Arial" panose="020B0604020202020204" pitchFamily="34" charset="0"/>
                <a:cs typeface="Arial" panose="020B0604020202020204" pitchFamily="34" charset="0"/>
              </a:rPr>
              <a:t>Conference Plenary.</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4"/>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13222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EDF alliances for the Conference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387787" y="2136927"/>
            <a:ext cx="5804213" cy="3780385"/>
          </a:xfrm>
        </p:spPr>
        <p:txBody>
          <a:bodyPr>
            <a:normAutofit lnSpcReduction="10000"/>
          </a:bodyPr>
          <a:lstStyle/>
          <a:p>
            <a:pPr marL="0" indent="0">
              <a:lnSpc>
                <a:spcPct val="120000"/>
              </a:lnSpc>
              <a:spcBef>
                <a:spcPts val="600"/>
              </a:spcBef>
              <a:buClr>
                <a:schemeClr val="tx1"/>
              </a:buClr>
              <a:buNone/>
            </a:pPr>
            <a:r>
              <a:rPr lang="en-US" sz="2400" b="1" dirty="0">
                <a:latin typeface="Arial" panose="020B0604020202020204" pitchFamily="34" charset="0"/>
                <a:cs typeface="Arial" panose="020B0604020202020204" pitchFamily="34" charset="0"/>
              </a:rPr>
              <a:t>25% project </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Led by European Youth Forum.</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Updates youth on the work of the Conference</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hlinkClick r:id="rId3"/>
              </a:rPr>
              <a:t>Collecting ideas from youth</a:t>
            </a:r>
            <a:endParaRPr lang="en-US" sz="2400" dirty="0">
              <a:latin typeface="Arial" panose="020B0604020202020204" pitchFamily="34" charset="0"/>
              <a:cs typeface="Arial" panose="020B0604020202020204" pitchFamily="34" charset="0"/>
            </a:endParaRPr>
          </a:p>
          <a:p>
            <a:pPr>
              <a:lnSpc>
                <a:spcPct val="120000"/>
              </a:lnSpc>
              <a:spcBef>
                <a:spcPts val="600"/>
              </a:spcBef>
              <a:buClr>
                <a:srgbClr val="0070C0"/>
              </a:buClr>
            </a:pPr>
            <a:r>
              <a:rPr lang="en-GB" sz="2400" dirty="0">
                <a:latin typeface="Arial" panose="020B0604020202020204" pitchFamily="34" charset="0"/>
                <a:cs typeface="Arial" panose="020B0604020202020204" pitchFamily="34" charset="0"/>
              </a:rPr>
              <a:t>Empower youth via workshops on how to make change</a:t>
            </a:r>
          </a:p>
          <a:p>
            <a:pPr>
              <a:lnSpc>
                <a:spcPct val="120000"/>
              </a:lnSpc>
              <a:spcBef>
                <a:spcPts val="600"/>
              </a:spcBef>
              <a:buClr>
                <a:srgbClr val="0070C0"/>
              </a:buClr>
            </a:pPr>
            <a:r>
              <a:rPr lang="en-GB" sz="2400" dirty="0">
                <a:effectLst/>
                <a:latin typeface="Arial" panose="020B0604020202020204" pitchFamily="34" charset="0"/>
                <a:ea typeface="Times New Roman" panose="02020603050405020304" pitchFamily="18" charset="0"/>
                <a:cs typeface="Arial" panose="020B0604020202020204" pitchFamily="34" charset="0"/>
              </a:rPr>
              <a:t>Youth events</a:t>
            </a:r>
            <a:endParaRPr lang="fr-B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4"/>
          <a:stretch>
            <a:fillRect/>
          </a:stretch>
        </p:blipFill>
        <p:spPr>
          <a:xfrm>
            <a:off x="9129873" y="5629035"/>
            <a:ext cx="2804403" cy="951058"/>
          </a:xfrm>
          <a:prstGeom prst="rect">
            <a:avLst/>
          </a:prstGeom>
        </p:spPr>
      </p:pic>
      <p:pic>
        <p:nvPicPr>
          <p:cNvPr id="6" name="Content Placeholder 6" descr="25% project logo">
            <a:extLst>
              <a:ext uri="{FF2B5EF4-FFF2-40B4-BE49-F238E27FC236}">
                <a16:creationId xmlns:a16="http://schemas.microsoft.com/office/drawing/2014/main" id="{A70477B3-4D64-4C73-841B-2A9CC0F16D94}"/>
              </a:ext>
            </a:extLst>
          </p:cNvPr>
          <p:cNvPicPr>
            <a:picLocks noChangeAspect="1"/>
          </p:cNvPicPr>
          <p:nvPr/>
        </p:nvPicPr>
        <p:blipFill>
          <a:blip r:embed="rId5">
            <a:extLst>
              <a:ext uri="{28A0092B-C50C-407E-A947-70E740481C1C}">
                <a14:useLocalDpi xmlns:a14="http://schemas.microsoft.com/office/drawing/2010/main" val="0"/>
              </a:ext>
            </a:extLst>
          </a:blip>
          <a:srcRect t="12453" b="12453"/>
          <a:stretch/>
        </p:blipFill>
        <p:spPr>
          <a:xfrm>
            <a:off x="9129873" y="759055"/>
            <a:ext cx="1730829" cy="1299735"/>
          </a:xfrm>
          <a:prstGeom prst="rect">
            <a:avLst/>
          </a:prstGeom>
          <a:ln>
            <a:noFill/>
          </a:ln>
          <a:effectLst>
            <a:outerShdw blurRad="292100" dist="139700" dir="2700000" algn="tl" rotWithShape="0">
              <a:srgbClr val="333333">
                <a:alpha val="65000"/>
              </a:srgbClr>
            </a:outerShdw>
          </a:effectLst>
        </p:spPr>
      </p:pic>
      <p:pic>
        <p:nvPicPr>
          <p:cNvPr id="8" name="Picture 7" descr="Convention logo">
            <a:extLst>
              <a:ext uri="{FF2B5EF4-FFF2-40B4-BE49-F238E27FC236}">
                <a16:creationId xmlns:a16="http://schemas.microsoft.com/office/drawing/2014/main" id="{C78014C9-DA55-4009-9F16-B4E19236F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49" y="1603470"/>
            <a:ext cx="4719081" cy="919867"/>
          </a:xfrm>
          <a:prstGeom prst="rect">
            <a:avLst/>
          </a:prstGeom>
        </p:spPr>
      </p:pic>
      <p:sp>
        <p:nvSpPr>
          <p:cNvPr id="9" name="TextBox 8">
            <a:extLst>
              <a:ext uri="{FF2B5EF4-FFF2-40B4-BE49-F238E27FC236}">
                <a16:creationId xmlns:a16="http://schemas.microsoft.com/office/drawing/2014/main" id="{9C5E7875-55FF-4C0E-AFB8-24C87EDC6143}"/>
              </a:ext>
            </a:extLst>
          </p:cNvPr>
          <p:cNvSpPr txBox="1"/>
          <p:nvPr/>
        </p:nvSpPr>
        <p:spPr>
          <a:xfrm>
            <a:off x="605297" y="2782669"/>
            <a:ext cx="5429250" cy="341632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Civil Society Convention on the Future of Europe</a:t>
            </a:r>
            <a:r>
              <a:rPr lang="en-GB" sz="2400" dirty="0">
                <a:latin typeface="Arial" panose="020B0604020202020204" pitchFamily="34" charset="0"/>
                <a:cs typeface="Arial" panose="020B0604020202020204" pitchFamily="34" charset="0"/>
              </a:rPr>
              <a:t>:</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Led by Civil Society Europe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Channelling Civil Society Organisations inputs into the Conference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Thematic clusters</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5 seats in the Conference Plenary</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2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5. Conference on the Future of Europe </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1771702"/>
            <a:ext cx="11334601" cy="4021053"/>
          </a:xfrm>
        </p:spPr>
        <p:txBody>
          <a:bodyPr>
            <a:normAutofit/>
          </a:bodyPr>
          <a:lstStyle/>
          <a:p>
            <a:pPr marL="0" indent="0">
              <a:buNone/>
            </a:pPr>
            <a:r>
              <a:rPr lang="en-GB" b="1" dirty="0">
                <a:latin typeface="Arial" panose="020B0604020202020204" pitchFamily="34" charset="0"/>
                <a:cs typeface="Arial" panose="020B0604020202020204" pitchFamily="34" charset="0"/>
              </a:rPr>
              <a:t>Questions to EDF Board:</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Have you heard of the Conference on the Future of Europe national or European events?</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Are your organisations considering to contribute to this Conference? </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How can EDF Secretariat support you in this?</a:t>
            </a:r>
          </a:p>
          <a:p>
            <a:pPr marL="0" indent="0">
              <a:buNone/>
            </a:pPr>
            <a:endParaRPr lang="en-GB"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49055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6. Disability Card (DOC-BOARD-21-07-05)</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3" y="1719067"/>
            <a:ext cx="7073238" cy="4351338"/>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Commission promises Card by 2023 in all EU member states, based on mutual recognition</a:t>
            </a:r>
          </a:p>
          <a:p>
            <a:pPr>
              <a:lnSpc>
                <a:spcPct val="100000"/>
              </a:lnSpc>
              <a:buClr>
                <a:srgbClr val="0070C0"/>
              </a:buClr>
            </a:pPr>
            <a:r>
              <a:rPr lang="en-GB" dirty="0">
                <a:latin typeface="Arial" panose="020B0604020202020204" pitchFamily="34" charset="0"/>
                <a:cs typeface="Arial" panose="020B0604020202020204" pitchFamily="34" charset="0"/>
              </a:rPr>
              <a:t>Why did we want a Disability Card again?</a:t>
            </a:r>
          </a:p>
          <a:p>
            <a:pPr>
              <a:lnSpc>
                <a:spcPct val="100000"/>
              </a:lnSpc>
              <a:buClr>
                <a:srgbClr val="0070C0"/>
              </a:buClr>
            </a:pPr>
            <a:r>
              <a:rPr lang="en-GB" dirty="0">
                <a:latin typeface="Arial" panose="020B0604020202020204" pitchFamily="34" charset="0"/>
                <a:cs typeface="Arial" panose="020B0604020202020204" pitchFamily="34" charset="0"/>
              </a:rPr>
              <a:t>Now it’s getting political – anticipated sticking points</a:t>
            </a:r>
          </a:p>
          <a:p>
            <a:pPr>
              <a:lnSpc>
                <a:spcPct val="100000"/>
              </a:lnSpc>
              <a:buClr>
                <a:srgbClr val="0070C0"/>
              </a:buClr>
            </a:pPr>
            <a:r>
              <a:rPr lang="en-GB" dirty="0">
                <a:latin typeface="Arial" panose="020B0604020202020204" pitchFamily="34" charset="0"/>
                <a:cs typeface="Arial" panose="020B0604020202020204" pitchFamily="34" charset="0"/>
              </a:rPr>
              <a:t>Possible “risks” of having a Disability Card</a:t>
            </a:r>
          </a:p>
          <a:p>
            <a:pPr>
              <a:lnSpc>
                <a:spcPct val="100000"/>
              </a:lnSpc>
              <a:buClr>
                <a:srgbClr val="0070C0"/>
              </a:buClr>
            </a:pPr>
            <a:r>
              <a:rPr lang="en-GB" dirty="0">
                <a:latin typeface="Arial" panose="020B0604020202020204" pitchFamily="34" charset="0"/>
                <a:cs typeface="Arial" panose="020B0604020202020204" pitchFamily="34" charset="0"/>
              </a:rPr>
              <a:t>Examples of existing Cards for inspiration</a:t>
            </a:r>
          </a:p>
          <a:p>
            <a:pPr marL="0" indent="0">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pic>
        <p:nvPicPr>
          <p:cNvPr id="5" name="Picture 2" descr="ENIL – European Network on Independent Living | European Disability Card:  Promising Idea with Little Practical Use - ENIL - European Network on  Independent Living">
            <a:extLst>
              <a:ext uri="{FF2B5EF4-FFF2-40B4-BE49-F238E27FC236}">
                <a16:creationId xmlns:a16="http://schemas.microsoft.com/office/drawing/2014/main" id="{51E9E420-E667-4274-8AF9-D4F638A74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784" y="1719067"/>
            <a:ext cx="3796099" cy="2066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7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6. Disability Card (DOC-BOARD-21-07-05)</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719067"/>
            <a:ext cx="11519953" cy="4351338"/>
          </a:xfrm>
        </p:spPr>
        <p:txBody>
          <a:bodyPr>
            <a:normAutofit/>
          </a:bodyPr>
          <a:lstStyle/>
          <a:p>
            <a:pPr marL="0" lvl="0" indent="0">
              <a:lnSpc>
                <a:spcPct val="150000"/>
              </a:lnSpc>
              <a:spcAft>
                <a:spcPts val="1000"/>
              </a:spcAft>
              <a:buNone/>
            </a:pPr>
            <a:r>
              <a:rPr lang="en-GB" dirty="0">
                <a:effectLst/>
                <a:latin typeface="Arial" panose="020B0604020202020204" pitchFamily="34" charset="0"/>
                <a:ea typeface="Times New Roman" panose="02020603050405020304" pitchFamily="18" charset="0"/>
                <a:cs typeface="Times New Roman" panose="02020603050405020304" pitchFamily="18" charset="0"/>
              </a:rPr>
              <a:t>Question for the Board:</a:t>
            </a: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agree with the draft position and approach taken? In particular do you agree with the </a:t>
            </a:r>
            <a:r>
              <a:rPr lang="en-GB"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rPr>
              <a:t>core demands</a:t>
            </a:r>
            <a:r>
              <a:rPr lang="en-GB" dirty="0">
                <a:effectLst/>
                <a:latin typeface="Arial" panose="020B0604020202020204" pitchFamily="34" charset="0"/>
                <a:ea typeface="Times New Roman" panose="02020603050405020304" pitchFamily="18" charset="0"/>
                <a:cs typeface="Times New Roman" panose="02020603050405020304" pitchFamily="18" charset="0"/>
              </a:rPr>
              <a:t>?</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like to add or change anything?</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4"/>
          <a:stretch>
            <a:fillRect/>
          </a:stretch>
        </p:blipFill>
        <p:spPr>
          <a:xfrm>
            <a:off x="9082135" y="5594876"/>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0A07762C-215B-4B39-B668-84FE49BD2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1478" y="3769160"/>
            <a:ext cx="1825716" cy="182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2671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3" y="1625272"/>
            <a:ext cx="11136894" cy="4726143"/>
          </a:xfrm>
        </p:spPr>
        <p:txBody>
          <a:bodyPr>
            <a:normAutofit fontScale="77500" lnSpcReduction="20000"/>
          </a:bodyPr>
          <a:lstStyle/>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Accessibility</a:t>
            </a:r>
            <a:r>
              <a:rPr lang="en-GB" sz="2800" kern="0" dirty="0">
                <a:solidFill>
                  <a:prstClr val="black"/>
                </a:solidFill>
                <a:latin typeface="Arial" panose="020B0604020202020204" pitchFamily="34" charset="0"/>
                <a:ea typeface="Calibri"/>
                <a:cs typeface="Arial" panose="020B0604020202020204" pitchFamily="34" charset="0"/>
              </a:rPr>
              <a:t>:</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(activate in zoom or use external link from chat box)</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in different languages has been provided on request: including in German, Spanish (external link, select your language through “flag” icon)</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Sign Language Interpretation</a:t>
            </a:r>
          </a:p>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Questions and comments:</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Use ‘raise hand’ function (if not possible either chat box or through microphone)</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Send questions via the chat box</a:t>
            </a:r>
          </a:p>
        </p:txBody>
      </p:sp>
      <p:pic>
        <p:nvPicPr>
          <p:cNvPr id="4" name="Picture 3">
            <a:extLst>
              <a:ext uri="{FF2B5EF4-FFF2-40B4-BE49-F238E27FC236}">
                <a16:creationId xmlns:a16="http://schemas.microsoft.com/office/drawing/2014/main" id="{4ECF3549-E728-4243-83DD-162734239551}"/>
              </a:ext>
            </a:extLst>
          </p:cNvPr>
          <p:cNvPicPr>
            <a:picLocks noChangeAspect="1"/>
          </p:cNvPicPr>
          <p:nvPr/>
        </p:nvPicPr>
        <p:blipFill>
          <a:blip r:embed="rId3"/>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63108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fontScale="92500" lnSpcReduction="20000"/>
          </a:bodyPr>
          <a:lstStyle/>
          <a:p>
            <a:pPr>
              <a:buClr>
                <a:srgbClr val="0070C0"/>
              </a:buClr>
            </a:pPr>
            <a:r>
              <a:rPr lang="es-ES" dirty="0">
                <a:latin typeface="Arial" panose="020B0604020202020204" pitchFamily="34" charset="0"/>
                <a:cs typeface="Arial" panose="020B0604020202020204" pitchFamily="34" charset="0"/>
              </a:rPr>
              <a:t>U</a:t>
            </a:r>
            <a:r>
              <a:rPr lang="en-GB" dirty="0">
                <a:latin typeface="Arial" panose="020B0604020202020204" pitchFamily="34" charset="0"/>
                <a:cs typeface="Arial" panose="020B0604020202020204" pitchFamily="34" charset="0"/>
              </a:rPr>
              <a:t>NCRPD review: EDF interim alternative report </a:t>
            </a:r>
          </a:p>
          <a:p>
            <a:pPr>
              <a:buClr>
                <a:srgbClr val="0070C0"/>
              </a:buClr>
            </a:pPr>
            <a:r>
              <a:rPr lang="en-GB" dirty="0">
                <a:latin typeface="Arial" panose="020B0604020202020204" pitchFamily="34" charset="0"/>
                <a:cs typeface="Arial" panose="020B0604020202020204" pitchFamily="34" charset="0"/>
              </a:rPr>
              <a:t>Withdrawal of the additional protocol to the Oviedo Convention</a:t>
            </a:r>
          </a:p>
          <a:p>
            <a:pPr marL="0" indent="0">
              <a:buClr>
                <a:srgbClr val="0070C0"/>
              </a:buClr>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EU policy making 1/2:</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Disability Rights Strategy 2021-2030</a:t>
            </a:r>
          </a:p>
          <a:p>
            <a:pPr>
              <a:buClr>
                <a:srgbClr val="0070C0"/>
              </a:buClr>
            </a:pPr>
            <a:r>
              <a:rPr lang="en-GB" dirty="0">
                <a:latin typeface="Arial" panose="020B0604020202020204" pitchFamily="34" charset="0"/>
                <a:cs typeface="Arial" panose="020B0604020202020204" pitchFamily="34" charset="0"/>
              </a:rPr>
              <a:t>EU budget</a:t>
            </a:r>
          </a:p>
          <a:p>
            <a:pPr>
              <a:buClr>
                <a:srgbClr val="0070C0"/>
              </a:buClr>
            </a:pPr>
            <a:r>
              <a:rPr lang="en-GB" dirty="0">
                <a:latin typeface="Arial" panose="020B0604020202020204" pitchFamily="34" charset="0"/>
                <a:cs typeface="Arial" panose="020B0604020202020204" pitchFamily="34" charset="0"/>
              </a:rPr>
              <a:t>Recovery funds: review national Recovery and Resilience Plans</a:t>
            </a:r>
          </a:p>
          <a:p>
            <a:pPr>
              <a:buClr>
                <a:srgbClr val="0070C0"/>
              </a:buClr>
            </a:pPr>
            <a:r>
              <a:rPr lang="en-GB" dirty="0">
                <a:latin typeface="Arial" panose="020B0604020202020204" pitchFamily="34" charset="0"/>
                <a:cs typeface="Arial" panose="020B0604020202020204" pitchFamily="34" charset="0"/>
              </a:rPr>
              <a:t>Directive on Pay Transparency</a:t>
            </a:r>
          </a:p>
          <a:p>
            <a:pPr>
              <a:buClr>
                <a:srgbClr val="0070C0"/>
              </a:buClr>
            </a:pPr>
            <a:r>
              <a:rPr lang="en-GB" dirty="0">
                <a:latin typeface="Arial" panose="020B0604020202020204" pitchFamily="34" charset="0"/>
                <a:cs typeface="Arial" panose="020B0604020202020204" pitchFamily="34" charset="0"/>
              </a:rPr>
              <a:t>Revision of Victims Rights Directive</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2853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117625"/>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607573"/>
            <a:ext cx="11519953" cy="4938361"/>
          </a:xfrm>
        </p:spPr>
        <p:txBody>
          <a:bodyPr>
            <a:normAutofit fontScale="85000" lnSpcReduction="20000"/>
          </a:bodyPr>
          <a:lstStyle/>
          <a:p>
            <a:pPr marL="0" indent="0">
              <a:buNone/>
            </a:pPr>
            <a:r>
              <a:rPr lang="en-GB" b="1" dirty="0">
                <a:latin typeface="Arial" panose="020B0604020202020204" pitchFamily="34" charset="0"/>
                <a:cs typeface="Arial" panose="020B0604020202020204" pitchFamily="34" charset="0"/>
              </a:rPr>
              <a:t>EU policy making 2/2:</a:t>
            </a:r>
          </a:p>
          <a:p>
            <a:pPr marL="0" indent="0">
              <a:buNone/>
            </a:pPr>
            <a:endParaRPr lang="en-GB" b="1" dirty="0">
              <a:latin typeface="Arial" panose="020B0604020202020204" pitchFamily="34" charset="0"/>
              <a:cs typeface="Arial" panose="020B0604020202020204" pitchFamily="34" charset="0"/>
            </a:endParaRPr>
          </a:p>
          <a:p>
            <a:pPr>
              <a:lnSpc>
                <a:spcPct val="120000"/>
              </a:lnSpc>
              <a:buClr>
                <a:srgbClr val="0070C0"/>
              </a:buClr>
            </a:pPr>
            <a:r>
              <a:rPr lang="en-GB" dirty="0">
                <a:latin typeface="Arial" panose="020B0604020202020204" pitchFamily="34" charset="0"/>
                <a:cs typeface="Arial" panose="020B0604020202020204" pitchFamily="34" charset="0"/>
              </a:rPr>
              <a:t>Reform of EU electoral law of 1976 </a:t>
            </a:r>
          </a:p>
          <a:p>
            <a:pPr>
              <a:lnSpc>
                <a:spcPct val="120000"/>
              </a:lnSpc>
              <a:buClr>
                <a:srgbClr val="0070C0"/>
              </a:buClr>
            </a:pPr>
            <a:r>
              <a:rPr lang="en-GB" dirty="0">
                <a:latin typeface="Arial" panose="020B0604020202020204" pitchFamily="34" charset="0"/>
                <a:cs typeface="Arial" panose="020B0604020202020204" pitchFamily="34" charset="0"/>
              </a:rPr>
              <a:t>Minimum Wage Directive</a:t>
            </a:r>
          </a:p>
          <a:p>
            <a:pPr>
              <a:lnSpc>
                <a:spcPct val="120000"/>
              </a:lnSpc>
              <a:buClr>
                <a:srgbClr val="0070C0"/>
              </a:buClr>
            </a:pPr>
            <a:r>
              <a:rPr lang="en-GB" dirty="0">
                <a:latin typeface="Arial" panose="020B0604020202020204" pitchFamily="34" charset="0"/>
                <a:cs typeface="Arial" panose="020B0604020202020204" pitchFamily="34" charset="0"/>
              </a:rPr>
              <a:t>Non-financial Reporting Directive for Large Businesses</a:t>
            </a:r>
          </a:p>
          <a:p>
            <a:pPr>
              <a:lnSpc>
                <a:spcPct val="120000"/>
              </a:lnSpc>
              <a:buClr>
                <a:srgbClr val="0070C0"/>
              </a:buClr>
            </a:pPr>
            <a:r>
              <a:rPr lang="en-GB" dirty="0">
                <a:latin typeface="Arial" panose="020B0604020202020204" pitchFamily="34" charset="0"/>
                <a:cs typeface="Arial" panose="020B0604020202020204" pitchFamily="34" charset="0"/>
              </a:rPr>
              <a:t>Patients Mobility Directive</a:t>
            </a:r>
          </a:p>
          <a:p>
            <a:pPr>
              <a:lnSpc>
                <a:spcPct val="120000"/>
              </a:lnSpc>
              <a:buClr>
                <a:srgbClr val="0070C0"/>
              </a:buClr>
            </a:pPr>
            <a:r>
              <a:rPr lang="en-GB" dirty="0">
                <a:latin typeface="Arial" panose="020B0604020202020204" pitchFamily="34" charset="0"/>
                <a:cs typeface="Arial" panose="020B0604020202020204" pitchFamily="34" charset="0"/>
              </a:rPr>
              <a:t>Energy Performance of Buildings Directive</a:t>
            </a:r>
          </a:p>
          <a:p>
            <a:pPr>
              <a:lnSpc>
                <a:spcPct val="120000"/>
              </a:lnSpc>
              <a:buClr>
                <a:srgbClr val="0070C0"/>
              </a:buClr>
            </a:pPr>
            <a:r>
              <a:rPr lang="en-GB" dirty="0">
                <a:latin typeface="Arial" panose="020B0604020202020204" pitchFamily="34" charset="0"/>
                <a:cs typeface="Arial" panose="020B0604020202020204" pitchFamily="34" charset="0"/>
              </a:rPr>
              <a:t>Digital Services Act, Digital Markets Act, Artificial Intelligence Act</a:t>
            </a:r>
          </a:p>
          <a:p>
            <a:pPr>
              <a:lnSpc>
                <a:spcPct val="120000"/>
              </a:lnSpc>
              <a:buClr>
                <a:srgbClr val="0070C0"/>
              </a:buClr>
            </a:pPr>
            <a:r>
              <a:rPr lang="en-GB" dirty="0">
                <a:latin typeface="Arial" panose="020B0604020202020204" pitchFamily="34" charset="0"/>
                <a:cs typeface="Arial" panose="020B0604020202020204" pitchFamily="34" charset="0"/>
              </a:rPr>
              <a:t>Trans European Network on Transport (TEN-T) regulation</a:t>
            </a:r>
          </a:p>
          <a:p>
            <a:pPr>
              <a:lnSpc>
                <a:spcPct val="120000"/>
              </a:lnSpc>
              <a:buClr>
                <a:srgbClr val="0070C0"/>
              </a:buClr>
            </a:pPr>
            <a:r>
              <a:rPr lang="en-GB" dirty="0">
                <a:latin typeface="Arial" panose="020B0604020202020204" pitchFamily="34" charset="0"/>
                <a:cs typeface="Arial" panose="020B0604020202020204" pitchFamily="34" charset="0"/>
              </a:rPr>
              <a:t>EU-Africa strategy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408970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lnSpcReduction="10000"/>
          </a:bodyPr>
          <a:lstStyle/>
          <a:p>
            <a:pPr marL="0" indent="0">
              <a:buNone/>
            </a:pPr>
            <a:r>
              <a:rPr lang="en-GB" b="1" dirty="0">
                <a:latin typeface="Arial" panose="020B0604020202020204" pitchFamily="34" charset="0"/>
                <a:cs typeface="Arial" panose="020B0604020202020204" pitchFamily="34" charset="0"/>
              </a:rPr>
              <a:t>Questions to EDF Board:</a:t>
            </a:r>
          </a:p>
          <a:p>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Do you agree with the list of campaigns as well as EDF’s approach to them?</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other important policy development EDF should be following at the moment?</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policy campaign you are leading to which EDF could be supportive? </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197748" y="5695600"/>
            <a:ext cx="2804403" cy="951058"/>
          </a:xfrm>
          <a:prstGeom prst="rect">
            <a:avLst/>
          </a:prstGeom>
        </p:spPr>
      </p:pic>
    </p:spTree>
    <p:extLst>
      <p:ext uri="{BB962C8B-B14F-4D97-AF65-F5344CB8AC3E}">
        <p14:creationId xmlns:p14="http://schemas.microsoft.com/office/powerpoint/2010/main" val="112731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2" y="122570"/>
            <a:ext cx="11886537"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8. Feedback from EDF members on upcoming Presidencies</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2023331"/>
            <a:ext cx="11886536" cy="4282409"/>
          </a:xfrm>
        </p:spPr>
        <p:txBody>
          <a:bodyPr>
            <a:noAutofit/>
          </a:bodyPr>
          <a:lstStyle/>
          <a:p>
            <a:pPr>
              <a:lnSpc>
                <a:spcPct val="100000"/>
              </a:lnSpc>
              <a:buClr>
                <a:srgbClr val="0070C0"/>
              </a:buClr>
            </a:pPr>
            <a:r>
              <a:rPr lang="en-GB" dirty="0">
                <a:latin typeface="Arial" panose="020B0604020202020204" pitchFamily="34" charset="0"/>
                <a:cs typeface="Arial" panose="020B0604020202020204" pitchFamily="34" charset="0"/>
              </a:rPr>
              <a:t>Meeting on 30 June with relevant EDF members </a:t>
            </a:r>
          </a:p>
          <a:p>
            <a:pPr>
              <a:lnSpc>
                <a:spcPct val="100000"/>
              </a:lnSpc>
              <a:buClr>
                <a:srgbClr val="0070C0"/>
              </a:buClr>
            </a:pPr>
            <a:r>
              <a:rPr lang="en-GB" dirty="0">
                <a:latin typeface="Arial" panose="020B0604020202020204" pitchFamily="34" charset="0"/>
                <a:cs typeface="Arial" panose="020B0604020202020204" pitchFamily="34" charset="0"/>
              </a:rPr>
              <a:t>Debrief on the Portuguese Presidency (Vera Bonvalot)</a:t>
            </a:r>
          </a:p>
          <a:p>
            <a:pPr>
              <a:lnSpc>
                <a:spcPct val="100000"/>
              </a:lnSpc>
              <a:buClr>
                <a:srgbClr val="0070C0"/>
              </a:buClr>
            </a:pPr>
            <a:r>
              <a:rPr lang="en-GB" dirty="0">
                <a:latin typeface="Arial" panose="020B0604020202020204" pitchFamily="34" charset="0"/>
                <a:cs typeface="Arial" panose="020B0604020202020204" pitchFamily="34" charset="0"/>
              </a:rPr>
              <a:t>Planned events and actions for the Slovenian Presidency starting 1 July (Goran </a:t>
            </a:r>
            <a:r>
              <a:rPr lang="en-GB" dirty="0" err="1">
                <a:latin typeface="Arial" panose="020B0604020202020204" pitchFamily="34" charset="0"/>
                <a:cs typeface="Arial" panose="020B0604020202020204" pitchFamily="34" charset="0"/>
              </a:rPr>
              <a:t>Kustura</a:t>
            </a:r>
            <a:r>
              <a:rPr lang="en-GB" dirty="0">
                <a:latin typeface="Arial" panose="020B0604020202020204" pitchFamily="34" charset="0"/>
                <a:cs typeface="Arial" panose="020B0604020202020204" pitchFamily="34" charset="0"/>
              </a:rPr>
              <a:t>)</a:t>
            </a:r>
          </a:p>
          <a:p>
            <a:pPr>
              <a:lnSpc>
                <a:spcPct val="100000"/>
              </a:lnSpc>
              <a:buClr>
                <a:srgbClr val="0070C0"/>
              </a:buClr>
            </a:pPr>
            <a:r>
              <a:rPr lang="en-GB" dirty="0">
                <a:latin typeface="Arial" panose="020B0604020202020204" pitchFamily="34" charset="0"/>
                <a:cs typeface="Arial" panose="020B0604020202020204" pitchFamily="34" charset="0"/>
              </a:rPr>
              <a:t>Feedback from representatives of EDF members from France (Albert Prévos), Czechia (Ondrej Folk is absent – oral update given by secretariat) Sweden (Marina Carlsson), and Spain (tbc)</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387596" y="5738182"/>
            <a:ext cx="2804403" cy="951058"/>
          </a:xfrm>
          <a:prstGeom prst="rect">
            <a:avLst/>
          </a:prstGeom>
        </p:spPr>
      </p:pic>
    </p:spTree>
    <p:extLst>
      <p:ext uri="{BB962C8B-B14F-4D97-AF65-F5344CB8AC3E}">
        <p14:creationId xmlns:p14="http://schemas.microsoft.com/office/powerpoint/2010/main" val="74782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438399" y="370703"/>
            <a:ext cx="10515600" cy="4955060"/>
          </a:xfrm>
        </p:spPr>
        <p:txBody>
          <a:bodyPr/>
          <a:lstStyle/>
          <a:p>
            <a:pPr algn="ctr"/>
            <a:r>
              <a:rPr lang="en-US" dirty="0">
                <a:solidFill>
                  <a:srgbClr val="0070C0"/>
                </a:solidFill>
                <a:latin typeface="Arial" panose="020B0604020202020204" pitchFamily="34" charset="0"/>
                <a:cs typeface="Arial" panose="020B0604020202020204" pitchFamily="34" charset="0"/>
              </a:rPr>
              <a:t>Lunch 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12:30 - 14:30 </a:t>
            </a:r>
            <a:endParaRPr lang="en-GB"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2052" name="Picture 4" descr="Lunch Time Icons - Download Free Vector Icons | Noun Project">
            <a:extLst>
              <a:ext uri="{FF2B5EF4-FFF2-40B4-BE49-F238E27FC236}">
                <a16:creationId xmlns:a16="http://schemas.microsoft.com/office/drawing/2014/main" id="{36C2E9D9-41A3-4DA0-84F0-B0FDE3DE75C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399586" y="4029150"/>
            <a:ext cx="2593226" cy="25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5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7249-897B-4678-B782-F8CE2380D7A2}"/>
              </a:ext>
            </a:extLst>
          </p:cNvPr>
          <p:cNvSpPr>
            <a:spLocks noGrp="1"/>
          </p:cNvSpPr>
          <p:nvPr>
            <p:ph type="title"/>
          </p:nvPr>
        </p:nvSpPr>
        <p:spPr>
          <a:xfrm>
            <a:off x="305462" y="475679"/>
            <a:ext cx="11791801" cy="950758"/>
          </a:xfrm>
        </p:spPr>
        <p:txBody>
          <a:bodyPr>
            <a:no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3" name="Content Placeholder 2">
            <a:extLst>
              <a:ext uri="{FF2B5EF4-FFF2-40B4-BE49-F238E27FC236}">
                <a16:creationId xmlns:a16="http://schemas.microsoft.com/office/drawing/2014/main" id="{D9064B96-6BC2-49CD-94CB-36356BAF6948}"/>
              </a:ext>
            </a:extLst>
          </p:cNvPr>
          <p:cNvSpPr>
            <a:spLocks noGrp="1"/>
          </p:cNvSpPr>
          <p:nvPr>
            <p:ph idx="1"/>
          </p:nvPr>
        </p:nvSpPr>
        <p:spPr>
          <a:xfrm>
            <a:off x="420129" y="1577274"/>
            <a:ext cx="11466409" cy="4872953"/>
          </a:xfrm>
        </p:spPr>
        <p:txBody>
          <a:bodyPr>
            <a:normAutofit/>
          </a:bodyPr>
          <a:lstStyle/>
          <a:p>
            <a:pPr marL="514350" indent="-514350">
              <a:lnSpc>
                <a:spcPct val="110000"/>
              </a:lnSpc>
              <a:buAutoNum type="arabicPeriod" startAt="9"/>
            </a:pPr>
            <a:r>
              <a:rPr lang="en-US" dirty="0">
                <a:latin typeface="Arial" panose="020B0604020202020204" pitchFamily="34" charset="0"/>
                <a:cs typeface="Arial" panose="020B0604020202020204" pitchFamily="34" charset="0"/>
              </a:rPr>
              <a:t>    EDF 25 year anniversary (DOC-BOARD-21-07-07)</a:t>
            </a:r>
          </a:p>
          <a:p>
            <a:pPr marL="514350" indent="-514350">
              <a:lnSpc>
                <a:spcPct val="110000"/>
              </a:lnSpc>
              <a:buAutoNum type="arabicPeriod" startAt="9"/>
            </a:pPr>
            <a:r>
              <a:rPr lang="en-US" dirty="0">
                <a:latin typeface="Arial" panose="020B0604020202020204" pitchFamily="34" charset="0"/>
                <a:cs typeface="Arial" panose="020B0604020202020204" pitchFamily="34" charset="0"/>
              </a:rPr>
              <a:t>    International cooperation – highlights of recent external 	evaluation 	(DOC-BOARD-21-07-08)</a:t>
            </a:r>
          </a:p>
          <a:p>
            <a:pPr marL="0" indent="0">
              <a:lnSpc>
                <a:spcPct val="110000"/>
              </a:lnSpc>
              <a:buNone/>
            </a:pPr>
            <a:r>
              <a:rPr lang="en-US" dirty="0">
                <a:latin typeface="Arial" panose="020B0604020202020204" pitchFamily="34" charset="0"/>
                <a:cs typeface="Arial" panose="020B0604020202020204" pitchFamily="34" charset="0"/>
              </a:rPr>
              <a:t>11.	EDF Data Protection Policy (for adoption) (DOC-BOARD-21-07-	09)</a:t>
            </a:r>
          </a:p>
          <a:p>
            <a:pPr marL="0" indent="0">
              <a:lnSpc>
                <a:spcPct val="110000"/>
              </a:lnSpc>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21FE37D-DCB2-4B9D-B801-FCB2124FB4DA}"/>
              </a:ext>
            </a:extLst>
          </p:cNvPr>
          <p:cNvPicPr>
            <a:picLocks noChangeAspect="1"/>
          </p:cNvPicPr>
          <p:nvPr/>
        </p:nvPicPr>
        <p:blipFill>
          <a:blip r:embed="rId3"/>
          <a:stretch>
            <a:fillRect/>
          </a:stretch>
        </p:blipFill>
        <p:spPr>
          <a:xfrm>
            <a:off x="9082135" y="0"/>
            <a:ext cx="2804403" cy="951058"/>
          </a:xfrm>
          <a:prstGeom prst="rect">
            <a:avLst/>
          </a:prstGeom>
        </p:spPr>
      </p:pic>
    </p:spTree>
    <p:extLst>
      <p:ext uri="{BB962C8B-B14F-4D97-AF65-F5344CB8AC3E}">
        <p14:creationId xmlns:p14="http://schemas.microsoft.com/office/powerpoint/2010/main" val="112344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CB1C-F267-4F1D-A224-9B1919FF6832}"/>
              </a:ext>
            </a:extLst>
          </p:cNvPr>
          <p:cNvSpPr>
            <a:spLocks noGrp="1"/>
          </p:cNvSpPr>
          <p:nvPr>
            <p:ph type="title"/>
          </p:nvPr>
        </p:nvSpPr>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endParaRPr lang="en-GB" sz="3600" dirty="0"/>
          </a:p>
        </p:txBody>
      </p:sp>
      <p:sp>
        <p:nvSpPr>
          <p:cNvPr id="3" name="Content Placeholder 2">
            <a:extLst>
              <a:ext uri="{FF2B5EF4-FFF2-40B4-BE49-F238E27FC236}">
                <a16:creationId xmlns:a16="http://schemas.microsoft.com/office/drawing/2014/main" id="{8FAE981B-3A3F-4C85-93BE-F55CAACDD14C}"/>
              </a:ext>
            </a:extLst>
          </p:cNvPr>
          <p:cNvSpPr>
            <a:spLocks noGrp="1"/>
          </p:cNvSpPr>
          <p:nvPr>
            <p:ph idx="1"/>
          </p:nvPr>
        </p:nvSpPr>
        <p:spPr/>
        <p:txBody>
          <a:bodyPr/>
          <a:lstStyle/>
          <a:p>
            <a:pPr marL="0" indent="0">
              <a:lnSpc>
                <a:spcPct val="110000"/>
              </a:lnSpc>
              <a:buNone/>
            </a:pPr>
            <a:r>
              <a:rPr lang="en-US" dirty="0">
                <a:latin typeface="Arial" panose="020B0604020202020204" pitchFamily="34" charset="0"/>
                <a:cs typeface="Arial" panose="020B0604020202020204" pitchFamily="34" charset="0"/>
              </a:rPr>
              <a:t>12.	EDF finances (DOC-BOARD-21-07-10)</a:t>
            </a:r>
          </a:p>
          <a:p>
            <a:pPr marL="0" indent="0">
              <a:lnSpc>
                <a:spcPct val="110000"/>
              </a:lnSpc>
              <a:buNone/>
            </a:pPr>
            <a:r>
              <a:rPr lang="en-US" dirty="0">
                <a:latin typeface="Arial" panose="020B0604020202020204" pitchFamily="34" charset="0"/>
                <a:cs typeface="Arial" panose="020B0604020202020204" pitchFamily="34" charset="0"/>
              </a:rPr>
              <a:t>13.	Membership update </a:t>
            </a:r>
          </a:p>
          <a:p>
            <a:pPr marL="0" indent="0">
              <a:lnSpc>
                <a:spcPct val="110000"/>
              </a:lnSpc>
              <a:buNone/>
            </a:pPr>
            <a:r>
              <a:rPr lang="en-US" dirty="0">
                <a:latin typeface="Arial" panose="020B0604020202020204" pitchFamily="34" charset="0"/>
                <a:cs typeface="Arial" panose="020B0604020202020204" pitchFamily="34" charset="0"/>
              </a:rPr>
              <a:t>14.	Meetings until the end of the year (DOC-BOARD-21-07-11)</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Evaluation of the Board</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Any other business</a:t>
            </a:r>
          </a:p>
          <a:p>
            <a:pPr lvl="2">
              <a:lnSpc>
                <a:spcPct val="110000"/>
              </a:lnSpc>
            </a:pPr>
            <a:r>
              <a:rPr lang="en-US" dirty="0">
                <a:latin typeface="Arial" panose="020B0604020202020204" pitchFamily="34" charset="0"/>
                <a:cs typeface="Arial" panose="020B0604020202020204" pitchFamily="34" charset="0"/>
              </a:rPr>
              <a:t>EDF Future strategy</a:t>
            </a:r>
          </a:p>
          <a:p>
            <a:pPr marL="0" indent="0">
              <a:lnSpc>
                <a:spcPct val="110000"/>
              </a:lnSpc>
              <a:buNone/>
            </a:pPr>
            <a:r>
              <a:rPr lang="en-US" dirty="0">
                <a:latin typeface="Arial" panose="020B0604020202020204" pitchFamily="34" charset="0"/>
                <a:cs typeface="Arial" panose="020B0604020202020204" pitchFamily="34" charset="0"/>
              </a:rPr>
              <a:t>17.    Date of the next Board meeting</a:t>
            </a:r>
          </a:p>
          <a:p>
            <a:endParaRPr lang="en-GB" dirty="0"/>
          </a:p>
        </p:txBody>
      </p:sp>
    </p:spTree>
    <p:extLst>
      <p:ext uri="{BB962C8B-B14F-4D97-AF65-F5344CB8AC3E}">
        <p14:creationId xmlns:p14="http://schemas.microsoft.com/office/powerpoint/2010/main" val="417663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9. EDF 25 year anniversary (DOC-BOARD-21-07-07)</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Content Placeholder 6" descr="25 in big, multicolor letters. ">
            <a:extLst>
              <a:ext uri="{FF2B5EF4-FFF2-40B4-BE49-F238E27FC236}">
                <a16:creationId xmlns:a16="http://schemas.microsoft.com/office/drawing/2014/main" id="{6C07BE0F-412B-499E-B5DF-8A8E233CDDC7}"/>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3569200" y="1846094"/>
            <a:ext cx="4714562" cy="3540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14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Structure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50000"/>
              </a:lnSpc>
              <a:buClr>
                <a:srgbClr val="0070C0"/>
              </a:buClr>
            </a:pPr>
            <a:r>
              <a:rPr lang="en-GB" dirty="0">
                <a:latin typeface="Arial" panose="020B0604020202020204" pitchFamily="34" charset="0"/>
                <a:cs typeface="Arial" panose="020B0604020202020204" pitchFamily="34" charset="0"/>
              </a:rPr>
              <a:t>Questions for the board</a:t>
            </a:r>
          </a:p>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17276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Objectives of the anniversary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Reach </a:t>
            </a:r>
            <a:r>
              <a:rPr lang="en-GB" dirty="0">
                <a:latin typeface="Arial" panose="020B0604020202020204" pitchFamily="34" charset="0"/>
                <a:ea typeface="Times New Roman" panose="02020603050405020304" pitchFamily="18" charset="0"/>
                <a:cs typeface="Times New Roman" panose="02020603050405020304" pitchFamily="18" charset="0"/>
              </a:rPr>
              <a:t>more persons with disabilities in Europe</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202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6378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2" y="1346887"/>
            <a:ext cx="11715311" cy="5165124"/>
          </a:xfrm>
        </p:spPr>
        <p:txBody>
          <a:bodyPr>
            <a:normAutofit fontScale="77500" lnSpcReduction="20000"/>
          </a:bodyPr>
          <a:lstStyle/>
          <a:p>
            <a:pPr marL="0" indent="0" defTabSz="457200" eaLnBrk="0" fontAlgn="base" hangingPunct="0">
              <a:lnSpc>
                <a:spcPct val="150000"/>
              </a:lnSpc>
              <a:spcBef>
                <a:spcPts val="662"/>
              </a:spcBef>
              <a:spcAft>
                <a:spcPts val="662"/>
              </a:spcAft>
              <a:buNone/>
              <a:defRPr/>
            </a:pPr>
            <a:r>
              <a:rPr lang="en-GB" sz="3200" b="1" kern="0" dirty="0">
                <a:solidFill>
                  <a:prstClr val="black"/>
                </a:solidFill>
                <a:latin typeface="Arial" panose="020B0604020202020204" pitchFamily="34" charset="0"/>
                <a:ea typeface="Calibri"/>
                <a:cs typeface="Arial" panose="020B0604020202020204" pitchFamily="34" charset="0"/>
              </a:rPr>
              <a:t>General rules:</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Please remain muted with camera off while you are not speaking </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You will be given the floor </a:t>
            </a:r>
          </a:p>
          <a:p>
            <a:pPr defTabSz="457200" eaLnBrk="0" fontAlgn="base" hangingPunct="0">
              <a:lnSpc>
                <a:spcPct val="150000"/>
              </a:lnSpc>
              <a:spcBef>
                <a:spcPts val="662"/>
              </a:spcBef>
              <a:spcAft>
                <a:spcPts val="662"/>
              </a:spcAft>
              <a:buClr>
                <a:srgbClr val="0A77B3"/>
              </a:buClr>
              <a:defRPr/>
            </a:pPr>
            <a:r>
              <a:rPr lang="en-GB" dirty="0">
                <a:latin typeface="Arial" panose="020B0604020202020204" pitchFamily="34" charset="0"/>
                <a:ea typeface="Calibri" panose="020F0502020204030204" pitchFamily="34" charset="0"/>
                <a:cs typeface="Arial" panose="020B0604020202020204" pitchFamily="34" charset="0"/>
              </a:rPr>
              <a:t>W</a:t>
            </a:r>
            <a:r>
              <a:rPr lang="en-GB" sz="2800" dirty="0">
                <a:effectLst/>
                <a:latin typeface="Arial" panose="020B0604020202020204" pitchFamily="34" charset="0"/>
                <a:ea typeface="Calibri" panose="020F0502020204030204" pitchFamily="34" charset="0"/>
                <a:cs typeface="Arial" panose="020B0604020202020204" pitchFamily="34" charset="0"/>
              </a:rPr>
              <a:t>hen you speak please have your video on if you wish</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Introduce yourself when speaking</a:t>
            </a:r>
          </a:p>
          <a:p>
            <a:pPr defTabSz="457200" eaLnBrk="0" fontAlgn="base" hangingPunct="0">
              <a:lnSpc>
                <a:spcPct val="150000"/>
              </a:lnSpc>
              <a:spcBef>
                <a:spcPts val="662"/>
              </a:spcBef>
              <a:spcAft>
                <a:spcPts val="662"/>
              </a:spcAft>
              <a:buClr>
                <a:srgbClr val="0A77B3"/>
              </a:buClr>
              <a:defRPr/>
            </a:pPr>
            <a:r>
              <a:rPr lang="en-GB" sz="2800" dirty="0">
                <a:latin typeface="Arial" panose="020B0604020202020204" pitchFamily="34" charset="0"/>
                <a:ea typeface="Calibri" panose="020F0502020204030204" pitchFamily="34" charset="0"/>
                <a:cs typeface="Arial" panose="020B0604020202020204" pitchFamily="34" charset="0"/>
              </a:rPr>
              <a:t>Please s</a:t>
            </a:r>
            <a:r>
              <a:rPr lang="en-GB" sz="2800" dirty="0">
                <a:effectLst/>
                <a:latin typeface="Arial" panose="020B0604020202020204" pitchFamily="34" charset="0"/>
                <a:ea typeface="Calibri" panose="020F0502020204030204" pitchFamily="34" charset="0"/>
                <a:cs typeface="Arial" panose="020B0604020202020204" pitchFamily="34" charset="0"/>
              </a:rPr>
              <a:t>peak slowly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defTabSz="457200" eaLnBrk="0" fontAlgn="base" hangingPunct="0">
              <a:lnSpc>
                <a:spcPct val="150000"/>
              </a:lnSpc>
              <a:spcBef>
                <a:spcPts val="662"/>
              </a:spcBef>
              <a:spcAft>
                <a:spcPts val="662"/>
              </a:spcAft>
              <a:buNone/>
              <a:defRPr/>
            </a:pPr>
            <a:r>
              <a:rPr lang="en-GB" sz="3200" dirty="0">
                <a:effectLst/>
                <a:latin typeface="Arial" panose="020B0604020202020204" pitchFamily="34" charset="0"/>
                <a:ea typeface="Calibri" panose="020F0502020204030204" pitchFamily="34" charset="0"/>
                <a:cs typeface="Arial" panose="020B0604020202020204" pitchFamily="34" charset="0"/>
              </a:rPr>
              <a:t>This session is recorded for internal use</a:t>
            </a:r>
            <a:endParaRPr lang="en-GB" sz="3200" dirty="0">
              <a:latin typeface="Arial" panose="020B0604020202020204" pitchFamily="34" charset="0"/>
              <a:ea typeface="Calibri" panose="020F0502020204030204" pitchFamily="34" charset="0"/>
              <a:cs typeface="Arial" panose="020B0604020202020204" pitchFamily="34" charset="0"/>
            </a:endParaRPr>
          </a:p>
          <a:p>
            <a:pPr marL="0" indent="0" defTabSz="457200" eaLnBrk="0" fontAlgn="base" hangingPunct="0">
              <a:lnSpc>
                <a:spcPct val="150000"/>
              </a:lnSpc>
              <a:spcBef>
                <a:spcPts val="662"/>
              </a:spcBef>
              <a:spcAft>
                <a:spcPts val="662"/>
              </a:spcAft>
              <a:buNone/>
              <a:defRPr/>
            </a:pPr>
            <a:r>
              <a:rPr lang="en-GB" sz="3200" kern="0" dirty="0">
                <a:solidFill>
                  <a:prstClr val="black"/>
                </a:solidFill>
                <a:latin typeface="Arial" panose="020B0604020202020204" pitchFamily="34" charset="0"/>
                <a:ea typeface="Calibri"/>
                <a:cs typeface="Arial" panose="020B0604020202020204" pitchFamily="34" charset="0"/>
              </a:rPr>
              <a:t>Minutes and relevant documents will be available on the members area</a:t>
            </a:r>
          </a:p>
          <a:p>
            <a:pPr defTabSz="457200" eaLnBrk="0" fontAlgn="base" hangingPunct="0">
              <a:lnSpc>
                <a:spcPct val="150000"/>
              </a:lnSpc>
              <a:spcBef>
                <a:spcPts val="662"/>
              </a:spcBef>
              <a:spcAft>
                <a:spcPts val="662"/>
              </a:spcAft>
              <a:defRPr/>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F89A8-01DB-419C-B3AC-DAC154FC4F4F}"/>
              </a:ext>
            </a:extLst>
          </p:cNvPr>
          <p:cNvPicPr>
            <a:picLocks noChangeAspect="1"/>
          </p:cNvPicPr>
          <p:nvPr/>
        </p:nvPicPr>
        <p:blipFill>
          <a:blip r:embed="rId3"/>
          <a:stretch>
            <a:fillRect/>
          </a:stretch>
        </p:blipFill>
        <p:spPr>
          <a:xfrm>
            <a:off x="9216371" y="279807"/>
            <a:ext cx="2804403" cy="951058"/>
          </a:xfrm>
          <a:prstGeom prst="rect">
            <a:avLst/>
          </a:prstGeom>
        </p:spPr>
      </p:pic>
    </p:spTree>
    <p:extLst>
      <p:ext uri="{BB962C8B-B14F-4D97-AF65-F5344CB8AC3E}">
        <p14:creationId xmlns:p14="http://schemas.microsoft.com/office/powerpoint/2010/main" val="310867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Day of Action on Disability</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Day of coordinated demonstrations all across Europe</a:t>
            </a:r>
          </a:p>
          <a:p>
            <a:pPr>
              <a:lnSpc>
                <a:spcPct val="100000"/>
              </a:lnSpc>
              <a:buClr>
                <a:srgbClr val="0070C0"/>
              </a:buClr>
            </a:pPr>
            <a:r>
              <a:rPr lang="en-GB" dirty="0">
                <a:latin typeface="Arial" panose="020B0604020202020204" pitchFamily="34" charset="0"/>
                <a:cs typeface="Arial" panose="020B0604020202020204" pitchFamily="34" charset="0"/>
              </a:rPr>
              <a:t>Demands: more money from recovery funds</a:t>
            </a:r>
          </a:p>
          <a:p>
            <a:pPr>
              <a:lnSpc>
                <a:spcPct val="100000"/>
              </a:lnSpc>
              <a:buClr>
                <a:srgbClr val="0070C0"/>
              </a:buClr>
            </a:pPr>
            <a:r>
              <a:rPr lang="en-US" dirty="0">
                <a:latin typeface="Arial" panose="020B0604020202020204" pitchFamily="34" charset="0"/>
                <a:cs typeface="Arial" panose="020B0604020202020204" pitchFamily="34" charset="0"/>
              </a:rPr>
              <a:t>When: tentatively late April</a:t>
            </a:r>
          </a:p>
          <a:p>
            <a:pPr>
              <a:lnSpc>
                <a:spcPct val="100000"/>
              </a:lnSpc>
              <a:buClr>
                <a:srgbClr val="0070C0"/>
              </a:buClr>
            </a:pPr>
            <a:r>
              <a:rPr lang="en-US" dirty="0">
                <a:latin typeface="Arial" panose="020B0604020202020204" pitchFamily="34" charset="0"/>
                <a:cs typeface="Arial" panose="020B0604020202020204" pitchFamily="34" charset="0"/>
              </a:rPr>
              <a:t>Where: National authorities or European Commission representation</a:t>
            </a:r>
            <a:endParaRPr lang="en-GB" dirty="0">
              <a:latin typeface="Arial" panose="020B0604020202020204" pitchFamily="34" charset="0"/>
              <a:cs typeface="Arial" panose="020B0604020202020204" pitchFamily="34" charset="0"/>
            </a:endParaRPr>
          </a:p>
          <a:p>
            <a:pPr marL="342900" lvl="0" indent="-342900">
              <a:lnSpc>
                <a:spcPct val="150000"/>
              </a:lnSpc>
              <a:spcAft>
                <a:spcPts val="1000"/>
              </a:spcAft>
              <a:buFont typeface="Courier New" panose="02070309020205020404" pitchFamily="49" charset="0"/>
              <a:buChar char="o"/>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Hand holding a megaphone">
            <a:extLst>
              <a:ext uri="{FF2B5EF4-FFF2-40B4-BE49-F238E27FC236}">
                <a16:creationId xmlns:a16="http://schemas.microsoft.com/office/drawing/2014/main" id="{9B52E38B-204C-4318-A9AB-DC493E7C8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929" y="4029402"/>
            <a:ext cx="1211881" cy="1974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9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5" y="1603470"/>
            <a:ext cx="5524241" cy="4851865"/>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28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2800" dirty="0">
                <a:latin typeface="Arial" panose="020B0604020202020204" pitchFamily="34" charset="0"/>
                <a:cs typeface="Arial" panose="020B0604020202020204" pitchFamily="34" charset="0"/>
              </a:rPr>
              <a:t>Webpage and blog posts about main events of the last 25 years</a:t>
            </a:r>
            <a:endParaRPr lang="en-GB" sz="28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928941"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16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6" y="1869587"/>
            <a:ext cx="5524241" cy="3660508"/>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Podcast.</a:t>
            </a:r>
          </a:p>
          <a:p>
            <a:pPr>
              <a:lnSpc>
                <a:spcPct val="150000"/>
              </a:lnSpc>
              <a:buClr>
                <a:srgbClr val="0070C0"/>
              </a:buClr>
            </a:pPr>
            <a:r>
              <a:rPr lang="en-US" sz="2800" dirty="0">
                <a:latin typeface="Arial" panose="020B0604020202020204" pitchFamily="34" charset="0"/>
                <a:cs typeface="Arial" panose="020B0604020202020204" pitchFamily="34" charset="0"/>
              </a:rPr>
              <a:t>Short leaflet (2 pages) with main successes of the disability movement in the past 25 years. </a:t>
            </a: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644736"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951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256036" y="479276"/>
            <a:ext cx="11678241"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5796046" y="2817341"/>
            <a:ext cx="5524241" cy="2490827"/>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(EU and national level where possible)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8" name="Picture 8" descr="green and black rope">
            <a:extLst>
              <a:ext uri="{FF2B5EF4-FFF2-40B4-BE49-F238E27FC236}">
                <a16:creationId xmlns:a16="http://schemas.microsoft.com/office/drawing/2014/main" id="{879E6BA6-B0B8-4FCA-8788-8DF34281C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13" y="2817341"/>
            <a:ext cx="3734375" cy="2490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Refresh our agenda for the next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462508"/>
            <a:ext cx="6830063" cy="4851865"/>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2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5</a:t>
            </a:r>
            <a:r>
              <a:rPr lang="en-GB" sz="2800" baseline="30000" dirty="0">
                <a:latin typeface="Arial" panose="020B0604020202020204" pitchFamily="34" charset="0"/>
                <a:cs typeface="Times New Roman" panose="02020603050405020304" pitchFamily="18" charset="0"/>
              </a:rPr>
              <a:t>th</a:t>
            </a:r>
            <a:r>
              <a:rPr lang="en-GB" sz="28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Video on what children with disabilities want for the future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7" descr="A small plant growing out of the earth and two hands circling it. &#10;">
            <a:extLst>
              <a:ext uri="{FF2B5EF4-FFF2-40B4-BE49-F238E27FC236}">
                <a16:creationId xmlns:a16="http://schemas.microsoft.com/office/drawing/2014/main" id="{39025CEE-FB81-4B95-ACBA-D8453208E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29" y="2435797"/>
            <a:ext cx="3541365" cy="2360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23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Reach more persons with disabilities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728228"/>
            <a:ext cx="6830063" cy="4851865"/>
          </a:xfrm>
        </p:spPr>
        <p:txBody>
          <a:bodyPr/>
          <a:lstStyle/>
          <a:p>
            <a:pPr>
              <a:lnSpc>
                <a:spcPct val="150000"/>
              </a:lnSpc>
              <a:buClr>
                <a:srgbClr val="0070C0"/>
              </a:buClr>
            </a:pPr>
            <a:r>
              <a:rPr lang="en-GB" sz="28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2800" dirty="0">
                <a:latin typeface="Arial" panose="020B0604020202020204" pitchFamily="34" charset="0"/>
                <a:cs typeface="Times New Roman" panose="02020603050405020304" pitchFamily="18" charset="0"/>
              </a:rPr>
              <a:t>Photo exhibition on past and future</a:t>
            </a:r>
          </a:p>
          <a:p>
            <a:pPr>
              <a:lnSpc>
                <a:spcPct val="150000"/>
              </a:lnSpc>
              <a:buClr>
                <a:srgbClr val="0070C0"/>
              </a:buClr>
            </a:pPr>
            <a:r>
              <a:rPr lang="en-GB" sz="2800" dirty="0">
                <a:latin typeface="Arial" panose="020B0604020202020204" pitchFamily="34" charset="0"/>
                <a:cs typeface="Times New Roman" panose="02020603050405020304" pitchFamily="18" charset="0"/>
              </a:rPr>
              <a:t> Translation of the leaflet in national languages</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7" name="Picture 4" descr="hand holding a globe with icons representing different forms of communication">
            <a:extLst>
              <a:ext uri="{FF2B5EF4-FFF2-40B4-BE49-F238E27FC236}">
                <a16:creationId xmlns:a16="http://schemas.microsoft.com/office/drawing/2014/main" id="{3C1C55C5-0B73-4FEE-819B-AE4BE632F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68" y="2180452"/>
            <a:ext cx="3745643" cy="249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6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Next steps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257723" y="1462508"/>
            <a:ext cx="11505909" cy="4851865"/>
          </a:xfrm>
        </p:spPr>
        <p:txBody>
          <a:bodyPr>
            <a:normAutofit/>
          </a:bodyPr>
          <a:lstStyle/>
          <a:p>
            <a:pPr>
              <a:lnSpc>
                <a:spcPct val="150000"/>
              </a:lnSpc>
              <a:buClr>
                <a:srgbClr val="0070C0"/>
              </a:buClr>
            </a:pPr>
            <a:r>
              <a:rPr lang="en-GB" sz="3200" dirty="0">
                <a:latin typeface="Arial" panose="020B0604020202020204" pitchFamily="34" charset="0"/>
                <a:cs typeface="Times New Roman" panose="02020603050405020304" pitchFamily="18" charset="0"/>
              </a:rPr>
              <a:t>Member survey (what would members like to engage with, and what kind of promotional materials or other support will be helpful)</a:t>
            </a:r>
          </a:p>
          <a:p>
            <a:pPr>
              <a:lnSpc>
                <a:spcPct val="150000"/>
              </a:lnSpc>
              <a:buClr>
                <a:srgbClr val="0070C0"/>
              </a:buClr>
            </a:pPr>
            <a:r>
              <a:rPr lang="en-GB" sz="3200" dirty="0">
                <a:latin typeface="Arial" panose="020B0604020202020204" pitchFamily="34" charset="0"/>
                <a:cs typeface="Times New Roman" panose="02020603050405020304" pitchFamily="18" charset="0"/>
              </a:rPr>
              <a:t>Campaign calendar</a:t>
            </a:r>
          </a:p>
          <a:p>
            <a:pPr>
              <a:lnSpc>
                <a:spcPct val="150000"/>
              </a:lnSpc>
              <a:buClr>
                <a:srgbClr val="0070C0"/>
              </a:buClr>
            </a:pPr>
            <a:r>
              <a:rPr lang="en-GB" sz="3200" dirty="0">
                <a:latin typeface="Arial" panose="020B0604020202020204" pitchFamily="34" charset="0"/>
                <a:cs typeface="Times New Roman" panose="02020603050405020304" pitchFamily="18" charset="0"/>
              </a:rPr>
              <a:t>Preparation of Day of Action on Disability</a:t>
            </a:r>
          </a:p>
          <a:p>
            <a:pPr>
              <a:lnSpc>
                <a:spcPct val="150000"/>
              </a:lnSpc>
              <a:buClr>
                <a:srgbClr val="0070C0"/>
              </a:buClr>
            </a:pP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557124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Questions for the board</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have any general reactions or suggestions? </a:t>
            </a: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85651B00-2129-42DC-B5EA-44FBF4B6D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443" y="346411"/>
            <a:ext cx="1319438" cy="131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6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1/3</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23696"/>
            <a:ext cx="11742375" cy="4792445"/>
          </a:xfrm>
        </p:spPr>
        <p:txBody>
          <a:bodyPr>
            <a:normAutofit/>
          </a:bodyPr>
          <a:lstStyle/>
          <a:p>
            <a:pPr marL="0" indent="0">
              <a:buNone/>
            </a:pPr>
            <a:r>
              <a:rPr lang="en-GB" b="1" dirty="0">
                <a:latin typeface="Arial" panose="020B0604020202020204" pitchFamily="34" charset="0"/>
                <a:cs typeface="Arial" panose="020B0604020202020204" pitchFamily="34" charset="0"/>
              </a:rPr>
              <a:t>Background: </a:t>
            </a:r>
            <a:r>
              <a:rPr lang="en-GB" dirty="0">
                <a:latin typeface="Arial" panose="020B0604020202020204" pitchFamily="34" charset="0"/>
                <a:cs typeface="Arial" panose="020B0604020202020204" pitchFamily="34" charset="0"/>
              </a:rPr>
              <a:t>EDF international cooperation strategy launched in 2019</a:t>
            </a:r>
          </a:p>
          <a:p>
            <a:pPr marL="0" indent="0">
              <a:buNone/>
            </a:pPr>
            <a:endParaRPr lang="en-GB"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Purpose: </a:t>
            </a:r>
            <a:r>
              <a:rPr lang="en-US" dirty="0">
                <a:latin typeface="Arial" panose="020B0604020202020204" pitchFamily="34" charset="0"/>
                <a:cs typeface="Arial" panose="020B0604020202020204" pitchFamily="34" charset="0"/>
              </a:rPr>
              <a:t>outline the scope of our work beyond the European region</a:t>
            </a:r>
          </a:p>
          <a:p>
            <a:pPr marL="0" indent="0">
              <a:buNone/>
            </a:pPr>
            <a:r>
              <a:rPr lang="en-US"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External assessment (Spring):  </a:t>
            </a:r>
          </a:p>
          <a:p>
            <a:pPr lvl="1">
              <a:buClr>
                <a:srgbClr val="0070C0"/>
              </a:buClr>
            </a:pPr>
            <a:r>
              <a:rPr lang="en-US" dirty="0">
                <a:latin typeface="Arial" panose="020B0604020202020204" pitchFamily="34" charset="0"/>
                <a:cs typeface="Arial" panose="020B0604020202020204" pitchFamily="34" charset="0"/>
              </a:rPr>
              <a:t>Review the progress on the implementation of the International Cooperation strategy</a:t>
            </a:r>
          </a:p>
          <a:p>
            <a:pPr lvl="1">
              <a:buClr>
                <a:srgbClr val="0070C0"/>
              </a:buClr>
            </a:pPr>
            <a:r>
              <a:rPr lang="en-US" dirty="0">
                <a:latin typeface="Arial" panose="020B0604020202020204" pitchFamily="34" charset="0"/>
                <a:cs typeface="Arial" panose="020B0604020202020204" pitchFamily="34" charset="0"/>
              </a:rPr>
              <a:t>Provide with learning outcomes and suggested directions for EDF’s future work in this field</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328226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2/3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932401"/>
            <a:ext cx="11742375" cy="3997746"/>
          </a:xfrm>
        </p:spPr>
        <p:txBody>
          <a:bodyPr>
            <a:normAutofit/>
          </a:bodyPr>
          <a:lstStyle/>
          <a:p>
            <a:pPr marL="0" indent="0">
              <a:buNone/>
            </a:pPr>
            <a:r>
              <a:rPr lang="en-US" b="1" dirty="0">
                <a:latin typeface="Arial" panose="020B0604020202020204" pitchFamily="34" charset="0"/>
                <a:cs typeface="Arial" panose="020B0604020202020204" pitchFamily="34" charset="0"/>
              </a:rPr>
              <a:t>Progress on the implementation of EDF’s International Cooperation strategy </a:t>
            </a:r>
          </a:p>
          <a:p>
            <a:pPr lvl="1">
              <a:buClr>
                <a:srgbClr val="0070C0"/>
              </a:buClr>
            </a:pPr>
            <a:r>
              <a:rPr lang="en-US" dirty="0">
                <a:latin typeface="Arial" panose="020B0604020202020204" pitchFamily="34" charset="0"/>
                <a:cs typeface="Arial" panose="020B0604020202020204" pitchFamily="34" charset="0"/>
              </a:rPr>
              <a:t>Very positive feedback</a:t>
            </a:r>
          </a:p>
          <a:p>
            <a:pPr lvl="1">
              <a:buClr>
                <a:srgbClr val="0070C0"/>
              </a:buClr>
            </a:pPr>
            <a:r>
              <a:rPr lang="en-US" dirty="0">
                <a:latin typeface="Arial" panose="020B0604020202020204" pitchFamily="34" charset="0"/>
                <a:cs typeface="Arial" panose="020B0604020202020204" pitchFamily="34" charset="0"/>
              </a:rPr>
              <a:t>Suggestion to prioritize to better use resources </a:t>
            </a:r>
          </a:p>
          <a:p>
            <a:pPr marL="457200" lvl="1" indent="0">
              <a:buNone/>
            </a:pPr>
            <a:endParaRPr lang="en-US"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Learning outcomes </a:t>
            </a:r>
          </a:p>
          <a:p>
            <a:pPr lvl="1">
              <a:buClr>
                <a:srgbClr val="0070C0"/>
              </a:buClr>
            </a:pPr>
            <a:r>
              <a:rPr lang="en-US" dirty="0">
                <a:latin typeface="Arial" panose="020B0604020202020204" pitchFamily="34" charset="0"/>
                <a:cs typeface="Arial" panose="020B0604020202020204" pitchFamily="34" charset="0"/>
              </a:rPr>
              <a:t>Influence on the EU has gained extraordinary power by bringing the combined viewpoints/voices of European DPOs together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243435" y="5783003"/>
            <a:ext cx="2804403" cy="951058"/>
          </a:xfrm>
          <a:prstGeom prst="rect">
            <a:avLst/>
          </a:prstGeom>
        </p:spPr>
      </p:pic>
    </p:spTree>
    <p:extLst>
      <p:ext uri="{BB962C8B-B14F-4D97-AF65-F5344CB8AC3E}">
        <p14:creationId xmlns:p14="http://schemas.microsoft.com/office/powerpoint/2010/main" val="368508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Agenda</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1933620"/>
          </a:xfrm>
        </p:spPr>
        <p:txBody>
          <a:bodyPr>
            <a:normAutofit/>
          </a:bodyPr>
          <a:lstStyle/>
          <a:p>
            <a:pPr lvl="0">
              <a:lnSpc>
                <a:spcPct val="150000"/>
              </a:lnSpc>
              <a:spcAft>
                <a:spcPts val="800"/>
              </a:spcAft>
              <a:buClr>
                <a:srgbClr val="0070C0"/>
              </a:buClr>
              <a:buSzPct val="100000"/>
            </a:pPr>
            <a:r>
              <a:rPr lang="en-US" dirty="0">
                <a:effectLst/>
                <a:latin typeface="Arial" panose="020B0604020202020204" pitchFamily="34" charset="0"/>
                <a:cs typeface="Arial" panose="020B0604020202020204" pitchFamily="34" charset="0"/>
              </a:rPr>
              <a:t>Are there additions for the Agenda?</a:t>
            </a:r>
            <a:endParaRPr lang="en-US" dirty="0">
              <a:latin typeface="Arial" panose="020B0604020202020204" pitchFamily="34" charset="0"/>
              <a:cs typeface="Arial" panose="020B0604020202020204" pitchFamily="34" charset="0"/>
            </a:endParaRPr>
          </a:p>
          <a:p>
            <a:pPr lvl="0">
              <a:lnSpc>
                <a:spcPct val="150000"/>
              </a:lnSpc>
              <a:spcAft>
                <a:spcPts val="800"/>
              </a:spcAft>
              <a:buClr>
                <a:srgbClr val="0070C0"/>
              </a:buClr>
              <a:buSzPct val="100000"/>
            </a:pPr>
            <a:r>
              <a:rPr lang="en-US" dirty="0">
                <a:latin typeface="Arial" panose="020B0604020202020204" pitchFamily="34" charset="0"/>
                <a:cs typeface="Arial" panose="020B0604020202020204" pitchFamily="34" charset="0"/>
              </a:rPr>
              <a:t>Any other business– EDF future strategy- proposed by Pat Clarke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76470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3/3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85257"/>
            <a:ext cx="11742375" cy="4730884"/>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Suggested directions for EDF’s future work</a:t>
            </a:r>
          </a:p>
          <a:p>
            <a:pPr marL="0" indent="0">
              <a:buNone/>
            </a:pPr>
            <a:endParaRPr lang="en-US" b="1" dirty="0">
              <a:latin typeface="Arial" panose="020B0604020202020204" pitchFamily="34" charset="0"/>
              <a:cs typeface="Arial" panose="020B0604020202020204" pitchFamily="34" charset="0"/>
            </a:endParaRPr>
          </a:p>
          <a:p>
            <a:pPr lvl="1">
              <a:buClr>
                <a:srgbClr val="0070C0"/>
              </a:buClr>
            </a:pPr>
            <a:r>
              <a:rPr lang="en-US" dirty="0">
                <a:latin typeface="Arial" panose="020B0604020202020204" pitchFamily="34" charset="0"/>
                <a:cs typeface="Arial" panose="020B0604020202020204" pitchFamily="34" charset="0"/>
              </a:rPr>
              <a:t>Become the point of contact and reference to influence greatly the external action section of the new EU disability strategy</a:t>
            </a:r>
          </a:p>
          <a:p>
            <a:pPr lvl="1"/>
            <a:endParaRPr lang="en-US" dirty="0">
              <a:latin typeface="Arial" panose="020B0604020202020204" pitchFamily="34" charset="0"/>
              <a:cs typeface="Arial" panose="020B0604020202020204" pitchFamily="34" charset="0"/>
            </a:endParaRPr>
          </a:p>
          <a:p>
            <a:pPr marL="0" indent="0">
              <a:lnSpc>
                <a:spcPct val="100000"/>
              </a:lnSpc>
              <a:buNone/>
            </a:pPr>
            <a:r>
              <a:rPr lang="en-US" b="1" dirty="0">
                <a:solidFill>
                  <a:srgbClr val="0A77B3"/>
                </a:solidFill>
                <a:latin typeface="Arial" panose="020B0604020202020204" pitchFamily="34" charset="0"/>
                <a:cs typeface="Arial" panose="020B0604020202020204" pitchFamily="34" charset="0"/>
              </a:rPr>
              <a:t>Questions for the board</a:t>
            </a:r>
          </a:p>
          <a:p>
            <a:pPr marL="0" indent="0">
              <a:lnSpc>
                <a:spcPct val="100000"/>
              </a:lnSpc>
              <a:buNone/>
            </a:pPr>
            <a:endParaRPr lang="en-US" dirty="0">
              <a:latin typeface="Arial" panose="020B0604020202020204" pitchFamily="34" charset="0"/>
              <a:cs typeface="Arial" panose="020B0604020202020204" pitchFamily="34" charset="0"/>
            </a:endParaRPr>
          </a:p>
          <a:p>
            <a:pPr lvl="1">
              <a:lnSpc>
                <a:spcPct val="100000"/>
              </a:lnSpc>
              <a:buClr>
                <a:srgbClr val="0070C0"/>
              </a:buClr>
            </a:pPr>
            <a:r>
              <a:rPr lang="en-US" dirty="0">
                <a:latin typeface="Arial" panose="020B0604020202020204" pitchFamily="34" charset="0"/>
                <a:cs typeface="Arial" panose="020B0604020202020204" pitchFamily="34" charset="0"/>
              </a:rPr>
              <a:t>Is there any comments/feedback you would like to add?</a:t>
            </a:r>
          </a:p>
          <a:p>
            <a:pPr lvl="1">
              <a:lnSpc>
                <a:spcPct val="100000"/>
              </a:lnSpc>
              <a:buClr>
                <a:srgbClr val="0070C0"/>
              </a:buClr>
            </a:pPr>
            <a:r>
              <a:rPr lang="en-US" dirty="0">
                <a:latin typeface="Arial" panose="020B0604020202020204" pitchFamily="34" charset="0"/>
                <a:cs typeface="Arial" panose="020B0604020202020204" pitchFamily="34" charset="0"/>
              </a:rPr>
              <a:t>Is there any work/success in international cooperation in your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you would like to share?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143285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992B-6AD0-4A18-8B86-0EF0480073DB}"/>
              </a:ext>
            </a:extLst>
          </p:cNvPr>
          <p:cNvSpPr>
            <a:spLocks noGrp="1"/>
          </p:cNvSpPr>
          <p:nvPr>
            <p:ph type="title"/>
          </p:nvPr>
        </p:nvSpPr>
        <p:spPr/>
        <p:txBody>
          <a:bodyPr>
            <a:noAutofit/>
          </a:bodyPr>
          <a:lstStyle/>
          <a:p>
            <a:r>
              <a:rPr lang="en-US" sz="3200" dirty="0">
                <a:solidFill>
                  <a:srgbClr val="0070C0"/>
                </a:solidFill>
                <a:latin typeface="Arial" panose="020B0604020202020204" pitchFamily="34" charset="0"/>
                <a:cs typeface="Arial" panose="020B0604020202020204" pitchFamily="34" charset="0"/>
              </a:rPr>
              <a:t>11.	EDF Data Protection Policy (for adoption)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(DOC-BOARD-21-07-09)</a:t>
            </a:r>
            <a:br>
              <a:rPr lang="en-US" sz="3200" dirty="0">
                <a:solidFill>
                  <a:srgbClr val="0070C0"/>
                </a:solidFill>
                <a:latin typeface="Arial" panose="020B0604020202020204" pitchFamily="34" charset="0"/>
                <a:cs typeface="Arial" panose="020B0604020202020204" pitchFamily="34" charset="0"/>
              </a:rPr>
            </a:br>
            <a:endParaRPr lang="en-US"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FCBB9-D84B-4B32-A0DB-9570C88A7267}"/>
              </a:ext>
            </a:extLst>
          </p:cNvPr>
          <p:cNvSpPr>
            <a:spLocks noGrp="1"/>
          </p:cNvSpPr>
          <p:nvPr>
            <p:ph idx="1"/>
          </p:nvPr>
        </p:nvSpPr>
        <p:spPr>
          <a:xfrm>
            <a:off x="305463" y="1499863"/>
            <a:ext cx="11688829" cy="4157690"/>
          </a:xfrm>
        </p:spPr>
        <p:txBody>
          <a:bodyPr>
            <a:noAutofit/>
          </a:bodyPr>
          <a:lstStyle/>
          <a:p>
            <a:pPr>
              <a:buClr>
                <a:srgbClr val="0070C0"/>
              </a:buClr>
            </a:pPr>
            <a:r>
              <a:rPr lang="en-US" dirty="0">
                <a:latin typeface="Arial" panose="020B0604020202020204" pitchFamily="34" charset="0"/>
                <a:cs typeface="Arial" panose="020B0604020202020204" pitchFamily="34" charset="0"/>
              </a:rPr>
              <a:t>Has been reviewed by the executive on May 28</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Developed with legal support to ensure alignment with Global Data Protection Regulation</a:t>
            </a:r>
          </a:p>
          <a:p>
            <a:pPr>
              <a:buClr>
                <a:srgbClr val="0070C0"/>
              </a:buClr>
            </a:pPr>
            <a:r>
              <a:rPr lang="en-US" dirty="0">
                <a:latin typeface="Arial" panose="020B0604020202020204" pitchFamily="34" charset="0"/>
                <a:cs typeface="Arial" panose="020B0604020202020204" pitchFamily="34" charset="0"/>
              </a:rPr>
              <a:t>Data Protection Officer- Muriel</a:t>
            </a:r>
          </a:p>
          <a:p>
            <a:pPr>
              <a:buClr>
                <a:srgbClr val="0070C0"/>
              </a:buClr>
            </a:pPr>
            <a:r>
              <a:rPr lang="en-US" dirty="0">
                <a:latin typeface="Arial" panose="020B0604020202020204" pitchFamily="34" charset="0"/>
                <a:cs typeface="Arial" panose="020B0604020202020204" pitchFamily="34" charset="0"/>
              </a:rPr>
              <a:t>Training for staff in January (planned to be annually)</a:t>
            </a:r>
          </a:p>
          <a:p>
            <a:pPr>
              <a:buClr>
                <a:srgbClr val="0070C0"/>
              </a:buClr>
            </a:pP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Do you have questions or comments? </a:t>
            </a:r>
          </a:p>
          <a:p>
            <a:pPr>
              <a:buClr>
                <a:srgbClr val="0070C0"/>
              </a:buClr>
            </a:pPr>
            <a:r>
              <a:rPr lang="en-US" dirty="0">
                <a:latin typeface="Arial" panose="020B0604020202020204" pitchFamily="34" charset="0"/>
                <a:cs typeface="Arial" panose="020B0604020202020204" pitchFamily="34" charset="0"/>
              </a:rPr>
              <a:t>Does the Board adopt the Data Protection Policy?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After adoption it will be on the website.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8EEA23-9D51-45B6-A55C-A799A7AF4EE1}"/>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84591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expense side :</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Staff costs are spent as planned</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Travel costs are inexistant until to date</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Service costs spending is not high but will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Other direct costs are fine and should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 order to spend some of the unused budget related to travel, we have requested to the Commission the possibility to shift some amount on Consultancy work and some other costs related to the 25</a:t>
            </a:r>
            <a:r>
              <a:rPr lang="en-US" sz="2400" b="0" i="0" u="none" strike="noStrike" baseline="30000" dirty="0">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anniversary activities. We are awaiting news from the EC to engage this money</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5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income side:</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EC income are fine (80 % of the 2021 grant has been received and we received the confirmation that the remaining 20 % of 2020 would be paid this month</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Membership fees are still being paid by members (we received a few amounts every weeks). Reminders will be sent during the summer to members which have not paid yet</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Corporate sponsors (Facebook, Microsoft, </a:t>
            </a:r>
            <a:r>
              <a:rPr lang="en-US" sz="2400" b="0" i="0" u="none" strike="noStrike" baseline="0" dirty="0" err="1">
                <a:latin typeface="Arial" panose="020B0604020202020204" pitchFamily="34" charset="0"/>
                <a:cs typeface="Arial" panose="020B0604020202020204" pitchFamily="34" charset="0"/>
              </a:rPr>
              <a:t>Siteimprove</a:t>
            </a:r>
            <a:r>
              <a:rPr lang="en-US" sz="2400" b="0" i="0" u="none" strike="noStrike" baseline="0" dirty="0">
                <a:latin typeface="Arial" panose="020B0604020202020204" pitchFamily="34" charset="0"/>
                <a:cs typeface="Arial" panose="020B0604020202020204" pitchFamily="34" charset="0"/>
              </a:rPr>
              <a:t> and possibly Apple) are being processed (invoices has been sent to sponsors).</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Income related to projects have been received fine. The update on accounts and budget related to those will be updated in September.</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68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916549"/>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1250731" y="1680765"/>
            <a:ext cx="10743559" cy="4927845"/>
          </a:xfrm>
        </p:spPr>
        <p:txBody>
          <a:bodyPr>
            <a:normAutofit fontScale="85000" lnSpcReduction="20000"/>
          </a:bodyPr>
          <a:lstStyle/>
          <a:p>
            <a:pPr marL="0" indent="0">
              <a:buNone/>
            </a:pPr>
            <a:r>
              <a:rPr lang="en-US" b="1" dirty="0">
                <a:effectLst/>
                <a:latin typeface="Arial" panose="020B0604020202020204" pitchFamily="34" charset="0"/>
                <a:ea typeface="Calibri" panose="020F0502020204030204" pitchFamily="34" charset="0"/>
                <a:cs typeface="Arial" panose="020B0604020202020204" pitchFamily="34" charset="0"/>
              </a:rPr>
              <a:t>Reviewed members</a:t>
            </a:r>
          </a:p>
          <a:p>
            <a:pPr marL="0" indent="0">
              <a:buNone/>
            </a:pPr>
            <a:endParaRPr lang="en-BE"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29 National Councils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18 European NGO Full members </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10 Ordinary Member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3 Observer member</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22 Associate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total 81 reviewed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BE" dirty="0">
                <a:effectLst/>
                <a:latin typeface="Calibri" panose="020F0502020204030204" pitchFamily="34" charset="0"/>
                <a:ea typeface="Calibri" panose="020F0502020204030204" pitchFamily="34" charset="0"/>
              </a:rPr>
              <a:t> </a:t>
            </a:r>
          </a:p>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497730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3" y="260610"/>
            <a:ext cx="10515600" cy="685321"/>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3" y="1306261"/>
            <a:ext cx="11688829" cy="5139558"/>
          </a:xfrm>
        </p:spPr>
        <p:txBody>
          <a:bodyPr>
            <a:normAutofit fontScale="77500" lnSpcReduction="20000"/>
          </a:bodyPr>
          <a:lstStyle/>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on Hold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European NGOs 2 have been sent  a proposal to change membership category and the other 3 we expect changes to take place</a:t>
            </a:r>
            <a:endParaRPr lang="fr-BE" sz="2600" dirty="0">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Resignations</a:t>
            </a:r>
            <a:r>
              <a:rPr lang="fr-BE" sz="2600" b="1" dirty="0">
                <a:effectLst/>
                <a:latin typeface="Arial" panose="020B0604020202020204" pitchFamily="34" charset="0"/>
                <a:ea typeface="Calibri" panose="020F0502020204030204" pitchFamily="34" charset="0"/>
                <a:cs typeface="Arial" panose="020B0604020202020204" pitchFamily="34" charset="0"/>
              </a:rPr>
              <a:t> or dissolutions</a:t>
            </a:r>
            <a:r>
              <a:rPr lang="fr-BE" sz="26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2 member resigned one in 2019 and one in 2020</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Members does not exist the organization was taken over by another and its objective changed</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BE" sz="26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to </a:t>
            </a:r>
            <a:r>
              <a:rPr lang="fr-BE" sz="2600" b="1" dirty="0" err="1">
                <a:effectLst/>
                <a:latin typeface="Arial" panose="020B0604020202020204" pitchFamily="34" charset="0"/>
                <a:ea typeface="Calibri" panose="020F0502020204030204" pitchFamily="34" charset="0"/>
                <a:cs typeface="Arial" panose="020B0604020202020204" pitchFamily="34" charset="0"/>
              </a:rPr>
              <a:t>be</a:t>
            </a:r>
            <a:r>
              <a:rPr lang="fr-BE" sz="2600" b="1" dirty="0">
                <a:effectLst/>
                <a:latin typeface="Arial" panose="020B0604020202020204" pitchFamily="34" charset="0"/>
                <a:ea typeface="Calibri" panose="020F0502020204030204" pitchFamily="34" charset="0"/>
                <a:cs typeface="Arial" panose="020B0604020202020204" pitchFamily="34" charset="0"/>
              </a:rPr>
              <a:t> </a:t>
            </a:r>
            <a:r>
              <a:rPr lang="fr-BE" sz="2600" b="1" dirty="0" err="1">
                <a:effectLst/>
                <a:latin typeface="Arial" panose="020B0604020202020204" pitchFamily="34" charset="0"/>
                <a:ea typeface="Calibri" panose="020F0502020204030204" pitchFamily="34" charset="0"/>
                <a:cs typeface="Arial" panose="020B0604020202020204" pitchFamily="34" charset="0"/>
              </a:rPr>
              <a:t>reviewed</a:t>
            </a:r>
            <a:r>
              <a:rPr lang="fr-BE" sz="2600" b="1"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Full member, the organisation is moving its seat to another country and given the pandemic this process takes much longer then expected; changes of statutes applies as well </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Associate members that are have not yet responded despite the numerous e-mails sent</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082134" y="355203"/>
            <a:ext cx="2804403" cy="951058"/>
          </a:xfrm>
          <a:prstGeom prst="rect">
            <a:avLst/>
          </a:prstGeom>
        </p:spPr>
      </p:pic>
    </p:spTree>
    <p:extLst>
      <p:ext uri="{BB962C8B-B14F-4D97-AF65-F5344CB8AC3E}">
        <p14:creationId xmlns:p14="http://schemas.microsoft.com/office/powerpoint/2010/main" val="3748196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53876" y="206251"/>
            <a:ext cx="12031032" cy="884977"/>
          </a:xfrm>
        </p:spPr>
        <p:txBody>
          <a:bodyPr>
            <a:norm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14. Meetings until the end of the year (DOC-BOARD-21-07-11)</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739019" y="5847163"/>
            <a:ext cx="2372497" cy="804586"/>
          </a:xfrm>
          <a:prstGeom prst="rect">
            <a:avLst/>
          </a:prstGeom>
        </p:spPr>
      </p:pic>
      <p:sp>
        <p:nvSpPr>
          <p:cNvPr id="5" name="TextBox 4">
            <a:extLst>
              <a:ext uri="{FF2B5EF4-FFF2-40B4-BE49-F238E27FC236}">
                <a16:creationId xmlns:a16="http://schemas.microsoft.com/office/drawing/2014/main" id="{11DE234E-5CD5-45D2-A1E0-BCD42655529F}"/>
              </a:ext>
            </a:extLst>
          </p:cNvPr>
          <p:cNvSpPr txBox="1"/>
          <p:nvPr/>
        </p:nvSpPr>
        <p:spPr>
          <a:xfrm>
            <a:off x="80484" y="1091228"/>
            <a:ext cx="11977816" cy="4893647"/>
          </a:xfrm>
          <a:prstGeom prst="rect">
            <a:avLst/>
          </a:prstGeom>
          <a:noFill/>
        </p:spPr>
        <p:txBody>
          <a:bodyPr wrap="square" rtlCol="0">
            <a:spAutoFit/>
          </a:bodyPr>
          <a:lstStyle/>
          <a:p>
            <a:pPr>
              <a:buClr>
                <a:srgbClr val="0070C0"/>
              </a:buClr>
            </a:pPr>
            <a:r>
              <a:rPr lang="en-US" sz="2600" dirty="0">
                <a:solidFill>
                  <a:srgbClr val="0070C0"/>
                </a:solidFill>
                <a:latin typeface="Arial" panose="020B0604020202020204" pitchFamily="34" charset="0"/>
                <a:cs typeface="Arial" panose="020B0604020202020204" pitchFamily="34" charset="0"/>
              </a:rPr>
              <a:t>September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16</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Discussion on the future of the Disability Card: What kind of Card to we want? </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a:buClr>
                <a:srgbClr val="0070C0"/>
              </a:buClr>
            </a:pPr>
            <a:r>
              <a:rPr lang="en-US" sz="2600" dirty="0">
                <a:solidFill>
                  <a:srgbClr val="0070C0"/>
                </a:solidFill>
                <a:latin typeface="Arial" panose="020B0604020202020204" pitchFamily="34" charset="0"/>
                <a:cs typeface="Arial" panose="020B0604020202020204" pitchFamily="34" charset="0"/>
              </a:rPr>
              <a:t>October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Meeting of EDF and European members for coordination of 2022 work</a:t>
            </a:r>
          </a:p>
          <a:p>
            <a:pPr>
              <a:buClr>
                <a:srgbClr val="0070C0"/>
              </a:buClr>
            </a:pPr>
            <a:r>
              <a:rPr lang="en-US" sz="2600" dirty="0">
                <a:solidFill>
                  <a:srgbClr val="0070C0"/>
                </a:solidFill>
                <a:latin typeface="Arial" panose="020B0604020202020204" pitchFamily="34" charset="0"/>
                <a:cs typeface="Arial" panose="020B0604020202020204" pitchFamily="34" charset="0"/>
              </a:rPr>
              <a:t>November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19</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marL="800100" lvl="1" indent="-342900">
              <a:buClr>
                <a:srgbClr val="0070C0"/>
              </a:buClr>
              <a:buFont typeface="Arial" panose="020B0604020202020204" pitchFamily="34" charset="0"/>
              <a:buChar char="•"/>
            </a:pPr>
            <a:r>
              <a:rPr lang="en-US" sz="2600" dirty="0">
                <a:latin typeface="Arial" panose="020B0604020202020204" pitchFamily="34" charset="0"/>
                <a:cs typeface="Arial" panose="020B0604020202020204" pitchFamily="34" charset="0"/>
              </a:rPr>
              <a:t>Board – to be decided </a:t>
            </a:r>
          </a:p>
          <a:p>
            <a:pPr>
              <a:buClr>
                <a:srgbClr val="0070C0"/>
              </a:buClr>
            </a:pPr>
            <a:r>
              <a:rPr lang="en-US" sz="2600" dirty="0">
                <a:solidFill>
                  <a:srgbClr val="0070C0"/>
                </a:solidFill>
                <a:latin typeface="Arial" panose="020B0604020202020204" pitchFamily="34" charset="0"/>
                <a:cs typeface="Arial" panose="020B0604020202020204" pitchFamily="34" charset="0"/>
              </a:rPr>
              <a:t>December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2</a:t>
            </a:r>
            <a:r>
              <a:rPr lang="en-US" sz="2600" b="1" baseline="30000" dirty="0">
                <a:latin typeface="Arial" panose="020B0604020202020204" pitchFamily="34" charset="0"/>
                <a:cs typeface="Arial" panose="020B0604020202020204" pitchFamily="34" charset="0"/>
              </a:rPr>
              <a:t>nd</a:t>
            </a:r>
            <a:r>
              <a:rPr lang="en-US" sz="2600" b="1" dirty="0">
                <a:latin typeface="Arial" panose="020B0604020202020204" pitchFamily="34" charset="0"/>
                <a:cs typeface="Arial" panose="020B0604020202020204" pitchFamily="34" charset="0"/>
              </a:rPr>
              <a:t> and 3</a:t>
            </a:r>
            <a:r>
              <a:rPr lang="en-US" sz="2600" b="1" baseline="30000" dirty="0">
                <a:latin typeface="Arial" panose="020B0604020202020204" pitchFamily="34" charset="0"/>
                <a:cs typeface="Arial" panose="020B0604020202020204" pitchFamily="34" charset="0"/>
              </a:rPr>
              <a:t>rd</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European Day of Persons with Disabilities planned in cooperation with EDF, the EC and Access City Awards</a:t>
            </a:r>
          </a:p>
        </p:txBody>
      </p:sp>
    </p:spTree>
    <p:extLst>
      <p:ext uri="{BB962C8B-B14F-4D97-AF65-F5344CB8AC3E}">
        <p14:creationId xmlns:p14="http://schemas.microsoft.com/office/powerpoint/2010/main" val="291639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15.	Evaluation of the Board</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819791"/>
            <a:ext cx="11688829" cy="4351338"/>
          </a:xfrm>
        </p:spPr>
        <p:txBody>
          <a:bodyPr>
            <a:normAutofit/>
          </a:bodyPr>
          <a:lstStyle/>
          <a:p>
            <a:pPr marL="0" indent="0">
              <a:lnSpc>
                <a:spcPct val="100000"/>
              </a:lnSpc>
              <a:buNone/>
            </a:pPr>
            <a:endParaRPr lang="en-US" sz="2400" dirty="0"/>
          </a:p>
          <a:p>
            <a:pPr>
              <a:lnSpc>
                <a:spcPct val="100000"/>
              </a:lnSpc>
              <a:buClr>
                <a:srgbClr val="0070C0"/>
              </a:buClr>
            </a:pPr>
            <a:r>
              <a:rPr lang="en-GB" dirty="0">
                <a:latin typeface="Arial" panose="020B0604020202020204" pitchFamily="34" charset="0"/>
                <a:cs typeface="Arial" panose="020B0604020202020204" pitchFamily="34" charset="0"/>
              </a:rPr>
              <a:t>Do people have points they would like to share openly now in evaluation of the Board meeting? </a:t>
            </a:r>
          </a:p>
          <a:p>
            <a:pPr marL="0" indent="0">
              <a:lnSpc>
                <a:spcPct val="100000"/>
              </a:lnSpc>
              <a:buClr>
                <a:srgbClr val="0070C0"/>
              </a:buClr>
              <a:buNone/>
            </a:pPr>
            <a:endParaRPr lang="en-GB" dirty="0">
              <a:latin typeface="Arial" panose="020B0604020202020204" pitchFamily="34" charset="0"/>
              <a:cs typeface="Arial" panose="020B0604020202020204" pitchFamily="34" charset="0"/>
            </a:endParaRPr>
          </a:p>
          <a:p>
            <a:pPr>
              <a:lnSpc>
                <a:spcPct val="100000"/>
              </a:lnSpc>
              <a:buClr>
                <a:srgbClr val="0070C0"/>
              </a:buClr>
            </a:pPr>
            <a:r>
              <a:rPr lang="en-GB" dirty="0">
                <a:latin typeface="Arial" panose="020B0604020202020204" pitchFamily="34" charset="0"/>
                <a:cs typeface="Arial" panose="020B0604020202020204" pitchFamily="34" charset="0"/>
              </a:rPr>
              <a:t>Raquel will also send now an anonymous survey for you to fill in to give detailed feedback and suggestions for improvement.</a:t>
            </a: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918933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16.	Any other business</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5FB479E4-5F81-4309-B0AD-41544A12C52A}"/>
              </a:ext>
            </a:extLst>
          </p:cNvPr>
          <p:cNvSpPr txBox="1"/>
          <p:nvPr/>
        </p:nvSpPr>
        <p:spPr>
          <a:xfrm>
            <a:off x="305461" y="2348984"/>
            <a:ext cx="9838664" cy="523220"/>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EDF future strategy- proposed by Pat Clarke</a:t>
            </a:r>
            <a:endParaRPr lang="fr-BE" sz="2800" dirty="0"/>
          </a:p>
        </p:txBody>
      </p:sp>
    </p:spTree>
    <p:extLst>
      <p:ext uri="{BB962C8B-B14F-4D97-AF65-F5344CB8AC3E}">
        <p14:creationId xmlns:p14="http://schemas.microsoft.com/office/powerpoint/2010/main" val="3445173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17.	Date of the next Board meeting</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34118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1. </a:t>
            </a:r>
            <a:r>
              <a:rPr lang="en-GB" sz="3600" dirty="0">
                <a:solidFill>
                  <a:srgbClr val="0070C0"/>
                </a:solidFill>
                <a:latin typeface="Arial" panose="020B0604020202020204" pitchFamily="34" charset="0"/>
                <a:cs typeface="Arial" panose="020B0604020202020204" pitchFamily="34" charset="0"/>
              </a:rPr>
              <a:t>09:00 – 10:30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5449330"/>
          </a:xfrm>
        </p:spPr>
        <p:txBody>
          <a:bodyPr>
            <a:normAutofit/>
          </a:bodyPr>
          <a:lstStyle/>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Opening of the Board meeting by the EDF President and Adoption of the agenda </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President and Executive Committee report (DOC-BOARD-21-07-01)</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Update on EDFs work in 2021- highlights (DOC-BOARD-21-07-02)</a:t>
            </a: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Work-planning for 2022-2025 (DOC-BOARD-21-07-03)</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593677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DF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6294" y="652113"/>
            <a:ext cx="2798095" cy="3096117"/>
          </a:xfrm>
          <a:prstGeom prst="rect">
            <a:avLst/>
          </a:prstGeom>
        </p:spPr>
      </p:pic>
      <p:sp>
        <p:nvSpPr>
          <p:cNvPr id="10" name="Content Placeholder 9"/>
          <p:cNvSpPr>
            <a:spLocks noGrp="1"/>
          </p:cNvSpPr>
          <p:nvPr>
            <p:ph sz="half" idx="1"/>
          </p:nvPr>
        </p:nvSpPr>
        <p:spPr>
          <a:xfrm>
            <a:off x="937054" y="1218792"/>
            <a:ext cx="6525126" cy="4351338"/>
          </a:xfrm>
        </p:spPr>
        <p:txBody>
          <a:bodyPr/>
          <a:lstStyle/>
          <a:p>
            <a:pPr marL="0" indent="0">
              <a:buNone/>
            </a:pPr>
            <a:r>
              <a:rPr lang="en-GB" dirty="0">
                <a:latin typeface="Arial" panose="020B0604020202020204" pitchFamily="34" charset="0"/>
                <a:cs typeface="Arial" panose="020B0604020202020204" pitchFamily="34" charset="0"/>
              </a:rPr>
              <a:t>The European Disability Forum</a:t>
            </a:r>
          </a:p>
          <a:p>
            <a:pPr marL="0" indent="0">
              <a:buNone/>
            </a:pPr>
            <a:r>
              <a:rPr lang="en-GB" dirty="0">
                <a:latin typeface="Arial" panose="020B0604020202020204" pitchFamily="34" charset="0"/>
                <a:cs typeface="Arial" panose="020B0604020202020204" pitchFamily="34" charset="0"/>
                <a:hlinkClick r:id="rId4"/>
              </a:rPr>
              <a:t>www.edf-feph.org</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Avenue des Arts 7-8, Bruxelles 1210, Belgium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Twitter: @MyEDF</a:t>
            </a:r>
          </a:p>
          <a:p>
            <a:pPr marL="0" indent="0">
              <a:buNone/>
            </a:pPr>
            <a:r>
              <a:rPr lang="en-GB" dirty="0">
                <a:latin typeface="Arial" panose="020B0604020202020204" pitchFamily="34" charset="0"/>
                <a:cs typeface="Arial" panose="020B0604020202020204" pitchFamily="34" charset="0"/>
              </a:rPr>
              <a:t>Facebook: @MyEDF</a:t>
            </a:r>
          </a:p>
        </p:txBody>
      </p:sp>
      <p:sp>
        <p:nvSpPr>
          <p:cNvPr id="9" name="Title 8"/>
          <p:cNvSpPr>
            <a:spLocks noGrp="1"/>
          </p:cNvSpPr>
          <p:nvPr>
            <p:ph type="title"/>
          </p:nvPr>
        </p:nvSpPr>
        <p:spPr>
          <a:xfrm>
            <a:off x="838200" y="103687"/>
            <a:ext cx="10515600" cy="1325563"/>
          </a:xfrm>
        </p:spPr>
        <p:txBody>
          <a:bodyPr>
            <a:normAutofit/>
          </a:bodyPr>
          <a:lstStyle/>
          <a:p>
            <a:r>
              <a:rPr lang="en-GB" sz="4000" dirty="0">
                <a:solidFill>
                  <a:srgbClr val="0070C0"/>
                </a:solidFill>
                <a:latin typeface="Arial" panose="020B0604020202020204" pitchFamily="34" charset="0"/>
                <a:cs typeface="Arial" panose="020B0604020202020204" pitchFamily="34" charset="0"/>
              </a:rPr>
              <a:t>Thank you for your attention</a:t>
            </a:r>
          </a:p>
        </p:txBody>
      </p:sp>
      <p:sp>
        <p:nvSpPr>
          <p:cNvPr id="5" name="Content Placeholder 2">
            <a:extLst>
              <a:ext uri="{FF2B5EF4-FFF2-40B4-BE49-F238E27FC236}">
                <a16:creationId xmlns:a16="http://schemas.microsoft.com/office/drawing/2014/main" id="{32301B99-22D9-413A-A12E-2D58FCCC0E99}"/>
              </a:ext>
            </a:extLst>
          </p:cNvPr>
          <p:cNvSpPr txBox="1">
            <a:spLocks/>
          </p:cNvSpPr>
          <p:nvPr/>
        </p:nvSpPr>
        <p:spPr>
          <a:xfrm>
            <a:off x="937054" y="5631378"/>
            <a:ext cx="11254946" cy="192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Thank you to our interpreters.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0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486" y="719176"/>
            <a:ext cx="11266152" cy="1465488"/>
          </a:xfrm>
        </p:spPr>
        <p:txBody>
          <a:bodyPr>
            <a:noAutofit/>
          </a:bodyPr>
          <a:lstStyle/>
          <a:p>
            <a:pPr>
              <a:lnSpc>
                <a:spcPct val="150000"/>
              </a:lnSpc>
            </a:pPr>
            <a:r>
              <a:rPr lang="en-GB" sz="3600" b="1" dirty="0">
                <a:solidFill>
                  <a:srgbClr val="0070C0"/>
                </a:solidFill>
                <a:latin typeface="Arial" panose="020B0604020202020204" pitchFamily="34" charset="0"/>
                <a:cs typeface="Arial" panose="020B0604020202020204" pitchFamily="34" charset="0"/>
              </a:rPr>
              <a:t>1. 	Opening by the EDF President and adoption of 	the agenda </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432485" y="3017575"/>
            <a:ext cx="11405287" cy="1655762"/>
          </a:xfrm>
        </p:spPr>
        <p:txBody>
          <a:bodyPr>
            <a:normAutofit/>
          </a:bodyPr>
          <a:lstStyle/>
          <a:p>
            <a:pPr>
              <a:lnSpc>
                <a:spcPct val="150000"/>
              </a:lnSpc>
            </a:pPr>
            <a:r>
              <a:rPr lang="en-US" b="0" dirty="0">
                <a:latin typeface="Arial" panose="020B0604020202020204" pitchFamily="34" charset="0"/>
                <a:cs typeface="Arial" panose="020B0604020202020204" pitchFamily="34" charset="0"/>
              </a:rPr>
              <a:t>Apologies: Marthese Mugliette, Ana </a:t>
            </a:r>
            <a:r>
              <a:rPr lang="en-US" b="0" dirty="0" err="1">
                <a:latin typeface="Arial" panose="020B0604020202020204" pitchFamily="34" charset="0"/>
                <a:cs typeface="Arial" panose="020B0604020202020204" pitchFamily="34" charset="0"/>
              </a:rPr>
              <a:t>Peláez</a:t>
            </a:r>
            <a:r>
              <a:rPr lang="en-US" b="0" dirty="0">
                <a:latin typeface="Arial" panose="020B0604020202020204" pitchFamily="34" charset="0"/>
                <a:cs typeface="Arial" panose="020B0604020202020204" pitchFamily="34" charset="0"/>
              </a:rPr>
              <a:t> Narvaez, Sanja Tarczay, </a:t>
            </a: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0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32485" y="1329064"/>
            <a:ext cx="11602995" cy="1465488"/>
          </a:xfrm>
        </p:spPr>
        <p:txBody>
          <a:bodyPr>
            <a:noAutofit/>
          </a:bodyPr>
          <a:lstStyle/>
          <a:p>
            <a:pPr>
              <a:lnSpc>
                <a:spcPct val="150000"/>
              </a:lnSpc>
            </a:pPr>
            <a:r>
              <a:rPr lang="en-US" sz="3600" b="1" dirty="0">
                <a:solidFill>
                  <a:srgbClr val="0070C0"/>
                </a:solidFill>
                <a:latin typeface="Arial" panose="020B0604020202020204" pitchFamily="34" charset="0"/>
                <a:cs typeface="Arial" panose="020B0604020202020204" pitchFamily="34" charset="0"/>
              </a:rPr>
              <a:t>2. 	President and Executive Committee report 	(DOC-BOARD-21-07-01)</a:t>
            </a:r>
            <a:br>
              <a:rPr lang="en-GB" sz="3600" dirty="0">
                <a:latin typeface="Arial" panose="020B0604020202020204" pitchFamily="34" charset="0"/>
                <a:ea typeface="Calibri" panose="020F050202020403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7" name="Subtitle 6">
            <a:extLst>
              <a:ext uri="{FF2B5EF4-FFF2-40B4-BE49-F238E27FC236}">
                <a16:creationId xmlns:a16="http://schemas.microsoft.com/office/drawing/2014/main" id="{1B26986F-8F1F-458A-946B-D28975F51CB4}"/>
              </a:ext>
            </a:extLst>
          </p:cNvPr>
          <p:cNvSpPr>
            <a:spLocks noGrp="1"/>
          </p:cNvSpPr>
          <p:nvPr>
            <p:ph type="subTitle" idx="1"/>
          </p:nvPr>
        </p:nvSpPr>
        <p:spPr>
          <a:xfrm>
            <a:off x="834635" y="2794552"/>
            <a:ext cx="10798696"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report? </a:t>
            </a:r>
            <a:endParaRPr lang="en-GB"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00BAD78-FC16-438F-8A73-C60F1470A452}"/>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1028" name="Picture 4" descr="Question, mark Free Icon of Tabler icons">
            <a:extLst>
              <a:ext uri="{FF2B5EF4-FFF2-40B4-BE49-F238E27FC236}">
                <a16:creationId xmlns:a16="http://schemas.microsoft.com/office/drawing/2014/main" id="{4EBFBD56-13E0-4371-8003-3ACEE292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18068" y="83923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 –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418068" y="2458994"/>
            <a:ext cx="11650107" cy="3814805"/>
          </a:xfrm>
        </p:spPr>
        <p:txBody>
          <a:bodyPr>
            <a:normAutofit/>
          </a:bodyPr>
          <a:lstStyle/>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Started a new monitoring system in 2020</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For internal and external reporting (EC grant)</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Focussing on quantitative results but also highlighting qualitative achievements</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Document summarizes important achievements January – June 2021</a:t>
            </a:r>
          </a:p>
          <a:p>
            <a:pPr marL="457200" indent="-457200">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16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330623" y="94219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912055" y="2714301"/>
            <a:ext cx="11355860"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document? </a:t>
            </a:r>
            <a:endParaRPr lang="en-GB"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39" name="Picture 4" descr="Question, mark Free Icon of Tabler icons">
            <a:extLst>
              <a:ext uri="{FF2B5EF4-FFF2-40B4-BE49-F238E27FC236}">
                <a16:creationId xmlns:a16="http://schemas.microsoft.com/office/drawing/2014/main" id="{6FB30A16-289D-422D-ACDE-AEAD3CAB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0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1418</TotalTime>
  <Words>3122</Words>
  <Application>Microsoft Office PowerPoint</Application>
  <PresentationFormat>Widescreen</PresentationFormat>
  <Paragraphs>396</Paragraphs>
  <Slides>50</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Symbol</vt:lpstr>
      <vt:lpstr>Times New Roman</vt:lpstr>
      <vt:lpstr>Verdana</vt:lpstr>
      <vt:lpstr>Office Theme</vt:lpstr>
      <vt:lpstr>EDF Board meeting</vt:lpstr>
      <vt:lpstr>Practical information (I)</vt:lpstr>
      <vt:lpstr>Practical information (II)</vt:lpstr>
      <vt:lpstr>Agenda</vt:lpstr>
      <vt:lpstr>Board session 1. 09:00 – 10:30</vt:lpstr>
      <vt:lpstr>1.  Opening by the EDF President and adoption of  the agenda </vt:lpstr>
      <vt:lpstr>2.  President and Executive Committee report  (DOC-BOARD-21-07-01) </vt:lpstr>
      <vt:lpstr>3. Update on EDFs work in 2021- highlights   (DOC-BOARD-21-07-02) – presented by Catherine </vt:lpstr>
      <vt:lpstr>3. Update on EDFs work in 2021- highlights   (DOC-BOARD-21-07-02) </vt:lpstr>
      <vt:lpstr>4. Work-planning for 2022-2025 (DOC-BOARD-21-07-03)  Presented by Catherine </vt:lpstr>
      <vt:lpstr>PowerPoint Presentation</vt:lpstr>
      <vt:lpstr>Questions for the Board </vt:lpstr>
      <vt:lpstr>Break   10:30 - 11:00 </vt:lpstr>
      <vt:lpstr>Board session 2. 11:00 – 12:30</vt:lpstr>
      <vt:lpstr>5. Conference on the Future of Europe      (DOC-BOARD-21-07-04)</vt:lpstr>
      <vt:lpstr>EDF alliances for the Conference</vt:lpstr>
      <vt:lpstr>5. Conference on the Future of Europe </vt:lpstr>
      <vt:lpstr>6. Disability Card (DOC-BOARD-21-07-05)     Presented by Catherine</vt:lpstr>
      <vt:lpstr>6. Disability Card (DOC-BOARD-21-07-05)</vt:lpstr>
      <vt:lpstr>7. Information session on ongoing and upcoming policy developments (DOC-BOARD-21-07-06)</vt:lpstr>
      <vt:lpstr>7. Information session on ongoing and upcoming policy   developments (DOC-BOARD-21-07-06)</vt:lpstr>
      <vt:lpstr>7. Information session on ongoing and upcoming policy developments (DOC-BOARD-21-07-06)</vt:lpstr>
      <vt:lpstr>8. Feedback from EDF members on upcoming Presidencies     Presented by Catherine</vt:lpstr>
      <vt:lpstr>Lunch break   12:30 - 14:30 </vt:lpstr>
      <vt:lpstr>Board Session 3. 14:30 – 16:00 </vt:lpstr>
      <vt:lpstr>Board Session 3. 14:30 – 16:00</vt:lpstr>
      <vt:lpstr>9. EDF 25 year anniversary (DOC-BOARD-21-07-07)  </vt:lpstr>
      <vt:lpstr>Structure</vt:lpstr>
      <vt:lpstr>Objectives of the anniversary </vt:lpstr>
      <vt:lpstr>Day of Action on Disability</vt:lpstr>
      <vt:lpstr>Document and share our history and learning from the past 25 years</vt:lpstr>
      <vt:lpstr>Document and share our history and learning from the past 25 years</vt:lpstr>
      <vt:lpstr>Connect with our members and develop coordinated actions to achieve concrete commitments to advance the rights of persons with disabilities</vt:lpstr>
      <vt:lpstr>Refresh our agenda for the next 25 years</vt:lpstr>
      <vt:lpstr>Reach more persons with disabilities </vt:lpstr>
      <vt:lpstr>Next steps</vt:lpstr>
      <vt:lpstr>Questions for the board</vt:lpstr>
      <vt:lpstr>10. International cooperation – highlights of recent external evaluation (DOC-BOARD-21-07-08) 1/3</vt:lpstr>
      <vt:lpstr>10. International cooperation – highlights of recent external evaluation (DOC-BOARD-21-07-08) 2/3 </vt:lpstr>
      <vt:lpstr>10. International cooperation – highlights of recent external evaluation (DOC-BOARD-21-07-08) 3/3 </vt:lpstr>
      <vt:lpstr>11. EDF Data Protection Policy (for adoption)   (DOC-BOARD-21-07-09) </vt:lpstr>
      <vt:lpstr>12. EDF finances (DOC-BOARD-21-07-10)</vt:lpstr>
      <vt:lpstr>12. EDF finances (DOC-BOARD-21-07-10)</vt:lpstr>
      <vt:lpstr>13. Membership update </vt:lpstr>
      <vt:lpstr>13. Membership update </vt:lpstr>
      <vt:lpstr>14. Meetings until the end of the year (DOC-BOARD-21-07-11)</vt:lpstr>
      <vt:lpstr>15. Evaluation of the Board</vt:lpstr>
      <vt:lpstr>16. Any other business</vt:lpstr>
      <vt:lpstr>17. Date of the next Board meeting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Catherine Naughton</dc:creator>
  <cp:lastModifiedBy>Raquel Riaza</cp:lastModifiedBy>
  <cp:revision>244</cp:revision>
  <dcterms:created xsi:type="dcterms:W3CDTF">2019-03-25T10:17:14Z</dcterms:created>
  <dcterms:modified xsi:type="dcterms:W3CDTF">2021-07-02T09:20:49Z</dcterms:modified>
</cp:coreProperties>
</file>