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Default Extension="wav" ContentType="audio/wav"/>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webextensions/webextension1.xml" ContentType="application/vnd.ms-office.webextension+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webextensions/taskpanes.xml" ContentType="application/vnd.ms-office.webextensiontaskpan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11/relationships/webextensiontaskpanes" Target="ppt/webextensions/taskpanes.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handoutMasterIdLst>
    <p:handoutMasterId r:id="rId23"/>
  </p:handoutMasterIdLst>
  <p:sldIdLst>
    <p:sldId id="256" r:id="rId5"/>
    <p:sldId id="272" r:id="rId6"/>
    <p:sldId id="280" r:id="rId7"/>
    <p:sldId id="274" r:id="rId8"/>
    <p:sldId id="281" r:id="rId9"/>
    <p:sldId id="283" r:id="rId10"/>
    <p:sldId id="284" r:id="rId11"/>
    <p:sldId id="286" r:id="rId12"/>
    <p:sldId id="287" r:id="rId13"/>
    <p:sldId id="288" r:id="rId14"/>
    <p:sldId id="289" r:id="rId15"/>
    <p:sldId id="290" r:id="rId16"/>
    <p:sldId id="292" r:id="rId17"/>
    <p:sldId id="282" r:id="rId18"/>
    <p:sldId id="291" r:id="rId19"/>
    <p:sldId id="285" r:id="rId20"/>
    <p:sldId id="26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7338A"/>
    <a:srgbClr val="40479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4" autoAdjust="0"/>
    <p:restoredTop sz="94660"/>
  </p:normalViewPr>
  <p:slideViewPr>
    <p:cSldViewPr snapToGrid="0">
      <p:cViewPr>
        <p:scale>
          <a:sx n="66" d="100"/>
          <a:sy n="66" d="100"/>
        </p:scale>
        <p:origin x="-774" y="-28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5760" y="6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CDCA68D2-2475-457B-9EE4-F70E8E4F69C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D30489BE-635C-4537-8430-506F2FBDD7B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368CD52-D646-48B3-9523-A75EDD8321A2}" type="datetimeFigureOut">
              <a:rPr lang="en-US" smtClean="0"/>
              <a:pPr/>
              <a:t>5/25/2021</a:t>
            </a:fld>
            <a:endParaRPr lang="en-US"/>
          </a:p>
        </p:txBody>
      </p:sp>
      <p:sp>
        <p:nvSpPr>
          <p:cNvPr id="4" name="Footer Placeholder 3">
            <a:extLst>
              <a:ext uri="{FF2B5EF4-FFF2-40B4-BE49-F238E27FC236}">
                <a16:creationId xmlns:a16="http://schemas.microsoft.com/office/drawing/2014/main" xmlns="" id="{D71F1C77-1E12-488C-9606-9917771A574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967610FF-C7E8-4371-AEE4-65B8B110E2C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61BF3D-C3FD-455A-B0FB-6FB318A40EC8}" type="slidenum">
              <a:rPr lang="en-US" smtClean="0"/>
              <a:pPr/>
              <a:t>‹#›</a:t>
            </a:fld>
            <a:endParaRPr lang="en-US"/>
          </a:p>
        </p:txBody>
      </p:sp>
    </p:spTree>
    <p:extLst>
      <p:ext uri="{BB962C8B-B14F-4D97-AF65-F5344CB8AC3E}">
        <p14:creationId xmlns:p14="http://schemas.microsoft.com/office/powerpoint/2010/main" xmlns="" val="3961268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0B0099-FB8D-414F-90DE-EB8AD8286231}" type="datetimeFigureOut">
              <a:rPr lang="en-US" smtClean="0"/>
              <a:pPr/>
              <a:t>5/25/2021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436C09-CD6D-4026-BC61-528ABF1C41EF}" type="slidenum">
              <a:rPr lang="en-US" smtClean="0"/>
              <a:pPr/>
              <a:t>‹#›</a:t>
            </a:fld>
            <a:endParaRPr lang="en-US"/>
          </a:p>
        </p:txBody>
      </p:sp>
    </p:spTree>
    <p:extLst>
      <p:ext uri="{BB962C8B-B14F-4D97-AF65-F5344CB8AC3E}">
        <p14:creationId xmlns:p14="http://schemas.microsoft.com/office/powerpoint/2010/main" xmlns="" val="814213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xmlns="" id="{394A4AC0-0EBA-4F41-A352-59CC2BF7C834}"/>
              </a:ext>
            </a:extLst>
          </p:cNvPr>
          <p:cNvSpPr>
            <a:spLocks noGrp="1"/>
          </p:cNvSpPr>
          <p:nvPr>
            <p:ph type="sldNum" sz="quarter" idx="12"/>
          </p:nvPr>
        </p:nvSpPr>
        <p:spPr>
          <a:xfrm>
            <a:off x="8610600" y="6356350"/>
            <a:ext cx="2743200" cy="365125"/>
          </a:xfrm>
        </p:spPr>
        <p:txBody>
          <a:bodyPr/>
          <a:lstStyle/>
          <a:p>
            <a:fld id="{A416A513-C408-4501-B0E2-C68543D1C0CB}" type="slidenum">
              <a:rPr lang="en-US" smtClean="0"/>
              <a:pPr/>
              <a:t>‹#›</a:t>
            </a:fld>
            <a:endParaRPr lang="en-US" dirty="0"/>
          </a:p>
        </p:txBody>
      </p:sp>
      <p:sp>
        <p:nvSpPr>
          <p:cNvPr id="2" name="Title 1">
            <a:extLst>
              <a:ext uri="{FF2B5EF4-FFF2-40B4-BE49-F238E27FC236}">
                <a16:creationId xmlns:a16="http://schemas.microsoft.com/office/drawing/2014/main" xmlns="" id="{0D61E675-9A76-4F57-B661-29D72EB3C8C9}"/>
              </a:ext>
            </a:extLst>
          </p:cNvPr>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en-US"/>
          </a:p>
        </p:txBody>
      </p:sp>
      <p:sp>
        <p:nvSpPr>
          <p:cNvPr id="3" name="Subtitle 2">
            <a:extLst>
              <a:ext uri="{FF2B5EF4-FFF2-40B4-BE49-F238E27FC236}">
                <a16:creationId xmlns:a16="http://schemas.microsoft.com/office/drawing/2014/main" xmlns="" id="{82635314-7385-4A0D-B5EE-FB1754A3BBB0}"/>
              </a:ext>
            </a:extLst>
          </p:cNvPr>
          <p:cNvSpPr>
            <a:spLocks noGrp="1"/>
          </p:cNvSpPr>
          <p:nvPr>
            <p:ph type="subTitle" idx="1"/>
          </p:nvPr>
        </p:nvSpPr>
        <p:spPr>
          <a:xfrm>
            <a:off x="1524000" y="3602038"/>
            <a:ext cx="9144000" cy="1655762"/>
          </a:xfrm>
        </p:spPr>
        <p:txBody>
          <a:bodyPr/>
          <a:lstStyle>
            <a:lvl1pPr marL="0" indent="0" algn="ctr">
              <a:buNone/>
              <a:defRPr sz="2400">
                <a:solidFill>
                  <a:srgbClr val="97338A"/>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4" name="Date Placeholder 3">
            <a:extLst>
              <a:ext uri="{FF2B5EF4-FFF2-40B4-BE49-F238E27FC236}">
                <a16:creationId xmlns:a16="http://schemas.microsoft.com/office/drawing/2014/main" xmlns="" id="{4A739019-2FB7-4A3F-818C-94388AA128C8}"/>
              </a:ext>
            </a:extLst>
          </p:cNvPr>
          <p:cNvSpPr>
            <a:spLocks noGrp="1"/>
          </p:cNvSpPr>
          <p:nvPr>
            <p:ph type="dt" sz="half" idx="10"/>
          </p:nvPr>
        </p:nvSpPr>
        <p:spPr/>
        <p:txBody>
          <a:bodyPr/>
          <a:lstStyle/>
          <a:p>
            <a:fld id="{D9EC9850-C7A0-49CB-B8C8-52705DE386F1}" type="datetimeFigureOut">
              <a:rPr lang="en-US" smtClean="0"/>
              <a:pPr/>
              <a:t>5/25/2021</a:t>
            </a:fld>
            <a:endParaRPr lang="en-US"/>
          </a:p>
        </p:txBody>
      </p:sp>
      <p:sp>
        <p:nvSpPr>
          <p:cNvPr id="5" name="Footer Placeholder 4">
            <a:extLst>
              <a:ext uri="{FF2B5EF4-FFF2-40B4-BE49-F238E27FC236}">
                <a16:creationId xmlns:a16="http://schemas.microsoft.com/office/drawing/2014/main" xmlns="" id="{F38C45A7-127B-44B0-81B7-31271623C555}"/>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676116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A6B515-DE83-4EE3-8CA6-48B18E7D060C}"/>
              </a:ext>
            </a:extLst>
          </p:cNvPr>
          <p:cNvSpPr>
            <a:spLocks noGrp="1"/>
          </p:cNvSpPr>
          <p:nvPr>
            <p:ph type="title"/>
          </p:nvPr>
        </p:nvSpPr>
        <p:spPr/>
        <p:txBody>
          <a:bodyPr/>
          <a:lstStyle/>
          <a:p>
            <a:r>
              <a:rPr lang="de-DE"/>
              <a:t>Titelmasterformat durch Klicken bearbeiten</a:t>
            </a:r>
            <a:endParaRPr lang="en-US"/>
          </a:p>
        </p:txBody>
      </p:sp>
      <p:sp>
        <p:nvSpPr>
          <p:cNvPr id="3" name="Vertical Text Placeholder 2">
            <a:extLst>
              <a:ext uri="{FF2B5EF4-FFF2-40B4-BE49-F238E27FC236}">
                <a16:creationId xmlns:a16="http://schemas.microsoft.com/office/drawing/2014/main" xmlns="" id="{2AF464B8-971F-4885-B034-1B2201CA8B7A}"/>
              </a:ext>
            </a:extLst>
          </p:cNvPr>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a:extLst>
              <a:ext uri="{FF2B5EF4-FFF2-40B4-BE49-F238E27FC236}">
                <a16:creationId xmlns:a16="http://schemas.microsoft.com/office/drawing/2014/main" xmlns="" id="{CEC5B0F3-D54B-4475-9B8A-5152F43E0C57}"/>
              </a:ext>
            </a:extLst>
          </p:cNvPr>
          <p:cNvSpPr>
            <a:spLocks noGrp="1"/>
          </p:cNvSpPr>
          <p:nvPr>
            <p:ph type="dt" sz="half" idx="10"/>
          </p:nvPr>
        </p:nvSpPr>
        <p:spPr/>
        <p:txBody>
          <a:bodyPr/>
          <a:lstStyle/>
          <a:p>
            <a:fld id="{D9EC9850-C7A0-49CB-B8C8-52705DE386F1}" type="datetimeFigureOut">
              <a:rPr lang="en-US" smtClean="0"/>
              <a:pPr/>
              <a:t>5/25/2021</a:t>
            </a:fld>
            <a:endParaRPr lang="en-US"/>
          </a:p>
        </p:txBody>
      </p:sp>
      <p:sp>
        <p:nvSpPr>
          <p:cNvPr id="5" name="Footer Placeholder 4">
            <a:extLst>
              <a:ext uri="{FF2B5EF4-FFF2-40B4-BE49-F238E27FC236}">
                <a16:creationId xmlns:a16="http://schemas.microsoft.com/office/drawing/2014/main" xmlns="" id="{DB3C46B7-4C47-4F2A-B872-BF1E0B2AAD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5F1B71C-82E5-4A5D-9569-379E8521A658}"/>
              </a:ext>
            </a:extLst>
          </p:cNvPr>
          <p:cNvSpPr>
            <a:spLocks noGrp="1"/>
          </p:cNvSpPr>
          <p:nvPr>
            <p:ph type="sldNum" sz="quarter" idx="12"/>
          </p:nvPr>
        </p:nvSpPr>
        <p:spPr/>
        <p:txBody>
          <a:bodyPr/>
          <a:lstStyle/>
          <a:p>
            <a:fld id="{A416A513-C408-4501-B0E2-C68543D1C0CB}" type="slidenum">
              <a:rPr lang="en-US" smtClean="0"/>
              <a:pPr/>
              <a:t>‹#›</a:t>
            </a:fld>
            <a:endParaRPr lang="en-US"/>
          </a:p>
        </p:txBody>
      </p:sp>
    </p:spTree>
    <p:extLst>
      <p:ext uri="{BB962C8B-B14F-4D97-AF65-F5344CB8AC3E}">
        <p14:creationId xmlns:p14="http://schemas.microsoft.com/office/powerpoint/2010/main" xmlns="" val="2594243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51F3E479-829A-4085-BC33-B03212E8E521}"/>
              </a:ext>
            </a:extLst>
          </p:cNvPr>
          <p:cNvSpPr>
            <a:spLocks noGrp="1"/>
          </p:cNvSpPr>
          <p:nvPr>
            <p:ph type="title" orient="vert"/>
          </p:nvPr>
        </p:nvSpPr>
        <p:spPr>
          <a:xfrm>
            <a:off x="8724900" y="365125"/>
            <a:ext cx="2628900" cy="5811838"/>
          </a:xfrm>
        </p:spPr>
        <p:txBody>
          <a:bodyPr vert="eaVert"/>
          <a:lstStyle/>
          <a:p>
            <a:r>
              <a:rPr lang="de-DE"/>
              <a:t>Titelmasterformat durch Klicken bearbeiten</a:t>
            </a:r>
            <a:endParaRPr lang="en-US"/>
          </a:p>
        </p:txBody>
      </p:sp>
      <p:sp>
        <p:nvSpPr>
          <p:cNvPr id="3" name="Vertical Text Placeholder 2">
            <a:extLst>
              <a:ext uri="{FF2B5EF4-FFF2-40B4-BE49-F238E27FC236}">
                <a16:creationId xmlns:a16="http://schemas.microsoft.com/office/drawing/2014/main" xmlns="" id="{D4A72F8A-3B77-4749-9E05-02712B460D06}"/>
              </a:ext>
            </a:extLst>
          </p:cNvPr>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a:extLst>
              <a:ext uri="{FF2B5EF4-FFF2-40B4-BE49-F238E27FC236}">
                <a16:creationId xmlns:a16="http://schemas.microsoft.com/office/drawing/2014/main" xmlns="" id="{8A925053-5807-44E3-A3D5-64BD231B6CBC}"/>
              </a:ext>
            </a:extLst>
          </p:cNvPr>
          <p:cNvSpPr>
            <a:spLocks noGrp="1"/>
          </p:cNvSpPr>
          <p:nvPr>
            <p:ph type="dt" sz="half" idx="10"/>
          </p:nvPr>
        </p:nvSpPr>
        <p:spPr/>
        <p:txBody>
          <a:bodyPr/>
          <a:lstStyle/>
          <a:p>
            <a:fld id="{D9EC9850-C7A0-49CB-B8C8-52705DE386F1}" type="datetimeFigureOut">
              <a:rPr lang="en-US" smtClean="0"/>
              <a:pPr/>
              <a:t>5/25/2021</a:t>
            </a:fld>
            <a:endParaRPr lang="en-US"/>
          </a:p>
        </p:txBody>
      </p:sp>
      <p:sp>
        <p:nvSpPr>
          <p:cNvPr id="5" name="Footer Placeholder 4">
            <a:extLst>
              <a:ext uri="{FF2B5EF4-FFF2-40B4-BE49-F238E27FC236}">
                <a16:creationId xmlns:a16="http://schemas.microsoft.com/office/drawing/2014/main" xmlns="" id="{9074A9A2-EE32-4847-AD84-59EEFF5873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0DA160F-C6E3-4211-9EF5-747803C6B0D6}"/>
              </a:ext>
            </a:extLst>
          </p:cNvPr>
          <p:cNvSpPr>
            <a:spLocks noGrp="1"/>
          </p:cNvSpPr>
          <p:nvPr>
            <p:ph type="sldNum" sz="quarter" idx="12"/>
          </p:nvPr>
        </p:nvSpPr>
        <p:spPr/>
        <p:txBody>
          <a:bodyPr/>
          <a:lstStyle/>
          <a:p>
            <a:fld id="{A416A513-C408-4501-B0E2-C68543D1C0CB}" type="slidenum">
              <a:rPr lang="en-US" smtClean="0"/>
              <a:pPr/>
              <a:t>‹#›</a:t>
            </a:fld>
            <a:endParaRPr lang="en-US"/>
          </a:p>
        </p:txBody>
      </p:sp>
    </p:spTree>
    <p:extLst>
      <p:ext uri="{BB962C8B-B14F-4D97-AF65-F5344CB8AC3E}">
        <p14:creationId xmlns:p14="http://schemas.microsoft.com/office/powerpoint/2010/main" xmlns="" val="1894217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5C1B6FC-2B95-4FD0-8AAC-C0A8B7BEC480}"/>
              </a:ext>
            </a:extLst>
          </p:cNvPr>
          <p:cNvSpPr>
            <a:spLocks noGrp="1"/>
          </p:cNvSpPr>
          <p:nvPr>
            <p:ph type="title"/>
          </p:nvPr>
        </p:nvSpPr>
        <p:spPr/>
        <p:txBody>
          <a:bodyPr/>
          <a:lstStyle/>
          <a:p>
            <a:r>
              <a:rPr lang="de-DE"/>
              <a:t>Titelmasterformat durch Klicken bearbeiten</a:t>
            </a:r>
            <a:endParaRPr lang="en-US" dirty="0"/>
          </a:p>
        </p:txBody>
      </p:sp>
      <p:sp>
        <p:nvSpPr>
          <p:cNvPr id="3" name="Content Placeholder 2">
            <a:extLst>
              <a:ext uri="{FF2B5EF4-FFF2-40B4-BE49-F238E27FC236}">
                <a16:creationId xmlns:a16="http://schemas.microsoft.com/office/drawing/2014/main" xmlns="" id="{05248EF1-C104-4A3A-A9DE-2245FDF9E47D}"/>
              </a:ext>
            </a:extLst>
          </p:cNvPr>
          <p:cNvSpPr>
            <a:spLocks noGrp="1"/>
          </p:cNvSpPr>
          <p:nvPr>
            <p:ph idx="1"/>
          </p:nvPr>
        </p:nvSpPr>
        <p:spPr/>
        <p:txBody>
          <a:bodyPr/>
          <a:lstStyle>
            <a:lvl1pPr>
              <a:defRPr>
                <a:latin typeface="Roboto" panose="02000000000000000000"/>
              </a:defRPr>
            </a:lvl1pPr>
            <a:lvl2pPr>
              <a:defRPr>
                <a:latin typeface="Roboto" panose="02000000000000000000"/>
              </a:defRPr>
            </a:lvl2pPr>
            <a:lvl3pPr>
              <a:defRPr>
                <a:latin typeface="Roboto" panose="02000000000000000000"/>
              </a:defRPr>
            </a:lvl3pPr>
            <a:lvl4pPr>
              <a:defRPr>
                <a:latin typeface="Roboto" panose="02000000000000000000"/>
              </a:defRPr>
            </a:lvl4pPr>
            <a:lvl5pPr>
              <a:defRPr>
                <a:latin typeface="Roboto" panose="02000000000000000000"/>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a:extLst>
              <a:ext uri="{FF2B5EF4-FFF2-40B4-BE49-F238E27FC236}">
                <a16:creationId xmlns:a16="http://schemas.microsoft.com/office/drawing/2014/main" xmlns="" id="{CC36800D-8022-4E88-A1ED-278D8223E6A9}"/>
              </a:ext>
            </a:extLst>
          </p:cNvPr>
          <p:cNvSpPr>
            <a:spLocks noGrp="1"/>
          </p:cNvSpPr>
          <p:nvPr>
            <p:ph type="dt" sz="half" idx="10"/>
          </p:nvPr>
        </p:nvSpPr>
        <p:spPr/>
        <p:txBody>
          <a:bodyPr/>
          <a:lstStyle/>
          <a:p>
            <a:fld id="{D9EC9850-C7A0-49CB-B8C8-52705DE386F1}" type="datetimeFigureOut">
              <a:rPr lang="en-US" smtClean="0"/>
              <a:pPr/>
              <a:t>5/25/2021</a:t>
            </a:fld>
            <a:endParaRPr lang="en-US"/>
          </a:p>
        </p:txBody>
      </p:sp>
      <p:sp>
        <p:nvSpPr>
          <p:cNvPr id="5" name="Footer Placeholder 4">
            <a:extLst>
              <a:ext uri="{FF2B5EF4-FFF2-40B4-BE49-F238E27FC236}">
                <a16:creationId xmlns:a16="http://schemas.microsoft.com/office/drawing/2014/main" xmlns="" id="{0C03FD05-15A8-441A-A17E-8493E9DD52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223FDE12-C587-4CCB-A878-1ED455D82130}"/>
              </a:ext>
            </a:extLst>
          </p:cNvPr>
          <p:cNvSpPr>
            <a:spLocks noGrp="1"/>
          </p:cNvSpPr>
          <p:nvPr>
            <p:ph type="sldNum" sz="quarter" idx="12"/>
          </p:nvPr>
        </p:nvSpPr>
        <p:spPr/>
        <p:txBody>
          <a:bodyPr/>
          <a:lstStyle/>
          <a:p>
            <a:fld id="{A416A513-C408-4501-B0E2-C68543D1C0CB}" type="slidenum">
              <a:rPr lang="en-US" smtClean="0"/>
              <a:pPr/>
              <a:t>‹#›</a:t>
            </a:fld>
            <a:endParaRPr lang="en-US"/>
          </a:p>
        </p:txBody>
      </p:sp>
    </p:spTree>
    <p:extLst>
      <p:ext uri="{BB962C8B-B14F-4D97-AF65-F5344CB8AC3E}">
        <p14:creationId xmlns:p14="http://schemas.microsoft.com/office/powerpoint/2010/main" xmlns="" val="3727656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83A7FF-0838-4D88-AC5F-E007B4C48627}"/>
              </a:ext>
            </a:extLst>
          </p:cNvPr>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en-US"/>
          </a:p>
        </p:txBody>
      </p:sp>
      <p:sp>
        <p:nvSpPr>
          <p:cNvPr id="3" name="Text Placeholder 2">
            <a:extLst>
              <a:ext uri="{FF2B5EF4-FFF2-40B4-BE49-F238E27FC236}">
                <a16:creationId xmlns:a16="http://schemas.microsoft.com/office/drawing/2014/main" xmlns="" id="{EFA6E5EA-F6FC-4321-B88F-054AFBB3D8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e Placeholder 3">
            <a:extLst>
              <a:ext uri="{FF2B5EF4-FFF2-40B4-BE49-F238E27FC236}">
                <a16:creationId xmlns:a16="http://schemas.microsoft.com/office/drawing/2014/main" xmlns="" id="{CE7896EB-7906-4FBA-8CC2-ED4D4A1C133A}"/>
              </a:ext>
            </a:extLst>
          </p:cNvPr>
          <p:cNvSpPr>
            <a:spLocks noGrp="1"/>
          </p:cNvSpPr>
          <p:nvPr>
            <p:ph type="dt" sz="half" idx="10"/>
          </p:nvPr>
        </p:nvSpPr>
        <p:spPr/>
        <p:txBody>
          <a:bodyPr/>
          <a:lstStyle/>
          <a:p>
            <a:fld id="{D9EC9850-C7A0-49CB-B8C8-52705DE386F1}" type="datetimeFigureOut">
              <a:rPr lang="en-US" smtClean="0"/>
              <a:pPr/>
              <a:t>5/25/2021</a:t>
            </a:fld>
            <a:endParaRPr lang="en-US"/>
          </a:p>
        </p:txBody>
      </p:sp>
      <p:sp>
        <p:nvSpPr>
          <p:cNvPr id="5" name="Footer Placeholder 4">
            <a:extLst>
              <a:ext uri="{FF2B5EF4-FFF2-40B4-BE49-F238E27FC236}">
                <a16:creationId xmlns:a16="http://schemas.microsoft.com/office/drawing/2014/main" xmlns="" id="{CBE523E6-7595-4FB7-B76C-93E6BF946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D82B7F1-96B6-453F-B3F0-F7577CF9E2C3}"/>
              </a:ext>
            </a:extLst>
          </p:cNvPr>
          <p:cNvSpPr>
            <a:spLocks noGrp="1"/>
          </p:cNvSpPr>
          <p:nvPr>
            <p:ph type="sldNum" sz="quarter" idx="12"/>
          </p:nvPr>
        </p:nvSpPr>
        <p:spPr/>
        <p:txBody>
          <a:bodyPr/>
          <a:lstStyle/>
          <a:p>
            <a:fld id="{A416A513-C408-4501-B0E2-C68543D1C0CB}" type="slidenum">
              <a:rPr lang="en-US" smtClean="0"/>
              <a:pPr/>
              <a:t>‹#›</a:t>
            </a:fld>
            <a:endParaRPr lang="en-US"/>
          </a:p>
        </p:txBody>
      </p:sp>
    </p:spTree>
    <p:extLst>
      <p:ext uri="{BB962C8B-B14F-4D97-AF65-F5344CB8AC3E}">
        <p14:creationId xmlns:p14="http://schemas.microsoft.com/office/powerpoint/2010/main" xmlns="" val="261851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8E41D4-3D08-4F87-976B-AFB9A081EB15}"/>
              </a:ext>
            </a:extLst>
          </p:cNvPr>
          <p:cNvSpPr>
            <a:spLocks noGrp="1"/>
          </p:cNvSpPr>
          <p:nvPr>
            <p:ph type="title"/>
          </p:nvPr>
        </p:nvSpPr>
        <p:spPr/>
        <p:txBody>
          <a:bodyPr/>
          <a:lstStyle/>
          <a:p>
            <a:r>
              <a:rPr lang="de-DE"/>
              <a:t>Titelmasterformat durch Klicken bearbeiten</a:t>
            </a:r>
            <a:endParaRPr lang="en-US"/>
          </a:p>
        </p:txBody>
      </p:sp>
      <p:sp>
        <p:nvSpPr>
          <p:cNvPr id="3" name="Content Placeholder 2">
            <a:extLst>
              <a:ext uri="{FF2B5EF4-FFF2-40B4-BE49-F238E27FC236}">
                <a16:creationId xmlns:a16="http://schemas.microsoft.com/office/drawing/2014/main" xmlns="" id="{B7A2A1F6-5382-463E-82F5-9D55A0935872}"/>
              </a:ext>
            </a:extLst>
          </p:cNvPr>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Content Placeholder 3">
            <a:extLst>
              <a:ext uri="{FF2B5EF4-FFF2-40B4-BE49-F238E27FC236}">
                <a16:creationId xmlns:a16="http://schemas.microsoft.com/office/drawing/2014/main" xmlns="" id="{1F09F2A3-E105-47A2-B99A-41635E214B1E}"/>
              </a:ext>
            </a:extLst>
          </p:cNvPr>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a:extLst>
              <a:ext uri="{FF2B5EF4-FFF2-40B4-BE49-F238E27FC236}">
                <a16:creationId xmlns:a16="http://schemas.microsoft.com/office/drawing/2014/main" xmlns="" id="{5B6A2784-CAAD-49DD-BE42-86576AB4FB82}"/>
              </a:ext>
            </a:extLst>
          </p:cNvPr>
          <p:cNvSpPr>
            <a:spLocks noGrp="1"/>
          </p:cNvSpPr>
          <p:nvPr>
            <p:ph type="dt" sz="half" idx="10"/>
          </p:nvPr>
        </p:nvSpPr>
        <p:spPr/>
        <p:txBody>
          <a:bodyPr/>
          <a:lstStyle/>
          <a:p>
            <a:fld id="{D9EC9850-C7A0-49CB-B8C8-52705DE386F1}" type="datetimeFigureOut">
              <a:rPr lang="en-US" smtClean="0"/>
              <a:pPr/>
              <a:t>5/25/2021</a:t>
            </a:fld>
            <a:endParaRPr lang="en-US"/>
          </a:p>
        </p:txBody>
      </p:sp>
      <p:sp>
        <p:nvSpPr>
          <p:cNvPr id="6" name="Footer Placeholder 5">
            <a:extLst>
              <a:ext uri="{FF2B5EF4-FFF2-40B4-BE49-F238E27FC236}">
                <a16:creationId xmlns:a16="http://schemas.microsoft.com/office/drawing/2014/main" xmlns="" id="{136FBC70-AFF4-4C93-A6C8-218CA77271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A0FC8046-40FF-4502-A9DB-CEB00B3A317B}"/>
              </a:ext>
            </a:extLst>
          </p:cNvPr>
          <p:cNvSpPr>
            <a:spLocks noGrp="1"/>
          </p:cNvSpPr>
          <p:nvPr>
            <p:ph type="sldNum" sz="quarter" idx="12"/>
          </p:nvPr>
        </p:nvSpPr>
        <p:spPr/>
        <p:txBody>
          <a:bodyPr/>
          <a:lstStyle/>
          <a:p>
            <a:fld id="{A416A513-C408-4501-B0E2-C68543D1C0CB}" type="slidenum">
              <a:rPr lang="en-US" smtClean="0"/>
              <a:pPr/>
              <a:t>‹#›</a:t>
            </a:fld>
            <a:endParaRPr lang="en-US" dirty="0"/>
          </a:p>
        </p:txBody>
      </p:sp>
    </p:spTree>
    <p:extLst>
      <p:ext uri="{BB962C8B-B14F-4D97-AF65-F5344CB8AC3E}">
        <p14:creationId xmlns:p14="http://schemas.microsoft.com/office/powerpoint/2010/main" xmlns="" val="3460838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358A8E-3977-4010-91B2-3E8DB6EB02F4}"/>
              </a:ext>
            </a:extLst>
          </p:cNvPr>
          <p:cNvSpPr>
            <a:spLocks noGrp="1"/>
          </p:cNvSpPr>
          <p:nvPr>
            <p:ph type="title"/>
          </p:nvPr>
        </p:nvSpPr>
        <p:spPr>
          <a:xfrm>
            <a:off x="839788" y="365125"/>
            <a:ext cx="10515600" cy="1325563"/>
          </a:xfrm>
        </p:spPr>
        <p:txBody>
          <a:bodyPr/>
          <a:lstStyle/>
          <a:p>
            <a:r>
              <a:rPr lang="de-DE"/>
              <a:t>Titelmasterformat durch Klicken bearbeiten</a:t>
            </a:r>
            <a:endParaRPr lang="en-US"/>
          </a:p>
        </p:txBody>
      </p:sp>
      <p:sp>
        <p:nvSpPr>
          <p:cNvPr id="3" name="Text Placeholder 2">
            <a:extLst>
              <a:ext uri="{FF2B5EF4-FFF2-40B4-BE49-F238E27FC236}">
                <a16:creationId xmlns:a16="http://schemas.microsoft.com/office/drawing/2014/main" xmlns="" id="{C269AE45-EB85-4991-833B-A78B8947BD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a:extLst>
              <a:ext uri="{FF2B5EF4-FFF2-40B4-BE49-F238E27FC236}">
                <a16:creationId xmlns:a16="http://schemas.microsoft.com/office/drawing/2014/main" xmlns="" id="{C1DE7D35-67E2-4B55-9D7B-CB575B408B6B}"/>
              </a:ext>
            </a:extLst>
          </p:cNvPr>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 Placeholder 4">
            <a:extLst>
              <a:ext uri="{FF2B5EF4-FFF2-40B4-BE49-F238E27FC236}">
                <a16:creationId xmlns:a16="http://schemas.microsoft.com/office/drawing/2014/main" xmlns="" id="{A8774267-E9F2-41D8-99AD-C78537BF15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a:extLst>
              <a:ext uri="{FF2B5EF4-FFF2-40B4-BE49-F238E27FC236}">
                <a16:creationId xmlns:a16="http://schemas.microsoft.com/office/drawing/2014/main" xmlns="" id="{7D6ED516-EA38-43A2-A889-B0EE6FDEBB94}"/>
              </a:ext>
            </a:extLst>
          </p:cNvPr>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e Placeholder 6">
            <a:extLst>
              <a:ext uri="{FF2B5EF4-FFF2-40B4-BE49-F238E27FC236}">
                <a16:creationId xmlns:a16="http://schemas.microsoft.com/office/drawing/2014/main" xmlns="" id="{392AF020-D519-41E5-82A1-74AD537B9E91}"/>
              </a:ext>
            </a:extLst>
          </p:cNvPr>
          <p:cNvSpPr>
            <a:spLocks noGrp="1"/>
          </p:cNvSpPr>
          <p:nvPr>
            <p:ph type="dt" sz="half" idx="10"/>
          </p:nvPr>
        </p:nvSpPr>
        <p:spPr/>
        <p:txBody>
          <a:bodyPr/>
          <a:lstStyle/>
          <a:p>
            <a:fld id="{D9EC9850-C7A0-49CB-B8C8-52705DE386F1}" type="datetimeFigureOut">
              <a:rPr lang="en-US" smtClean="0"/>
              <a:pPr/>
              <a:t>5/25/2021</a:t>
            </a:fld>
            <a:endParaRPr lang="en-US"/>
          </a:p>
        </p:txBody>
      </p:sp>
      <p:sp>
        <p:nvSpPr>
          <p:cNvPr id="8" name="Footer Placeholder 7">
            <a:extLst>
              <a:ext uri="{FF2B5EF4-FFF2-40B4-BE49-F238E27FC236}">
                <a16:creationId xmlns:a16="http://schemas.microsoft.com/office/drawing/2014/main" xmlns="" id="{8FE4F71C-8D23-49C6-AD94-3250BC12EC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ED02097F-FC73-4341-A0A3-E5802A423E8C}"/>
              </a:ext>
            </a:extLst>
          </p:cNvPr>
          <p:cNvSpPr>
            <a:spLocks noGrp="1"/>
          </p:cNvSpPr>
          <p:nvPr>
            <p:ph type="sldNum" sz="quarter" idx="12"/>
          </p:nvPr>
        </p:nvSpPr>
        <p:spPr/>
        <p:txBody>
          <a:bodyPr/>
          <a:lstStyle/>
          <a:p>
            <a:fld id="{A416A513-C408-4501-B0E2-C68543D1C0CB}" type="slidenum">
              <a:rPr lang="en-US" smtClean="0"/>
              <a:pPr/>
              <a:t>‹#›</a:t>
            </a:fld>
            <a:endParaRPr lang="en-US"/>
          </a:p>
        </p:txBody>
      </p:sp>
    </p:spTree>
    <p:extLst>
      <p:ext uri="{BB962C8B-B14F-4D97-AF65-F5344CB8AC3E}">
        <p14:creationId xmlns:p14="http://schemas.microsoft.com/office/powerpoint/2010/main" xmlns="" val="3461351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E0C986-BF6B-4A8C-BA85-49D5B0D565F6}"/>
              </a:ext>
            </a:extLst>
          </p:cNvPr>
          <p:cNvSpPr>
            <a:spLocks noGrp="1"/>
          </p:cNvSpPr>
          <p:nvPr>
            <p:ph type="title"/>
          </p:nvPr>
        </p:nvSpPr>
        <p:spPr/>
        <p:txBody>
          <a:bodyPr/>
          <a:lstStyle/>
          <a:p>
            <a:r>
              <a:rPr lang="de-DE"/>
              <a:t>Titelmasterformat durch Klicken bearbeiten</a:t>
            </a:r>
            <a:endParaRPr lang="en-US"/>
          </a:p>
        </p:txBody>
      </p:sp>
      <p:sp>
        <p:nvSpPr>
          <p:cNvPr id="3" name="Date Placeholder 2">
            <a:extLst>
              <a:ext uri="{FF2B5EF4-FFF2-40B4-BE49-F238E27FC236}">
                <a16:creationId xmlns:a16="http://schemas.microsoft.com/office/drawing/2014/main" xmlns="" id="{A2B84AC4-9600-4206-A562-2CC76ABAF18A}"/>
              </a:ext>
            </a:extLst>
          </p:cNvPr>
          <p:cNvSpPr>
            <a:spLocks noGrp="1"/>
          </p:cNvSpPr>
          <p:nvPr>
            <p:ph type="dt" sz="half" idx="10"/>
          </p:nvPr>
        </p:nvSpPr>
        <p:spPr/>
        <p:txBody>
          <a:bodyPr/>
          <a:lstStyle/>
          <a:p>
            <a:fld id="{D9EC9850-C7A0-49CB-B8C8-52705DE386F1}" type="datetimeFigureOut">
              <a:rPr lang="en-US" smtClean="0"/>
              <a:pPr/>
              <a:t>5/25/2021</a:t>
            </a:fld>
            <a:endParaRPr lang="en-US"/>
          </a:p>
        </p:txBody>
      </p:sp>
      <p:sp>
        <p:nvSpPr>
          <p:cNvPr id="4" name="Footer Placeholder 3">
            <a:extLst>
              <a:ext uri="{FF2B5EF4-FFF2-40B4-BE49-F238E27FC236}">
                <a16:creationId xmlns:a16="http://schemas.microsoft.com/office/drawing/2014/main" xmlns="" id="{5738D2A8-EDE6-4CA4-9345-F7C141A6D7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81248538-99E5-49B9-A4BD-66F1D9033BED}"/>
              </a:ext>
            </a:extLst>
          </p:cNvPr>
          <p:cNvSpPr>
            <a:spLocks noGrp="1"/>
          </p:cNvSpPr>
          <p:nvPr>
            <p:ph type="sldNum" sz="quarter" idx="12"/>
          </p:nvPr>
        </p:nvSpPr>
        <p:spPr/>
        <p:txBody>
          <a:bodyPr/>
          <a:lstStyle/>
          <a:p>
            <a:fld id="{A416A513-C408-4501-B0E2-C68543D1C0CB}" type="slidenum">
              <a:rPr lang="en-US" smtClean="0"/>
              <a:pPr/>
              <a:t>‹#›</a:t>
            </a:fld>
            <a:endParaRPr lang="en-US"/>
          </a:p>
        </p:txBody>
      </p:sp>
    </p:spTree>
    <p:extLst>
      <p:ext uri="{BB962C8B-B14F-4D97-AF65-F5344CB8AC3E}">
        <p14:creationId xmlns:p14="http://schemas.microsoft.com/office/powerpoint/2010/main" xmlns="" val="3201117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8DDA6F40-1A92-4138-959A-264BCCB0C919}"/>
              </a:ext>
            </a:extLst>
          </p:cNvPr>
          <p:cNvSpPr>
            <a:spLocks noGrp="1"/>
          </p:cNvSpPr>
          <p:nvPr>
            <p:ph type="dt" sz="half" idx="10"/>
          </p:nvPr>
        </p:nvSpPr>
        <p:spPr/>
        <p:txBody>
          <a:bodyPr/>
          <a:lstStyle/>
          <a:p>
            <a:fld id="{D9EC9850-C7A0-49CB-B8C8-52705DE386F1}" type="datetimeFigureOut">
              <a:rPr lang="en-US" smtClean="0"/>
              <a:pPr/>
              <a:t>5/25/2021</a:t>
            </a:fld>
            <a:endParaRPr lang="en-US"/>
          </a:p>
        </p:txBody>
      </p:sp>
      <p:sp>
        <p:nvSpPr>
          <p:cNvPr id="3" name="Footer Placeholder 2">
            <a:extLst>
              <a:ext uri="{FF2B5EF4-FFF2-40B4-BE49-F238E27FC236}">
                <a16:creationId xmlns:a16="http://schemas.microsoft.com/office/drawing/2014/main" xmlns="" id="{BAAC882C-D335-41A1-BB7F-F22CCE8C902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BC260C0A-EAC9-4EB2-9B11-FA764986E00D}"/>
              </a:ext>
            </a:extLst>
          </p:cNvPr>
          <p:cNvSpPr>
            <a:spLocks noGrp="1"/>
          </p:cNvSpPr>
          <p:nvPr>
            <p:ph type="sldNum" sz="quarter" idx="12"/>
          </p:nvPr>
        </p:nvSpPr>
        <p:spPr/>
        <p:txBody>
          <a:bodyPr/>
          <a:lstStyle/>
          <a:p>
            <a:fld id="{A416A513-C408-4501-B0E2-C68543D1C0CB}" type="slidenum">
              <a:rPr lang="en-US" smtClean="0"/>
              <a:pPr/>
              <a:t>‹#›</a:t>
            </a:fld>
            <a:endParaRPr lang="en-US"/>
          </a:p>
        </p:txBody>
      </p:sp>
    </p:spTree>
    <p:extLst>
      <p:ext uri="{BB962C8B-B14F-4D97-AF65-F5344CB8AC3E}">
        <p14:creationId xmlns:p14="http://schemas.microsoft.com/office/powerpoint/2010/main" xmlns="" val="2988514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7C8EB-3148-41C9-9727-01475962BD2B}"/>
              </a:ext>
            </a:extLst>
          </p:cNvPr>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a:p>
        </p:txBody>
      </p:sp>
      <p:sp>
        <p:nvSpPr>
          <p:cNvPr id="3" name="Content Placeholder 2">
            <a:extLst>
              <a:ext uri="{FF2B5EF4-FFF2-40B4-BE49-F238E27FC236}">
                <a16:creationId xmlns:a16="http://schemas.microsoft.com/office/drawing/2014/main" xmlns="" id="{62F7D748-C927-41EA-8321-13DF1BB079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 Placeholder 3">
            <a:extLst>
              <a:ext uri="{FF2B5EF4-FFF2-40B4-BE49-F238E27FC236}">
                <a16:creationId xmlns:a16="http://schemas.microsoft.com/office/drawing/2014/main" xmlns="" id="{29D2E180-3FED-4F1A-9658-6444AF4713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a:extLst>
              <a:ext uri="{FF2B5EF4-FFF2-40B4-BE49-F238E27FC236}">
                <a16:creationId xmlns:a16="http://schemas.microsoft.com/office/drawing/2014/main" xmlns="" id="{D0B9891E-A643-492A-AB12-DFC78266C450}"/>
              </a:ext>
            </a:extLst>
          </p:cNvPr>
          <p:cNvSpPr>
            <a:spLocks noGrp="1"/>
          </p:cNvSpPr>
          <p:nvPr>
            <p:ph type="dt" sz="half" idx="10"/>
          </p:nvPr>
        </p:nvSpPr>
        <p:spPr/>
        <p:txBody>
          <a:bodyPr/>
          <a:lstStyle/>
          <a:p>
            <a:fld id="{D9EC9850-C7A0-49CB-B8C8-52705DE386F1}" type="datetimeFigureOut">
              <a:rPr lang="en-US" smtClean="0"/>
              <a:pPr/>
              <a:t>5/25/2021</a:t>
            </a:fld>
            <a:endParaRPr lang="en-US"/>
          </a:p>
        </p:txBody>
      </p:sp>
      <p:sp>
        <p:nvSpPr>
          <p:cNvPr id="6" name="Footer Placeholder 5">
            <a:extLst>
              <a:ext uri="{FF2B5EF4-FFF2-40B4-BE49-F238E27FC236}">
                <a16:creationId xmlns:a16="http://schemas.microsoft.com/office/drawing/2014/main" xmlns="" id="{C5C23045-0000-4ABF-BD4C-45CB9CC4BB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1E14AD5-98AD-4173-9411-28CCEE3F18F3}"/>
              </a:ext>
            </a:extLst>
          </p:cNvPr>
          <p:cNvSpPr>
            <a:spLocks noGrp="1"/>
          </p:cNvSpPr>
          <p:nvPr>
            <p:ph type="sldNum" sz="quarter" idx="12"/>
          </p:nvPr>
        </p:nvSpPr>
        <p:spPr/>
        <p:txBody>
          <a:bodyPr/>
          <a:lstStyle/>
          <a:p>
            <a:fld id="{A416A513-C408-4501-B0E2-C68543D1C0CB}" type="slidenum">
              <a:rPr lang="en-US" smtClean="0"/>
              <a:pPr/>
              <a:t>‹#›</a:t>
            </a:fld>
            <a:endParaRPr lang="en-US"/>
          </a:p>
        </p:txBody>
      </p:sp>
    </p:spTree>
    <p:extLst>
      <p:ext uri="{BB962C8B-B14F-4D97-AF65-F5344CB8AC3E}">
        <p14:creationId xmlns:p14="http://schemas.microsoft.com/office/powerpoint/2010/main" xmlns="" val="2869715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799B2A-9BD7-4F12-A666-AE8CFF7F8976}"/>
              </a:ext>
            </a:extLst>
          </p:cNvPr>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a:p>
        </p:txBody>
      </p:sp>
      <p:sp>
        <p:nvSpPr>
          <p:cNvPr id="3" name="Picture Placeholder 2">
            <a:extLst>
              <a:ext uri="{FF2B5EF4-FFF2-40B4-BE49-F238E27FC236}">
                <a16:creationId xmlns:a16="http://schemas.microsoft.com/office/drawing/2014/main" xmlns="" id="{D601E07B-A59A-41A8-9B92-8F430BD1F2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 Placeholder 3">
            <a:extLst>
              <a:ext uri="{FF2B5EF4-FFF2-40B4-BE49-F238E27FC236}">
                <a16:creationId xmlns:a16="http://schemas.microsoft.com/office/drawing/2014/main" xmlns="" id="{A3798FFF-5EDE-4546-815A-4CB12852E1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a:extLst>
              <a:ext uri="{FF2B5EF4-FFF2-40B4-BE49-F238E27FC236}">
                <a16:creationId xmlns:a16="http://schemas.microsoft.com/office/drawing/2014/main" xmlns="" id="{1308005A-15AF-42FA-B1EE-E6055F02F451}"/>
              </a:ext>
            </a:extLst>
          </p:cNvPr>
          <p:cNvSpPr>
            <a:spLocks noGrp="1"/>
          </p:cNvSpPr>
          <p:nvPr>
            <p:ph type="dt" sz="half" idx="10"/>
          </p:nvPr>
        </p:nvSpPr>
        <p:spPr/>
        <p:txBody>
          <a:bodyPr/>
          <a:lstStyle/>
          <a:p>
            <a:fld id="{D9EC9850-C7A0-49CB-B8C8-52705DE386F1}" type="datetimeFigureOut">
              <a:rPr lang="en-US" smtClean="0"/>
              <a:pPr/>
              <a:t>5/25/2021</a:t>
            </a:fld>
            <a:endParaRPr lang="en-US"/>
          </a:p>
        </p:txBody>
      </p:sp>
      <p:sp>
        <p:nvSpPr>
          <p:cNvPr id="6" name="Footer Placeholder 5">
            <a:extLst>
              <a:ext uri="{FF2B5EF4-FFF2-40B4-BE49-F238E27FC236}">
                <a16:creationId xmlns:a16="http://schemas.microsoft.com/office/drawing/2014/main" xmlns="" id="{C5668EB0-585F-4025-9862-204FADFC04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AC929ED-68C2-49EF-B6CF-135011EA7A36}"/>
              </a:ext>
            </a:extLst>
          </p:cNvPr>
          <p:cNvSpPr>
            <a:spLocks noGrp="1"/>
          </p:cNvSpPr>
          <p:nvPr>
            <p:ph type="sldNum" sz="quarter" idx="12"/>
          </p:nvPr>
        </p:nvSpPr>
        <p:spPr/>
        <p:txBody>
          <a:bodyPr/>
          <a:lstStyle/>
          <a:p>
            <a:fld id="{A416A513-C408-4501-B0E2-C68543D1C0CB}" type="slidenum">
              <a:rPr lang="en-US" smtClean="0"/>
              <a:pPr/>
              <a:t>‹#›</a:t>
            </a:fld>
            <a:endParaRPr lang="en-US"/>
          </a:p>
        </p:txBody>
      </p:sp>
    </p:spTree>
    <p:extLst>
      <p:ext uri="{BB962C8B-B14F-4D97-AF65-F5344CB8AC3E}">
        <p14:creationId xmlns:p14="http://schemas.microsoft.com/office/powerpoint/2010/main" xmlns="" val="2184235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04768532-E648-480A-B962-DB25A04D08F3}"/>
              </a:ext>
            </a:extLst>
          </p:cNvPr>
          <p:cNvPicPr>
            <a:picLocks noChangeAspect="1"/>
          </p:cNvPicPr>
          <p:nvPr/>
        </p:nvPicPr>
        <p:blipFill>
          <a:blip r:embed="rId13" cstate="print">
            <a:extLst>
              <a:ext uri="{28A0092B-C50C-407E-A947-70E740481C1C}">
                <a14:useLocalDpi xmlns:a14="http://schemas.microsoft.com/office/drawing/2010/main" xmlns="" val="0"/>
              </a:ext>
            </a:extLst>
          </a:blip>
          <a:srcRect/>
          <a:stretch/>
        </p:blipFill>
        <p:spPr>
          <a:xfrm>
            <a:off x="0" y="-3174"/>
            <a:ext cx="12192000" cy="6861174"/>
          </a:xfrm>
          <a:prstGeom prst="rect">
            <a:avLst/>
          </a:prstGeom>
        </p:spPr>
      </p:pic>
      <p:sp>
        <p:nvSpPr>
          <p:cNvPr id="2" name="Title Placeholder 1">
            <a:extLst>
              <a:ext uri="{FF2B5EF4-FFF2-40B4-BE49-F238E27FC236}">
                <a16:creationId xmlns:a16="http://schemas.microsoft.com/office/drawing/2014/main" xmlns="" id="{AB050D71-D5AB-470E-8F71-6B97C19AF2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stijl te bewerken</a:t>
            </a:r>
            <a:endParaRPr lang="en-US" dirty="0"/>
          </a:p>
        </p:txBody>
      </p:sp>
      <p:sp>
        <p:nvSpPr>
          <p:cNvPr id="3" name="Text Placeholder 2">
            <a:extLst>
              <a:ext uri="{FF2B5EF4-FFF2-40B4-BE49-F238E27FC236}">
                <a16:creationId xmlns:a16="http://schemas.microsoft.com/office/drawing/2014/main" xmlns="" id="{616A6504-8525-488A-8D41-7E093B0254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a:extLst>
              <a:ext uri="{FF2B5EF4-FFF2-40B4-BE49-F238E27FC236}">
                <a16:creationId xmlns:a16="http://schemas.microsoft.com/office/drawing/2014/main" xmlns="" id="{96D1F85D-79CC-40E9-AA85-792DC4BDEE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oboto" panose="02000000000000000000" pitchFamily="2" charset="0"/>
                <a:ea typeface="Roboto" panose="02000000000000000000" pitchFamily="2" charset="0"/>
                <a:cs typeface="Roboto" panose="02000000000000000000" pitchFamily="2" charset="0"/>
              </a:defRPr>
            </a:lvl1pPr>
          </a:lstStyle>
          <a:p>
            <a:fld id="{D9EC9850-C7A0-49CB-B8C8-52705DE386F1}" type="datetimeFigureOut">
              <a:rPr lang="en-US" smtClean="0"/>
              <a:pPr/>
              <a:t>5/25/2021</a:t>
            </a:fld>
            <a:endParaRPr lang="en-US" dirty="0"/>
          </a:p>
        </p:txBody>
      </p:sp>
      <p:sp>
        <p:nvSpPr>
          <p:cNvPr id="5" name="Footer Placeholder 4">
            <a:extLst>
              <a:ext uri="{FF2B5EF4-FFF2-40B4-BE49-F238E27FC236}">
                <a16:creationId xmlns:a16="http://schemas.microsoft.com/office/drawing/2014/main" xmlns="" id="{7C6D8767-6202-46FC-8507-31D99547B9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oboto" panose="02000000000000000000" pitchFamily="2" charset="0"/>
                <a:ea typeface="Roboto" panose="02000000000000000000" pitchFamily="2" charset="0"/>
                <a:cs typeface="Roboto" panose="02000000000000000000" pitchFamily="2" charset="0"/>
              </a:defRPr>
            </a:lvl1pPr>
          </a:lstStyle>
          <a:p>
            <a:r>
              <a:rPr lang="en-GB" dirty="0"/>
              <a:t>Footer</a:t>
            </a:r>
          </a:p>
        </p:txBody>
      </p:sp>
      <p:sp>
        <p:nvSpPr>
          <p:cNvPr id="6" name="Slide Number Placeholder 5">
            <a:extLst>
              <a:ext uri="{FF2B5EF4-FFF2-40B4-BE49-F238E27FC236}">
                <a16:creationId xmlns:a16="http://schemas.microsoft.com/office/drawing/2014/main" xmlns="" id="{3821DA07-3C01-4614-B6F4-57CA7EDD86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oboto" panose="02000000000000000000" pitchFamily="2" charset="0"/>
                <a:ea typeface="Roboto" panose="02000000000000000000" pitchFamily="2" charset="0"/>
                <a:cs typeface="Roboto" panose="02000000000000000000" pitchFamily="2" charset="0"/>
              </a:defRPr>
            </a:lvl1pPr>
          </a:lstStyle>
          <a:p>
            <a:fld id="{A416A513-C408-4501-B0E2-C68543D1C0CB}" type="slidenum">
              <a:rPr lang="en-US" smtClean="0"/>
              <a:pPr/>
              <a:t>‹#›</a:t>
            </a:fld>
            <a:endParaRPr lang="en-US"/>
          </a:p>
        </p:txBody>
      </p:sp>
      <p:sp>
        <p:nvSpPr>
          <p:cNvPr id="7" name="TextBox 6">
            <a:extLst>
              <a:ext uri="{FF2B5EF4-FFF2-40B4-BE49-F238E27FC236}">
                <a16:creationId xmlns:a16="http://schemas.microsoft.com/office/drawing/2014/main" xmlns="" id="{FC93D005-2D4B-4004-87D0-479CF127988E}"/>
              </a:ext>
            </a:extLst>
          </p:cNvPr>
          <p:cNvSpPr txBox="1"/>
          <p:nvPr/>
        </p:nvSpPr>
        <p:spPr>
          <a:xfrm>
            <a:off x="9472612" y="6354244"/>
            <a:ext cx="1975223" cy="369332"/>
          </a:xfrm>
          <a:prstGeom prst="rect">
            <a:avLst/>
          </a:prstGeom>
          <a:noFill/>
        </p:spPr>
        <p:txBody>
          <a:bodyPr wrap="square" rtlCol="0" anchor="ctr">
            <a:spAutoFit/>
          </a:bodyPr>
          <a:lstStyle/>
          <a:p>
            <a:pPr algn="just"/>
            <a:r>
              <a:rPr lang="en-GB" sz="600" b="0" i="0"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This project has received funding from the European Union’s Horizon 2020 Research and Innovation Programme under Grant Agreement no. 875588</a:t>
            </a:r>
          </a:p>
        </p:txBody>
      </p:sp>
      <p:pic>
        <p:nvPicPr>
          <p:cNvPr id="10" name="Picture 9" descr="A picture containing drawing, flower&#10;&#10;Description automatically generated">
            <a:extLst>
              <a:ext uri="{FF2B5EF4-FFF2-40B4-BE49-F238E27FC236}">
                <a16:creationId xmlns:a16="http://schemas.microsoft.com/office/drawing/2014/main" xmlns="" id="{13498FF7-96A5-47A2-B786-EAF93DC917AA}"/>
              </a:ext>
            </a:extLst>
          </p:cNvPr>
          <p:cNvPicPr>
            <a:picLocks noChangeAspect="1"/>
          </p:cNvPicPr>
          <p:nvPr/>
        </p:nvPicPr>
        <p:blipFill>
          <a:blip r:embed="rId14" cstate="print">
            <a:extLst>
              <a:ext uri="{28A0092B-C50C-407E-A947-70E740481C1C}">
                <a14:useLocalDpi xmlns:a14="http://schemas.microsoft.com/office/drawing/2010/main" xmlns="" val="0"/>
              </a:ext>
            </a:extLst>
          </a:blip>
          <a:stretch>
            <a:fillRect/>
          </a:stretch>
        </p:blipFill>
        <p:spPr>
          <a:xfrm>
            <a:off x="11483554" y="6341123"/>
            <a:ext cx="578691" cy="395577"/>
          </a:xfrm>
          <a:prstGeom prst="rect">
            <a:avLst/>
          </a:prstGeom>
        </p:spPr>
      </p:pic>
    </p:spTree>
    <p:extLst>
      <p:ext uri="{BB962C8B-B14F-4D97-AF65-F5344CB8AC3E}">
        <p14:creationId xmlns:p14="http://schemas.microsoft.com/office/powerpoint/2010/main" xmlns="" val="130152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40479A"/>
          </a:solidFill>
          <a:latin typeface="Roboto" panose="02000000000000000000" pitchFamily="2" charset="0"/>
          <a:ea typeface="Roboto" panose="02000000000000000000" pitchFamily="2" charset="0"/>
          <a:cs typeface="Roboto" panose="02000000000000000000"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panose="02000000000000000000" pitchFamily="2" charset="0"/>
          <a:ea typeface="Roboto" panose="02000000000000000000" pitchFamily="2" charset="0"/>
          <a:cs typeface="Roboto" panose="02000000000000000000"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Roboto" panose="02000000000000000000"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Roboto" panose="02000000000000000000"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Roboto" panose="02000000000000000000"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Roboto" panose="020000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Laura.alciauskaite@enil.eu" TargetMode="External"/><Relationship Id="rId2" Type="http://schemas.openxmlformats.org/officeDocument/2006/relationships/hyperlink" Target="https://trips-project.e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media" Target="../media/media3.wav"/><Relationship Id="rId2" Type="http://schemas.openxmlformats.org/officeDocument/2006/relationships/slideLayout" Target="../slideLayouts/slideLayout4.xml"/><Relationship Id="rId1" Type="http://schemas.openxmlformats.org/officeDocument/2006/relationships/audio" Target="../media/media3.wav"/><Relationship Id="rId5" Type="http://schemas.openxmlformats.org/officeDocument/2006/relationships/image" Target="../media/image4.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7EF279-3635-490B-9C96-F457500E48CB}"/>
              </a:ext>
            </a:extLst>
          </p:cNvPr>
          <p:cNvSpPr>
            <a:spLocks noGrp="1"/>
          </p:cNvSpPr>
          <p:nvPr>
            <p:ph type="ctrTitle"/>
          </p:nvPr>
        </p:nvSpPr>
        <p:spPr>
          <a:xfrm>
            <a:off x="1524000" y="1122363"/>
            <a:ext cx="9144000" cy="2139452"/>
          </a:xfrm>
        </p:spPr>
        <p:txBody>
          <a:bodyPr>
            <a:noAutofit/>
          </a:bodyPr>
          <a:lstStyle/>
          <a:p>
            <a:r>
              <a:rPr lang="en-US" sz="4000" b="1" dirty="0" smtClean="0"/>
              <a:t>BARRIERS IN RAIL SERVICES: PERSPECTIVES OF PERSONS WITH DISABILITIES</a:t>
            </a:r>
            <a:endParaRPr lang="en-US" sz="4000" b="1" dirty="0">
              <a:latin typeface="Roboto"/>
              <a:cs typeface="Arial" panose="020B0604020202020204" pitchFamily="34" charset="0"/>
            </a:endParaRPr>
          </a:p>
        </p:txBody>
      </p:sp>
      <p:sp>
        <p:nvSpPr>
          <p:cNvPr id="3" name="Subtitle 2">
            <a:extLst>
              <a:ext uri="{FF2B5EF4-FFF2-40B4-BE49-F238E27FC236}">
                <a16:creationId xmlns:a16="http://schemas.microsoft.com/office/drawing/2014/main" xmlns="" id="{44F9343F-1DC8-49CD-AE1C-536163174C6C}"/>
              </a:ext>
            </a:extLst>
          </p:cNvPr>
          <p:cNvSpPr>
            <a:spLocks noGrp="1"/>
          </p:cNvSpPr>
          <p:nvPr>
            <p:ph type="subTitle" idx="1"/>
          </p:nvPr>
        </p:nvSpPr>
        <p:spPr>
          <a:xfrm>
            <a:off x="1524000" y="3886200"/>
            <a:ext cx="9144000" cy="1676400"/>
          </a:xfrm>
        </p:spPr>
        <p:txBody>
          <a:bodyPr>
            <a:normAutofit/>
          </a:bodyPr>
          <a:lstStyle/>
          <a:p>
            <a:r>
              <a:rPr lang="de-DE" sz="3600" b="1" dirty="0" smtClean="0">
                <a:latin typeface="Arial" panose="020B0604020202020204" pitchFamily="34" charset="0"/>
                <a:cs typeface="Arial" panose="020B0604020202020204" pitchFamily="34" charset="0"/>
              </a:rPr>
              <a:t>THE TRIPS PROJECT</a:t>
            </a:r>
            <a:endParaRPr lang="de-DE" sz="3600" b="1" dirty="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r>
              <a:rPr lang="lt-LT" sz="2800" dirty="0" smtClean="0">
                <a:latin typeface="Arial" panose="020B0604020202020204" pitchFamily="34" charset="0"/>
                <a:cs typeface="Arial" panose="020B0604020202020204" pitchFamily="34" charset="0"/>
              </a:rPr>
              <a:t>Laura </a:t>
            </a:r>
            <a:r>
              <a:rPr lang="lt-LT" sz="2800" dirty="0">
                <a:latin typeface="Arial" panose="020B0604020202020204" pitchFamily="34" charset="0"/>
                <a:cs typeface="Arial" panose="020B0604020202020204" pitchFamily="34" charset="0"/>
              </a:rPr>
              <a:t>Alčiau</a:t>
            </a:r>
            <a:r>
              <a:rPr lang="de-DE" sz="2800" dirty="0">
                <a:latin typeface="Arial" panose="020B0604020202020204" pitchFamily="34" charset="0"/>
                <a:cs typeface="Arial" panose="020B0604020202020204" pitchFamily="34" charset="0"/>
              </a:rPr>
              <a:t>s</a:t>
            </a:r>
            <a:r>
              <a:rPr lang="lt-LT" sz="2800" dirty="0">
                <a:latin typeface="Arial" panose="020B0604020202020204" pitchFamily="34" charset="0"/>
                <a:cs typeface="Arial" panose="020B0604020202020204" pitchFamily="34" charset="0"/>
              </a:rPr>
              <a:t>kaitė</a:t>
            </a:r>
            <a:r>
              <a:rPr lang="de-DE" sz="2800" dirty="0">
                <a:latin typeface="Arial" panose="020B0604020202020204" pitchFamily="34" charset="0"/>
                <a:cs typeface="Arial" panose="020B0604020202020204" pitchFamily="34" charset="0"/>
              </a:rPr>
              <a:t>,</a:t>
            </a:r>
            <a:r>
              <a:rPr lang="lt-LT" sz="2800" dirty="0">
                <a:latin typeface="Arial" panose="020B0604020202020204" pitchFamily="34" charset="0"/>
                <a:cs typeface="Arial" panose="020B0604020202020204" pitchFamily="34" charset="0"/>
              </a:rPr>
              <a:t> Alexandra </a:t>
            </a:r>
            <a:r>
              <a:rPr lang="lt-LT" sz="2800" dirty="0" smtClean="0">
                <a:latin typeface="Arial" panose="020B0604020202020204" pitchFamily="34" charset="0"/>
                <a:cs typeface="Arial" panose="020B0604020202020204" pitchFamily="34" charset="0"/>
              </a:rPr>
              <a:t>König</a:t>
            </a:r>
            <a:r>
              <a:rPr lang="en-US" sz="2800" dirty="0" smtClean="0">
                <a:latin typeface="Arial" panose="020B0604020202020204" pitchFamily="34" charset="0"/>
                <a:cs typeface="Arial" panose="020B0604020202020204" pitchFamily="34" charset="0"/>
              </a:rPr>
              <a:t> and Tally </a:t>
            </a:r>
            <a:r>
              <a:rPr lang="en-US" sz="2800" dirty="0" err="1" smtClean="0">
                <a:latin typeface="Arial" panose="020B0604020202020204" pitchFamily="34" charset="0"/>
                <a:cs typeface="Arial" panose="020B0604020202020204" pitchFamily="34" charset="0"/>
              </a:rPr>
              <a:t>Hatzakis</a:t>
            </a:r>
            <a:endParaRPr lang="lt-LT"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37018932"/>
      </p:ext>
    </p:extLst>
  </p:cSld>
  <p:clrMapOvr>
    <a:masterClrMapping/>
  </p:clrMapOvr>
  <mc:AlternateContent xmlns:mc="http://schemas.openxmlformats.org/markup-compatibility/2006">
    <mc:Choice xmlns:p14="http://schemas.microsoft.com/office/powerpoint/2010/main" xmlns="" Requires="p14">
      <p:transition spd="slow" p14:dur="2000" advTm="1492"/>
    </mc:Choice>
    <mc:Fallback>
      <p:transition spd="slow" advTm="149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smtClean="0"/>
              <a:t>STOCKHOLM:</a:t>
            </a:r>
            <a:endParaRPr lang="en-US" b="1" dirty="0"/>
          </a:p>
        </p:txBody>
      </p:sp>
      <p:sp>
        <p:nvSpPr>
          <p:cNvPr id="3" name="Content Placeholder 2"/>
          <p:cNvSpPr>
            <a:spLocks noGrp="1"/>
          </p:cNvSpPr>
          <p:nvPr>
            <p:ph idx="1"/>
          </p:nvPr>
        </p:nvSpPr>
        <p:spPr/>
        <p:txBody>
          <a:bodyPr/>
          <a:lstStyle/>
          <a:p>
            <a:r>
              <a:rPr lang="en-GB" i="1" dirty="0" smtClean="0"/>
              <a:t>“Sometimes I feel like… People so… Look… You know, the setting of the train is so… Sometimes you have to sit next to somebody that you don’t know. And it’s so close to you. And… I have to make sure to sit in the corner or… You know. I don’t really like people sitting in front of me or next to me, and there is no way to sit otherwise in the train. So, it makes very really uncomfortable to travel long distances like I do, because I have, like… I live in the last station from the centre.” </a:t>
            </a:r>
            <a:r>
              <a:rPr lang="lt-LT" dirty="0" smtClean="0"/>
              <a:t/>
            </a:r>
            <a:br>
              <a:rPr lang="lt-LT" dirty="0" smtClean="0"/>
            </a:br>
            <a:r>
              <a:rPr lang="lt-LT" dirty="0" smtClean="0"/>
              <a:t/>
            </a:r>
            <a:br>
              <a:rPr lang="lt-LT" dirty="0" smtClean="0"/>
            </a:br>
            <a:r>
              <a:rPr lang="en-GB" dirty="0" smtClean="0"/>
              <a:t>(Interview from Stockholm, mental health </a:t>
            </a:r>
            <a:r>
              <a:rPr lang="en-GB" dirty="0" err="1" smtClean="0"/>
              <a:t>i</a:t>
            </a:r>
            <a:r>
              <a:rPr lang="lt-LT" dirty="0" smtClean="0"/>
              <a:t>ssues</a:t>
            </a:r>
            <a:r>
              <a:rPr lang="en-GB"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smtClean="0"/>
              <a:t>CAGLIARI</a:t>
            </a:r>
            <a:r>
              <a:rPr lang="en-US" b="1" dirty="0" smtClean="0"/>
              <a:t>:</a:t>
            </a:r>
            <a:endParaRPr lang="en-US" b="1" dirty="0"/>
          </a:p>
        </p:txBody>
      </p:sp>
      <p:sp>
        <p:nvSpPr>
          <p:cNvPr id="3" name="Content Placeholder 2"/>
          <p:cNvSpPr>
            <a:spLocks noGrp="1"/>
          </p:cNvSpPr>
          <p:nvPr>
            <p:ph idx="1"/>
          </p:nvPr>
        </p:nvSpPr>
        <p:spPr/>
        <p:txBody>
          <a:bodyPr/>
          <a:lstStyle/>
          <a:p>
            <a:r>
              <a:rPr lang="de-DE" dirty="0" smtClean="0"/>
              <a:t>„</a:t>
            </a:r>
            <a:r>
              <a:rPr lang="en-GB" i="1" dirty="0" smtClean="0"/>
              <a:t>In trains, buses, and regional busses, there is absolutely no assistance. But in Cagliari there is a private service of the </a:t>
            </a:r>
            <a:r>
              <a:rPr lang="en-GB" i="1" dirty="0" err="1" smtClean="0"/>
              <a:t>CTM</a:t>
            </a:r>
            <a:r>
              <a:rPr lang="en-GB" i="1" dirty="0" smtClean="0"/>
              <a:t>, which allows you to book it a day earlier</a:t>
            </a:r>
            <a:r>
              <a:rPr lang="en-GB" dirty="0" smtClean="0"/>
              <a:t>.” </a:t>
            </a:r>
            <a:r>
              <a:rPr lang="lt-LT" dirty="0" smtClean="0"/>
              <a:t/>
            </a:r>
            <a:br>
              <a:rPr lang="lt-LT" dirty="0" smtClean="0"/>
            </a:br>
            <a:r>
              <a:rPr lang="lt-LT" dirty="0" smtClean="0"/>
              <a:t/>
            </a:r>
            <a:br>
              <a:rPr lang="lt-LT" dirty="0" smtClean="0"/>
            </a:br>
            <a:r>
              <a:rPr lang="en-GB" dirty="0" smtClean="0"/>
              <a:t>(Interview from Cagliari, visual impairment)</a:t>
            </a:r>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smtClean="0"/>
              <a:t>BOLOGNA:</a:t>
            </a:r>
            <a:endParaRPr lang="en-US" b="1" dirty="0"/>
          </a:p>
        </p:txBody>
      </p:sp>
      <p:sp>
        <p:nvSpPr>
          <p:cNvPr id="3" name="Content Placeholder 2"/>
          <p:cNvSpPr>
            <a:spLocks noGrp="1"/>
          </p:cNvSpPr>
          <p:nvPr>
            <p:ph idx="1"/>
          </p:nvPr>
        </p:nvSpPr>
        <p:spPr/>
        <p:txBody>
          <a:bodyPr/>
          <a:lstStyle/>
          <a:p>
            <a:r>
              <a:rPr lang="de-DE" i="1" dirty="0" smtClean="0"/>
              <a:t>“It is generally problematic for those who have sight problems, each station is built in its own way and is different from all the others. </a:t>
            </a:r>
            <a:r>
              <a:rPr lang="de-DE" i="1" dirty="0" smtClean="0"/>
              <a:t>There </a:t>
            </a:r>
            <a:r>
              <a:rPr lang="de-DE" i="1" dirty="0" smtClean="0"/>
              <a:t>seems to be no logic and I struggle to find the points to get on and off the train.” </a:t>
            </a:r>
            <a:r>
              <a:rPr lang="lt-LT" dirty="0" smtClean="0"/>
              <a:t/>
            </a:r>
            <a:br>
              <a:rPr lang="lt-LT" dirty="0" smtClean="0"/>
            </a:br>
            <a:r>
              <a:rPr lang="lt-LT" dirty="0" smtClean="0"/>
              <a:t/>
            </a:r>
            <a:br>
              <a:rPr lang="lt-LT" dirty="0" smtClean="0"/>
            </a:br>
            <a:r>
              <a:rPr lang="de-DE" dirty="0" smtClean="0"/>
              <a:t>(Interview from Bologna, visual impairment)</a:t>
            </a: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62075"/>
          </a:xfrm>
        </p:spPr>
        <p:txBody>
          <a:bodyPr/>
          <a:lstStyle/>
          <a:p>
            <a:r>
              <a:rPr lang="lt-LT" b="1" dirty="0" smtClean="0"/>
              <a:t>BRUSSELS	</a:t>
            </a:r>
            <a:endParaRPr lang="en-US" b="1" dirty="0"/>
          </a:p>
        </p:txBody>
      </p:sp>
      <p:sp>
        <p:nvSpPr>
          <p:cNvPr id="3" name="Content Placeholder 2"/>
          <p:cNvSpPr>
            <a:spLocks noGrp="1"/>
          </p:cNvSpPr>
          <p:nvPr>
            <p:ph idx="1"/>
          </p:nvPr>
        </p:nvSpPr>
        <p:spPr>
          <a:xfrm>
            <a:off x="838200" y="1640114"/>
            <a:ext cx="10515600" cy="4536849"/>
          </a:xfrm>
        </p:spPr>
        <p:txBody>
          <a:bodyPr>
            <a:normAutofit lnSpcReduction="10000"/>
          </a:bodyPr>
          <a:lstStyle/>
          <a:p>
            <a:r>
              <a:rPr lang="en-GB" dirty="0" smtClean="0"/>
              <a:t>“</a:t>
            </a:r>
            <a:r>
              <a:rPr lang="lt-LT" i="1" dirty="0" smtClean="0"/>
              <a:t>S</a:t>
            </a:r>
            <a:r>
              <a:rPr lang="en-GB" i="1" dirty="0" err="1" smtClean="0"/>
              <a:t>omething</a:t>
            </a:r>
            <a:r>
              <a:rPr lang="en-GB" i="1" dirty="0" smtClean="0"/>
              <a:t> else that is very striking to me is that in stations like </a:t>
            </a:r>
            <a:r>
              <a:rPr lang="en-GB" i="1" dirty="0" err="1" smtClean="0"/>
              <a:t>Brussel</a:t>
            </a:r>
            <a:r>
              <a:rPr lang="en-GB" i="1" dirty="0" smtClean="0"/>
              <a:t> </a:t>
            </a:r>
            <a:r>
              <a:rPr lang="en-GB" i="1" dirty="0" err="1" smtClean="0"/>
              <a:t>Noord</a:t>
            </a:r>
            <a:r>
              <a:rPr lang="en-GB" i="1" dirty="0" smtClean="0"/>
              <a:t>, </a:t>
            </a:r>
            <a:r>
              <a:rPr lang="en-GB" i="1" dirty="0" err="1" smtClean="0"/>
              <a:t>Brussel</a:t>
            </a:r>
            <a:r>
              <a:rPr lang="en-GB" i="1" dirty="0" smtClean="0"/>
              <a:t> </a:t>
            </a:r>
            <a:r>
              <a:rPr lang="en-GB" i="1" dirty="0" err="1" smtClean="0"/>
              <a:t>Centraal</a:t>
            </a:r>
            <a:r>
              <a:rPr lang="en-GB" i="1" dirty="0" smtClean="0"/>
              <a:t>, – which are pretty big stations, especially </a:t>
            </a:r>
            <a:r>
              <a:rPr lang="en-GB" i="1" dirty="0" err="1" smtClean="0"/>
              <a:t>Brussel</a:t>
            </a:r>
            <a:r>
              <a:rPr lang="en-GB" i="1" dirty="0" smtClean="0"/>
              <a:t> </a:t>
            </a:r>
            <a:r>
              <a:rPr lang="en-GB" i="1" dirty="0" err="1" smtClean="0"/>
              <a:t>Zuid</a:t>
            </a:r>
            <a:r>
              <a:rPr lang="en-GB" i="1" dirty="0" smtClean="0"/>
              <a:t> – it is difficult to make contact with the workers, to register my arrival and request assistance. Different stations employ different procedures. In </a:t>
            </a:r>
            <a:r>
              <a:rPr lang="en-GB" i="1" dirty="0" err="1" smtClean="0"/>
              <a:t>Brussel</a:t>
            </a:r>
            <a:r>
              <a:rPr lang="en-GB" i="1" dirty="0" smtClean="0"/>
              <a:t> </a:t>
            </a:r>
            <a:r>
              <a:rPr lang="en-GB" i="1" dirty="0" err="1" smtClean="0"/>
              <a:t>Noord</a:t>
            </a:r>
            <a:r>
              <a:rPr lang="en-GB" i="1" dirty="0" smtClean="0"/>
              <a:t> I need to register at the ticket office, in </a:t>
            </a:r>
            <a:r>
              <a:rPr lang="en-GB" i="1" dirty="0" err="1" smtClean="0"/>
              <a:t>Brussel</a:t>
            </a:r>
            <a:r>
              <a:rPr lang="en-GB" i="1" dirty="0" smtClean="0"/>
              <a:t> </a:t>
            </a:r>
            <a:r>
              <a:rPr lang="en-GB" i="1" dirty="0" err="1" smtClean="0"/>
              <a:t>Zuid</a:t>
            </a:r>
            <a:r>
              <a:rPr lang="en-GB" i="1" dirty="0" smtClean="0"/>
              <a:t> I need to push a button, and in </a:t>
            </a:r>
            <a:r>
              <a:rPr lang="en-GB" i="1" dirty="0" err="1" smtClean="0"/>
              <a:t>Brussel</a:t>
            </a:r>
            <a:r>
              <a:rPr lang="en-GB" i="1" dirty="0" smtClean="0"/>
              <a:t> </a:t>
            </a:r>
            <a:r>
              <a:rPr lang="en-GB" i="1" dirty="0" err="1" smtClean="0"/>
              <a:t>Centraal</a:t>
            </a:r>
            <a:r>
              <a:rPr lang="en-GB" i="1" dirty="0" smtClean="0"/>
              <a:t>, I need to register on the platform. I truly believe this is not okay. They should employ a consistent procedure. Maybe a certain communication medium, such as a free </a:t>
            </a:r>
            <a:r>
              <a:rPr lang="en-GB" i="1" dirty="0" err="1" smtClean="0"/>
              <a:t>smartphone</a:t>
            </a:r>
            <a:r>
              <a:rPr lang="en-GB" i="1" dirty="0" smtClean="0"/>
              <a:t> application</a:t>
            </a:r>
            <a:r>
              <a:rPr lang="en-GB" dirty="0" smtClean="0"/>
              <a:t>.” </a:t>
            </a:r>
            <a:r>
              <a:rPr lang="en-GB" dirty="0" smtClean="0"/>
              <a:t/>
            </a:r>
            <a:br>
              <a:rPr lang="en-GB" dirty="0" smtClean="0"/>
            </a:br>
            <a:r>
              <a:rPr lang="lt-LT" dirty="0" smtClean="0"/>
              <a:t/>
            </a:r>
            <a:br>
              <a:rPr lang="lt-LT" dirty="0" smtClean="0"/>
            </a:br>
            <a:r>
              <a:rPr lang="en-GB" dirty="0" smtClean="0"/>
              <a:t>(</a:t>
            </a:r>
            <a:r>
              <a:rPr lang="en-GB" dirty="0" smtClean="0"/>
              <a:t>Brussels, </a:t>
            </a:r>
            <a:r>
              <a:rPr lang="en-GB" dirty="0" smtClean="0"/>
              <a:t>wheelchair user)</a:t>
            </a:r>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LISBON:</a:t>
            </a:r>
            <a:endParaRPr lang="en-US" b="1" dirty="0"/>
          </a:p>
        </p:txBody>
      </p:sp>
      <p:sp>
        <p:nvSpPr>
          <p:cNvPr id="3" name="Content Placeholder 2"/>
          <p:cNvSpPr>
            <a:spLocks noGrp="1"/>
          </p:cNvSpPr>
          <p:nvPr>
            <p:ph idx="1"/>
          </p:nvPr>
        </p:nvSpPr>
        <p:spPr/>
        <p:txBody>
          <a:bodyPr>
            <a:normAutofit/>
          </a:bodyPr>
          <a:lstStyle/>
          <a:p>
            <a:r>
              <a:rPr lang="de-DE" sz="3200" dirty="0" smtClean="0"/>
              <a:t>„</a:t>
            </a:r>
            <a:r>
              <a:rPr lang="de-DE" sz="3200" i="1" dirty="0" smtClean="0"/>
              <a:t>The situation is the same when it comes to trains, there have been improvements. With the ramps I can actually get inside the train, if there is someone operating the ramps, that is. </a:t>
            </a:r>
            <a:r>
              <a:rPr lang="lt-LT" sz="3200" i="1" dirty="0" smtClean="0"/>
              <a:t>/.../</a:t>
            </a:r>
            <a:r>
              <a:rPr lang="de-DE" sz="3200" i="1" dirty="0" smtClean="0"/>
              <a:t>There have been some improvements, but obviously there is room for more.“ </a:t>
            </a:r>
            <a:r>
              <a:rPr lang="lt-LT" sz="3200" i="1" dirty="0" smtClean="0"/>
              <a:t/>
            </a:r>
            <a:br>
              <a:rPr lang="lt-LT" sz="3200" i="1" dirty="0" smtClean="0"/>
            </a:br>
            <a:r>
              <a:rPr lang="en-US" i="1" dirty="0" smtClean="0"/>
              <a:t/>
            </a:r>
            <a:br>
              <a:rPr lang="en-US" i="1" dirty="0" smtClean="0"/>
            </a:br>
            <a:r>
              <a:rPr lang="de-DE" dirty="0" smtClean="0"/>
              <a:t>(</a:t>
            </a:r>
            <a:r>
              <a:rPr lang="de-DE" dirty="0" smtClean="0"/>
              <a:t>Interview from Lisbon, wheelchair user)</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smtClean="0"/>
              <a:t>LISBON:</a:t>
            </a:r>
            <a:endParaRPr lang="en-US" b="1" dirty="0"/>
          </a:p>
        </p:txBody>
      </p:sp>
      <p:sp>
        <p:nvSpPr>
          <p:cNvPr id="3" name="Content Placeholder 2"/>
          <p:cNvSpPr>
            <a:spLocks noGrp="1"/>
          </p:cNvSpPr>
          <p:nvPr>
            <p:ph idx="1"/>
          </p:nvPr>
        </p:nvSpPr>
        <p:spPr/>
        <p:txBody>
          <a:bodyPr>
            <a:normAutofit/>
          </a:bodyPr>
          <a:lstStyle/>
          <a:p>
            <a:r>
              <a:rPr lang="en-GB" sz="3200" dirty="0" smtClean="0"/>
              <a:t>“</a:t>
            </a:r>
            <a:r>
              <a:rPr lang="en-GB" sz="3200" i="1" dirty="0" smtClean="0"/>
              <a:t>When it comes to other means of transport and services, the only one that I would need to book or cancel my booking is the train, the CP (</a:t>
            </a:r>
            <a:r>
              <a:rPr lang="en-GB" sz="3200" i="1" dirty="0" err="1" smtClean="0"/>
              <a:t>Comboios</a:t>
            </a:r>
            <a:r>
              <a:rPr lang="en-GB" sz="3200" i="1" dirty="0" smtClean="0"/>
              <a:t> de Portugal). But now you have to do everything 48 hours in advance.</a:t>
            </a:r>
            <a:r>
              <a:rPr lang="en-GB" sz="3200" dirty="0" smtClean="0"/>
              <a:t>” </a:t>
            </a:r>
            <a:r>
              <a:rPr lang="lt-LT" sz="3200" dirty="0" smtClean="0"/>
              <a:t/>
            </a:r>
            <a:br>
              <a:rPr lang="lt-LT" sz="3200" dirty="0" smtClean="0"/>
            </a:br>
            <a:r>
              <a:rPr lang="lt-LT" sz="3200" dirty="0" smtClean="0"/>
              <a:t/>
            </a:r>
            <a:br>
              <a:rPr lang="lt-LT" sz="3200" dirty="0" smtClean="0"/>
            </a:br>
            <a:r>
              <a:rPr lang="de-DE" sz="3200" dirty="0" smtClean="0"/>
              <a:t>(Interview from Lisbon, wheelchair user)</a:t>
            </a:r>
            <a:endParaRPr lang="en-US" sz="3200" dirty="0" smtClean="0"/>
          </a:p>
          <a:p>
            <a:endParaRPr lang="en-US"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latin typeface="Arial" panose="020B0604020202020204" pitchFamily="34" charset="0"/>
                <a:cs typeface="Arial" panose="020B0604020202020204" pitchFamily="34" charset="0"/>
              </a:rPr>
              <a:t>SUMMARIZING...</a:t>
            </a:r>
            <a:endParaRPr lang="en-GB" b="1"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a:xfrm>
            <a:off x="838199" y="1778000"/>
            <a:ext cx="10641595" cy="4398963"/>
          </a:xfrm>
        </p:spPr>
        <p:txBody>
          <a:bodyPr>
            <a:noAutofit/>
          </a:bodyPr>
          <a:lstStyle/>
          <a:p>
            <a:pPr>
              <a:lnSpc>
                <a:spcPts val="2880"/>
              </a:lnSpc>
              <a:spcBef>
                <a:spcPts val="1200"/>
              </a:spcBef>
            </a:pPr>
            <a:r>
              <a:rPr lang="lt-LT" dirty="0" smtClean="0"/>
              <a:t>There are still </a:t>
            </a:r>
            <a:r>
              <a:rPr lang="lt-LT" b="1" dirty="0" smtClean="0">
                <a:solidFill>
                  <a:srgbClr val="97338A"/>
                </a:solidFill>
              </a:rPr>
              <a:t>many unresolved issues </a:t>
            </a:r>
            <a:r>
              <a:rPr lang="lt-LT" dirty="0" smtClean="0"/>
              <a:t>when it comes to accessiblity when using rail services. Most of them are related to early pre-booking times, lack of assistance, inaccessible vehicles and whole infrastructure.</a:t>
            </a:r>
          </a:p>
          <a:p>
            <a:pPr>
              <a:lnSpc>
                <a:spcPts val="2880"/>
              </a:lnSpc>
              <a:spcBef>
                <a:spcPts val="1200"/>
              </a:spcBef>
            </a:pPr>
            <a:r>
              <a:rPr lang="lt-LT" dirty="0" smtClean="0"/>
              <a:t>The barriers are not only environmental but also social, e.g rude staff or unfriendly other passengers.</a:t>
            </a:r>
          </a:p>
          <a:p>
            <a:pPr>
              <a:lnSpc>
                <a:spcPts val="2880"/>
              </a:lnSpc>
              <a:spcBef>
                <a:spcPts val="1200"/>
              </a:spcBef>
            </a:pPr>
            <a:r>
              <a:rPr lang="en-GB" dirty="0" smtClean="0"/>
              <a:t>Most of the investment was done in engineering solutions: ramps to enable people in wheelchairs to change level; audio information to support visually impaired people.  Regarding the </a:t>
            </a:r>
            <a:r>
              <a:rPr lang="en-GB" b="1" dirty="0" smtClean="0">
                <a:solidFill>
                  <a:srgbClr val="97338A"/>
                </a:solidFill>
              </a:rPr>
              <a:t>needs of people with mental health problems it is clear that much less has been done</a:t>
            </a:r>
            <a:r>
              <a:rPr lang="en-GB" dirty="0" smtClean="0"/>
              <a:t>.</a:t>
            </a:r>
            <a:endParaRPr lang="en-US" dirty="0" smtClean="0"/>
          </a:p>
          <a:p>
            <a:pPr>
              <a:lnSpc>
                <a:spcPts val="2880"/>
              </a:lnSpc>
              <a:spcBef>
                <a:spcPts val="1200"/>
              </a:spcBef>
            </a:pPr>
            <a:endParaRPr lang="en-GB" dirty="0">
              <a:cs typeface="Arial" panose="020B0604020202020204" pitchFamily="34" charset="0"/>
            </a:endParaRPr>
          </a:p>
        </p:txBody>
      </p:sp>
    </p:spTree>
    <p:extLst>
      <p:ext uri="{BB962C8B-B14F-4D97-AF65-F5344CB8AC3E}">
        <p14:creationId xmlns:p14="http://schemas.microsoft.com/office/powerpoint/2010/main" xmlns="" val="4884397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716253"/>
            <a:ext cx="10515600" cy="1325563"/>
          </a:xfrm>
        </p:spPr>
        <p:txBody>
          <a:bodyPr>
            <a:normAutofit fontScale="90000"/>
          </a:bodyPr>
          <a:lstStyle/>
          <a:p>
            <a:r>
              <a:rPr lang="de-DE" b="1" dirty="0">
                <a:latin typeface="Roboto"/>
                <a:cs typeface="Arial" panose="020B0604020202020204" pitchFamily="34" charset="0"/>
              </a:rPr>
              <a:t>Thank you for your attention</a:t>
            </a:r>
            <a:r>
              <a:rPr lang="en-US" b="1" dirty="0" smtClean="0">
                <a:latin typeface="Roboto"/>
                <a:cs typeface="Arial" panose="020B0604020202020204" pitchFamily="34" charset="0"/>
              </a:rPr>
              <a:t>!</a:t>
            </a:r>
            <a:br>
              <a:rPr lang="en-US" b="1" dirty="0" smtClean="0">
                <a:latin typeface="Roboto"/>
                <a:cs typeface="Arial" panose="020B0604020202020204" pitchFamily="34" charset="0"/>
              </a:rPr>
            </a:br>
            <a:r>
              <a:rPr lang="en-US" b="1" dirty="0" smtClean="0">
                <a:latin typeface="Roboto"/>
                <a:cs typeface="Arial" panose="020B0604020202020204" pitchFamily="34" charset="0"/>
              </a:rPr>
              <a:t/>
            </a:r>
            <a:br>
              <a:rPr lang="en-US" b="1" dirty="0" smtClean="0">
                <a:latin typeface="Roboto"/>
                <a:cs typeface="Arial" panose="020B0604020202020204" pitchFamily="34" charset="0"/>
              </a:rPr>
            </a:br>
            <a:r>
              <a:rPr lang="en-US" dirty="0" smtClean="0"/>
              <a:t>For more information please visit: </a:t>
            </a:r>
            <a:r>
              <a:rPr lang="de-DE" dirty="0" smtClean="0">
                <a:latin typeface="Arial" panose="020B0604020202020204" pitchFamily="34" charset="0"/>
                <a:cs typeface="Arial" panose="020B0604020202020204" pitchFamily="34" charset="0"/>
                <a:hlinkClick r:id="rId2"/>
              </a:rPr>
              <a:t>https://trips-project.eu/</a:t>
            </a:r>
            <a:r>
              <a:rPr lang="en-US" dirty="0" smtClean="0"/>
              <a:t> </a:t>
            </a:r>
            <a:r>
              <a:rPr lang="en-US" dirty="0">
                <a:latin typeface="Roboto"/>
                <a:cs typeface="Arial" panose="020B0604020202020204" pitchFamily="34" charset="0"/>
              </a:rPr>
              <a:t/>
            </a:r>
            <a:br>
              <a:rPr lang="en-US" dirty="0">
                <a:latin typeface="Roboto"/>
                <a:cs typeface="Arial" panose="020B0604020202020204" pitchFamily="34" charset="0"/>
              </a:rPr>
            </a:br>
            <a:endParaRPr lang="en-GB" dirty="0">
              <a:latin typeface="Roboto"/>
              <a:cs typeface="Arial" panose="020B0604020202020204" pitchFamily="34" charset="0"/>
            </a:endParaRPr>
          </a:p>
        </p:txBody>
      </p:sp>
      <p:sp>
        <p:nvSpPr>
          <p:cNvPr id="3" name="Inhaltsplatzhalter 2"/>
          <p:cNvSpPr>
            <a:spLocks noGrp="1"/>
          </p:cNvSpPr>
          <p:nvPr>
            <p:ph idx="1"/>
          </p:nvPr>
        </p:nvSpPr>
        <p:spPr>
          <a:xfrm>
            <a:off x="838200" y="5281684"/>
            <a:ext cx="10515600" cy="895278"/>
          </a:xfrm>
        </p:spPr>
        <p:txBody>
          <a:bodyPr>
            <a:normAutofit/>
          </a:bodyPr>
          <a:lstStyle/>
          <a:p>
            <a:pPr marL="0" indent="0">
              <a:buNone/>
            </a:pPr>
            <a:r>
              <a:rPr lang="en-US" dirty="0">
                <a:cs typeface="Arial" panose="020B0604020202020204" pitchFamily="34" charset="0"/>
              </a:rPr>
              <a:t>Any questions? Contact me: </a:t>
            </a:r>
            <a:r>
              <a:rPr lang="en-US" dirty="0">
                <a:cs typeface="Arial" panose="020B0604020202020204" pitchFamily="34" charset="0"/>
                <a:hlinkClick r:id="rId3"/>
              </a:rPr>
              <a:t>l</a:t>
            </a:r>
            <a:r>
              <a:rPr lang="lt-LT" dirty="0">
                <a:cs typeface="Arial" panose="020B0604020202020204" pitchFamily="34" charset="0"/>
                <a:hlinkClick r:id="rId3"/>
              </a:rPr>
              <a:t>aura.alciauskaite</a:t>
            </a:r>
            <a:r>
              <a:rPr lang="en-US" dirty="0">
                <a:cs typeface="Arial" panose="020B0604020202020204" pitchFamily="34" charset="0"/>
                <a:hlinkClick r:id="rId3"/>
              </a:rPr>
              <a:t>@</a:t>
            </a:r>
            <a:r>
              <a:rPr lang="en-US" dirty="0" err="1">
                <a:cs typeface="Arial" panose="020B0604020202020204" pitchFamily="34" charset="0"/>
                <a:hlinkClick r:id="rId3"/>
              </a:rPr>
              <a:t>enil.eu</a:t>
            </a:r>
            <a:endParaRPr lang="en-US" dirty="0">
              <a:cs typeface="Arial" panose="020B0604020202020204" pitchFamily="34" charset="0"/>
            </a:endParaRPr>
          </a:p>
          <a:p>
            <a:pPr marL="0" indent="0">
              <a:buNone/>
            </a:pPr>
            <a:endParaRPr lang="lt-LT" dirty="0">
              <a:cs typeface="Arial" panose="020B0604020202020204" pitchFamily="34" charset="0"/>
            </a:endParaRPr>
          </a:p>
        </p:txBody>
      </p:sp>
    </p:spTree>
    <p:extLst>
      <p:ext uri="{BB962C8B-B14F-4D97-AF65-F5344CB8AC3E}">
        <p14:creationId xmlns:p14="http://schemas.microsoft.com/office/powerpoint/2010/main" xmlns="" val="8603940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TRIPS PROJECT:</a:t>
            </a:r>
          </a:p>
        </p:txBody>
      </p:sp>
      <p:sp>
        <p:nvSpPr>
          <p:cNvPr id="3" name="Content Placeholder 2"/>
          <p:cNvSpPr>
            <a:spLocks noGrp="1"/>
          </p:cNvSpPr>
          <p:nvPr>
            <p:ph idx="1"/>
          </p:nvPr>
        </p:nvSpPr>
        <p:spPr/>
        <p:txBody>
          <a:bodyPr>
            <a:normAutofit/>
          </a:bodyPr>
          <a:lstStyle/>
          <a:p>
            <a:r>
              <a:rPr lang="en-US" sz="3200" dirty="0"/>
              <a:t>The </a:t>
            </a:r>
            <a:r>
              <a:rPr lang="en-US" sz="3200" dirty="0" smtClean="0"/>
              <a:t>aim </a:t>
            </a:r>
            <a:r>
              <a:rPr lang="en-US" sz="3200" dirty="0"/>
              <a:t>is to make </a:t>
            </a:r>
            <a:r>
              <a:rPr lang="en-US" sz="3200" dirty="0" smtClean="0"/>
              <a:t>the public </a:t>
            </a:r>
            <a:r>
              <a:rPr lang="en-US" sz="3200" dirty="0" err="1" smtClean="0"/>
              <a:t>transportat</a:t>
            </a:r>
            <a:r>
              <a:rPr lang="en-US" sz="3200" dirty="0" smtClean="0"/>
              <a:t> </a:t>
            </a:r>
            <a:r>
              <a:rPr lang="en-US" sz="3200" b="1" dirty="0">
                <a:solidFill>
                  <a:srgbClr val="97338A"/>
                </a:solidFill>
              </a:rPr>
              <a:t>more </a:t>
            </a:r>
            <a:r>
              <a:rPr lang="en-US" sz="3200" b="1" dirty="0" smtClean="0">
                <a:solidFill>
                  <a:srgbClr val="97338A"/>
                </a:solidFill>
              </a:rPr>
              <a:t>accessible </a:t>
            </a:r>
            <a:r>
              <a:rPr lang="en-US" sz="3200" dirty="0" smtClean="0"/>
              <a:t>by using a </a:t>
            </a:r>
            <a:r>
              <a:rPr lang="en-US" sz="3200" b="1" dirty="0" smtClean="0">
                <a:solidFill>
                  <a:srgbClr val="97338A"/>
                </a:solidFill>
              </a:rPr>
              <a:t>co-design approach </a:t>
            </a:r>
            <a:r>
              <a:rPr lang="en-US" sz="3200" dirty="0" smtClean="0"/>
              <a:t>and </a:t>
            </a:r>
            <a:r>
              <a:rPr lang="en-US" sz="3200" dirty="0"/>
              <a:t>empowering the </a:t>
            </a:r>
            <a:r>
              <a:rPr lang="en-US" sz="3200" dirty="0" smtClean="0"/>
              <a:t>users</a:t>
            </a:r>
            <a:r>
              <a:rPr lang="lt-LT" sz="3200" dirty="0" smtClean="0"/>
              <a:t> with disabilities</a:t>
            </a:r>
            <a:r>
              <a:rPr lang="en-US" sz="3200" dirty="0" smtClean="0"/>
              <a:t> </a:t>
            </a:r>
            <a:r>
              <a:rPr lang="en-US" sz="3200" dirty="0"/>
              <a:t>to play a central </a:t>
            </a:r>
            <a:r>
              <a:rPr lang="en-US" sz="3200" dirty="0" smtClean="0"/>
              <a:t>role in the innovation of transport solutions.</a:t>
            </a:r>
          </a:p>
          <a:p>
            <a:r>
              <a:rPr lang="en-US" sz="3200" dirty="0" smtClean="0"/>
              <a:t>In </a:t>
            </a:r>
            <a:r>
              <a:rPr lang="en-US" sz="3200" dirty="0"/>
              <a:t>the end the urban </a:t>
            </a:r>
            <a:r>
              <a:rPr lang="en-US" sz="3200" b="1" dirty="0">
                <a:solidFill>
                  <a:srgbClr val="97338A"/>
                </a:solidFill>
              </a:rPr>
              <a:t>inclusive digital mobility </a:t>
            </a:r>
            <a:r>
              <a:rPr lang="en-US" sz="3200" b="1" dirty="0" smtClean="0">
                <a:solidFill>
                  <a:srgbClr val="97338A"/>
                </a:solidFill>
              </a:rPr>
              <a:t>solutions</a:t>
            </a:r>
            <a:r>
              <a:rPr lang="lt-LT" sz="3200" b="1" dirty="0" smtClean="0">
                <a:solidFill>
                  <a:srgbClr val="97338A"/>
                </a:solidFill>
              </a:rPr>
              <a:t> </a:t>
            </a:r>
            <a:r>
              <a:rPr lang="lt-LT" sz="3200" dirty="0" smtClean="0"/>
              <a:t>will be </a:t>
            </a:r>
            <a:r>
              <a:rPr lang="en-US" sz="3200" dirty="0" smtClean="0"/>
              <a:t>designed </a:t>
            </a:r>
            <a:r>
              <a:rPr lang="en-US" sz="3200" dirty="0"/>
              <a:t>by </a:t>
            </a:r>
            <a:r>
              <a:rPr lang="en-US" sz="3200" dirty="0" smtClean="0"/>
              <a:t>users with disabilities together with </a:t>
            </a:r>
            <a:r>
              <a:rPr lang="en-US" sz="3200" dirty="0"/>
              <a:t>the support of methodology experts, assistive technology suppliers, transport operators and municipalities</a:t>
            </a:r>
            <a:r>
              <a:rPr lang="en-US" sz="3200" dirty="0"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988337-833D-442D-9CDA-25C883D8BC2C}"/>
              </a:ext>
            </a:extLst>
          </p:cNvPr>
          <p:cNvSpPr>
            <a:spLocks noGrp="1"/>
          </p:cNvSpPr>
          <p:nvPr>
            <p:ph type="title"/>
          </p:nvPr>
        </p:nvSpPr>
        <p:spPr/>
        <p:txBody>
          <a:bodyPr/>
          <a:lstStyle/>
          <a:p>
            <a:r>
              <a:rPr lang="en-US" b="1" dirty="0" smtClean="0">
                <a:latin typeface="Roboto"/>
                <a:cs typeface="Arial" panose="020B0604020202020204" pitchFamily="34" charset="0"/>
              </a:rPr>
              <a:t>OUR PROJECT TAKES PLACE…</a:t>
            </a:r>
            <a:endParaRPr lang="en-US" b="1" dirty="0">
              <a:latin typeface="Roboto"/>
              <a:cs typeface="Arial" panose="020B0604020202020204" pitchFamily="34" charset="0"/>
            </a:endParaRPr>
          </a:p>
        </p:txBody>
      </p:sp>
      <p:sp>
        <p:nvSpPr>
          <p:cNvPr id="3" name="Content Placeholder 2">
            <a:extLst>
              <a:ext uri="{FF2B5EF4-FFF2-40B4-BE49-F238E27FC236}">
                <a16:creationId xmlns:a16="http://schemas.microsoft.com/office/drawing/2014/main" xmlns="" id="{ECEC587C-A822-4685-9E53-42E4C0FEB458}"/>
              </a:ext>
            </a:extLst>
          </p:cNvPr>
          <p:cNvSpPr>
            <a:spLocks noGrp="1"/>
          </p:cNvSpPr>
          <p:nvPr>
            <p:ph sz="half" idx="1"/>
          </p:nvPr>
        </p:nvSpPr>
        <p:spPr>
          <a:xfrm>
            <a:off x="838200" y="1852904"/>
            <a:ext cx="5181600" cy="4351338"/>
          </a:xfrm>
        </p:spPr>
        <p:txBody>
          <a:bodyPr>
            <a:normAutofit/>
          </a:bodyPr>
          <a:lstStyle/>
          <a:p>
            <a:r>
              <a:rPr lang="en-GB" dirty="0">
                <a:latin typeface="Roboto"/>
                <a:cs typeface="Arial" panose="020B0604020202020204" pitchFamily="34" charset="0"/>
              </a:rPr>
              <a:t>TRIPS </a:t>
            </a:r>
            <a:r>
              <a:rPr lang="en-GB" dirty="0" smtClean="0">
                <a:latin typeface="Roboto"/>
                <a:cs typeface="Arial" panose="020B0604020202020204" pitchFamily="34" charset="0"/>
              </a:rPr>
              <a:t>stands for </a:t>
            </a:r>
            <a:r>
              <a:rPr lang="en-GB" i="1" dirty="0" err="1" smtClean="0">
                <a:latin typeface="Roboto"/>
                <a:cs typeface="Arial" panose="020B0604020202020204" pitchFamily="34" charset="0"/>
              </a:rPr>
              <a:t>TRansport</a:t>
            </a:r>
            <a:r>
              <a:rPr lang="en-GB" i="1" dirty="0">
                <a:latin typeface="Roboto"/>
                <a:cs typeface="Arial" panose="020B0604020202020204" pitchFamily="34" charset="0"/>
              </a:rPr>
              <a:t> Innovation for vulnerable-to-exclusion People needs </a:t>
            </a:r>
            <a:r>
              <a:rPr lang="en-GB" i="1" dirty="0" smtClean="0">
                <a:latin typeface="Roboto"/>
                <a:cs typeface="Arial" panose="020B0604020202020204" pitchFamily="34" charset="0"/>
              </a:rPr>
              <a:t>Satisfaction</a:t>
            </a:r>
            <a:endParaRPr lang="en-GB" dirty="0" smtClean="0">
              <a:latin typeface="Roboto"/>
              <a:cs typeface="Arial" panose="020B0604020202020204" pitchFamily="34" charset="0"/>
            </a:endParaRPr>
          </a:p>
          <a:p>
            <a:r>
              <a:rPr lang="en-US" dirty="0" smtClean="0">
                <a:latin typeface="Roboto"/>
                <a:cs typeface="Arial" panose="020B0604020202020204" pitchFamily="34" charset="0"/>
              </a:rPr>
              <a:t>11 partners and 7 </a:t>
            </a:r>
            <a:r>
              <a:rPr lang="en-US" dirty="0">
                <a:latin typeface="Roboto"/>
                <a:cs typeface="Arial" panose="020B0604020202020204" pitchFamily="34" charset="0"/>
              </a:rPr>
              <a:t>European </a:t>
            </a:r>
            <a:r>
              <a:rPr lang="en-US" dirty="0" smtClean="0">
                <a:latin typeface="Roboto"/>
                <a:cs typeface="Arial" panose="020B0604020202020204" pitchFamily="34" charset="0"/>
              </a:rPr>
              <a:t>cities are engaged in the project</a:t>
            </a:r>
          </a:p>
          <a:p>
            <a:r>
              <a:rPr lang="en-US" dirty="0" smtClean="0">
                <a:latin typeface="Roboto"/>
                <a:cs typeface="Arial" panose="020B0604020202020204" pitchFamily="34" charset="0"/>
              </a:rPr>
              <a:t>The project is funded for the years (02/20 – 01/23) by the EU</a:t>
            </a:r>
            <a:endParaRPr lang="en-US" dirty="0">
              <a:latin typeface="Roboto"/>
              <a:cs typeface="Arial" panose="020B0604020202020204" pitchFamily="34" charset="0"/>
            </a:endParaRPr>
          </a:p>
        </p:txBody>
      </p:sp>
      <p:pic>
        <p:nvPicPr>
          <p:cNvPr id="6" name="Audio 5">
            <a:hlinkClick r:id="" action="ppaction://media"/>
          </p:cNvPr>
          <p:cNvPicPr>
            <a:picLocks noChangeAspect="1"/>
          </p:cNvPicPr>
          <p:nvPr>
            <a:audioFile r:link="rId1"/>
            <p:extLst>
              <p:ext uri="{DAA4B4D4-6D71-4841-9C94-3DE7FCFB9230}">
                <p14:media xmlns="" xmlns:p14="http://schemas.microsoft.com/office/powerpoint/2010/main" r:embed="rId3"/>
              </p:ext>
            </p:extLst>
          </p:nvPr>
        </p:nvPicPr>
        <p:blipFill>
          <a:blip r:embed="rId4" cstate="print"/>
          <a:stretch>
            <a:fillRect/>
          </a:stretch>
        </p:blipFill>
        <p:spPr>
          <a:xfrm>
            <a:off x="11762647" y="6235700"/>
            <a:ext cx="406400" cy="406400"/>
          </a:xfrm>
          <a:prstGeom prst="rect">
            <a:avLst/>
          </a:prstGeom>
        </p:spPr>
      </p:pic>
      <p:pic>
        <p:nvPicPr>
          <p:cNvPr id="1026" name="Picture 2" descr="https://www.startpage.com/av/proxy-image?piurl=https%3A%2F%2Fwww.wadeco.de%2Fmedia%2Fcatalog%2Fproduct%2Fcache%2F1%2Fimage%2F9df78eab33525d08d6e5fb8d27136e95%2Fe%2Fu%2Feuropakarte-wadeco-wandtattoo-x.jpg&amp;sp=1596815472Tbdc724b4e76b283d69ba9119463af94c31b7da37255af86cb16f76185de61c3b"/>
          <p:cNvPicPr>
            <a:picLocks noChangeAspect="1" noChangeArrowheads="1"/>
          </p:cNvPicPr>
          <p:nvPr/>
        </p:nvPicPr>
        <p:blipFill rotWithShape="1">
          <a:blip r:embed="rId5" cstate="print">
            <a:duotone>
              <a:schemeClr val="accent3">
                <a:shade val="45000"/>
                <a:satMod val="135000"/>
              </a:schemeClr>
              <a:prstClr val="white"/>
            </a:duotone>
            <a:extLst>
              <a:ext uri="{28A0092B-C50C-407E-A947-70E740481C1C}">
                <a14:useLocalDpi xmlns="" xmlns:a14="http://schemas.microsoft.com/office/drawing/2010/main" val="0"/>
              </a:ext>
            </a:extLst>
          </a:blip>
          <a:srcRect t="10317"/>
          <a:stretch/>
        </p:blipFill>
        <p:spPr bwMode="auto">
          <a:xfrm>
            <a:off x="6508139" y="1317071"/>
            <a:ext cx="5184396" cy="4649551"/>
          </a:xfrm>
          <a:prstGeom prst="rect">
            <a:avLst/>
          </a:prstGeom>
          <a:noFill/>
          <a:extLst>
            <a:ext uri="{909E8E84-426E-40DD-AFC4-6F175D3DCCD1}">
              <a14:hiddenFill xmlns="" xmlns:a14="http://schemas.microsoft.com/office/drawing/2010/main">
                <a:solidFill>
                  <a:srgbClr val="FFFFFF"/>
                </a:solidFill>
              </a14:hiddenFill>
            </a:ext>
          </a:extLst>
        </p:spPr>
      </p:pic>
      <p:cxnSp>
        <p:nvCxnSpPr>
          <p:cNvPr id="9" name="Gerade Verbindung mit Pfeil 8"/>
          <p:cNvCxnSpPr/>
          <p:nvPr/>
        </p:nvCxnSpPr>
        <p:spPr>
          <a:xfrm flipV="1">
            <a:off x="7550093" y="4865614"/>
            <a:ext cx="478173" cy="419450"/>
          </a:xfrm>
          <a:prstGeom prst="straightConnector1">
            <a:avLst/>
          </a:prstGeom>
          <a:ln w="28575">
            <a:solidFill>
              <a:srgbClr val="97338A"/>
            </a:solidFill>
            <a:tailEnd type="arrow"/>
          </a:ln>
        </p:spPr>
        <p:style>
          <a:lnRef idx="1">
            <a:schemeClr val="accent5"/>
          </a:lnRef>
          <a:fillRef idx="0">
            <a:schemeClr val="accent5"/>
          </a:fillRef>
          <a:effectRef idx="0">
            <a:schemeClr val="accent5"/>
          </a:effectRef>
          <a:fontRef idx="minor">
            <a:schemeClr val="tx1"/>
          </a:fontRef>
        </p:style>
      </p:cxnSp>
      <p:cxnSp>
        <p:nvCxnSpPr>
          <p:cNvPr id="12" name="Gerade Verbindung mit Pfeil 11"/>
          <p:cNvCxnSpPr/>
          <p:nvPr/>
        </p:nvCxnSpPr>
        <p:spPr>
          <a:xfrm flipV="1">
            <a:off x="8202337" y="4295163"/>
            <a:ext cx="119543" cy="906010"/>
          </a:xfrm>
          <a:prstGeom prst="straightConnector1">
            <a:avLst/>
          </a:prstGeom>
          <a:ln w="28575">
            <a:solidFill>
              <a:srgbClr val="97338A"/>
            </a:solidFill>
            <a:tailEnd type="arrow"/>
          </a:ln>
        </p:spPr>
        <p:style>
          <a:lnRef idx="1">
            <a:schemeClr val="accent5"/>
          </a:lnRef>
          <a:fillRef idx="0">
            <a:schemeClr val="accent5"/>
          </a:fillRef>
          <a:effectRef idx="0">
            <a:schemeClr val="accent5"/>
          </a:effectRef>
          <a:fontRef idx="minor">
            <a:schemeClr val="tx1"/>
          </a:fontRef>
        </p:style>
      </p:cxnSp>
      <p:sp>
        <p:nvSpPr>
          <p:cNvPr id="13" name="Title 1">
            <a:extLst>
              <a:ext uri="{FF2B5EF4-FFF2-40B4-BE49-F238E27FC236}">
                <a16:creationId xmlns:a16="http://schemas.microsoft.com/office/drawing/2014/main" xmlns="" id="{44988337-833D-442D-9CDA-25C883D8BC2C}"/>
              </a:ext>
            </a:extLst>
          </p:cNvPr>
          <p:cNvSpPr txBox="1">
            <a:spLocks/>
          </p:cNvSpPr>
          <p:nvPr/>
        </p:nvSpPr>
        <p:spPr>
          <a:xfrm>
            <a:off x="6703503" y="469978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40479A"/>
                </a:solidFill>
                <a:latin typeface="Roboto" panose="02000000000000000000" pitchFamily="2" charset="0"/>
                <a:ea typeface="Roboto" panose="02000000000000000000" pitchFamily="2" charset="0"/>
                <a:cs typeface="Roboto" panose="02000000000000000000" pitchFamily="2" charset="0"/>
              </a:defRPr>
            </a:lvl1pPr>
          </a:lstStyle>
          <a:p>
            <a:r>
              <a:rPr lang="en-US" sz="1600" dirty="0" smtClean="0"/>
              <a:t>Cagliari</a:t>
            </a:r>
            <a:endParaRPr lang="en-US" sz="1600" dirty="0"/>
          </a:p>
        </p:txBody>
      </p:sp>
      <p:sp>
        <p:nvSpPr>
          <p:cNvPr id="14" name="Title 1">
            <a:extLst>
              <a:ext uri="{FF2B5EF4-FFF2-40B4-BE49-F238E27FC236}">
                <a16:creationId xmlns:a16="http://schemas.microsoft.com/office/drawing/2014/main" xmlns="" id="{44988337-833D-442D-9CDA-25C883D8BC2C}"/>
              </a:ext>
            </a:extLst>
          </p:cNvPr>
          <p:cNvSpPr txBox="1">
            <a:spLocks/>
          </p:cNvSpPr>
          <p:nvPr/>
        </p:nvSpPr>
        <p:spPr>
          <a:xfrm>
            <a:off x="7805957" y="4641060"/>
            <a:ext cx="328638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40479A"/>
                </a:solidFill>
                <a:latin typeface="Roboto" panose="02000000000000000000" pitchFamily="2" charset="0"/>
                <a:ea typeface="Roboto" panose="02000000000000000000" pitchFamily="2" charset="0"/>
                <a:cs typeface="Roboto" panose="02000000000000000000" pitchFamily="2" charset="0"/>
              </a:defRPr>
            </a:lvl1pPr>
          </a:lstStyle>
          <a:p>
            <a:r>
              <a:rPr lang="en-US" sz="1600" dirty="0" smtClean="0"/>
              <a:t>Bologna</a:t>
            </a:r>
            <a:endParaRPr lang="en-US" sz="1600" dirty="0"/>
          </a:p>
        </p:txBody>
      </p:sp>
      <p:sp>
        <p:nvSpPr>
          <p:cNvPr id="17" name="Title 1">
            <a:extLst>
              <a:ext uri="{FF2B5EF4-FFF2-40B4-BE49-F238E27FC236}">
                <a16:creationId xmlns:a16="http://schemas.microsoft.com/office/drawing/2014/main" xmlns="" id="{44988337-833D-442D-9CDA-25C883D8BC2C}"/>
              </a:ext>
            </a:extLst>
          </p:cNvPr>
          <p:cNvSpPr txBox="1">
            <a:spLocks/>
          </p:cNvSpPr>
          <p:nvPr/>
        </p:nvSpPr>
        <p:spPr>
          <a:xfrm>
            <a:off x="7540656" y="1446252"/>
            <a:ext cx="328638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40479A"/>
                </a:solidFill>
                <a:latin typeface="Roboto" panose="02000000000000000000" pitchFamily="2" charset="0"/>
                <a:ea typeface="Roboto" panose="02000000000000000000" pitchFamily="2" charset="0"/>
                <a:cs typeface="Roboto" panose="02000000000000000000" pitchFamily="2" charset="0"/>
              </a:defRPr>
            </a:lvl1pPr>
          </a:lstStyle>
          <a:p>
            <a:r>
              <a:rPr lang="en-US" sz="1600" dirty="0" smtClean="0"/>
              <a:t>Stockholm</a:t>
            </a:r>
            <a:endParaRPr lang="en-US" sz="1600" dirty="0"/>
          </a:p>
        </p:txBody>
      </p:sp>
      <p:sp>
        <p:nvSpPr>
          <p:cNvPr id="18" name="Title 1">
            <a:extLst>
              <a:ext uri="{FF2B5EF4-FFF2-40B4-BE49-F238E27FC236}">
                <a16:creationId xmlns:a16="http://schemas.microsoft.com/office/drawing/2014/main" xmlns="" id="{44988337-833D-442D-9CDA-25C883D8BC2C}"/>
              </a:ext>
            </a:extLst>
          </p:cNvPr>
          <p:cNvSpPr txBox="1">
            <a:spLocks/>
          </p:cNvSpPr>
          <p:nvPr/>
        </p:nvSpPr>
        <p:spPr>
          <a:xfrm>
            <a:off x="5728982" y="4395778"/>
            <a:ext cx="328638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40479A"/>
                </a:solidFill>
                <a:latin typeface="Roboto" panose="02000000000000000000" pitchFamily="2" charset="0"/>
                <a:ea typeface="Roboto" panose="02000000000000000000" pitchFamily="2" charset="0"/>
                <a:cs typeface="Roboto" panose="02000000000000000000" pitchFamily="2" charset="0"/>
              </a:defRPr>
            </a:lvl1pPr>
          </a:lstStyle>
          <a:p>
            <a:r>
              <a:rPr lang="en-US" sz="1600" dirty="0" smtClean="0"/>
              <a:t>Lisbon</a:t>
            </a:r>
            <a:endParaRPr lang="en-US" sz="1600" dirty="0"/>
          </a:p>
        </p:txBody>
      </p:sp>
      <p:sp>
        <p:nvSpPr>
          <p:cNvPr id="19" name="Title 1">
            <a:extLst>
              <a:ext uri="{FF2B5EF4-FFF2-40B4-BE49-F238E27FC236}">
                <a16:creationId xmlns:a16="http://schemas.microsoft.com/office/drawing/2014/main" xmlns="" id="{44988337-833D-442D-9CDA-25C883D8BC2C}"/>
              </a:ext>
            </a:extLst>
          </p:cNvPr>
          <p:cNvSpPr txBox="1">
            <a:spLocks/>
          </p:cNvSpPr>
          <p:nvPr/>
        </p:nvSpPr>
        <p:spPr>
          <a:xfrm>
            <a:off x="8563064" y="4877349"/>
            <a:ext cx="328638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40479A"/>
                </a:solidFill>
                <a:latin typeface="Roboto" panose="02000000000000000000" pitchFamily="2" charset="0"/>
                <a:ea typeface="Roboto" panose="02000000000000000000" pitchFamily="2" charset="0"/>
                <a:cs typeface="Roboto" panose="02000000000000000000" pitchFamily="2" charset="0"/>
              </a:defRPr>
            </a:lvl1pPr>
          </a:lstStyle>
          <a:p>
            <a:r>
              <a:rPr lang="en-US" sz="1600" dirty="0" smtClean="0"/>
              <a:t>Zagreb</a:t>
            </a:r>
            <a:endParaRPr lang="en-US" sz="1600" dirty="0"/>
          </a:p>
        </p:txBody>
      </p:sp>
      <p:sp>
        <p:nvSpPr>
          <p:cNvPr id="20" name="Title 1">
            <a:extLst>
              <a:ext uri="{FF2B5EF4-FFF2-40B4-BE49-F238E27FC236}">
                <a16:creationId xmlns:a16="http://schemas.microsoft.com/office/drawing/2014/main" xmlns="" id="{44988337-833D-442D-9CDA-25C883D8BC2C}"/>
              </a:ext>
            </a:extLst>
          </p:cNvPr>
          <p:cNvSpPr txBox="1">
            <a:spLocks/>
          </p:cNvSpPr>
          <p:nvPr/>
        </p:nvSpPr>
        <p:spPr>
          <a:xfrm>
            <a:off x="9529894" y="4920390"/>
            <a:ext cx="328638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40479A"/>
                </a:solidFill>
                <a:latin typeface="Roboto" panose="02000000000000000000" pitchFamily="2" charset="0"/>
                <a:ea typeface="Roboto" panose="02000000000000000000" pitchFamily="2" charset="0"/>
                <a:cs typeface="Roboto" panose="02000000000000000000" pitchFamily="2" charset="0"/>
              </a:defRPr>
            </a:lvl1pPr>
          </a:lstStyle>
          <a:p>
            <a:r>
              <a:rPr lang="en-US" sz="1600" dirty="0" smtClean="0"/>
              <a:t>Sofia</a:t>
            </a:r>
            <a:endParaRPr lang="en-US" sz="1600" dirty="0"/>
          </a:p>
        </p:txBody>
      </p:sp>
      <p:cxnSp>
        <p:nvCxnSpPr>
          <p:cNvPr id="21" name="Gerade Verbindung mit Pfeil 20"/>
          <p:cNvCxnSpPr/>
          <p:nvPr/>
        </p:nvCxnSpPr>
        <p:spPr>
          <a:xfrm flipV="1">
            <a:off x="6091806" y="4462943"/>
            <a:ext cx="594919" cy="494950"/>
          </a:xfrm>
          <a:prstGeom prst="straightConnector1">
            <a:avLst/>
          </a:prstGeom>
          <a:ln w="28575">
            <a:solidFill>
              <a:srgbClr val="97338A"/>
            </a:solidFill>
            <a:tailEnd type="arrow"/>
          </a:ln>
        </p:spPr>
        <p:style>
          <a:lnRef idx="1">
            <a:schemeClr val="accent5"/>
          </a:lnRef>
          <a:fillRef idx="0">
            <a:schemeClr val="accent5"/>
          </a:fillRef>
          <a:effectRef idx="0">
            <a:schemeClr val="accent5"/>
          </a:effectRef>
          <a:fontRef idx="minor">
            <a:schemeClr val="tx1"/>
          </a:fontRef>
        </p:style>
      </p:cxnSp>
      <p:cxnSp>
        <p:nvCxnSpPr>
          <p:cNvPr id="22" name="Gerade Verbindung mit Pfeil 21"/>
          <p:cNvCxnSpPr/>
          <p:nvPr/>
        </p:nvCxnSpPr>
        <p:spPr>
          <a:xfrm flipH="1" flipV="1">
            <a:off x="8730493" y="4288171"/>
            <a:ext cx="170226" cy="1168070"/>
          </a:xfrm>
          <a:prstGeom prst="straightConnector1">
            <a:avLst/>
          </a:prstGeom>
          <a:ln w="28575">
            <a:solidFill>
              <a:srgbClr val="97338A"/>
            </a:solidFill>
            <a:tailEnd type="arrow"/>
          </a:ln>
        </p:spPr>
        <p:style>
          <a:lnRef idx="1">
            <a:schemeClr val="accent5"/>
          </a:lnRef>
          <a:fillRef idx="0">
            <a:schemeClr val="accent5"/>
          </a:fillRef>
          <a:effectRef idx="0">
            <a:schemeClr val="accent5"/>
          </a:effectRef>
          <a:fontRef idx="minor">
            <a:schemeClr val="tx1"/>
          </a:fontRef>
        </p:style>
      </p:cxnSp>
      <p:cxnSp>
        <p:nvCxnSpPr>
          <p:cNvPr id="24" name="Gerade Verbindung mit Pfeil 23"/>
          <p:cNvCxnSpPr/>
          <p:nvPr/>
        </p:nvCxnSpPr>
        <p:spPr>
          <a:xfrm flipH="1" flipV="1">
            <a:off x="9253057" y="4580385"/>
            <a:ext cx="318782" cy="906010"/>
          </a:xfrm>
          <a:prstGeom prst="straightConnector1">
            <a:avLst/>
          </a:prstGeom>
          <a:ln w="28575">
            <a:solidFill>
              <a:srgbClr val="97338A"/>
            </a:solidFill>
            <a:tailEnd type="arrow"/>
          </a:ln>
        </p:spPr>
        <p:style>
          <a:lnRef idx="1">
            <a:schemeClr val="accent5"/>
          </a:lnRef>
          <a:fillRef idx="0">
            <a:schemeClr val="accent5"/>
          </a:fillRef>
          <a:effectRef idx="0">
            <a:schemeClr val="accent5"/>
          </a:effectRef>
          <a:fontRef idx="minor">
            <a:schemeClr val="tx1"/>
          </a:fontRef>
        </p:style>
      </p:cxnSp>
      <p:cxnSp>
        <p:nvCxnSpPr>
          <p:cNvPr id="26" name="Gerade Verbindung mit Pfeil 25"/>
          <p:cNvCxnSpPr/>
          <p:nvPr/>
        </p:nvCxnSpPr>
        <p:spPr>
          <a:xfrm>
            <a:off x="8112154" y="2197916"/>
            <a:ext cx="703452" cy="687897"/>
          </a:xfrm>
          <a:prstGeom prst="straightConnector1">
            <a:avLst/>
          </a:prstGeom>
          <a:ln w="28575">
            <a:solidFill>
              <a:srgbClr val="97338A"/>
            </a:solidFill>
            <a:tailEnd type="arrow"/>
          </a:ln>
        </p:spPr>
        <p:style>
          <a:lnRef idx="1">
            <a:schemeClr val="accent5"/>
          </a:lnRef>
          <a:fillRef idx="0">
            <a:schemeClr val="accent5"/>
          </a:fillRef>
          <a:effectRef idx="0">
            <a:schemeClr val="accent5"/>
          </a:effectRef>
          <a:fontRef idx="minor">
            <a:schemeClr val="tx1"/>
          </a:fontRef>
        </p:style>
      </p:cxnSp>
      <p:sp>
        <p:nvSpPr>
          <p:cNvPr id="30" name="Textfeld 29"/>
          <p:cNvSpPr txBox="1"/>
          <p:nvPr/>
        </p:nvSpPr>
        <p:spPr>
          <a:xfrm>
            <a:off x="5821959" y="5840681"/>
            <a:ext cx="5142452" cy="369332"/>
          </a:xfrm>
          <a:prstGeom prst="rect">
            <a:avLst/>
          </a:prstGeom>
          <a:noFill/>
        </p:spPr>
        <p:txBody>
          <a:bodyPr wrap="square" rtlCol="0">
            <a:spAutoFit/>
          </a:bodyPr>
          <a:lstStyle/>
          <a:p>
            <a:r>
              <a:rPr lang="de-DE" dirty="0" smtClean="0"/>
              <a:t>Picture: European </a:t>
            </a:r>
            <a:r>
              <a:rPr lang="de-DE" dirty="0" err="1" smtClean="0"/>
              <a:t>map</a:t>
            </a:r>
            <a:r>
              <a:rPr lang="de-DE" dirty="0" smtClean="0"/>
              <a:t> </a:t>
            </a:r>
            <a:r>
              <a:rPr lang="de-DE" dirty="0" err="1" smtClean="0"/>
              <a:t>showing</a:t>
            </a:r>
            <a:r>
              <a:rPr lang="de-DE" dirty="0" smtClean="0"/>
              <a:t> </a:t>
            </a:r>
            <a:r>
              <a:rPr lang="de-DE" dirty="0" err="1" smtClean="0"/>
              <a:t>the</a:t>
            </a:r>
            <a:r>
              <a:rPr lang="de-DE" dirty="0" smtClean="0"/>
              <a:t> </a:t>
            </a:r>
            <a:r>
              <a:rPr lang="de-DE" dirty="0" err="1" smtClean="0"/>
              <a:t>seven</a:t>
            </a:r>
            <a:r>
              <a:rPr lang="de-DE" dirty="0" smtClean="0"/>
              <a:t> </a:t>
            </a:r>
            <a:r>
              <a:rPr lang="de-DE" dirty="0" err="1" smtClean="0"/>
              <a:t>cities</a:t>
            </a:r>
            <a:r>
              <a:rPr lang="de-DE" dirty="0" smtClean="0"/>
              <a:t> </a:t>
            </a:r>
            <a:endParaRPr lang="en-GB" dirty="0"/>
          </a:p>
        </p:txBody>
      </p:sp>
      <p:cxnSp>
        <p:nvCxnSpPr>
          <p:cNvPr id="32" name="Gerade Verbindung mit Pfeil 31"/>
          <p:cNvCxnSpPr/>
          <p:nvPr/>
        </p:nvCxnSpPr>
        <p:spPr>
          <a:xfrm>
            <a:off x="7029974" y="3003259"/>
            <a:ext cx="998292" cy="671116"/>
          </a:xfrm>
          <a:prstGeom prst="straightConnector1">
            <a:avLst/>
          </a:prstGeom>
          <a:ln w="28575">
            <a:solidFill>
              <a:srgbClr val="97338A"/>
            </a:solidFill>
            <a:tailEnd type="arrow"/>
          </a:ln>
        </p:spPr>
        <p:style>
          <a:lnRef idx="1">
            <a:schemeClr val="accent5"/>
          </a:lnRef>
          <a:fillRef idx="0">
            <a:schemeClr val="accent5"/>
          </a:fillRef>
          <a:effectRef idx="0">
            <a:schemeClr val="accent5"/>
          </a:effectRef>
          <a:fontRef idx="minor">
            <a:schemeClr val="tx1"/>
          </a:fontRef>
        </p:style>
      </p:cxnSp>
      <p:sp>
        <p:nvSpPr>
          <p:cNvPr id="34" name="Title 1">
            <a:extLst>
              <a:ext uri="{FF2B5EF4-FFF2-40B4-BE49-F238E27FC236}">
                <a16:creationId xmlns:a16="http://schemas.microsoft.com/office/drawing/2014/main" xmlns="" id="{44988337-833D-442D-9CDA-25C883D8BC2C}"/>
              </a:ext>
            </a:extLst>
          </p:cNvPr>
          <p:cNvSpPr txBox="1">
            <a:spLocks/>
          </p:cNvSpPr>
          <p:nvPr/>
        </p:nvSpPr>
        <p:spPr>
          <a:xfrm>
            <a:off x="6468960" y="2231472"/>
            <a:ext cx="328638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40479A"/>
                </a:solidFill>
                <a:latin typeface="Roboto" panose="02000000000000000000" pitchFamily="2" charset="0"/>
                <a:ea typeface="Roboto" panose="02000000000000000000" pitchFamily="2" charset="0"/>
                <a:cs typeface="Roboto" panose="02000000000000000000" pitchFamily="2" charset="0"/>
              </a:defRPr>
            </a:lvl1pPr>
          </a:lstStyle>
          <a:p>
            <a:r>
              <a:rPr lang="en-US" sz="1600" dirty="0" smtClean="0"/>
              <a:t>Brussels</a:t>
            </a:r>
            <a:endParaRPr lang="en-US" sz="1600" dirty="0"/>
          </a:p>
        </p:txBody>
      </p:sp>
    </p:spTree>
    <p:extLst>
      <p:ext uri="{BB962C8B-B14F-4D97-AF65-F5344CB8AC3E}">
        <p14:creationId xmlns="" xmlns:p14="http://schemas.microsoft.com/office/powerpoint/2010/main" val="431357542"/>
      </p:ext>
    </p:extLst>
  </p:cSld>
  <p:clrMapOvr>
    <a:masterClrMapping/>
  </p:clrMapOvr>
  <mc:AlternateContent xmlns:mc="http://schemas.openxmlformats.org/markup-compatibility/2006">
    <mc:Choice xmlns="" xmlns:p14="http://schemas.microsoft.com/office/powerpoint/2010/main" Requires="p14">
      <p:transition spd="slow" p14:dur="2000" advTm="1788"/>
    </mc:Choice>
    <mc:Fallback>
      <p:transition spd="slow" advTm="1788"/>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6"/>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METHODOLOGY: THE </a:t>
            </a:r>
            <a:r>
              <a:rPr lang="en-US" b="1" dirty="0"/>
              <a:t>INTERVIEWS</a:t>
            </a:r>
          </a:p>
        </p:txBody>
      </p:sp>
      <p:sp>
        <p:nvSpPr>
          <p:cNvPr id="3" name="Content Placeholder 2"/>
          <p:cNvSpPr>
            <a:spLocks noGrp="1"/>
          </p:cNvSpPr>
          <p:nvPr>
            <p:ph idx="1"/>
          </p:nvPr>
        </p:nvSpPr>
        <p:spPr/>
        <p:txBody>
          <a:bodyPr>
            <a:normAutofit/>
          </a:bodyPr>
          <a:lstStyle/>
          <a:p>
            <a:r>
              <a:rPr lang="en-US" dirty="0" smtClean="0">
                <a:cs typeface="Arial" panose="020B0604020202020204" pitchFamily="34" charset="0"/>
              </a:rPr>
              <a:t>The</a:t>
            </a:r>
            <a:r>
              <a:rPr lang="lt-LT" dirty="0" smtClean="0">
                <a:cs typeface="Arial" panose="020B0604020202020204" pitchFamily="34" charset="0"/>
              </a:rPr>
              <a:t>y</a:t>
            </a:r>
            <a:r>
              <a:rPr lang="en-US" dirty="0" smtClean="0">
                <a:cs typeface="Arial" panose="020B0604020202020204" pitchFamily="34" charset="0"/>
              </a:rPr>
              <a:t> </a:t>
            </a:r>
            <a:r>
              <a:rPr lang="en-US" dirty="0">
                <a:cs typeface="Arial" panose="020B0604020202020204" pitchFamily="34" charset="0"/>
              </a:rPr>
              <a:t>were conducted to acquire </a:t>
            </a:r>
            <a:r>
              <a:rPr lang="en-US" b="1" dirty="0">
                <a:solidFill>
                  <a:srgbClr val="97338A"/>
                </a:solidFill>
                <a:cs typeface="Arial" panose="020B0604020202020204" pitchFamily="34" charset="0"/>
              </a:rPr>
              <a:t>in-depth information </a:t>
            </a:r>
            <a:r>
              <a:rPr lang="en-US" dirty="0">
                <a:cs typeface="Arial" panose="020B0604020202020204" pitchFamily="34" charset="0"/>
              </a:rPr>
              <a:t>and insights concerning the knowledge and </a:t>
            </a:r>
            <a:r>
              <a:rPr lang="en-US" dirty="0" smtClean="0">
                <a:cs typeface="Arial" panose="020B0604020202020204" pitchFamily="34" charset="0"/>
              </a:rPr>
              <a:t>opinions </a:t>
            </a:r>
            <a:r>
              <a:rPr lang="en-US" dirty="0">
                <a:cs typeface="Arial" panose="020B0604020202020204" pitchFamily="34" charset="0"/>
              </a:rPr>
              <a:t>of the users with </a:t>
            </a:r>
            <a:r>
              <a:rPr lang="en-US" dirty="0" smtClean="0">
                <a:cs typeface="Arial" panose="020B0604020202020204" pitchFamily="34" charset="0"/>
              </a:rPr>
              <a:t>disabilities regarding public transportation in the cities.</a:t>
            </a:r>
            <a:endParaRPr lang="en-US" dirty="0">
              <a:cs typeface="Arial" panose="020B0604020202020204" pitchFamily="34" charset="0"/>
            </a:endParaRPr>
          </a:p>
          <a:p>
            <a:r>
              <a:rPr lang="en-US" dirty="0">
                <a:cs typeface="Arial" panose="020B0604020202020204" pitchFamily="34" charset="0"/>
              </a:rPr>
              <a:t>Interview guidelines were based on </a:t>
            </a:r>
            <a:r>
              <a:rPr lang="en-US" b="1" dirty="0">
                <a:solidFill>
                  <a:srgbClr val="97338A"/>
                </a:solidFill>
                <a:cs typeface="Arial" panose="020B0604020202020204" pitchFamily="34" charset="0"/>
              </a:rPr>
              <a:t>semi-structured </a:t>
            </a:r>
            <a:r>
              <a:rPr lang="en-US" b="1" dirty="0" smtClean="0">
                <a:solidFill>
                  <a:srgbClr val="97338A"/>
                </a:solidFill>
                <a:cs typeface="Arial" panose="020B0604020202020204" pitchFamily="34" charset="0"/>
              </a:rPr>
              <a:t>questions</a:t>
            </a:r>
            <a:r>
              <a:rPr lang="en-US" dirty="0" smtClean="0">
                <a:cs typeface="Arial" panose="020B0604020202020204" pitchFamily="34" charset="0"/>
              </a:rPr>
              <a:t>.</a:t>
            </a:r>
            <a:endParaRPr lang="en-US" dirty="0">
              <a:cs typeface="Arial" panose="020B0604020202020204" pitchFamily="34" charset="0"/>
            </a:endParaRPr>
          </a:p>
          <a:p>
            <a:r>
              <a:rPr lang="en-US" dirty="0" smtClean="0">
                <a:cs typeface="Arial" panose="020B0604020202020204" pitchFamily="34" charset="0"/>
              </a:rPr>
              <a:t>At least 7 </a:t>
            </a:r>
            <a:r>
              <a:rPr lang="en-US" dirty="0">
                <a:cs typeface="Arial" panose="020B0604020202020204" pitchFamily="34" charset="0"/>
              </a:rPr>
              <a:t>people with different disabilities </a:t>
            </a:r>
            <a:r>
              <a:rPr lang="en-US" dirty="0" smtClean="0">
                <a:cs typeface="Arial" panose="020B0604020202020204" pitchFamily="34" charset="0"/>
              </a:rPr>
              <a:t>were interviewed in each of the project cities.</a:t>
            </a:r>
            <a:endParaRPr lang="en-US" dirty="0">
              <a:cs typeface="Arial" panose="020B0604020202020204" pitchFamily="34" charset="0"/>
            </a:endParaRPr>
          </a:p>
          <a:p>
            <a:r>
              <a:rPr lang="en-US" dirty="0">
                <a:cs typeface="Arial" panose="020B0604020202020204" pitchFamily="34" charset="0"/>
              </a:rPr>
              <a:t>Due to COVID-19 restrictions, interviews were conducted by phone or video call</a:t>
            </a:r>
            <a:r>
              <a:rPr lang="en-US" dirty="0" smtClean="0">
                <a:cs typeface="Arial" panose="020B0604020202020204" pitchFamily="34" charset="0"/>
              </a:rPr>
              <a:t>.</a:t>
            </a:r>
            <a:endParaRPr lang="en-GB" dirty="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36600" y="2562225"/>
            <a:ext cx="10515600" cy="1325563"/>
          </a:xfrm>
        </p:spPr>
        <p:txBody>
          <a:bodyPr/>
          <a:lstStyle/>
          <a:p>
            <a:pPr algn="ctr"/>
            <a:r>
              <a:rPr lang="en-US" b="1" dirty="0" smtClean="0"/>
              <a:t>RESULTS</a:t>
            </a:r>
            <a:endParaRPr lang="en-US"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SOFIA</a:t>
            </a:r>
            <a:endParaRPr lang="en-US" b="1" dirty="0"/>
          </a:p>
        </p:txBody>
      </p:sp>
      <p:sp>
        <p:nvSpPr>
          <p:cNvPr id="3" name="Content Placeholder 2"/>
          <p:cNvSpPr>
            <a:spLocks noGrp="1"/>
          </p:cNvSpPr>
          <p:nvPr>
            <p:ph idx="1"/>
          </p:nvPr>
        </p:nvSpPr>
        <p:spPr/>
        <p:txBody>
          <a:bodyPr>
            <a:normAutofit/>
          </a:bodyPr>
          <a:lstStyle/>
          <a:p>
            <a:r>
              <a:rPr lang="lt-LT" i="1" dirty="0" smtClean="0"/>
              <a:t>“</a:t>
            </a:r>
            <a:r>
              <a:rPr lang="en-US" i="1" dirty="0" smtClean="0"/>
              <a:t>I am talking about the subway. It's just impossible to take the tram from point </a:t>
            </a:r>
            <a:r>
              <a:rPr lang="en-US" i="1" dirty="0" smtClean="0"/>
              <a:t>A </a:t>
            </a:r>
            <a:r>
              <a:rPr lang="en-US" i="1" dirty="0" smtClean="0"/>
              <a:t>to point </a:t>
            </a:r>
            <a:r>
              <a:rPr lang="en-US" i="1" dirty="0" smtClean="0"/>
              <a:t>B. It's </a:t>
            </a:r>
            <a:r>
              <a:rPr lang="en-US" i="1" dirty="0" smtClean="0"/>
              <a:t>absurd, but I have to go back and cross the street</a:t>
            </a:r>
            <a:r>
              <a:rPr lang="lt-LT" i="1" dirty="0" smtClean="0"/>
              <a:t> /.../</a:t>
            </a:r>
            <a:r>
              <a:rPr lang="en-US" i="1" dirty="0" smtClean="0"/>
              <a:t> Not every stop is accessible even on the same line. That`s why I have to cross the street again, go on the other side and then through the subway</a:t>
            </a:r>
            <a:r>
              <a:rPr lang="en-US" dirty="0" smtClean="0"/>
              <a:t>.”</a:t>
            </a:r>
            <a:endParaRPr lang="en-US" dirty="0" smtClean="0"/>
          </a:p>
          <a:p>
            <a:pPr>
              <a:buNone/>
            </a:pPr>
            <a:endParaRPr lang="en-US" dirty="0" smtClean="0"/>
          </a:p>
          <a:p>
            <a:pPr>
              <a:buNone/>
            </a:pPr>
            <a:r>
              <a:rPr lang="de-DE" dirty="0" smtClean="0"/>
              <a:t>(Interview from Sofia; wheelchair user)</a:t>
            </a:r>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SOFIA:</a:t>
            </a:r>
            <a:endParaRPr lang="en-US" b="1" dirty="0"/>
          </a:p>
        </p:txBody>
      </p:sp>
      <p:sp>
        <p:nvSpPr>
          <p:cNvPr id="3" name="Content Placeholder 2"/>
          <p:cNvSpPr>
            <a:spLocks noGrp="1"/>
          </p:cNvSpPr>
          <p:nvPr>
            <p:ph idx="1"/>
          </p:nvPr>
        </p:nvSpPr>
        <p:spPr>
          <a:xfrm>
            <a:off x="838200" y="1778000"/>
            <a:ext cx="10515600" cy="4398963"/>
          </a:xfrm>
        </p:spPr>
        <p:txBody>
          <a:bodyPr>
            <a:normAutofit/>
          </a:bodyPr>
          <a:lstStyle/>
          <a:p>
            <a:r>
              <a:rPr lang="en-US" sz="3200" dirty="0" smtClean="0"/>
              <a:t>“</a:t>
            </a:r>
            <a:r>
              <a:rPr lang="en-US" sz="3200" i="1" dirty="0" smtClean="0"/>
              <a:t>As I already said, I avoid using inter-city trams. Using them it's challenging if you have any type of disability. It's not only difficult, but it's dangerous to travel by train without personal assistant</a:t>
            </a:r>
            <a:r>
              <a:rPr lang="en-US" sz="3200" dirty="0" smtClean="0"/>
              <a:t>.” </a:t>
            </a:r>
            <a:r>
              <a:rPr lang="en-US" dirty="0" smtClean="0"/>
              <a:t/>
            </a:r>
            <a:br>
              <a:rPr lang="en-US" dirty="0" smtClean="0"/>
            </a:br>
            <a:r>
              <a:rPr lang="lt-LT" dirty="0" smtClean="0"/>
              <a:t/>
            </a:r>
            <a:br>
              <a:rPr lang="lt-LT" dirty="0" smtClean="0"/>
            </a:br>
            <a:r>
              <a:rPr lang="de-DE" dirty="0" smtClean="0"/>
              <a:t>(Interview from Sofia, visually impaired)</a:t>
            </a:r>
          </a:p>
          <a:p>
            <a:endParaRPr lang="de-DE"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smtClean="0"/>
              <a:t>ZAGREB:</a:t>
            </a:r>
            <a:endParaRPr lang="en-US" b="1" dirty="0"/>
          </a:p>
        </p:txBody>
      </p:sp>
      <p:sp>
        <p:nvSpPr>
          <p:cNvPr id="3" name="Content Placeholder 2"/>
          <p:cNvSpPr>
            <a:spLocks noGrp="1"/>
          </p:cNvSpPr>
          <p:nvPr>
            <p:ph idx="1"/>
          </p:nvPr>
        </p:nvSpPr>
        <p:spPr/>
        <p:txBody>
          <a:bodyPr>
            <a:normAutofit/>
          </a:bodyPr>
          <a:lstStyle/>
          <a:p>
            <a:r>
              <a:rPr lang="de-DE" sz="3200" dirty="0" smtClean="0"/>
              <a:t>„</a:t>
            </a:r>
            <a:r>
              <a:rPr lang="de-DE" sz="3200" i="1" dirty="0" smtClean="0"/>
              <a:t>There are no elevators for the underpass. When I need to access a certain track, I have to call a service and they have to help me get there through 3-4 tracks.“</a:t>
            </a:r>
            <a:r>
              <a:rPr lang="de-DE" sz="3200" dirty="0" smtClean="0"/>
              <a:t> </a:t>
            </a:r>
            <a:r>
              <a:rPr lang="lt-LT" sz="3200" dirty="0" smtClean="0"/>
              <a:t/>
            </a:r>
            <a:br>
              <a:rPr lang="lt-LT" sz="3200" dirty="0" smtClean="0"/>
            </a:br>
            <a:r>
              <a:rPr lang="lt-LT" sz="3200" dirty="0" smtClean="0"/>
              <a:t/>
            </a:r>
            <a:br>
              <a:rPr lang="lt-LT" sz="3200" dirty="0" smtClean="0"/>
            </a:br>
            <a:r>
              <a:rPr lang="de-DE" sz="3200" dirty="0" smtClean="0"/>
              <a:t>(Interview from Zagreb, wheelchair user)</a:t>
            </a:r>
            <a:endParaRPr lang="en-US" sz="32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smtClean="0"/>
              <a:t>STOCKHOLM:</a:t>
            </a:r>
            <a:endParaRPr lang="en-US" b="1" dirty="0"/>
          </a:p>
        </p:txBody>
      </p:sp>
      <p:sp>
        <p:nvSpPr>
          <p:cNvPr id="3" name="Content Placeholder 2"/>
          <p:cNvSpPr>
            <a:spLocks noGrp="1"/>
          </p:cNvSpPr>
          <p:nvPr>
            <p:ph idx="1"/>
          </p:nvPr>
        </p:nvSpPr>
        <p:spPr/>
        <p:txBody>
          <a:bodyPr>
            <a:normAutofit/>
          </a:bodyPr>
          <a:lstStyle/>
          <a:p>
            <a:r>
              <a:rPr lang="de-DE" i="1" dirty="0" smtClean="0"/>
              <a:t>„</a:t>
            </a:r>
            <a:r>
              <a:rPr lang="en-GB" i="1" dirty="0" smtClean="0"/>
              <a:t>Sometimes when they talk, in the loud speaker, don’t understand it, quite complicated to know what’s going on. </a:t>
            </a:r>
            <a:r>
              <a:rPr lang="lt-LT" i="1" dirty="0" smtClean="0"/>
              <a:t>/.../ </a:t>
            </a:r>
            <a:r>
              <a:rPr lang="en-GB" i="1" dirty="0" smtClean="0"/>
              <a:t>Usually all </a:t>
            </a:r>
            <a:r>
              <a:rPr lang="lt-LT" i="1" dirty="0" smtClean="0"/>
              <a:t>t</a:t>
            </a:r>
            <a:r>
              <a:rPr lang="en-GB" i="1" dirty="0" smtClean="0"/>
              <a:t>he problem of the signals (in the metro) underground. Then in the metro at some station… Because the information on the display is… When we are waiting at the station, it’s usually quite short and not so very complete so it makes it impossible to see from that what happened, and it’s impossible to hear from the loud speaker</a:t>
            </a:r>
            <a:r>
              <a:rPr lang="lt-LT" i="1" dirty="0" smtClean="0"/>
              <a:t>.”</a:t>
            </a:r>
            <a:r>
              <a:rPr lang="lt-LT" dirty="0" smtClean="0"/>
              <a:t/>
            </a:r>
            <a:br>
              <a:rPr lang="lt-LT" dirty="0" smtClean="0"/>
            </a:br>
            <a:r>
              <a:rPr lang="lt-LT" dirty="0" smtClean="0"/>
              <a:t/>
            </a:r>
            <a:br>
              <a:rPr lang="lt-LT" dirty="0" smtClean="0"/>
            </a:br>
            <a:r>
              <a:rPr lang="en-GB" dirty="0" smtClean="0"/>
              <a:t>(Interview from Stockholm, hearing impaired)</a:t>
            </a:r>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RIPS ptt temlp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rips ptt tempate test.potx  -  Read-Only" id="{511B0A3B-7858-4AA6-924C-95BF57972536}" vid="{F5A34308-7C83-4B66-9CF3-4D0FADD6035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6">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F8514E6D-2BEA-44C5-A25D-CCD2E99EA96A}">
  <we:reference id="8ba814a7-ef72-455d-8a86-74c1e1d529e2" version="4.1.0.1907" store="EXCatalog" storeType="EXCatalog"/>
  <we:alternateReferences>
    <we:reference id="WA104380649" version="4.1.0.1907"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F51CDAA394524B816B9A4D93FE0337" ma:contentTypeVersion="11" ma:contentTypeDescription="Create a new document." ma:contentTypeScope="" ma:versionID="1b4a3fbfd10362e9cedba87745add996">
  <xsd:schema xmlns:xsd="http://www.w3.org/2001/XMLSchema" xmlns:xs="http://www.w3.org/2001/XMLSchema" xmlns:p="http://schemas.microsoft.com/office/2006/metadata/properties" xmlns:ns2="cdd82001-2fc1-41ba-847e-1b1690332414" xmlns:ns3="ae30d80b-6f6c-40a9-bec3-e04663c4ada2" targetNamespace="http://schemas.microsoft.com/office/2006/metadata/properties" ma:root="true" ma:fieldsID="d1b8931813fd69e79a23c6513f3667d4" ns2:_="" ns3:_="">
    <xsd:import namespace="cdd82001-2fc1-41ba-847e-1b1690332414"/>
    <xsd:import namespace="ae30d80b-6f6c-40a9-bec3-e04663c4ad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d82001-2fc1-41ba-847e-1b16903324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30d80b-6f6c-40a9-bec3-e04663c4ada2"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140BC8-8B95-48A2-941E-E583458F550E}">
  <ds:schemaRefs>
    <ds:schemaRef ds:uri="http://purl.org/dc/elements/1.1/"/>
    <ds:schemaRef ds:uri="http://purl.org/dc/terms/"/>
    <ds:schemaRef ds:uri="http://schemas.microsoft.com/office/infopath/2007/PartnerControls"/>
    <ds:schemaRef ds:uri="http://www.w3.org/XML/1998/namespace"/>
    <ds:schemaRef ds:uri="ae30d80b-6f6c-40a9-bec3-e04663c4ada2"/>
    <ds:schemaRef ds:uri="http://schemas.microsoft.com/office/2006/documentManagement/types"/>
    <ds:schemaRef ds:uri="cdd82001-2fc1-41ba-847e-1b1690332414"/>
    <ds:schemaRef ds:uri="http://schemas.microsoft.com/office/2006/metadata/propertie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95A9CA49-E52A-457F-BE4E-90BB5DBC16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d82001-2fc1-41ba-847e-1b1690332414"/>
    <ds:schemaRef ds:uri="ae30d80b-6f6c-40a9-bec3-e04663c4ad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44CBBAC-E6B2-456B-ABF5-8BE92FD8B4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TRIPS ptt temlpate</Template>
  <TotalTime>267</TotalTime>
  <Words>993</Words>
  <Application>Microsoft Office PowerPoint</Application>
  <PresentationFormat>Custom</PresentationFormat>
  <Paragraphs>54</Paragraphs>
  <Slides>17</Slides>
  <Notes>0</Notes>
  <HiddenSlides>0</HiddenSlides>
  <MMClips>1</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TRIPS ptt temlpate</vt:lpstr>
      <vt:lpstr>BARRIERS IN RAIL SERVICES: PERSPECTIVES OF PERSONS WITH DISABILITIES</vt:lpstr>
      <vt:lpstr>TRIPS PROJECT:</vt:lpstr>
      <vt:lpstr>OUR PROJECT TAKES PLACE…</vt:lpstr>
      <vt:lpstr>METHODOLOGY: THE INTERVIEWS</vt:lpstr>
      <vt:lpstr>RESULTS</vt:lpstr>
      <vt:lpstr>SOFIA</vt:lpstr>
      <vt:lpstr>SOFIA:</vt:lpstr>
      <vt:lpstr>ZAGREB:</vt:lpstr>
      <vt:lpstr>STOCKHOLM:</vt:lpstr>
      <vt:lpstr>STOCKHOLM:</vt:lpstr>
      <vt:lpstr>CAGLIARI:</vt:lpstr>
      <vt:lpstr>BOLOGNA:</vt:lpstr>
      <vt:lpstr>BRUSSELS </vt:lpstr>
      <vt:lpstr>LISBON:</vt:lpstr>
      <vt:lpstr>LISBON:</vt:lpstr>
      <vt:lpstr>SUMMARIZING...</vt:lpstr>
      <vt:lpstr>Thank you for your attention!  For more information please visit: https://trips-project.eu/  </vt:lpstr>
    </vt:vector>
  </TitlesOfParts>
  <Company>DLR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TRIPS</dc:title>
  <dc:creator>König, Alexandra</dc:creator>
  <cp:lastModifiedBy>Laura</cp:lastModifiedBy>
  <cp:revision>104</cp:revision>
  <dcterms:created xsi:type="dcterms:W3CDTF">2020-08-07T14:58:04Z</dcterms:created>
  <dcterms:modified xsi:type="dcterms:W3CDTF">2021-05-25T15:32:07Z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0x010100B3F51CDAA394524B816B9A4D93FE0337</vt:lpwstr>
  </property>
</Properties>
</file>