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288" r:id="rId6"/>
    <p:sldId id="292" r:id="rId7"/>
    <p:sldId id="29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65047" autoAdjust="0"/>
  </p:normalViewPr>
  <p:slideViewPr>
    <p:cSldViewPr snapToGrid="0">
      <p:cViewPr varScale="1">
        <p:scale>
          <a:sx n="54" d="100"/>
          <a:sy n="54" d="100"/>
        </p:scale>
        <p:origin x="912" y="58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86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2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2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96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74393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5"/>
          </p:nvPr>
        </p:nvSpPr>
        <p:spPr>
          <a:xfrm>
            <a:off x="970722" y="1276357"/>
            <a:ext cx="10515600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6"/>
          </p:nvPr>
        </p:nvSpPr>
        <p:spPr>
          <a:xfrm>
            <a:off x="2875428" y="2501797"/>
            <a:ext cx="6893860" cy="1226856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None/>
              <a:defRPr/>
            </a:lvl1pPr>
            <a:lvl2pPr marL="360000">
              <a:lnSpc>
                <a:spcPts val="2400"/>
              </a:lnSpc>
              <a:spcBef>
                <a:spcPts val="0"/>
              </a:spcBef>
              <a:spcAft>
                <a:spcPts val="100"/>
              </a:spcAft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7"/>
          </p:nvPr>
        </p:nvSpPr>
        <p:spPr>
          <a:xfrm>
            <a:off x="2875428" y="3842837"/>
            <a:ext cx="6893860" cy="1226856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None/>
              <a:defRPr/>
            </a:lvl1pPr>
            <a:lvl2pPr marL="360000">
              <a:lnSpc>
                <a:spcPts val="2400"/>
              </a:lnSpc>
              <a:spcBef>
                <a:spcPts val="0"/>
              </a:spcBef>
              <a:spcAft>
                <a:spcPts val="100"/>
              </a:spcAft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5428" y="5186299"/>
            <a:ext cx="6893860" cy="1226856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None/>
              <a:defRPr/>
            </a:lvl1pPr>
            <a:lvl2pPr marL="360000">
              <a:lnSpc>
                <a:spcPts val="2400"/>
              </a:lnSpc>
              <a:spcBef>
                <a:spcPts val="0"/>
              </a:spcBef>
              <a:spcAft>
                <a:spcPts val="100"/>
              </a:spcAft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814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416723"/>
            <a:ext cx="10515600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6"/>
            <a:ext cx="5157787" cy="1067858"/>
          </a:xfrm>
        </p:spPr>
        <p:txBody>
          <a:bodyPr wrap="square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838199" y="3744935"/>
            <a:ext cx="5157787" cy="1067858"/>
          </a:xfrm>
        </p:spPr>
        <p:txBody>
          <a:bodyPr wrap="square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838198" y="4984794"/>
            <a:ext cx="5157787" cy="1067858"/>
          </a:xfrm>
        </p:spPr>
        <p:txBody>
          <a:bodyPr wrap="square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87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71" r:id="rId12"/>
    <p:sldLayoutId id="2147483653" r:id="rId13"/>
    <p:sldLayoutId id="2147483672" r:id="rId14"/>
    <p:sldLayoutId id="2147483654" r:id="rId15"/>
    <p:sldLayoutId id="2147483659" r:id="rId16"/>
    <p:sldLayoutId id="2147483658" r:id="rId17"/>
    <p:sldLayoutId id="2147483666" r:id="rId18"/>
    <p:sldLayoutId id="2147483667" r:id="rId19"/>
    <p:sldLayoutId id="2147483668" r:id="rId20"/>
    <p:sldLayoutId id="2147483655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-directive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dirty="0"/>
              <a:t>WAI-CooP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Web Accessibility Initiative – Communities of Practice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92613" y="5081247"/>
            <a:ext cx="9428037" cy="1689204"/>
          </a:xfrm>
        </p:spPr>
        <p:txBody>
          <a:bodyPr/>
          <a:lstStyle/>
          <a:p>
            <a:r>
              <a:rPr lang="en-US" i="0" dirty="0"/>
              <a:t>Robin Massart</a:t>
            </a:r>
            <a:br>
              <a:rPr lang="en-US" i="0" dirty="0"/>
            </a:br>
            <a:r>
              <a:rPr lang="en-US" i="0" dirty="0"/>
              <a:t>Accessibility, Multilingualism and Safer Internet</a:t>
            </a:r>
            <a:br>
              <a:rPr lang="en-US" i="0" dirty="0"/>
            </a:br>
            <a:r>
              <a:rPr lang="en-US" i="0" dirty="0"/>
              <a:t>DG CONNECT Unit G3</a:t>
            </a:r>
            <a:br>
              <a:rPr lang="en-IE" i="0" dirty="0"/>
            </a:br>
            <a:r>
              <a:rPr lang="en-IE" i="0" dirty="0"/>
              <a:t>14</a:t>
            </a:r>
            <a:r>
              <a:rPr lang="en-IE" i="0" baseline="30000" dirty="0"/>
              <a:t>th</a:t>
            </a:r>
            <a:r>
              <a:rPr lang="en-IE" i="0" dirty="0"/>
              <a:t> November 2023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WAI-CooP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70722" y="1377387"/>
            <a:ext cx="10515600" cy="513435"/>
          </a:xfrm>
        </p:spPr>
        <p:txBody>
          <a:bodyPr/>
          <a:lstStyle/>
          <a:p>
            <a:r>
              <a:rPr lang="en-GB" dirty="0"/>
              <a:t>Project overview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445E2C8-9501-59CD-10E9-97F121A9F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0722" y="2002991"/>
            <a:ext cx="9188632" cy="4517729"/>
          </a:xfrm>
        </p:spPr>
        <p:txBody>
          <a:bodyPr/>
          <a:lstStyle/>
          <a:p>
            <a:r>
              <a:rPr lang="en-US" dirty="0"/>
              <a:t>Three-year project, supported through Horizon 2020.</a:t>
            </a:r>
          </a:p>
          <a:p>
            <a:endParaRPr lang="en-US" dirty="0"/>
          </a:p>
          <a:p>
            <a:r>
              <a:rPr lang="en-US" dirty="0"/>
              <a:t>Aims to support member states in implementing Web Accessibility Directive, through:</a:t>
            </a:r>
          </a:p>
          <a:p>
            <a:endParaRPr lang="en-US" dirty="0"/>
          </a:p>
          <a:p>
            <a:pPr lvl="1"/>
            <a:r>
              <a:rPr lang="en-US" dirty="0"/>
              <a:t>Updated and new resources.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web-directive.eu</a:t>
            </a:r>
            <a:endParaRPr lang="en-US" dirty="0"/>
          </a:p>
          <a:p>
            <a:pPr lvl="1"/>
            <a:r>
              <a:rPr lang="en-US" dirty="0"/>
              <a:t>Regular open meetings and research symposia</a:t>
            </a:r>
          </a:p>
          <a:p>
            <a:pPr lvl="1"/>
            <a:endParaRPr lang="en-US" dirty="0"/>
          </a:p>
          <a:p>
            <a:r>
              <a:rPr lang="en-US" dirty="0"/>
              <a:t>Resources hopefully maintained and improved in the future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528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WAI-CooP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70722" y="1377387"/>
            <a:ext cx="10515600" cy="513435"/>
          </a:xfrm>
        </p:spPr>
        <p:txBody>
          <a:bodyPr/>
          <a:lstStyle/>
          <a:p>
            <a:r>
              <a:rPr lang="en-GB" dirty="0"/>
              <a:t>EU perspective: Web accessibility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B33D-AC53-7A61-E641-BAC15420E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646534" cy="3610911"/>
          </a:xfrm>
        </p:spPr>
        <p:txBody>
          <a:bodyPr/>
          <a:lstStyle/>
          <a:p>
            <a:r>
              <a:rPr lang="en-US" dirty="0"/>
              <a:t>WCAG 2.2 published in October 2023</a:t>
            </a:r>
          </a:p>
          <a:p>
            <a:pPr lvl="1"/>
            <a:r>
              <a:rPr lang="en-US" dirty="0"/>
              <a:t>No breaking changes</a:t>
            </a:r>
          </a:p>
          <a:p>
            <a:pPr lvl="1"/>
            <a:r>
              <a:rPr lang="en-US" dirty="0"/>
              <a:t>Criteria “4.1.1 Parsing” removed as now considered obsolete</a:t>
            </a:r>
          </a:p>
          <a:p>
            <a:pPr lvl="1"/>
            <a:endParaRPr lang="en-IE" dirty="0"/>
          </a:p>
          <a:p>
            <a:r>
              <a:rPr lang="en-IE" dirty="0"/>
              <a:t>Update of EN 301 549 standard</a:t>
            </a:r>
          </a:p>
          <a:p>
            <a:pPr lvl="1"/>
            <a:r>
              <a:rPr lang="en-IE" dirty="0"/>
              <a:t>Work on-going through request M/587 under the European Accessibility Act</a:t>
            </a:r>
          </a:p>
          <a:p>
            <a:pPr lvl="1"/>
            <a:r>
              <a:rPr lang="en-IE" dirty="0"/>
              <a:t>New version to be adopted by European Standardisation Organisations by September 2025</a:t>
            </a:r>
          </a:p>
          <a:p>
            <a:pPr lvl="1"/>
            <a:r>
              <a:rPr lang="en-IE" dirty="0"/>
              <a:t>Should be harmonised 6 – 12 months after that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668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WAI-CooP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70722" y="1377387"/>
            <a:ext cx="10515600" cy="513435"/>
          </a:xfrm>
        </p:spPr>
        <p:txBody>
          <a:bodyPr/>
          <a:lstStyle/>
          <a:p>
            <a:r>
              <a:rPr lang="en-GB" dirty="0"/>
              <a:t>EU perspective: Future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24CAC-E033-327E-C8CB-A791520EC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4603"/>
            <a:ext cx="10646534" cy="4180537"/>
          </a:xfrm>
        </p:spPr>
        <p:txBody>
          <a:bodyPr/>
          <a:lstStyle/>
          <a:p>
            <a:r>
              <a:rPr lang="en-US" dirty="0"/>
              <a:t>Commission supports many current and emerging technologies</a:t>
            </a:r>
          </a:p>
          <a:p>
            <a:pPr lvl="1"/>
            <a:r>
              <a:rPr lang="en-US" dirty="0"/>
              <a:t>Large language models</a:t>
            </a:r>
          </a:p>
          <a:p>
            <a:pPr lvl="1"/>
            <a:r>
              <a:rPr lang="en-US" dirty="0"/>
              <a:t>Translation into sign languages</a:t>
            </a:r>
          </a:p>
          <a:p>
            <a:pPr lvl="1"/>
            <a:r>
              <a:rPr lang="en-US" dirty="0"/>
              <a:t>Artificial Intelligence</a:t>
            </a:r>
          </a:p>
          <a:p>
            <a:pPr lvl="1"/>
            <a:r>
              <a:rPr lang="en-US" dirty="0"/>
              <a:t>XR/VR</a:t>
            </a:r>
          </a:p>
          <a:p>
            <a:endParaRPr lang="en-US" dirty="0"/>
          </a:p>
          <a:p>
            <a:r>
              <a:rPr lang="en-US" dirty="0"/>
              <a:t>Fully supportive of all technologies that provably improve accessibility</a:t>
            </a:r>
          </a:p>
          <a:p>
            <a:endParaRPr lang="en-US" dirty="0"/>
          </a:p>
          <a:p>
            <a:r>
              <a:rPr lang="en-US" dirty="0"/>
              <a:t>Leading role in regulating when required, ensuring</a:t>
            </a:r>
          </a:p>
          <a:p>
            <a:pPr lvl="1"/>
            <a:r>
              <a:rPr lang="en-US" dirty="0"/>
              <a:t>Protection of human rights, diversity and inclusion</a:t>
            </a:r>
          </a:p>
          <a:p>
            <a:pPr lvl="1"/>
            <a:r>
              <a:rPr lang="en-US" dirty="0"/>
              <a:t>European standards that respect these 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98AE41A192E4C85C747A9850AEF9A" ma:contentTypeVersion="1" ma:contentTypeDescription="Create a new document." ma:contentTypeScope="" ma:versionID="5a8770b97c883eee6e80458dbe9e6c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ACE0-6474-4130-B64E-D9F9E5478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</TotalTime>
  <Words>250</Words>
  <Application>Microsoft Office PowerPoint</Application>
  <PresentationFormat>Widescreen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WAI-CooP</vt:lpstr>
      <vt:lpstr>WAI-CooP</vt:lpstr>
      <vt:lpstr>WAI-CooP</vt:lpstr>
      <vt:lpstr>WAI-CooP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Carine Marzin</cp:lastModifiedBy>
  <cp:revision>122</cp:revision>
  <dcterms:created xsi:type="dcterms:W3CDTF">2019-08-09T12:06:42Z</dcterms:created>
  <dcterms:modified xsi:type="dcterms:W3CDTF">2023-11-14T07:53:26Z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2023-11-13T09:32:14Z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408cf514-fb21-44bf-8628-845f088194cf</vt:lpwstr>
  </property>
  <property fmtid="{D5CDD505-2E9C-101B-9397-08002B2CF9AE}" pid="9" name="MSIP_Label_6bd9ddd1-4d20-43f6-abfa-fc3c07406f94_ContentBits">
    <vt:lpwstr>0</vt:lpwstr>
  </property>
</Properties>
</file>