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9"/>
  </p:notesMasterIdLst>
  <p:handoutMasterIdLst>
    <p:handoutMasterId r:id="rId10"/>
  </p:handoutMasterIdLst>
  <p:sldIdLst>
    <p:sldId id="282" r:id="rId2"/>
    <p:sldId id="397" r:id="rId3"/>
    <p:sldId id="401" r:id="rId4"/>
    <p:sldId id="398" r:id="rId5"/>
    <p:sldId id="399" r:id="rId6"/>
    <p:sldId id="400" r:id="rId7"/>
    <p:sldId id="30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E8B1032C-EA38-4F05-BA0D-38AFFFC7BED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1" autoAdjust="0"/>
    <p:restoredTop sz="94660"/>
  </p:normalViewPr>
  <p:slideViewPr>
    <p:cSldViewPr snapToGrid="0" showGuides="1">
      <p:cViewPr varScale="1">
        <p:scale>
          <a:sx n="124" d="100"/>
          <a:sy n="124" d="100"/>
        </p:scale>
        <p:origin x="256" y="16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326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27325D-7C6B-4659-A656-A772019985A7}" type="datetimeFigureOut">
              <a:rPr lang="en-US" smtClean="0"/>
              <a:t>11/10/23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AB6F1DE-7011-44EB-ACA9-621AFE57E05B}" type="slidenum">
              <a:rPr lang="en-US" smtClean="0"/>
              <a:t>‹#›</a:t>
            </a:fld>
            <a:endParaRPr lang="en-US" dirty="0"/>
          </a:p>
        </p:txBody>
      </p:sp>
    </p:spTree>
    <p:extLst>
      <p:ext uri="{BB962C8B-B14F-4D97-AF65-F5344CB8AC3E}">
        <p14:creationId xmlns:p14="http://schemas.microsoft.com/office/powerpoint/2010/main" val="3776952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FD80F-0FDC-4A05-9EF1-C028EC4EDC0A}" type="datetimeFigureOut">
              <a:rPr lang="en-US" smtClean="0"/>
              <a:t>11/10/23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039D5-9119-4C2A-87C5-029C8B6BFFEF}" type="slidenum">
              <a:rPr lang="en-US" smtClean="0"/>
              <a:t>‹#›</a:t>
            </a:fld>
            <a:endParaRPr lang="en-US" dirty="0"/>
          </a:p>
        </p:txBody>
      </p:sp>
    </p:spTree>
    <p:extLst>
      <p:ext uri="{BB962C8B-B14F-4D97-AF65-F5344CB8AC3E}">
        <p14:creationId xmlns:p14="http://schemas.microsoft.com/office/powerpoint/2010/main" val="333752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a:solidFill>
                  <a:schemeClr val="tx1"/>
                </a:solidFill>
                <a:effectLst/>
                <a:latin typeface="+mn-lt"/>
                <a:ea typeface="+mn-ea"/>
                <a:cs typeface="+mn-cs"/>
              </a:rPr>
              <a:t>- This task aims at increasing the scope of resources made available on the W3C WAI website to include information about accessibility training and certification offers</a:t>
            </a:r>
          </a:p>
          <a:p>
            <a:r>
              <a:rPr lang="en-GB" sz="1200" b="0" kern="1200" dirty="0">
                <a:solidFill>
                  <a:schemeClr val="tx1"/>
                </a:solidFill>
                <a:effectLst/>
                <a:latin typeface="+mn-lt"/>
                <a:ea typeface="+mn-ea"/>
                <a:cs typeface="+mn-cs"/>
              </a:rPr>
              <a:t>- The full process is being conducted in coordination with the Education and Outreach Working Group, ensuring we go through all the states of development with proper feedback from multiple stakeholders, which gives us great confidence that the final result will be useful, usable and accessible </a:t>
            </a:r>
          </a:p>
          <a:p>
            <a:r>
              <a:rPr lang="en-GB" sz="1200" b="0" kern="1200" dirty="0">
                <a:solidFill>
                  <a:schemeClr val="tx1"/>
                </a:solidFill>
                <a:effectLst/>
                <a:latin typeface="+mn-lt"/>
                <a:ea typeface="+mn-ea"/>
                <a:cs typeface="+mn-cs"/>
              </a:rPr>
              <a:t>- As part of the process we began by establishing use cases and a list of requirements that was approved by the EOWG in May </a:t>
            </a:r>
          </a:p>
          <a:p>
            <a:r>
              <a:rPr lang="en-GB" sz="1200" b="0" kern="1200" dirty="0">
                <a:solidFill>
                  <a:schemeClr val="tx1"/>
                </a:solidFill>
                <a:effectLst/>
                <a:latin typeface="+mn-lt"/>
                <a:ea typeface="+mn-ea"/>
                <a:cs typeface="+mn-cs"/>
              </a:rPr>
              <a:t>- (demo requirements analysis)</a:t>
            </a:r>
          </a:p>
          <a:p>
            <a:r>
              <a:rPr lang="en-GB" sz="1200" b="0" kern="1200" dirty="0">
                <a:solidFill>
                  <a:schemeClr val="tx1"/>
                </a:solidFill>
                <a:effectLst/>
                <a:latin typeface="+mn-lt"/>
                <a:ea typeface="+mn-ea"/>
                <a:cs typeface="+mn-cs"/>
              </a:rPr>
              <a:t>- One aspect to highlight is the care taken to ensure the taxonomy for describing offers does not get to complex. Another important aspect is that one of the criteria to describe the entries on this list will be their coverage of the learning outcomes from the WAI Curricula on Web Accessibility. This will allow for a more targeted search of offerings, as well as providing a concrete basis for comparing courses </a:t>
            </a:r>
          </a:p>
          <a:p>
            <a:r>
              <a:rPr lang="en-GB" sz="1200" b="0" kern="1200" dirty="0">
                <a:solidFill>
                  <a:schemeClr val="tx1"/>
                </a:solidFill>
                <a:effectLst/>
                <a:latin typeface="+mn-lt"/>
                <a:ea typeface="+mn-ea"/>
                <a:cs typeface="+mn-cs"/>
              </a:rPr>
              <a:t>- (back to slide)</a:t>
            </a:r>
          </a:p>
          <a:p>
            <a:r>
              <a:rPr lang="en-GB" sz="1200" b="0" kern="1200" dirty="0">
                <a:solidFill>
                  <a:schemeClr val="tx1"/>
                </a:solidFill>
                <a:effectLst/>
                <a:latin typeface="+mn-lt"/>
                <a:ea typeface="+mn-ea"/>
                <a:cs typeface="+mn-cs"/>
              </a:rPr>
              <a:t>- Based on the requirements analysis, and reusing the already existing components and styles from the WAI website, a first version of the prototype was created and following the EOWG process was already reviewed </a:t>
            </a:r>
          </a:p>
          <a:p>
            <a:r>
              <a:rPr lang="en-GB" sz="1200" b="0" kern="1200" dirty="0">
                <a:solidFill>
                  <a:schemeClr val="tx1"/>
                </a:solidFill>
                <a:effectLst/>
                <a:latin typeface="+mn-lt"/>
                <a:ea typeface="+mn-ea"/>
                <a:cs typeface="+mn-cs"/>
              </a:rPr>
              <a:t>- This review period ended in August, and we are currently working on improving the prototype based on the feedback received, which puts us slightly ahead of schedule</a:t>
            </a:r>
          </a:p>
          <a:p>
            <a:pPr marL="171450" indent="-171450">
              <a:buFontTx/>
              <a:buChar char="-"/>
            </a:pPr>
            <a:r>
              <a:rPr lang="en-GB" sz="1200" b="0" kern="1200" dirty="0">
                <a:solidFill>
                  <a:schemeClr val="tx1"/>
                </a:solidFill>
                <a:effectLst/>
                <a:latin typeface="+mn-lt"/>
                <a:ea typeface="+mn-ea"/>
                <a:cs typeface="+mn-cs"/>
              </a:rPr>
              <a:t>(demo - show details of an entry and show filters)</a:t>
            </a:r>
          </a:p>
          <a:p>
            <a:pPr marL="171450" indent="-171450">
              <a:buFontTx/>
              <a:buChar char="-"/>
            </a:pPr>
            <a:r>
              <a:rPr lang="en-GB" sz="1200" b="0" kern="1200" dirty="0">
                <a:solidFill>
                  <a:schemeClr val="tx1"/>
                </a:solidFill>
                <a:effectLst/>
                <a:latin typeface="+mn-lt"/>
                <a:ea typeface="+mn-ea"/>
                <a:cs typeface="+mn-cs"/>
              </a:rPr>
              <a:t>(back to slide)</a:t>
            </a:r>
          </a:p>
          <a:p>
            <a:r>
              <a:rPr lang="en-GB" sz="1200" b="0" kern="1200" dirty="0">
                <a:solidFill>
                  <a:schemeClr val="tx1"/>
                </a:solidFill>
                <a:effectLst/>
                <a:latin typeface="+mn-lt"/>
                <a:ea typeface="+mn-ea"/>
                <a:cs typeface="+mn-cs"/>
              </a:rPr>
              <a:t>- Besides continuing to iteratively develop the list interface, we will shortly begin working on the part of the process for submitting entries to the list, and in collaboration with EOWG define the workflow for moderating the entries </a:t>
            </a:r>
          </a:p>
          <a:p>
            <a:r>
              <a:rPr lang="en-GB" sz="1200" b="0" kern="1200" dirty="0">
                <a:solidFill>
                  <a:schemeClr val="tx1"/>
                </a:solidFill>
                <a:effectLst/>
                <a:latin typeface="+mn-lt"/>
                <a:ea typeface="+mn-ea"/>
                <a:cs typeface="+mn-cs"/>
              </a:rPr>
              <a:t>- Finally, it's important to highlight that some of the development work conducted in this task will be reused in the development of other WAI resources includes the one that is going to be presented next</a:t>
            </a:r>
          </a:p>
        </p:txBody>
      </p:sp>
      <p:sp>
        <p:nvSpPr>
          <p:cNvPr id="4" name="Slide Number Placeholder 3"/>
          <p:cNvSpPr>
            <a:spLocks noGrp="1"/>
          </p:cNvSpPr>
          <p:nvPr>
            <p:ph type="sldNum" sz="quarter" idx="5"/>
          </p:nvPr>
        </p:nvSpPr>
        <p:spPr/>
        <p:txBody>
          <a:bodyPr/>
          <a:lstStyle/>
          <a:p>
            <a:fld id="{EB6039D5-9119-4C2A-87C5-029C8B6BFFEF}" type="slidenum">
              <a:rPr lang="en-US" smtClean="0"/>
              <a:t>2</a:t>
            </a:fld>
            <a:endParaRPr lang="en-US" dirty="0"/>
          </a:p>
        </p:txBody>
      </p:sp>
    </p:spTree>
    <p:extLst>
      <p:ext uri="{BB962C8B-B14F-4D97-AF65-F5344CB8AC3E}">
        <p14:creationId xmlns:p14="http://schemas.microsoft.com/office/powerpoint/2010/main" val="3766437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a:solidFill>
                  <a:schemeClr val="tx1"/>
                </a:solidFill>
                <a:effectLst/>
                <a:latin typeface="+mn-lt"/>
                <a:ea typeface="+mn-ea"/>
                <a:cs typeface="+mn-cs"/>
              </a:rPr>
              <a:t>- This task aims at increasing the scope of resources made available on the W3C WAI website to include information about accessibility training and certification offers</a:t>
            </a:r>
          </a:p>
          <a:p>
            <a:r>
              <a:rPr lang="en-GB" sz="1200" b="0" kern="1200" dirty="0">
                <a:solidFill>
                  <a:schemeClr val="tx1"/>
                </a:solidFill>
                <a:effectLst/>
                <a:latin typeface="+mn-lt"/>
                <a:ea typeface="+mn-ea"/>
                <a:cs typeface="+mn-cs"/>
              </a:rPr>
              <a:t>- The full process is being conducted in coordination with the Education and Outreach Working Group, ensuring we go through all the states of development with proper feedback from multiple stakeholders, which gives us great confidence that the final result will be useful, usable and accessible </a:t>
            </a:r>
          </a:p>
          <a:p>
            <a:r>
              <a:rPr lang="en-GB" sz="1200" b="0" kern="1200" dirty="0">
                <a:solidFill>
                  <a:schemeClr val="tx1"/>
                </a:solidFill>
                <a:effectLst/>
                <a:latin typeface="+mn-lt"/>
                <a:ea typeface="+mn-ea"/>
                <a:cs typeface="+mn-cs"/>
              </a:rPr>
              <a:t>- As part of the process we began by establishing use cases and a list of requirements that was approved by the EOWG in May </a:t>
            </a:r>
          </a:p>
          <a:p>
            <a:r>
              <a:rPr lang="en-GB" sz="1200" b="0" kern="1200" dirty="0">
                <a:solidFill>
                  <a:schemeClr val="tx1"/>
                </a:solidFill>
                <a:effectLst/>
                <a:latin typeface="+mn-lt"/>
                <a:ea typeface="+mn-ea"/>
                <a:cs typeface="+mn-cs"/>
              </a:rPr>
              <a:t>- (demo requirements analysis)</a:t>
            </a:r>
          </a:p>
          <a:p>
            <a:r>
              <a:rPr lang="en-GB" sz="1200" b="0" kern="1200" dirty="0">
                <a:solidFill>
                  <a:schemeClr val="tx1"/>
                </a:solidFill>
                <a:effectLst/>
                <a:latin typeface="+mn-lt"/>
                <a:ea typeface="+mn-ea"/>
                <a:cs typeface="+mn-cs"/>
              </a:rPr>
              <a:t>- One aspect to highlight is the care taken to ensure the taxonomy for describing offers does not get to complex. Another important aspect is that one of the criteria to describe the entries on this list will be their coverage of the learning outcomes from the WAI Curricula on Web Accessibility. This will allow for a more targeted search of offerings, as well as providing a concrete basis for comparing courses </a:t>
            </a:r>
          </a:p>
          <a:p>
            <a:r>
              <a:rPr lang="en-GB" sz="1200" b="0" kern="1200" dirty="0">
                <a:solidFill>
                  <a:schemeClr val="tx1"/>
                </a:solidFill>
                <a:effectLst/>
                <a:latin typeface="+mn-lt"/>
                <a:ea typeface="+mn-ea"/>
                <a:cs typeface="+mn-cs"/>
              </a:rPr>
              <a:t>- (back to slide)</a:t>
            </a:r>
          </a:p>
          <a:p>
            <a:r>
              <a:rPr lang="en-GB" sz="1200" b="0" kern="1200" dirty="0">
                <a:solidFill>
                  <a:schemeClr val="tx1"/>
                </a:solidFill>
                <a:effectLst/>
                <a:latin typeface="+mn-lt"/>
                <a:ea typeface="+mn-ea"/>
                <a:cs typeface="+mn-cs"/>
              </a:rPr>
              <a:t>- Based on the requirements analysis, and reusing the already existing components and styles from the WAI website, a first version of the prototype was created and following the EOWG process was already reviewed </a:t>
            </a:r>
          </a:p>
          <a:p>
            <a:r>
              <a:rPr lang="en-GB" sz="1200" b="0" kern="1200" dirty="0">
                <a:solidFill>
                  <a:schemeClr val="tx1"/>
                </a:solidFill>
                <a:effectLst/>
                <a:latin typeface="+mn-lt"/>
                <a:ea typeface="+mn-ea"/>
                <a:cs typeface="+mn-cs"/>
              </a:rPr>
              <a:t>- This review period ended in August, and we are currently working on improving the prototype based on the feedback received, which puts us slightly ahead of schedule</a:t>
            </a:r>
          </a:p>
          <a:p>
            <a:pPr marL="171450" indent="-171450">
              <a:buFontTx/>
              <a:buChar char="-"/>
            </a:pPr>
            <a:r>
              <a:rPr lang="en-GB" sz="1200" b="0" kern="1200" dirty="0">
                <a:solidFill>
                  <a:schemeClr val="tx1"/>
                </a:solidFill>
                <a:effectLst/>
                <a:latin typeface="+mn-lt"/>
                <a:ea typeface="+mn-ea"/>
                <a:cs typeface="+mn-cs"/>
              </a:rPr>
              <a:t>(demo - show details of an entry and show filters)</a:t>
            </a:r>
          </a:p>
          <a:p>
            <a:pPr marL="171450" indent="-171450">
              <a:buFontTx/>
              <a:buChar char="-"/>
            </a:pPr>
            <a:r>
              <a:rPr lang="en-GB" sz="1200" b="0" kern="1200" dirty="0">
                <a:solidFill>
                  <a:schemeClr val="tx1"/>
                </a:solidFill>
                <a:effectLst/>
                <a:latin typeface="+mn-lt"/>
                <a:ea typeface="+mn-ea"/>
                <a:cs typeface="+mn-cs"/>
              </a:rPr>
              <a:t>(back to slide)</a:t>
            </a:r>
          </a:p>
          <a:p>
            <a:r>
              <a:rPr lang="en-GB" sz="1200" b="0" kern="1200" dirty="0">
                <a:solidFill>
                  <a:schemeClr val="tx1"/>
                </a:solidFill>
                <a:effectLst/>
                <a:latin typeface="+mn-lt"/>
                <a:ea typeface="+mn-ea"/>
                <a:cs typeface="+mn-cs"/>
              </a:rPr>
              <a:t>- Besides continuing to iteratively develop the list interface, we will shortly begin working on the part of the process for submitting entries to the list, and in collaboration with EOWG define the workflow for moderating the entries </a:t>
            </a:r>
          </a:p>
          <a:p>
            <a:r>
              <a:rPr lang="en-GB" sz="1200" b="0" kern="1200" dirty="0">
                <a:solidFill>
                  <a:schemeClr val="tx1"/>
                </a:solidFill>
                <a:effectLst/>
                <a:latin typeface="+mn-lt"/>
                <a:ea typeface="+mn-ea"/>
                <a:cs typeface="+mn-cs"/>
              </a:rPr>
              <a:t>- Finally, it's important to highlight that some of the development work conducted in this task will be reused in the development of other WAI resources includes the one that is going to be presented next</a:t>
            </a:r>
          </a:p>
        </p:txBody>
      </p:sp>
      <p:sp>
        <p:nvSpPr>
          <p:cNvPr id="4" name="Slide Number Placeholder 3"/>
          <p:cNvSpPr>
            <a:spLocks noGrp="1"/>
          </p:cNvSpPr>
          <p:nvPr>
            <p:ph type="sldNum" sz="quarter" idx="5"/>
          </p:nvPr>
        </p:nvSpPr>
        <p:spPr/>
        <p:txBody>
          <a:bodyPr/>
          <a:lstStyle/>
          <a:p>
            <a:fld id="{EB6039D5-9119-4C2A-87C5-029C8B6BFFEF}" type="slidenum">
              <a:rPr lang="en-US" smtClean="0"/>
              <a:t>3</a:t>
            </a:fld>
            <a:endParaRPr lang="en-US" dirty="0"/>
          </a:p>
        </p:txBody>
      </p:sp>
    </p:spTree>
    <p:extLst>
      <p:ext uri="{BB962C8B-B14F-4D97-AF65-F5344CB8AC3E}">
        <p14:creationId xmlns:p14="http://schemas.microsoft.com/office/powerpoint/2010/main" val="2251398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a:solidFill>
                  <a:schemeClr val="tx1"/>
                </a:solidFill>
                <a:effectLst/>
                <a:latin typeface="+mn-lt"/>
                <a:ea typeface="+mn-ea"/>
                <a:cs typeface="+mn-cs"/>
              </a:rPr>
              <a:t>- This task aims at increasing the scope of resources made available on the W3C WAI website to include information about accessibility training and certification offers</a:t>
            </a:r>
          </a:p>
          <a:p>
            <a:r>
              <a:rPr lang="en-GB" sz="1200" b="0" kern="1200" dirty="0">
                <a:solidFill>
                  <a:schemeClr val="tx1"/>
                </a:solidFill>
                <a:effectLst/>
                <a:latin typeface="+mn-lt"/>
                <a:ea typeface="+mn-ea"/>
                <a:cs typeface="+mn-cs"/>
              </a:rPr>
              <a:t>- The full process is being conducted in coordination with the Education and Outreach Working Group, ensuring we go through all the states of development with proper feedback from multiple stakeholders, which gives us great confidence that the final result will be useful, usable and accessible </a:t>
            </a:r>
          </a:p>
          <a:p>
            <a:r>
              <a:rPr lang="en-GB" sz="1200" b="0" kern="1200" dirty="0">
                <a:solidFill>
                  <a:schemeClr val="tx1"/>
                </a:solidFill>
                <a:effectLst/>
                <a:latin typeface="+mn-lt"/>
                <a:ea typeface="+mn-ea"/>
                <a:cs typeface="+mn-cs"/>
              </a:rPr>
              <a:t>- As part of the process we began by establishing use cases and a list of requirements that was approved by the EOWG in May </a:t>
            </a:r>
          </a:p>
          <a:p>
            <a:r>
              <a:rPr lang="en-GB" sz="1200" b="0" kern="1200" dirty="0">
                <a:solidFill>
                  <a:schemeClr val="tx1"/>
                </a:solidFill>
                <a:effectLst/>
                <a:latin typeface="+mn-lt"/>
                <a:ea typeface="+mn-ea"/>
                <a:cs typeface="+mn-cs"/>
              </a:rPr>
              <a:t>- (demo requirements analysis)</a:t>
            </a:r>
          </a:p>
          <a:p>
            <a:r>
              <a:rPr lang="en-GB" sz="1200" b="0" kern="1200" dirty="0">
                <a:solidFill>
                  <a:schemeClr val="tx1"/>
                </a:solidFill>
                <a:effectLst/>
                <a:latin typeface="+mn-lt"/>
                <a:ea typeface="+mn-ea"/>
                <a:cs typeface="+mn-cs"/>
              </a:rPr>
              <a:t>- One aspect to highlight is the care taken to ensure the taxonomy for describing offers does not get to complex. Another important aspect is that one of the criteria to describe the entries on this list will be their coverage of the learning outcomes from the WAI Curricula on Web Accessibility. This will allow for a more targeted search of offerings, as well as providing a concrete basis for comparing courses </a:t>
            </a:r>
          </a:p>
          <a:p>
            <a:r>
              <a:rPr lang="en-GB" sz="1200" b="0" kern="1200" dirty="0">
                <a:solidFill>
                  <a:schemeClr val="tx1"/>
                </a:solidFill>
                <a:effectLst/>
                <a:latin typeface="+mn-lt"/>
                <a:ea typeface="+mn-ea"/>
                <a:cs typeface="+mn-cs"/>
              </a:rPr>
              <a:t>- (back to slide)</a:t>
            </a:r>
          </a:p>
          <a:p>
            <a:r>
              <a:rPr lang="en-GB" sz="1200" b="0" kern="1200" dirty="0">
                <a:solidFill>
                  <a:schemeClr val="tx1"/>
                </a:solidFill>
                <a:effectLst/>
                <a:latin typeface="+mn-lt"/>
                <a:ea typeface="+mn-ea"/>
                <a:cs typeface="+mn-cs"/>
              </a:rPr>
              <a:t>- Based on the requirements analysis, and reusing the already existing components and styles from the WAI website, a first version of the prototype was created and following the EOWG process was already reviewed </a:t>
            </a:r>
          </a:p>
          <a:p>
            <a:r>
              <a:rPr lang="en-GB" sz="1200" b="0" kern="1200" dirty="0">
                <a:solidFill>
                  <a:schemeClr val="tx1"/>
                </a:solidFill>
                <a:effectLst/>
                <a:latin typeface="+mn-lt"/>
                <a:ea typeface="+mn-ea"/>
                <a:cs typeface="+mn-cs"/>
              </a:rPr>
              <a:t>- This review period ended in August, and we are currently working on improving the prototype based on the feedback received, which puts us slightly ahead of schedule</a:t>
            </a:r>
          </a:p>
          <a:p>
            <a:pPr marL="171450" indent="-171450">
              <a:buFontTx/>
              <a:buChar char="-"/>
            </a:pPr>
            <a:r>
              <a:rPr lang="en-GB" sz="1200" b="0" kern="1200" dirty="0">
                <a:solidFill>
                  <a:schemeClr val="tx1"/>
                </a:solidFill>
                <a:effectLst/>
                <a:latin typeface="+mn-lt"/>
                <a:ea typeface="+mn-ea"/>
                <a:cs typeface="+mn-cs"/>
              </a:rPr>
              <a:t>(demo - show details of an entry and show filters)</a:t>
            </a:r>
          </a:p>
          <a:p>
            <a:pPr marL="171450" indent="-171450">
              <a:buFontTx/>
              <a:buChar char="-"/>
            </a:pPr>
            <a:r>
              <a:rPr lang="en-GB" sz="1200" b="0" kern="1200" dirty="0">
                <a:solidFill>
                  <a:schemeClr val="tx1"/>
                </a:solidFill>
                <a:effectLst/>
                <a:latin typeface="+mn-lt"/>
                <a:ea typeface="+mn-ea"/>
                <a:cs typeface="+mn-cs"/>
              </a:rPr>
              <a:t>(back to slide)</a:t>
            </a:r>
          </a:p>
          <a:p>
            <a:r>
              <a:rPr lang="en-GB" sz="1200" b="0" kern="1200" dirty="0">
                <a:solidFill>
                  <a:schemeClr val="tx1"/>
                </a:solidFill>
                <a:effectLst/>
                <a:latin typeface="+mn-lt"/>
                <a:ea typeface="+mn-ea"/>
                <a:cs typeface="+mn-cs"/>
              </a:rPr>
              <a:t>- Besides continuing to iteratively develop the list interface, we will shortly begin working on the part of the process for submitting entries to the list, and in collaboration with EOWG define the workflow for moderating the entries </a:t>
            </a:r>
          </a:p>
          <a:p>
            <a:r>
              <a:rPr lang="en-GB" sz="1200" b="0" kern="1200" dirty="0">
                <a:solidFill>
                  <a:schemeClr val="tx1"/>
                </a:solidFill>
                <a:effectLst/>
                <a:latin typeface="+mn-lt"/>
                <a:ea typeface="+mn-ea"/>
                <a:cs typeface="+mn-cs"/>
              </a:rPr>
              <a:t>- Finally, it's important to highlight that some of the development work conducted in this task will be reused in the development of other WAI resources includes the one that is going to be presented next</a:t>
            </a:r>
          </a:p>
        </p:txBody>
      </p:sp>
      <p:sp>
        <p:nvSpPr>
          <p:cNvPr id="4" name="Slide Number Placeholder 3"/>
          <p:cNvSpPr>
            <a:spLocks noGrp="1"/>
          </p:cNvSpPr>
          <p:nvPr>
            <p:ph type="sldNum" sz="quarter" idx="5"/>
          </p:nvPr>
        </p:nvSpPr>
        <p:spPr/>
        <p:txBody>
          <a:bodyPr/>
          <a:lstStyle/>
          <a:p>
            <a:fld id="{EB6039D5-9119-4C2A-87C5-029C8B6BFFEF}" type="slidenum">
              <a:rPr lang="en-US" smtClean="0"/>
              <a:t>4</a:t>
            </a:fld>
            <a:endParaRPr lang="en-US" dirty="0"/>
          </a:p>
        </p:txBody>
      </p:sp>
    </p:spTree>
    <p:extLst>
      <p:ext uri="{BB962C8B-B14F-4D97-AF65-F5344CB8AC3E}">
        <p14:creationId xmlns:p14="http://schemas.microsoft.com/office/powerpoint/2010/main" val="622303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a:solidFill>
                  <a:schemeClr val="tx1"/>
                </a:solidFill>
                <a:effectLst/>
                <a:latin typeface="+mn-lt"/>
                <a:ea typeface="+mn-ea"/>
                <a:cs typeface="+mn-cs"/>
              </a:rPr>
              <a:t>- This task aims at increasing the scope of resources made available on the W3C WAI website to include information about accessibility training and certification offers</a:t>
            </a:r>
          </a:p>
          <a:p>
            <a:r>
              <a:rPr lang="en-GB" sz="1200" b="0" kern="1200" dirty="0">
                <a:solidFill>
                  <a:schemeClr val="tx1"/>
                </a:solidFill>
                <a:effectLst/>
                <a:latin typeface="+mn-lt"/>
                <a:ea typeface="+mn-ea"/>
                <a:cs typeface="+mn-cs"/>
              </a:rPr>
              <a:t>- The full process is being conducted in coordination with the Education and Outreach Working Group, ensuring we go through all the states of development with proper feedback from multiple stakeholders, which gives us great confidence that the final result will be useful, usable and accessible </a:t>
            </a:r>
          </a:p>
          <a:p>
            <a:r>
              <a:rPr lang="en-GB" sz="1200" b="0" kern="1200" dirty="0">
                <a:solidFill>
                  <a:schemeClr val="tx1"/>
                </a:solidFill>
                <a:effectLst/>
                <a:latin typeface="+mn-lt"/>
                <a:ea typeface="+mn-ea"/>
                <a:cs typeface="+mn-cs"/>
              </a:rPr>
              <a:t>- As part of the process we began by establishing use cases and a list of requirements that was approved by the EOWG in May </a:t>
            </a:r>
          </a:p>
          <a:p>
            <a:r>
              <a:rPr lang="en-GB" sz="1200" b="0" kern="1200" dirty="0">
                <a:solidFill>
                  <a:schemeClr val="tx1"/>
                </a:solidFill>
                <a:effectLst/>
                <a:latin typeface="+mn-lt"/>
                <a:ea typeface="+mn-ea"/>
                <a:cs typeface="+mn-cs"/>
              </a:rPr>
              <a:t>- (demo requirements analysis)</a:t>
            </a:r>
          </a:p>
          <a:p>
            <a:r>
              <a:rPr lang="en-GB" sz="1200" b="0" kern="1200" dirty="0">
                <a:solidFill>
                  <a:schemeClr val="tx1"/>
                </a:solidFill>
                <a:effectLst/>
                <a:latin typeface="+mn-lt"/>
                <a:ea typeface="+mn-ea"/>
                <a:cs typeface="+mn-cs"/>
              </a:rPr>
              <a:t>- One aspect to highlight is the care taken to ensure the taxonomy for describing offers does not get to complex. Another important aspect is that one of the criteria to describe the entries on this list will be their coverage of the learning outcomes from the WAI Curricula on Web Accessibility. This will allow for a more targeted search of offerings, as well as providing a concrete basis for comparing courses </a:t>
            </a:r>
          </a:p>
          <a:p>
            <a:r>
              <a:rPr lang="en-GB" sz="1200" b="0" kern="1200" dirty="0">
                <a:solidFill>
                  <a:schemeClr val="tx1"/>
                </a:solidFill>
                <a:effectLst/>
                <a:latin typeface="+mn-lt"/>
                <a:ea typeface="+mn-ea"/>
                <a:cs typeface="+mn-cs"/>
              </a:rPr>
              <a:t>- (back to slide)</a:t>
            </a:r>
          </a:p>
          <a:p>
            <a:r>
              <a:rPr lang="en-GB" sz="1200" b="0" kern="1200" dirty="0">
                <a:solidFill>
                  <a:schemeClr val="tx1"/>
                </a:solidFill>
                <a:effectLst/>
                <a:latin typeface="+mn-lt"/>
                <a:ea typeface="+mn-ea"/>
                <a:cs typeface="+mn-cs"/>
              </a:rPr>
              <a:t>- Based on the requirements analysis, and reusing the already existing components and styles from the WAI website, a first version of the prototype was created and following the EOWG process was already reviewed </a:t>
            </a:r>
          </a:p>
          <a:p>
            <a:r>
              <a:rPr lang="en-GB" sz="1200" b="0" kern="1200" dirty="0">
                <a:solidFill>
                  <a:schemeClr val="tx1"/>
                </a:solidFill>
                <a:effectLst/>
                <a:latin typeface="+mn-lt"/>
                <a:ea typeface="+mn-ea"/>
                <a:cs typeface="+mn-cs"/>
              </a:rPr>
              <a:t>- This review period ended in August, and we are currently working on improving the prototype based on the feedback received, which puts us slightly ahead of schedule</a:t>
            </a:r>
          </a:p>
          <a:p>
            <a:pPr marL="171450" indent="-171450">
              <a:buFontTx/>
              <a:buChar char="-"/>
            </a:pPr>
            <a:r>
              <a:rPr lang="en-GB" sz="1200" b="0" kern="1200" dirty="0">
                <a:solidFill>
                  <a:schemeClr val="tx1"/>
                </a:solidFill>
                <a:effectLst/>
                <a:latin typeface="+mn-lt"/>
                <a:ea typeface="+mn-ea"/>
                <a:cs typeface="+mn-cs"/>
              </a:rPr>
              <a:t>(demo - show details of an entry and show filters)</a:t>
            </a:r>
          </a:p>
          <a:p>
            <a:pPr marL="171450" indent="-171450">
              <a:buFontTx/>
              <a:buChar char="-"/>
            </a:pPr>
            <a:r>
              <a:rPr lang="en-GB" sz="1200" b="0" kern="1200" dirty="0">
                <a:solidFill>
                  <a:schemeClr val="tx1"/>
                </a:solidFill>
                <a:effectLst/>
                <a:latin typeface="+mn-lt"/>
                <a:ea typeface="+mn-ea"/>
                <a:cs typeface="+mn-cs"/>
              </a:rPr>
              <a:t>(back to slide)</a:t>
            </a:r>
          </a:p>
          <a:p>
            <a:r>
              <a:rPr lang="en-GB" sz="1200" b="0" kern="1200" dirty="0">
                <a:solidFill>
                  <a:schemeClr val="tx1"/>
                </a:solidFill>
                <a:effectLst/>
                <a:latin typeface="+mn-lt"/>
                <a:ea typeface="+mn-ea"/>
                <a:cs typeface="+mn-cs"/>
              </a:rPr>
              <a:t>- Besides continuing to iteratively develop the list interface, we will shortly begin working on the part of the process for submitting entries to the list, and in collaboration with EOWG define the workflow for moderating the entries </a:t>
            </a:r>
          </a:p>
          <a:p>
            <a:r>
              <a:rPr lang="en-GB" sz="1200" b="0" kern="1200" dirty="0">
                <a:solidFill>
                  <a:schemeClr val="tx1"/>
                </a:solidFill>
                <a:effectLst/>
                <a:latin typeface="+mn-lt"/>
                <a:ea typeface="+mn-ea"/>
                <a:cs typeface="+mn-cs"/>
              </a:rPr>
              <a:t>- Finally, it's important to highlight that some of the development work conducted in this task will be reused in the development of other WAI resources includes the one that is going to be presented next</a:t>
            </a:r>
          </a:p>
        </p:txBody>
      </p:sp>
      <p:sp>
        <p:nvSpPr>
          <p:cNvPr id="4" name="Slide Number Placeholder 3"/>
          <p:cNvSpPr>
            <a:spLocks noGrp="1"/>
          </p:cNvSpPr>
          <p:nvPr>
            <p:ph type="sldNum" sz="quarter" idx="5"/>
          </p:nvPr>
        </p:nvSpPr>
        <p:spPr/>
        <p:txBody>
          <a:bodyPr/>
          <a:lstStyle/>
          <a:p>
            <a:fld id="{EB6039D5-9119-4C2A-87C5-029C8B6BFFEF}" type="slidenum">
              <a:rPr lang="en-US" smtClean="0"/>
              <a:t>5</a:t>
            </a:fld>
            <a:endParaRPr lang="en-US" dirty="0"/>
          </a:p>
        </p:txBody>
      </p:sp>
    </p:spTree>
    <p:extLst>
      <p:ext uri="{BB962C8B-B14F-4D97-AF65-F5344CB8AC3E}">
        <p14:creationId xmlns:p14="http://schemas.microsoft.com/office/powerpoint/2010/main" val="2547000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a:solidFill>
                  <a:schemeClr val="tx1"/>
                </a:solidFill>
                <a:effectLst/>
                <a:latin typeface="+mn-lt"/>
                <a:ea typeface="+mn-ea"/>
                <a:cs typeface="+mn-cs"/>
              </a:rPr>
              <a:t>- This task aims at increasing the scope of resources made available on the W3C WAI website to include information about accessibility training and certification offers</a:t>
            </a:r>
          </a:p>
          <a:p>
            <a:r>
              <a:rPr lang="en-GB" sz="1200" b="0" kern="1200" dirty="0">
                <a:solidFill>
                  <a:schemeClr val="tx1"/>
                </a:solidFill>
                <a:effectLst/>
                <a:latin typeface="+mn-lt"/>
                <a:ea typeface="+mn-ea"/>
                <a:cs typeface="+mn-cs"/>
              </a:rPr>
              <a:t>- The full process is being conducted in coordination with the Education and Outreach Working Group, ensuring we go through all the states of development with proper feedback from multiple stakeholders, which gives us great confidence that the final result will be useful, usable and accessible </a:t>
            </a:r>
          </a:p>
          <a:p>
            <a:r>
              <a:rPr lang="en-GB" sz="1200" b="0" kern="1200" dirty="0">
                <a:solidFill>
                  <a:schemeClr val="tx1"/>
                </a:solidFill>
                <a:effectLst/>
                <a:latin typeface="+mn-lt"/>
                <a:ea typeface="+mn-ea"/>
                <a:cs typeface="+mn-cs"/>
              </a:rPr>
              <a:t>- As part of the process we began by establishing use cases and a list of requirements that was approved by the EOWG in May </a:t>
            </a:r>
          </a:p>
          <a:p>
            <a:r>
              <a:rPr lang="en-GB" sz="1200" b="0" kern="1200" dirty="0">
                <a:solidFill>
                  <a:schemeClr val="tx1"/>
                </a:solidFill>
                <a:effectLst/>
                <a:latin typeface="+mn-lt"/>
                <a:ea typeface="+mn-ea"/>
                <a:cs typeface="+mn-cs"/>
              </a:rPr>
              <a:t>- (demo requirements analysis)</a:t>
            </a:r>
          </a:p>
          <a:p>
            <a:r>
              <a:rPr lang="en-GB" sz="1200" b="0" kern="1200" dirty="0">
                <a:solidFill>
                  <a:schemeClr val="tx1"/>
                </a:solidFill>
                <a:effectLst/>
                <a:latin typeface="+mn-lt"/>
                <a:ea typeface="+mn-ea"/>
                <a:cs typeface="+mn-cs"/>
              </a:rPr>
              <a:t>- One aspect to highlight is the care taken to ensure the taxonomy for describing offers does not get to complex. Another important aspect is that one of the criteria to describe the entries on this list will be their coverage of the learning outcomes from the WAI Curricula on Web Accessibility. This will allow for a more targeted search of offerings, as well as providing a concrete basis for comparing courses </a:t>
            </a:r>
          </a:p>
          <a:p>
            <a:r>
              <a:rPr lang="en-GB" sz="1200" b="0" kern="1200" dirty="0">
                <a:solidFill>
                  <a:schemeClr val="tx1"/>
                </a:solidFill>
                <a:effectLst/>
                <a:latin typeface="+mn-lt"/>
                <a:ea typeface="+mn-ea"/>
                <a:cs typeface="+mn-cs"/>
              </a:rPr>
              <a:t>- (back to slide)</a:t>
            </a:r>
          </a:p>
          <a:p>
            <a:r>
              <a:rPr lang="en-GB" sz="1200" b="0" kern="1200" dirty="0">
                <a:solidFill>
                  <a:schemeClr val="tx1"/>
                </a:solidFill>
                <a:effectLst/>
                <a:latin typeface="+mn-lt"/>
                <a:ea typeface="+mn-ea"/>
                <a:cs typeface="+mn-cs"/>
              </a:rPr>
              <a:t>- Based on the requirements analysis, and reusing the already existing components and styles from the WAI website, a first version of the prototype was created and following the EOWG process was already reviewed </a:t>
            </a:r>
          </a:p>
          <a:p>
            <a:r>
              <a:rPr lang="en-GB" sz="1200" b="0" kern="1200" dirty="0">
                <a:solidFill>
                  <a:schemeClr val="tx1"/>
                </a:solidFill>
                <a:effectLst/>
                <a:latin typeface="+mn-lt"/>
                <a:ea typeface="+mn-ea"/>
                <a:cs typeface="+mn-cs"/>
              </a:rPr>
              <a:t>- This review period ended in August, and we are currently working on improving the prototype based on the feedback received, which puts us slightly ahead of schedule</a:t>
            </a:r>
          </a:p>
          <a:p>
            <a:pPr marL="171450" indent="-171450">
              <a:buFontTx/>
              <a:buChar char="-"/>
            </a:pPr>
            <a:r>
              <a:rPr lang="en-GB" sz="1200" b="0" kern="1200" dirty="0">
                <a:solidFill>
                  <a:schemeClr val="tx1"/>
                </a:solidFill>
                <a:effectLst/>
                <a:latin typeface="+mn-lt"/>
                <a:ea typeface="+mn-ea"/>
                <a:cs typeface="+mn-cs"/>
              </a:rPr>
              <a:t>(demo - show details of an entry and show filters)</a:t>
            </a:r>
          </a:p>
          <a:p>
            <a:pPr marL="171450" indent="-171450">
              <a:buFontTx/>
              <a:buChar char="-"/>
            </a:pPr>
            <a:r>
              <a:rPr lang="en-GB" sz="1200" b="0" kern="1200" dirty="0">
                <a:solidFill>
                  <a:schemeClr val="tx1"/>
                </a:solidFill>
                <a:effectLst/>
                <a:latin typeface="+mn-lt"/>
                <a:ea typeface="+mn-ea"/>
                <a:cs typeface="+mn-cs"/>
              </a:rPr>
              <a:t>(back to slide)</a:t>
            </a:r>
          </a:p>
          <a:p>
            <a:r>
              <a:rPr lang="en-GB" sz="1200" b="0" kern="1200" dirty="0">
                <a:solidFill>
                  <a:schemeClr val="tx1"/>
                </a:solidFill>
                <a:effectLst/>
                <a:latin typeface="+mn-lt"/>
                <a:ea typeface="+mn-ea"/>
                <a:cs typeface="+mn-cs"/>
              </a:rPr>
              <a:t>- Besides continuing to iteratively develop the list interface, we will shortly begin working on the part of the process for submitting entries to the list, and in collaboration with EOWG define the workflow for moderating the entries </a:t>
            </a:r>
          </a:p>
          <a:p>
            <a:r>
              <a:rPr lang="en-GB" sz="1200" b="0" kern="1200" dirty="0">
                <a:solidFill>
                  <a:schemeClr val="tx1"/>
                </a:solidFill>
                <a:effectLst/>
                <a:latin typeface="+mn-lt"/>
                <a:ea typeface="+mn-ea"/>
                <a:cs typeface="+mn-cs"/>
              </a:rPr>
              <a:t>- Finally, it's important to highlight that some of the development work conducted in this task will be reused in the development of other WAI resources includes the one that is going to be presented next</a:t>
            </a:r>
          </a:p>
        </p:txBody>
      </p:sp>
      <p:sp>
        <p:nvSpPr>
          <p:cNvPr id="4" name="Slide Number Placeholder 3"/>
          <p:cNvSpPr>
            <a:spLocks noGrp="1"/>
          </p:cNvSpPr>
          <p:nvPr>
            <p:ph type="sldNum" sz="quarter" idx="5"/>
          </p:nvPr>
        </p:nvSpPr>
        <p:spPr/>
        <p:txBody>
          <a:bodyPr/>
          <a:lstStyle/>
          <a:p>
            <a:fld id="{EB6039D5-9119-4C2A-87C5-029C8B6BFFEF}" type="slidenum">
              <a:rPr lang="en-US" smtClean="0"/>
              <a:t>6</a:t>
            </a:fld>
            <a:endParaRPr lang="en-US" dirty="0"/>
          </a:p>
        </p:txBody>
      </p:sp>
    </p:spTree>
    <p:extLst>
      <p:ext uri="{BB962C8B-B14F-4D97-AF65-F5344CB8AC3E}">
        <p14:creationId xmlns:p14="http://schemas.microsoft.com/office/powerpoint/2010/main" val="283595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white">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Rectangle 6"/>
          <p:cNvSpPr/>
          <p:nvPr/>
        </p:nvSpPr>
        <p:spPr bwMode="blackWhite">
          <a:xfrm>
            <a:off x="9347200" y="152399"/>
            <a:ext cx="2641600" cy="655624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a:t>Click to edit Master title style</a:t>
            </a:r>
            <a:endParaRPr lang="en-US" dirty="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accent4">
                    <a:lumMod val="20000"/>
                    <a:lumOff val="80000"/>
                  </a:schemeClr>
                </a:solidFill>
              </a:defRPr>
            </a:lvl1pPr>
          </a:lstStyle>
          <a:p>
            <a:fld id="{0B76A3DA-5B73-47F8-B4F2-006972FB239F}" type="datetime1">
              <a:rPr lang="en-US" smtClean="0"/>
              <a:t>11/10/23</a:t>
            </a:fld>
            <a:endParaRPr lang="en-US" dirty="0"/>
          </a:p>
        </p:txBody>
      </p:sp>
      <p:sp>
        <p:nvSpPr>
          <p:cNvPr id="12" name="Footer Placeholder 11"/>
          <p:cNvSpPr>
            <a:spLocks noGrp="1"/>
          </p:cNvSpPr>
          <p:nvPr>
            <p:ph type="ftr" sz="quarter" idx="12"/>
          </p:nvPr>
        </p:nvSpPr>
        <p:spPr/>
        <p:txBody>
          <a:bodyPr/>
          <a:lstStyle>
            <a:lvl1pPr>
              <a:defRPr>
                <a:solidFill>
                  <a:schemeClr val="accent4">
                    <a:lumMod val="20000"/>
                    <a:lumOff val="80000"/>
                  </a:schemeClr>
                </a:solidFill>
              </a:defRPr>
            </a:lvl1pPr>
          </a:lstStyle>
          <a:p>
            <a:r>
              <a:rPr lang="en-US"/>
              <a:t>WAI-CooP / Period 1 Review Meeting / 27 SEP 2022</a:t>
            </a:r>
            <a:endParaRPr lang="en-US" dirty="0"/>
          </a:p>
        </p:txBody>
      </p:sp>
      <p:sp>
        <p:nvSpPr>
          <p:cNvPr id="11" name="Slide Number Placeholder 10"/>
          <p:cNvSpPr>
            <a:spLocks noGrp="1"/>
          </p:cNvSpPr>
          <p:nvPr>
            <p:ph type="sldNum" sz="quarter" idx="11"/>
          </p:nvPr>
        </p:nvSpPr>
        <p:spPr/>
        <p:txBody>
          <a:bodyPr/>
          <a:lstStyle>
            <a:lvl1pPr>
              <a:defRPr>
                <a:solidFill>
                  <a:schemeClr val="bg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173938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9BA303-E05A-4F0E-A2B0-48675391D640}" type="datetime1">
              <a:rPr lang="en-US" smtClean="0"/>
              <a:t>11/10/23</a:t>
            </a:fld>
            <a:endParaRPr lang="en-US" dirty="0"/>
          </a:p>
        </p:txBody>
      </p:sp>
      <p:sp>
        <p:nvSpPr>
          <p:cNvPr id="5" name="Footer Placeholder 4"/>
          <p:cNvSpPr>
            <a:spLocks noGrp="1"/>
          </p:cNvSpPr>
          <p:nvPr>
            <p:ph type="ftr" sz="quarter" idx="11"/>
          </p:nvPr>
        </p:nvSpPr>
        <p:spPr/>
        <p:txBody>
          <a:bodyPr/>
          <a:lstStyle/>
          <a:p>
            <a:r>
              <a:rPr lang="en-US"/>
              <a:t>WAI-CooP / Period 1 Review Meeting / 27 SEP 2022</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609637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bwMode="blackWhite">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Vertical Title 1"/>
          <p:cNvSpPr>
            <a:spLocks noGrp="1"/>
          </p:cNvSpPr>
          <p:nvPr>
            <p:ph type="title" orient="vert"/>
          </p:nvPr>
        </p:nvSpPr>
        <p:spPr>
          <a:xfrm>
            <a:off x="9550400" y="274639"/>
            <a:ext cx="2235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4A3B08-AAFC-49B5-B51F-67360B3EEE87}" type="datetime1">
              <a:rPr lang="en-US" smtClean="0"/>
              <a:t>11/10/23</a:t>
            </a:fld>
            <a:endParaRPr lang="en-US" dirty="0"/>
          </a:p>
        </p:txBody>
      </p:sp>
      <p:sp>
        <p:nvSpPr>
          <p:cNvPr id="5" name="Footer Placeholder 4"/>
          <p:cNvSpPr>
            <a:spLocks noGrp="1"/>
          </p:cNvSpPr>
          <p:nvPr>
            <p:ph type="ftr" sz="quarter" idx="11"/>
          </p:nvPr>
        </p:nvSpPr>
        <p:spPr/>
        <p:txBody>
          <a:bodyPr/>
          <a:lstStyle/>
          <a:p>
            <a:r>
              <a:rPr lang="en-US"/>
              <a:t>WAI-CooP / Period 1 Review Meeting / 27 SEP 2022</a:t>
            </a:r>
            <a:endParaRPr lang="en-US" dirty="0"/>
          </a:p>
        </p:txBody>
      </p:sp>
      <p:sp>
        <p:nvSpPr>
          <p:cNvPr id="6" name="Slide Number Placeholder 5"/>
          <p:cNvSpPr>
            <a:spLocks noGrp="1"/>
          </p:cNvSpPr>
          <p:nvPr>
            <p:ph type="sldNum" sz="quarter" idx="12"/>
          </p:nvPr>
        </p:nvSpPr>
        <p:spPr/>
        <p:txBody>
          <a:bodyPr/>
          <a:lstStyle>
            <a:lvl1pPr>
              <a:defRPr>
                <a:solidFill>
                  <a:schemeClr val="accent4">
                    <a:lumMod val="20000"/>
                    <a:lumOff val="8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62643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4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E9B1D3F-2524-4B81-AF75-5F0F699F9442}" type="datetime1">
              <a:rPr lang="en-US" smtClean="0"/>
              <a:t>11/10/23</a:t>
            </a:fld>
            <a:endParaRPr lang="en-US" dirty="0"/>
          </a:p>
        </p:txBody>
      </p:sp>
      <p:sp>
        <p:nvSpPr>
          <p:cNvPr id="5" name="Footer Placeholder 4"/>
          <p:cNvSpPr>
            <a:spLocks noGrp="1"/>
          </p:cNvSpPr>
          <p:nvPr>
            <p:ph type="ftr" sz="quarter" idx="11"/>
          </p:nvPr>
        </p:nvSpPr>
        <p:spPr/>
        <p:txBody>
          <a:bodyPr/>
          <a:lstStyle/>
          <a:p>
            <a:r>
              <a:rPr lang="en-US"/>
              <a:t>WAI-CooP / Period 1 Review Meeting / 27 SEP 2022</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87244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bwMode="blackWhite">
          <a:xfrm>
            <a:off x="203200" y="153923"/>
            <a:ext cx="8940800" cy="6553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Rectangle 6"/>
          <p:cNvSpPr/>
          <p:nvPr/>
        </p:nvSpPr>
        <p:spPr bwMode="blackWhite">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a:t>Click to edit Master title style</a:t>
            </a:r>
            <a:endParaRPr lang="en-US" dirty="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accent4">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EC157238-86B5-4DE6-A41B-93878007F0BC}" type="datetime1">
              <a:rPr lang="en-US" smtClean="0"/>
              <a:t>11/10/23</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en-US"/>
              <a:t>WAI-CooP / Period 1 Review Meeting / 27 SEP 2022</a:t>
            </a:r>
            <a:endParaRPr lang="en-US" dirty="0"/>
          </a:p>
        </p:txBody>
      </p:sp>
      <p:sp>
        <p:nvSpPr>
          <p:cNvPr id="10" name="Slide Number Placeholder 9"/>
          <p:cNvSpPr>
            <a:spLocks noGrp="1"/>
          </p:cNvSpPr>
          <p:nvPr>
            <p:ph type="sldNum" sz="quarter" idx="11"/>
          </p:nvPr>
        </p:nvSpPr>
        <p:spPr/>
        <p:txBody>
          <a:bodyPr/>
          <a:lstStyle>
            <a:lvl1pPr>
              <a:defRPr>
                <a:solidFill>
                  <a:schemeClr val="accent4">
                    <a:lumMod val="20000"/>
                    <a:lumOff val="8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28124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072"/>
            <a:ext cx="5384800" cy="4407408"/>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141309-607A-4D39-8D98-EFAA81F7CBDB}" type="datetime1">
              <a:rPr lang="en-US" smtClean="0"/>
              <a:t>11/10/23</a:t>
            </a:fld>
            <a:endParaRPr lang="en-US" dirty="0"/>
          </a:p>
        </p:txBody>
      </p:sp>
      <p:sp>
        <p:nvSpPr>
          <p:cNvPr id="6" name="Footer Placeholder 5"/>
          <p:cNvSpPr>
            <a:spLocks noGrp="1"/>
          </p:cNvSpPr>
          <p:nvPr>
            <p:ph type="ftr" sz="quarter" idx="11"/>
          </p:nvPr>
        </p:nvSpPr>
        <p:spPr/>
        <p:txBody>
          <a:bodyPr/>
          <a:lstStyle/>
          <a:p>
            <a:r>
              <a:rPr lang="en-US"/>
              <a:t>WAI-CooP / Period 1 Review Meeting / 27 SEP 2022</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82349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24F8A-951D-4E83-B7B7-9606D56874F8}" type="datetime1">
              <a:rPr lang="en-US" smtClean="0"/>
              <a:t>11/10/23</a:t>
            </a:fld>
            <a:endParaRPr lang="en-US" dirty="0"/>
          </a:p>
        </p:txBody>
      </p:sp>
      <p:sp>
        <p:nvSpPr>
          <p:cNvPr id="8" name="Footer Placeholder 7"/>
          <p:cNvSpPr>
            <a:spLocks noGrp="1"/>
          </p:cNvSpPr>
          <p:nvPr>
            <p:ph type="ftr" sz="quarter" idx="11"/>
          </p:nvPr>
        </p:nvSpPr>
        <p:spPr/>
        <p:txBody>
          <a:bodyPr/>
          <a:lstStyle/>
          <a:p>
            <a:r>
              <a:rPr lang="en-US"/>
              <a:t>WAI-CooP / Period 1 Review Meeting / 27 SEP 2022</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379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C76C38-2FFB-4CF6-A054-00C16EDA7106}" type="datetime1">
              <a:rPr lang="en-US" smtClean="0"/>
              <a:t>11/10/23</a:t>
            </a:fld>
            <a:endParaRPr lang="en-US" dirty="0"/>
          </a:p>
        </p:txBody>
      </p:sp>
      <p:sp>
        <p:nvSpPr>
          <p:cNvPr id="4" name="Footer Placeholder 3"/>
          <p:cNvSpPr>
            <a:spLocks noGrp="1"/>
          </p:cNvSpPr>
          <p:nvPr>
            <p:ph type="ftr" sz="quarter" idx="11"/>
          </p:nvPr>
        </p:nvSpPr>
        <p:spPr/>
        <p:txBody>
          <a:bodyPr/>
          <a:lstStyle/>
          <a:p>
            <a:r>
              <a:rPr lang="en-US"/>
              <a:t>WAI-CooP / Period 1 Review Meeting / 27 SEP 2022</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084948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5B2BB876-45B9-4E21-AD20-E00863658AAB}" type="datetime1">
              <a:rPr lang="en-US" smtClean="0"/>
              <a:t>11/10/23</a:t>
            </a:fld>
            <a:endParaRPr lang="en-US" dirty="0"/>
          </a:p>
        </p:txBody>
      </p:sp>
      <p:sp>
        <p:nvSpPr>
          <p:cNvPr id="3" name="Footer Placeholder 2"/>
          <p:cNvSpPr>
            <a:spLocks noGrp="1"/>
          </p:cNvSpPr>
          <p:nvPr>
            <p:ph type="ftr" sz="quarter" idx="11"/>
          </p:nvPr>
        </p:nvSpPr>
        <p:spPr/>
        <p:txBody>
          <a:bodyPr/>
          <a:lstStyle/>
          <a:p>
            <a:r>
              <a:rPr lang="en-US"/>
              <a:t>WAI-CooP / Period 1 Review Meeting / 27 SEP 2022</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04699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bwMode="blackWhite">
          <a:xfrm>
            <a:off x="9347200" y="150876"/>
            <a:ext cx="2641600" cy="655624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a:t>Click to edit Master title style</a:t>
            </a:r>
            <a:endParaRPr lang="en-US" dirty="0"/>
          </a:p>
        </p:txBody>
      </p:sp>
      <p:sp>
        <p:nvSpPr>
          <p:cNvPr id="3" name="Content Placeholder 2"/>
          <p:cNvSpPr>
            <a:spLocks noGrp="1"/>
          </p:cNvSpPr>
          <p:nvPr>
            <p:ph idx="1" hasCustomPrompt="1"/>
          </p:nvPr>
        </p:nvSpPr>
        <p:spPr>
          <a:xfrm>
            <a:off x="812800" y="304801"/>
            <a:ext cx="7823200" cy="5853113"/>
          </a:xfrm>
        </p:spPr>
        <p:txBody>
          <a:bodyPr/>
          <a:lstStyle>
            <a:lvl1pPr>
              <a:defRPr sz="2400"/>
            </a:lvl1pPr>
            <a:lvl2pPr>
              <a:defRPr sz="2000"/>
            </a:lvl2pPr>
            <a:lvl3pPr>
              <a:defRPr sz="1600"/>
            </a:lvl3pPr>
            <a:lvl4pPr>
              <a:defRPr sz="1400"/>
            </a:lvl4pPr>
            <a:lvl5pPr>
              <a:defRPr sz="13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708276B-0F9C-4C87-8365-6C8CD344E085}" type="datetime1">
              <a:rPr lang="en-US" smtClean="0"/>
              <a:t>11/10/23</a:t>
            </a:fld>
            <a:endParaRPr lang="en-US" dirty="0"/>
          </a:p>
        </p:txBody>
      </p:sp>
      <p:sp>
        <p:nvSpPr>
          <p:cNvPr id="6" name="Footer Placeholder 5"/>
          <p:cNvSpPr>
            <a:spLocks noGrp="1"/>
          </p:cNvSpPr>
          <p:nvPr>
            <p:ph type="ftr" sz="quarter" idx="11"/>
          </p:nvPr>
        </p:nvSpPr>
        <p:spPr/>
        <p:txBody>
          <a:bodyPr/>
          <a:lstStyle/>
          <a:p>
            <a:r>
              <a:rPr lang="en-US"/>
              <a:t>WAI-CooP / Period 1 Review Meeting / 27 SEP 2022</a:t>
            </a:r>
            <a:endParaRPr lang="en-US" dirty="0"/>
          </a:p>
        </p:txBody>
      </p:sp>
      <p:sp>
        <p:nvSpPr>
          <p:cNvPr id="7" name="Slide Number Placeholder 6"/>
          <p:cNvSpPr>
            <a:spLocks noGrp="1"/>
          </p:cNvSpPr>
          <p:nvPr>
            <p:ph type="sldNum" sz="quarter" idx="12"/>
          </p:nvPr>
        </p:nvSpPr>
        <p:spPr>
          <a:ln>
            <a:noFill/>
          </a:ln>
        </p:spPr>
        <p:txBody>
          <a:bodyPr/>
          <a:lstStyle>
            <a:lvl1pPr>
              <a:defRPr>
                <a:solidFill>
                  <a:schemeClr val="bg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7560256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accent4">
                    <a:lumMod val="20000"/>
                    <a:lumOff val="80000"/>
                  </a:schemeClr>
                </a:solidFill>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3200" y="152400"/>
            <a:ext cx="8940800" cy="6553200"/>
          </a:xfrm>
        </p:spPr>
        <p:txBody>
          <a:bodyPr anchor="ctr"/>
          <a:lstStyle>
            <a:lvl1pPr marL="0" indent="0" algn="ctr">
              <a:buNone/>
              <a:defRPr sz="3200">
                <a:solidFill>
                  <a:schemeClr val="tx2">
                    <a:lumMod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lumMod val="25000"/>
                  </a:schemeClr>
                </a:solidFill>
              </a:defRPr>
            </a:lvl1pPr>
          </a:lstStyle>
          <a:p>
            <a:fld id="{14BC2D42-6D9C-446D-B957-04596143FACB}" type="datetime1">
              <a:rPr lang="en-US" smtClean="0"/>
              <a:t>11/10/23</a:t>
            </a:fld>
            <a:endParaRPr lang="en-US" dirty="0"/>
          </a:p>
        </p:txBody>
      </p:sp>
      <p:sp>
        <p:nvSpPr>
          <p:cNvPr id="6" name="Footer Placeholder 5"/>
          <p:cNvSpPr>
            <a:spLocks noGrp="1"/>
          </p:cNvSpPr>
          <p:nvPr>
            <p:ph type="ftr" sz="quarter" idx="11"/>
          </p:nvPr>
        </p:nvSpPr>
        <p:spPr/>
        <p:txBody>
          <a:bodyPr/>
          <a:lstStyle>
            <a:lvl1pPr>
              <a:defRPr>
                <a:solidFill>
                  <a:schemeClr val="tx2">
                    <a:lumMod val="25000"/>
                  </a:schemeClr>
                </a:solidFill>
              </a:defRPr>
            </a:lvl1pPr>
          </a:lstStyle>
          <a:p>
            <a:r>
              <a:rPr lang="en-US"/>
              <a:t>WAI-CooP / Period 1 Review Meeting / 27 SEP 2022</a:t>
            </a:r>
            <a:endParaRPr lang="en-US" dirty="0"/>
          </a:p>
        </p:txBody>
      </p:sp>
      <p:sp>
        <p:nvSpPr>
          <p:cNvPr id="7" name="Slide Number Placeholder 6"/>
          <p:cNvSpPr>
            <a:spLocks noGrp="1"/>
          </p:cNvSpPr>
          <p:nvPr>
            <p:ph type="sldNum" sz="quarter" idx="12"/>
          </p:nvPr>
        </p:nvSpPr>
        <p:spPr/>
        <p:txBody>
          <a:bodyPr/>
          <a:lstStyle>
            <a:lvl1pPr>
              <a:defRPr>
                <a:solidFill>
                  <a:schemeClr val="accent4">
                    <a:lumMod val="20000"/>
                    <a:lumOff val="8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1091926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8" name="Rectangle 7"/>
          <p:cNvSpPr/>
          <p:nvPr/>
        </p:nvSpPr>
        <p:spPr bwMode="blackWhite">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lumMod val="75000"/>
                  </a:schemeClr>
                </a:solidFill>
              </a:defRPr>
            </a:lvl1pPr>
          </a:lstStyle>
          <a:p>
            <a:fld id="{F8DF0397-28EF-4131-AB64-5C7FC1D76B07}" type="datetime1">
              <a:rPr lang="en-US" smtClean="0"/>
              <a:t>11/10/23</a:t>
            </a:fld>
            <a:endParaRPr lang="en-US" dirty="0"/>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lumMod val="75000"/>
                  </a:schemeClr>
                </a:solidFill>
              </a:defRPr>
            </a:lvl1pPr>
          </a:lstStyle>
          <a:p>
            <a:r>
              <a:rPr lang="en-US"/>
              <a:t>WAI-CooP / Period 1 Review Meeting / 27 SEP 2022</a:t>
            </a:r>
            <a:endParaRPr lang="en-US" dirty="0"/>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lumMod val="75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8569617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lumMod val="50000"/>
          </a:schemeClr>
        </a:buClr>
        <a:buFont typeface="Wingdings 2" pitchFamily="18" charset="2"/>
        <a:buChar char=""/>
        <a:defRPr sz="2400" kern="1200" spc="150" baseline="0">
          <a:solidFill>
            <a:schemeClr val="tx2">
              <a:lumMod val="75000"/>
            </a:schemeClr>
          </a:solidFill>
          <a:latin typeface="+mn-lt"/>
          <a:ea typeface="+mn-ea"/>
          <a:cs typeface="+mn-cs"/>
        </a:defRPr>
      </a:lvl1pPr>
      <a:lvl2pPr marL="548640" indent="-182880" algn="l" defTabSz="914400" rtl="0" eaLnBrk="1" latinLnBrk="0" hangingPunct="1">
        <a:spcBef>
          <a:spcPct val="20000"/>
        </a:spcBef>
        <a:buClr>
          <a:schemeClr val="accent2">
            <a:lumMod val="75000"/>
          </a:schemeClr>
        </a:buClr>
        <a:buFont typeface="Wingdings" pitchFamily="2" charset="2"/>
        <a:buChar char="§"/>
        <a:defRPr sz="2000" kern="1200" spc="100" baseline="0">
          <a:solidFill>
            <a:schemeClr val="tx2">
              <a:lumMod val="75000"/>
            </a:schemeClr>
          </a:solidFill>
          <a:latin typeface="+mn-lt"/>
          <a:ea typeface="+mn-ea"/>
          <a:cs typeface="+mn-cs"/>
        </a:defRPr>
      </a:lvl2pPr>
      <a:lvl3pPr marL="822960" indent="-182880" algn="l" defTabSz="914400" rtl="0" eaLnBrk="1" latinLnBrk="0" hangingPunct="1">
        <a:spcBef>
          <a:spcPct val="20000"/>
        </a:spcBef>
        <a:buClr>
          <a:schemeClr val="accent3">
            <a:lumMod val="50000"/>
          </a:schemeClr>
        </a:buClr>
        <a:buFont typeface="Wingdings" pitchFamily="2" charset="2"/>
        <a:buChar char="§"/>
        <a:defRPr sz="1600" kern="1200" spc="100" baseline="0">
          <a:solidFill>
            <a:schemeClr val="tx2">
              <a:lumMod val="75000"/>
            </a:schemeClr>
          </a:solidFill>
          <a:latin typeface="+mn-lt"/>
          <a:ea typeface="+mn-ea"/>
          <a:cs typeface="+mn-cs"/>
        </a:defRPr>
      </a:lvl3pPr>
      <a:lvl4pPr marL="1097280" indent="-182880" algn="l" defTabSz="914400" rtl="0" eaLnBrk="1" latinLnBrk="0" hangingPunct="1">
        <a:spcBef>
          <a:spcPct val="20000"/>
        </a:spcBef>
        <a:buClr>
          <a:schemeClr val="accent4">
            <a:lumMod val="50000"/>
          </a:schemeClr>
        </a:buClr>
        <a:buFont typeface="Wingdings" pitchFamily="2" charset="2"/>
        <a:buChar char="§"/>
        <a:defRPr sz="1400" kern="1200">
          <a:solidFill>
            <a:schemeClr val="tx2">
              <a:lumMod val="75000"/>
            </a:schemeClr>
          </a:solidFill>
          <a:latin typeface="+mn-lt"/>
          <a:ea typeface="+mn-ea"/>
          <a:cs typeface="+mn-cs"/>
        </a:defRPr>
      </a:lvl4pPr>
      <a:lvl5pPr marL="1280160" indent="-182880" algn="l" defTabSz="914400" rtl="0" eaLnBrk="1" latinLnBrk="0" hangingPunct="1">
        <a:spcBef>
          <a:spcPct val="20000"/>
        </a:spcBef>
        <a:buClr>
          <a:schemeClr val="accent6">
            <a:lumMod val="75000"/>
          </a:schemeClr>
        </a:buClr>
        <a:buFont typeface="Wingdings" pitchFamily="2" charset="2"/>
        <a:buChar char="§"/>
        <a:defRPr sz="1300" kern="1200" spc="100" baseline="0">
          <a:solidFill>
            <a:schemeClr val="tx2">
              <a:lumMod val="75000"/>
            </a:schemeClr>
          </a:solidFill>
          <a:latin typeface="+mn-lt"/>
          <a:ea typeface="+mn-ea"/>
          <a:cs typeface="+mn-cs"/>
        </a:defRPr>
      </a:lvl5pPr>
      <a:lvl6pPr marL="1554480" indent="-182880" algn="l" defTabSz="914400" rtl="0" eaLnBrk="1" latinLnBrk="0" hangingPunct="1">
        <a:spcBef>
          <a:spcPct val="20000"/>
        </a:spcBef>
        <a:buClr>
          <a:schemeClr val="accent1">
            <a:lumMod val="50000"/>
          </a:schemeClr>
        </a:buClr>
        <a:buFont typeface="Wingdings" pitchFamily="2" charset="2"/>
        <a:buChar char="§"/>
        <a:defRPr sz="1200" kern="1200">
          <a:solidFill>
            <a:schemeClr val="tx2">
              <a:lumMod val="75000"/>
            </a:schemeClr>
          </a:solidFill>
          <a:latin typeface="+mn-lt"/>
          <a:ea typeface="+mn-ea"/>
          <a:cs typeface="+mn-cs"/>
        </a:defRPr>
      </a:lvl6pPr>
      <a:lvl7pPr marL="1828800" indent="-182880" algn="l" defTabSz="914400" rtl="0" eaLnBrk="1" latinLnBrk="0" hangingPunct="1">
        <a:spcBef>
          <a:spcPct val="20000"/>
        </a:spcBef>
        <a:buClr>
          <a:schemeClr val="accent2">
            <a:lumMod val="75000"/>
          </a:schemeClr>
        </a:buClr>
        <a:buFont typeface="Wingdings" pitchFamily="2" charset="2"/>
        <a:buChar char="§"/>
        <a:defRPr sz="1200" kern="1200">
          <a:solidFill>
            <a:schemeClr val="tx2">
              <a:lumMod val="75000"/>
            </a:schemeClr>
          </a:solidFill>
          <a:latin typeface="+mn-lt"/>
          <a:ea typeface="+mn-ea"/>
          <a:cs typeface="+mn-cs"/>
        </a:defRPr>
      </a:lvl7pPr>
      <a:lvl8pPr marL="2103120" indent="-182880" algn="l" defTabSz="914400" rtl="0" eaLnBrk="1" latinLnBrk="0" hangingPunct="1">
        <a:spcBef>
          <a:spcPct val="20000"/>
        </a:spcBef>
        <a:buClr>
          <a:schemeClr val="accent3">
            <a:lumMod val="75000"/>
          </a:schemeClr>
        </a:buClr>
        <a:buFont typeface="Wingdings" pitchFamily="2" charset="2"/>
        <a:buChar char="§"/>
        <a:defRPr sz="1200" kern="1200">
          <a:solidFill>
            <a:schemeClr val="tx2">
              <a:lumMod val="75000"/>
            </a:schemeClr>
          </a:solidFill>
          <a:latin typeface="+mn-lt"/>
          <a:ea typeface="+mn-ea"/>
          <a:cs typeface="+mn-cs"/>
        </a:defRPr>
      </a:lvl8pPr>
      <a:lvl9pPr marL="2366010" indent="-171450" algn="l" defTabSz="914400" rtl="0" eaLnBrk="1" latinLnBrk="0" hangingPunct="1">
        <a:spcBef>
          <a:spcPct val="20000"/>
        </a:spcBef>
        <a:buClr>
          <a:schemeClr val="accent5">
            <a:lumMod val="75000"/>
          </a:schemeClr>
        </a:buClr>
        <a:buFont typeface="Wingdings" panose="05000000000000000000" pitchFamily="2" charset="2"/>
        <a:buChar char="§"/>
        <a:defRPr sz="12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b="1" cap="none" dirty="0"/>
              <a:t>Course List</a:t>
            </a:r>
            <a:br>
              <a:rPr lang="en-US" dirty="0"/>
            </a:br>
            <a:br>
              <a:rPr lang="en-US" dirty="0"/>
            </a:br>
            <a:r>
              <a:rPr lang="en-US" cap="none" dirty="0"/>
              <a:t>WAI-</a:t>
            </a:r>
            <a:r>
              <a:rPr lang="en-US" cap="none" dirty="0" err="1"/>
              <a:t>CooP</a:t>
            </a:r>
            <a:r>
              <a:rPr lang="en-US" cap="none" dirty="0"/>
              <a:t> Open Meeting</a:t>
            </a:r>
            <a:br>
              <a:rPr lang="en-US" cap="none" dirty="0"/>
            </a:br>
            <a:r>
              <a:rPr lang="en-US" cap="none" dirty="0"/>
              <a:t>14 November 2023</a:t>
            </a:r>
            <a:br>
              <a:rPr lang="en-US" cap="none" dirty="0"/>
            </a:br>
            <a:endParaRPr lang="en-US" cap="none" dirty="0"/>
          </a:p>
        </p:txBody>
      </p:sp>
      <p:sp>
        <p:nvSpPr>
          <p:cNvPr id="6" name="Subtitle 4"/>
          <p:cNvSpPr txBox="1">
            <a:spLocks/>
          </p:cNvSpPr>
          <p:nvPr/>
        </p:nvSpPr>
        <p:spPr>
          <a:xfrm>
            <a:off x="9347200" y="6343523"/>
            <a:ext cx="2641600" cy="337361"/>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lumMod val="50000"/>
                </a:schemeClr>
              </a:buClr>
              <a:buFont typeface="Wingdings 2" pitchFamily="18" charset="2"/>
              <a:buChar char=""/>
              <a:defRPr sz="2400" kern="1200" spc="150" baseline="0">
                <a:solidFill>
                  <a:schemeClr val="tx2">
                    <a:lumMod val="75000"/>
                  </a:schemeClr>
                </a:solidFill>
                <a:latin typeface="+mn-lt"/>
                <a:ea typeface="+mn-ea"/>
                <a:cs typeface="+mn-cs"/>
              </a:defRPr>
            </a:lvl1pPr>
            <a:lvl2pPr marL="548640" indent="-182880" algn="l" defTabSz="914400" rtl="0" eaLnBrk="1" latinLnBrk="0" hangingPunct="1">
              <a:spcBef>
                <a:spcPct val="20000"/>
              </a:spcBef>
              <a:buClr>
                <a:schemeClr val="accent2">
                  <a:lumMod val="75000"/>
                </a:schemeClr>
              </a:buClr>
              <a:buFont typeface="Wingdings" pitchFamily="2" charset="2"/>
              <a:buChar char="§"/>
              <a:defRPr sz="2000" kern="1200" spc="100" baseline="0">
                <a:solidFill>
                  <a:schemeClr val="tx2">
                    <a:lumMod val="75000"/>
                  </a:schemeClr>
                </a:solidFill>
                <a:latin typeface="+mn-lt"/>
                <a:ea typeface="+mn-ea"/>
                <a:cs typeface="+mn-cs"/>
              </a:defRPr>
            </a:lvl2pPr>
            <a:lvl3pPr marL="822960" indent="-182880" algn="l" defTabSz="914400" rtl="0" eaLnBrk="1" latinLnBrk="0" hangingPunct="1">
              <a:spcBef>
                <a:spcPct val="20000"/>
              </a:spcBef>
              <a:buClr>
                <a:schemeClr val="accent3">
                  <a:lumMod val="50000"/>
                </a:schemeClr>
              </a:buClr>
              <a:buFont typeface="Wingdings" pitchFamily="2" charset="2"/>
              <a:buChar char="§"/>
              <a:defRPr sz="1600" kern="1200" spc="100" baseline="0">
                <a:solidFill>
                  <a:schemeClr val="tx2">
                    <a:lumMod val="75000"/>
                  </a:schemeClr>
                </a:solidFill>
                <a:latin typeface="+mn-lt"/>
                <a:ea typeface="+mn-ea"/>
                <a:cs typeface="+mn-cs"/>
              </a:defRPr>
            </a:lvl3pPr>
            <a:lvl4pPr marL="1097280" indent="-182880" algn="l" defTabSz="914400" rtl="0" eaLnBrk="1" latinLnBrk="0" hangingPunct="1">
              <a:spcBef>
                <a:spcPct val="20000"/>
              </a:spcBef>
              <a:buClr>
                <a:schemeClr val="accent4">
                  <a:lumMod val="50000"/>
                </a:schemeClr>
              </a:buClr>
              <a:buFont typeface="Wingdings" pitchFamily="2" charset="2"/>
              <a:buChar char="§"/>
              <a:defRPr sz="1400" kern="1200">
                <a:solidFill>
                  <a:schemeClr val="tx2">
                    <a:lumMod val="75000"/>
                  </a:schemeClr>
                </a:solidFill>
                <a:latin typeface="+mn-lt"/>
                <a:ea typeface="+mn-ea"/>
                <a:cs typeface="+mn-cs"/>
              </a:defRPr>
            </a:lvl4pPr>
            <a:lvl5pPr marL="1280160" indent="-182880" algn="l" defTabSz="914400" rtl="0" eaLnBrk="1" latinLnBrk="0" hangingPunct="1">
              <a:spcBef>
                <a:spcPct val="20000"/>
              </a:spcBef>
              <a:buClr>
                <a:schemeClr val="accent6">
                  <a:lumMod val="75000"/>
                </a:schemeClr>
              </a:buClr>
              <a:buFont typeface="Wingdings" pitchFamily="2" charset="2"/>
              <a:buChar char="§"/>
              <a:defRPr sz="1300" kern="1200" spc="100" baseline="0">
                <a:solidFill>
                  <a:schemeClr val="tx2">
                    <a:lumMod val="75000"/>
                  </a:schemeClr>
                </a:solidFill>
                <a:latin typeface="+mn-lt"/>
                <a:ea typeface="+mn-ea"/>
                <a:cs typeface="+mn-cs"/>
              </a:defRPr>
            </a:lvl5pPr>
            <a:lvl6pPr marL="1554480" indent="-182880" algn="l" defTabSz="914400" rtl="0" eaLnBrk="1" latinLnBrk="0" hangingPunct="1">
              <a:spcBef>
                <a:spcPct val="20000"/>
              </a:spcBef>
              <a:buClr>
                <a:schemeClr val="accent1">
                  <a:lumMod val="50000"/>
                </a:schemeClr>
              </a:buClr>
              <a:buFont typeface="Wingdings" pitchFamily="2" charset="2"/>
              <a:buChar char="§"/>
              <a:defRPr sz="1200" kern="1200">
                <a:solidFill>
                  <a:schemeClr val="tx2">
                    <a:lumMod val="75000"/>
                  </a:schemeClr>
                </a:solidFill>
                <a:latin typeface="+mn-lt"/>
                <a:ea typeface="+mn-ea"/>
                <a:cs typeface="+mn-cs"/>
              </a:defRPr>
            </a:lvl6pPr>
            <a:lvl7pPr marL="1828800" indent="-182880" algn="l" defTabSz="914400" rtl="0" eaLnBrk="1" latinLnBrk="0" hangingPunct="1">
              <a:spcBef>
                <a:spcPct val="20000"/>
              </a:spcBef>
              <a:buClr>
                <a:schemeClr val="accent2">
                  <a:lumMod val="75000"/>
                </a:schemeClr>
              </a:buClr>
              <a:buFont typeface="Wingdings" pitchFamily="2" charset="2"/>
              <a:buChar char="§"/>
              <a:defRPr sz="1200" kern="1200">
                <a:solidFill>
                  <a:schemeClr val="tx2">
                    <a:lumMod val="75000"/>
                  </a:schemeClr>
                </a:solidFill>
                <a:latin typeface="+mn-lt"/>
                <a:ea typeface="+mn-ea"/>
                <a:cs typeface="+mn-cs"/>
              </a:defRPr>
            </a:lvl7pPr>
            <a:lvl8pPr marL="2103120" indent="-182880" algn="l" defTabSz="914400" rtl="0" eaLnBrk="1" latinLnBrk="0" hangingPunct="1">
              <a:spcBef>
                <a:spcPct val="20000"/>
              </a:spcBef>
              <a:buClr>
                <a:schemeClr val="accent3">
                  <a:lumMod val="75000"/>
                </a:schemeClr>
              </a:buClr>
              <a:buFont typeface="Wingdings" pitchFamily="2" charset="2"/>
              <a:buChar char="§"/>
              <a:defRPr sz="1200" kern="1200">
                <a:solidFill>
                  <a:schemeClr val="tx2">
                    <a:lumMod val="75000"/>
                  </a:schemeClr>
                </a:solidFill>
                <a:latin typeface="+mn-lt"/>
                <a:ea typeface="+mn-ea"/>
                <a:cs typeface="+mn-cs"/>
              </a:defRPr>
            </a:lvl8pPr>
            <a:lvl9pPr marL="2366010" indent="-171450" algn="l" defTabSz="914400" rtl="0" eaLnBrk="1" latinLnBrk="0" hangingPunct="1">
              <a:spcBef>
                <a:spcPct val="20000"/>
              </a:spcBef>
              <a:buClr>
                <a:schemeClr val="accent5">
                  <a:lumMod val="75000"/>
                </a:schemeClr>
              </a:buClr>
              <a:buFont typeface="Wingdings" panose="05000000000000000000" pitchFamily="2" charset="2"/>
              <a:buChar char="§"/>
              <a:defRPr sz="1200" kern="1200">
                <a:solidFill>
                  <a:schemeClr val="tx2">
                    <a:lumMod val="75000"/>
                  </a:schemeClr>
                </a:solidFill>
                <a:latin typeface="+mn-lt"/>
                <a:ea typeface="+mn-ea"/>
                <a:cs typeface="+mn-cs"/>
              </a:defRPr>
            </a:lvl9pPr>
          </a:lstStyle>
          <a:p>
            <a:pPr marL="45720" indent="0">
              <a:buNone/>
            </a:pPr>
            <a:r>
              <a:rPr lang="en-US" sz="1600" dirty="0">
                <a:solidFill>
                  <a:schemeClr val="bg1"/>
                </a:solidFill>
              </a:rPr>
              <a:t>Horizon 2020 Project</a:t>
            </a:r>
          </a:p>
        </p:txBody>
      </p:sp>
      <p:pic>
        <p:nvPicPr>
          <p:cNvPr id="7" name="Picture 6" descr="Flag of the European Union" title="EU Fla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2576" y="4734516"/>
            <a:ext cx="2401818" cy="1628351"/>
          </a:xfrm>
          <a:prstGeom prst="rect">
            <a:avLst/>
          </a:prstGeom>
        </p:spPr>
      </p:pic>
    </p:spTree>
    <p:extLst>
      <p:ext uri="{BB962C8B-B14F-4D97-AF65-F5344CB8AC3E}">
        <p14:creationId xmlns:p14="http://schemas.microsoft.com/office/powerpoint/2010/main" val="1727290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sz="3600" cap="none" dirty="0"/>
              <a:t>What I’ll be addressing</a:t>
            </a:r>
            <a:endParaRPr lang="en-US" sz="3600" i="1" cap="none" dirty="0"/>
          </a:p>
        </p:txBody>
      </p:sp>
      <p:sp>
        <p:nvSpPr>
          <p:cNvPr id="4" name="Content Placeholder 3"/>
          <p:cNvSpPr>
            <a:spLocks noGrp="1"/>
          </p:cNvSpPr>
          <p:nvPr>
            <p:ph idx="1"/>
          </p:nvPr>
        </p:nvSpPr>
        <p:spPr/>
        <p:txBody>
          <a:bodyPr>
            <a:normAutofit/>
          </a:bodyPr>
          <a:lstStyle/>
          <a:p>
            <a:r>
              <a:rPr lang="en-US" sz="3200" dirty="0"/>
              <a:t>WP1 Monitor Market Developments</a:t>
            </a:r>
          </a:p>
          <a:p>
            <a:pPr lvl="1"/>
            <a:r>
              <a:rPr lang="en-US" sz="2800" dirty="0"/>
              <a:t>Task 1.1: Accessibility Training and Certification</a:t>
            </a:r>
          </a:p>
          <a:p>
            <a:r>
              <a:rPr lang="en-US" sz="3200" dirty="0"/>
              <a:t>Deliverable: Course List - Digital Accessibility Education, Training, and Certification</a:t>
            </a:r>
          </a:p>
          <a:p>
            <a:pPr lvl="1"/>
            <a:r>
              <a:rPr lang="en-US" sz="2800" dirty="0"/>
              <a:t>https://www.w3.org/WAI/courses/list/</a:t>
            </a:r>
          </a:p>
        </p:txBody>
      </p:sp>
    </p:spTree>
    <p:extLst>
      <p:ext uri="{BB962C8B-B14F-4D97-AF65-F5344CB8AC3E}">
        <p14:creationId xmlns:p14="http://schemas.microsoft.com/office/powerpoint/2010/main" val="2183413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sz="3600" cap="none" dirty="0"/>
              <a:t>What is the Course List</a:t>
            </a:r>
            <a:endParaRPr lang="en-US" sz="3600" i="1" cap="none" dirty="0"/>
          </a:p>
        </p:txBody>
      </p:sp>
      <p:sp>
        <p:nvSpPr>
          <p:cNvPr id="4" name="Content Placeholder 3"/>
          <p:cNvSpPr>
            <a:spLocks noGrp="1"/>
          </p:cNvSpPr>
          <p:nvPr>
            <p:ph idx="1"/>
          </p:nvPr>
        </p:nvSpPr>
        <p:spPr/>
        <p:txBody>
          <a:bodyPr>
            <a:normAutofit/>
          </a:bodyPr>
          <a:lstStyle/>
          <a:p>
            <a:r>
              <a:rPr lang="en-US" sz="3200" dirty="0"/>
              <a:t>A resource providing information about courses, training, and certification on </a:t>
            </a:r>
            <a:r>
              <a:rPr lang="en-US" sz="3200" b="1" dirty="0"/>
              <a:t>digital accessibility</a:t>
            </a:r>
            <a:r>
              <a:rPr lang="en-US" sz="3200" dirty="0"/>
              <a:t> from different providers. </a:t>
            </a:r>
          </a:p>
          <a:p>
            <a:r>
              <a:rPr lang="en-US" sz="3200" dirty="0"/>
              <a:t>It is meant to help you make informed decisions. </a:t>
            </a:r>
          </a:p>
        </p:txBody>
      </p:sp>
    </p:spTree>
    <p:extLst>
      <p:ext uri="{BB962C8B-B14F-4D97-AF65-F5344CB8AC3E}">
        <p14:creationId xmlns:p14="http://schemas.microsoft.com/office/powerpoint/2010/main" val="13860593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sz="3600" cap="none" dirty="0"/>
              <a:t>What does it include</a:t>
            </a:r>
            <a:endParaRPr lang="en-US" sz="3600" i="1" cap="none" dirty="0"/>
          </a:p>
        </p:txBody>
      </p:sp>
      <p:sp>
        <p:nvSpPr>
          <p:cNvPr id="4" name="Content Placeholder 3"/>
          <p:cNvSpPr>
            <a:spLocks noGrp="1"/>
          </p:cNvSpPr>
          <p:nvPr>
            <p:ph idx="1"/>
          </p:nvPr>
        </p:nvSpPr>
        <p:spPr/>
        <p:txBody>
          <a:bodyPr>
            <a:normAutofit fontScale="92500" lnSpcReduction="20000"/>
          </a:bodyPr>
          <a:lstStyle/>
          <a:p>
            <a:r>
              <a:rPr lang="en-US" sz="3200" dirty="0"/>
              <a:t>As of November 10, 2023, the course list displays 85 entries</a:t>
            </a:r>
          </a:p>
          <a:p>
            <a:pPr lvl="1"/>
            <a:r>
              <a:rPr lang="en-US" sz="2800" dirty="0"/>
              <a:t>Most are Training resources (71)</a:t>
            </a:r>
          </a:p>
          <a:p>
            <a:pPr lvl="1"/>
            <a:r>
              <a:rPr lang="en-US" sz="2800" dirty="0"/>
              <a:t>They are uniformly split between target audiences (content authors, designers, developers, managers, testers)</a:t>
            </a:r>
          </a:p>
          <a:p>
            <a:pPr lvl="1"/>
            <a:r>
              <a:rPr lang="en-US" sz="2800" dirty="0"/>
              <a:t>Most do not require more than previous basic accessibility knowledge (64)</a:t>
            </a:r>
          </a:p>
          <a:p>
            <a:pPr lvl="1"/>
            <a:r>
              <a:rPr lang="en-US" sz="2800" dirty="0"/>
              <a:t>Most are online (46) or hybrid (35) resources</a:t>
            </a:r>
          </a:p>
          <a:p>
            <a:pPr lvl="1"/>
            <a:r>
              <a:rPr lang="en-US" sz="2800" dirty="0"/>
              <a:t>Most are paid (60)</a:t>
            </a:r>
          </a:p>
          <a:p>
            <a:pPr lvl="1"/>
            <a:r>
              <a:rPr lang="en-US" sz="2800" dirty="0"/>
              <a:t>There are resources available in 9 different languages from 17 different countries</a:t>
            </a:r>
          </a:p>
        </p:txBody>
      </p:sp>
    </p:spTree>
    <p:extLst>
      <p:ext uri="{BB962C8B-B14F-4D97-AF65-F5344CB8AC3E}">
        <p14:creationId xmlns:p14="http://schemas.microsoft.com/office/powerpoint/2010/main" val="15195374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sz="3600" cap="none" dirty="0"/>
              <a:t>How can you use it</a:t>
            </a:r>
            <a:endParaRPr lang="en-US" sz="3600" i="1" cap="none" dirty="0"/>
          </a:p>
        </p:txBody>
      </p:sp>
      <p:sp>
        <p:nvSpPr>
          <p:cNvPr id="4" name="Content Placeholder 3"/>
          <p:cNvSpPr>
            <a:spLocks noGrp="1"/>
          </p:cNvSpPr>
          <p:nvPr>
            <p:ph idx="1"/>
          </p:nvPr>
        </p:nvSpPr>
        <p:spPr/>
        <p:txBody>
          <a:bodyPr>
            <a:normAutofit/>
          </a:bodyPr>
          <a:lstStyle/>
          <a:p>
            <a:r>
              <a:rPr lang="en-US" sz="2800" dirty="0"/>
              <a:t>Filter and search options </a:t>
            </a:r>
          </a:p>
          <a:p>
            <a:r>
              <a:rPr lang="en-US" sz="2800" dirty="0"/>
              <a:t>Course info includes how the course relates to the different WAI Curricula on Web Accessibility modules</a:t>
            </a:r>
          </a:p>
          <a:p>
            <a:pPr lvl="1"/>
            <a:r>
              <a:rPr lang="en-US" sz="2400" dirty="0"/>
              <a:t>A filter based on the Curricula will be made available soon</a:t>
            </a:r>
          </a:p>
        </p:txBody>
      </p:sp>
    </p:spTree>
    <p:extLst>
      <p:ext uri="{BB962C8B-B14F-4D97-AF65-F5344CB8AC3E}">
        <p14:creationId xmlns:p14="http://schemas.microsoft.com/office/powerpoint/2010/main" val="1057861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sz="3600" cap="none" dirty="0"/>
              <a:t>How can you contribute</a:t>
            </a:r>
            <a:endParaRPr lang="en-US" sz="3600" i="1" cap="none" dirty="0"/>
          </a:p>
        </p:txBody>
      </p:sp>
      <p:sp>
        <p:nvSpPr>
          <p:cNvPr id="4" name="Content Placeholder 3"/>
          <p:cNvSpPr>
            <a:spLocks noGrp="1"/>
          </p:cNvSpPr>
          <p:nvPr>
            <p:ph idx="1"/>
          </p:nvPr>
        </p:nvSpPr>
        <p:spPr/>
        <p:txBody>
          <a:bodyPr>
            <a:normAutofit/>
          </a:bodyPr>
          <a:lstStyle/>
          <a:p>
            <a:r>
              <a:rPr lang="en-US" sz="2800" dirty="0"/>
              <a:t>If you provide a digital accessibility related training or certification resource, you can submit it to be displayed in the list at https://www.w3.org/WAI/courses/submission/ </a:t>
            </a:r>
          </a:p>
        </p:txBody>
      </p:sp>
    </p:spTree>
    <p:extLst>
      <p:ext uri="{BB962C8B-B14F-4D97-AF65-F5344CB8AC3E}">
        <p14:creationId xmlns:p14="http://schemas.microsoft.com/office/powerpoint/2010/main" val="41345976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cap="none" dirty="0"/>
              <a:t>Questions?</a:t>
            </a:r>
          </a:p>
        </p:txBody>
      </p:sp>
      <p:sp>
        <p:nvSpPr>
          <p:cNvPr id="4" name="Content Placeholder 3"/>
          <p:cNvSpPr>
            <a:spLocks noGrp="1"/>
          </p:cNvSpPr>
          <p:nvPr>
            <p:ph idx="1"/>
          </p:nvPr>
        </p:nvSpPr>
        <p:spPr>
          <a:xfrm>
            <a:off x="507999" y="1719071"/>
            <a:ext cx="11210524" cy="3263746"/>
          </a:xfrm>
        </p:spPr>
        <p:txBody>
          <a:bodyPr anchor="ctr">
            <a:normAutofit/>
          </a:bodyPr>
          <a:lstStyle/>
          <a:p>
            <a:pPr marL="45720" indent="0" algn="ctr">
              <a:buNone/>
            </a:pPr>
            <a:r>
              <a:rPr lang="en-US" sz="8000" dirty="0"/>
              <a:t>Thank you</a:t>
            </a:r>
          </a:p>
        </p:txBody>
      </p:sp>
      <p:sp>
        <p:nvSpPr>
          <p:cNvPr id="5" name="Subtitle 4"/>
          <p:cNvSpPr txBox="1">
            <a:spLocks/>
          </p:cNvSpPr>
          <p:nvPr/>
        </p:nvSpPr>
        <p:spPr>
          <a:xfrm>
            <a:off x="9347200" y="6343523"/>
            <a:ext cx="2641600" cy="337361"/>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lumMod val="50000"/>
                </a:schemeClr>
              </a:buClr>
              <a:buFont typeface="Wingdings 2" pitchFamily="18" charset="2"/>
              <a:buChar char=""/>
              <a:defRPr sz="2400" kern="1200" spc="150" baseline="0">
                <a:solidFill>
                  <a:schemeClr val="tx2">
                    <a:lumMod val="75000"/>
                  </a:schemeClr>
                </a:solidFill>
                <a:latin typeface="+mn-lt"/>
                <a:ea typeface="+mn-ea"/>
                <a:cs typeface="+mn-cs"/>
              </a:defRPr>
            </a:lvl1pPr>
            <a:lvl2pPr marL="548640" indent="-182880" algn="l" defTabSz="914400" rtl="0" eaLnBrk="1" latinLnBrk="0" hangingPunct="1">
              <a:spcBef>
                <a:spcPct val="20000"/>
              </a:spcBef>
              <a:buClr>
                <a:schemeClr val="accent2">
                  <a:lumMod val="75000"/>
                </a:schemeClr>
              </a:buClr>
              <a:buFont typeface="Wingdings" pitchFamily="2" charset="2"/>
              <a:buChar char="§"/>
              <a:defRPr sz="2000" kern="1200" spc="100" baseline="0">
                <a:solidFill>
                  <a:schemeClr val="tx2">
                    <a:lumMod val="75000"/>
                  </a:schemeClr>
                </a:solidFill>
                <a:latin typeface="+mn-lt"/>
                <a:ea typeface="+mn-ea"/>
                <a:cs typeface="+mn-cs"/>
              </a:defRPr>
            </a:lvl2pPr>
            <a:lvl3pPr marL="822960" indent="-182880" algn="l" defTabSz="914400" rtl="0" eaLnBrk="1" latinLnBrk="0" hangingPunct="1">
              <a:spcBef>
                <a:spcPct val="20000"/>
              </a:spcBef>
              <a:buClr>
                <a:schemeClr val="accent3">
                  <a:lumMod val="50000"/>
                </a:schemeClr>
              </a:buClr>
              <a:buFont typeface="Wingdings" pitchFamily="2" charset="2"/>
              <a:buChar char="§"/>
              <a:defRPr sz="1600" kern="1200" spc="100" baseline="0">
                <a:solidFill>
                  <a:schemeClr val="tx2">
                    <a:lumMod val="75000"/>
                  </a:schemeClr>
                </a:solidFill>
                <a:latin typeface="+mn-lt"/>
                <a:ea typeface="+mn-ea"/>
                <a:cs typeface="+mn-cs"/>
              </a:defRPr>
            </a:lvl3pPr>
            <a:lvl4pPr marL="1097280" indent="-182880" algn="l" defTabSz="914400" rtl="0" eaLnBrk="1" latinLnBrk="0" hangingPunct="1">
              <a:spcBef>
                <a:spcPct val="20000"/>
              </a:spcBef>
              <a:buClr>
                <a:schemeClr val="accent4">
                  <a:lumMod val="50000"/>
                </a:schemeClr>
              </a:buClr>
              <a:buFont typeface="Wingdings" pitchFamily="2" charset="2"/>
              <a:buChar char="§"/>
              <a:defRPr sz="1400" kern="1200">
                <a:solidFill>
                  <a:schemeClr val="tx2">
                    <a:lumMod val="75000"/>
                  </a:schemeClr>
                </a:solidFill>
                <a:latin typeface="+mn-lt"/>
                <a:ea typeface="+mn-ea"/>
                <a:cs typeface="+mn-cs"/>
              </a:defRPr>
            </a:lvl4pPr>
            <a:lvl5pPr marL="1280160" indent="-182880" algn="l" defTabSz="914400" rtl="0" eaLnBrk="1" latinLnBrk="0" hangingPunct="1">
              <a:spcBef>
                <a:spcPct val="20000"/>
              </a:spcBef>
              <a:buClr>
                <a:schemeClr val="accent6">
                  <a:lumMod val="75000"/>
                </a:schemeClr>
              </a:buClr>
              <a:buFont typeface="Wingdings" pitchFamily="2" charset="2"/>
              <a:buChar char="§"/>
              <a:defRPr sz="1300" kern="1200" spc="100" baseline="0">
                <a:solidFill>
                  <a:schemeClr val="tx2">
                    <a:lumMod val="75000"/>
                  </a:schemeClr>
                </a:solidFill>
                <a:latin typeface="+mn-lt"/>
                <a:ea typeface="+mn-ea"/>
                <a:cs typeface="+mn-cs"/>
              </a:defRPr>
            </a:lvl5pPr>
            <a:lvl6pPr marL="1554480" indent="-182880" algn="l" defTabSz="914400" rtl="0" eaLnBrk="1" latinLnBrk="0" hangingPunct="1">
              <a:spcBef>
                <a:spcPct val="20000"/>
              </a:spcBef>
              <a:buClr>
                <a:schemeClr val="accent1">
                  <a:lumMod val="50000"/>
                </a:schemeClr>
              </a:buClr>
              <a:buFont typeface="Wingdings" pitchFamily="2" charset="2"/>
              <a:buChar char="§"/>
              <a:defRPr sz="1200" kern="1200">
                <a:solidFill>
                  <a:schemeClr val="tx2">
                    <a:lumMod val="75000"/>
                  </a:schemeClr>
                </a:solidFill>
                <a:latin typeface="+mn-lt"/>
                <a:ea typeface="+mn-ea"/>
                <a:cs typeface="+mn-cs"/>
              </a:defRPr>
            </a:lvl6pPr>
            <a:lvl7pPr marL="1828800" indent="-182880" algn="l" defTabSz="914400" rtl="0" eaLnBrk="1" latinLnBrk="0" hangingPunct="1">
              <a:spcBef>
                <a:spcPct val="20000"/>
              </a:spcBef>
              <a:buClr>
                <a:schemeClr val="accent2">
                  <a:lumMod val="75000"/>
                </a:schemeClr>
              </a:buClr>
              <a:buFont typeface="Wingdings" pitchFamily="2" charset="2"/>
              <a:buChar char="§"/>
              <a:defRPr sz="1200" kern="1200">
                <a:solidFill>
                  <a:schemeClr val="tx2">
                    <a:lumMod val="75000"/>
                  </a:schemeClr>
                </a:solidFill>
                <a:latin typeface="+mn-lt"/>
                <a:ea typeface="+mn-ea"/>
                <a:cs typeface="+mn-cs"/>
              </a:defRPr>
            </a:lvl7pPr>
            <a:lvl8pPr marL="2103120" indent="-182880" algn="l" defTabSz="914400" rtl="0" eaLnBrk="1" latinLnBrk="0" hangingPunct="1">
              <a:spcBef>
                <a:spcPct val="20000"/>
              </a:spcBef>
              <a:buClr>
                <a:schemeClr val="accent3">
                  <a:lumMod val="75000"/>
                </a:schemeClr>
              </a:buClr>
              <a:buFont typeface="Wingdings" pitchFamily="2" charset="2"/>
              <a:buChar char="§"/>
              <a:defRPr sz="1200" kern="1200">
                <a:solidFill>
                  <a:schemeClr val="tx2">
                    <a:lumMod val="75000"/>
                  </a:schemeClr>
                </a:solidFill>
                <a:latin typeface="+mn-lt"/>
                <a:ea typeface="+mn-ea"/>
                <a:cs typeface="+mn-cs"/>
              </a:defRPr>
            </a:lvl8pPr>
            <a:lvl9pPr marL="2366010" indent="-171450" algn="l" defTabSz="914400" rtl="0" eaLnBrk="1" latinLnBrk="0" hangingPunct="1">
              <a:spcBef>
                <a:spcPct val="20000"/>
              </a:spcBef>
              <a:buClr>
                <a:schemeClr val="accent5">
                  <a:lumMod val="75000"/>
                </a:schemeClr>
              </a:buClr>
              <a:buFont typeface="Wingdings" panose="05000000000000000000" pitchFamily="2" charset="2"/>
              <a:buChar char="§"/>
              <a:defRPr sz="1200" kern="1200">
                <a:solidFill>
                  <a:schemeClr val="tx2">
                    <a:lumMod val="75000"/>
                  </a:schemeClr>
                </a:solidFill>
                <a:latin typeface="+mn-lt"/>
                <a:ea typeface="+mn-ea"/>
                <a:cs typeface="+mn-cs"/>
              </a:defRPr>
            </a:lvl9pPr>
          </a:lstStyle>
          <a:p>
            <a:pPr marL="45720" indent="0">
              <a:buNone/>
            </a:pPr>
            <a:r>
              <a:rPr lang="en-US" sz="1600" dirty="0"/>
              <a:t>Horizon 2020 Project</a:t>
            </a:r>
          </a:p>
        </p:txBody>
      </p:sp>
      <p:pic>
        <p:nvPicPr>
          <p:cNvPr id="7" name="Picture 6" descr="Flag of the European Union" title="EU Fla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2576" y="4734516"/>
            <a:ext cx="2401818" cy="1628351"/>
          </a:xfrm>
          <a:prstGeom prst="rect">
            <a:avLst/>
          </a:prstGeom>
        </p:spPr>
      </p:pic>
      <p:sp>
        <p:nvSpPr>
          <p:cNvPr id="3" name="Slide Number Placeholder 2">
            <a:extLst>
              <a:ext uri="{FF2B5EF4-FFF2-40B4-BE49-F238E27FC236}">
                <a16:creationId xmlns:a16="http://schemas.microsoft.com/office/drawing/2014/main" id="{5BCD6C52-E2B3-455F-8BBA-B44CE410C65D}"/>
              </a:ext>
            </a:extLst>
          </p:cNvPr>
          <p:cNvSpPr>
            <a:spLocks noGrp="1"/>
          </p:cNvSpPr>
          <p:nvPr>
            <p:ph type="sldNum" sz="quarter" idx="12"/>
          </p:nvPr>
        </p:nvSpPr>
        <p:spPr/>
        <p:txBody>
          <a:bodyPr/>
          <a:lstStyle/>
          <a:p>
            <a:fld id="{401CF334-2D5C-4859-84A6-CA7E6E43FAEB}" type="slidenum">
              <a:rPr lang="en-US" smtClean="0"/>
              <a:t>7</a:t>
            </a:fld>
            <a:endParaRPr lang="en-US" dirty="0"/>
          </a:p>
        </p:txBody>
      </p:sp>
    </p:spTree>
    <p:extLst>
      <p:ext uri="{BB962C8B-B14F-4D97-AF65-F5344CB8AC3E}">
        <p14:creationId xmlns:p14="http://schemas.microsoft.com/office/powerpoint/2010/main" val="284218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sales training presentation">
  <a:themeElements>
    <a:clrScheme name="Custom 16">
      <a:dk1>
        <a:srgbClr val="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345D7E"/>
      </a:hlink>
      <a:folHlink>
        <a:srgbClr val="345D7E"/>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spDef>
      <a:spPr>
        <a:ln>
          <a:noFill/>
        </a:ln>
      </a:spPr>
      <a:bodyPr rtlCol="0" anchor="ctr"/>
      <a:lstStyle>
        <a:defPPr algn="ctr">
          <a:defRPr dirty="0"/>
        </a:defPPr>
      </a:lstStyle>
      <a:style>
        <a:lnRef idx="3">
          <a:schemeClr val="lt1"/>
        </a:lnRef>
        <a:fillRef idx="1">
          <a:schemeClr val="accent3"/>
        </a:fillRef>
        <a:effectRef idx="1">
          <a:schemeClr val="accent3"/>
        </a:effectRef>
        <a:fontRef idx="minor">
          <a:schemeClr val="lt1"/>
        </a:fontRef>
      </a:style>
    </a:spDef>
    <a:lnDef>
      <a:spPr/>
      <a:bodyPr/>
      <a:lstStyle/>
      <a:style>
        <a:lnRef idx="1">
          <a:schemeClr val="accent3"/>
        </a:lnRef>
        <a:fillRef idx="0">
          <a:schemeClr val="accent3"/>
        </a:fillRef>
        <a:effectRef idx="0">
          <a:schemeClr val="accent3"/>
        </a:effectRef>
        <a:fontRef idx="minor">
          <a:schemeClr val="tx1"/>
        </a:fontRef>
      </a:style>
    </a:lnDef>
    <a:txDef>
      <a:spPr>
        <a:noFill/>
        <a:ln>
          <a:solidFill>
            <a:schemeClr val="accent4"/>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usiness sales training presentation.potx" id="{43A08E4F-B0EF-4939-AE80-92C3CECADCD8}" vid="{E3DA271C-F552-4722-8084-29919216053E}"/>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3226</TotalTime>
  <Words>2001</Words>
  <Application>Microsoft Macintosh PowerPoint</Application>
  <PresentationFormat>Widescreen</PresentationFormat>
  <Paragraphs>93</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Wingdings</vt:lpstr>
      <vt:lpstr>Wingdings 2</vt:lpstr>
      <vt:lpstr>Business sales training presentation</vt:lpstr>
      <vt:lpstr>Course List  WAI-CooP Open Meeting 14 November 2023 </vt:lpstr>
      <vt:lpstr>What I’ll be addressing</vt:lpstr>
      <vt:lpstr>What is the Course List</vt:lpstr>
      <vt:lpstr>What does it include</vt:lpstr>
      <vt:lpstr>How can you use it</vt:lpstr>
      <vt:lpstr>How can you contribute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WAI-Tools Project  29 November 2017 Brussels, Belgium</dc:title>
  <dc:creator>Shadi Abou-Zahra</dc:creator>
  <cp:lastModifiedBy>Carlos Duarte</cp:lastModifiedBy>
  <cp:revision>130</cp:revision>
  <dcterms:created xsi:type="dcterms:W3CDTF">2017-11-20T17:35:56Z</dcterms:created>
  <dcterms:modified xsi:type="dcterms:W3CDTF">2023-11-10T10:01:05Z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74066600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