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82" r:id="rId2"/>
    <p:sldId id="352" r:id="rId3"/>
    <p:sldId id="354" r:id="rId4"/>
    <p:sldId id="3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85367"/>
  </p:normalViewPr>
  <p:slideViewPr>
    <p:cSldViewPr snapToGrid="0" showGuides="1">
      <p:cViewPr varScale="1">
        <p:scale>
          <a:sx n="115" d="100"/>
          <a:sy n="115" d="100"/>
        </p:scale>
        <p:origin x="6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olici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Carried out through W3C Education Outreach Working Group (EOWG):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Established requirements analysis with use cases and user scenarios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Researched specific Web Accessibility Directive (WAD)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Defined the workflows for submitting, moderating, and editing entries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Iteratively developed and refined prototypes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 WAI website components infrastructure, frameworks, and styles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Re-populate list according to revised criteria, and research for tools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Coordinated with W3C Education Outreach Working Group (EOWG):</a:t>
            </a:r>
          </a:p>
          <a:p>
            <a:pPr marL="4572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Revision of entries in W3C List of Accessibility Laws and Policies</a:t>
            </a:r>
            <a:br>
              <a:rPr lang="en-US" dirty="0"/>
            </a:br>
            <a:r>
              <a:rPr lang="en-US" dirty="0">
                <a:hlinkClick r:id="rId3"/>
              </a:rPr>
              <a:t>https://www.w3.org/WAI/policies/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with the existing entries and issues submitted through GitHub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Prioritize EU Member States, EU Affiliate States, and EU Partners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 contacts specific to the Web Accessibility Directive (WAD):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Monitoring Bodies, Enforcement Bodies, Ombudspersons, other relevant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Year 1: 20 entries; Year 2: 10 more entries; Year 3: 10 more entries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Carried out through W3C Education Outreach Working Group (EOWG):</a:t>
            </a:r>
          </a:p>
          <a:p>
            <a:pPr marL="4572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Collect, document, and curate a list of potential resource to revise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Consider input from help desk questions, open meetings, WAD community,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criteria for estimating relevance, impact, and currency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Coordinate with Consortium Board to finalize the yearly selections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requirements analysis with use cases and user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Iteratively develop and refine prototypes based on EOWG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WAI website components infrastructure, frameworks, and styles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39D5-9119-4C2A-87C5-029C8B6BFF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11/10/23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200" y="153923"/>
            <a:ext cx="8940800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50876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sz="2400" kern="1200" spc="15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20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16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§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§"/>
        <a:defRPr sz="13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366010" indent="-1714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EO/wiki/Evaluation_tools/Revision_2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EO/wiki/Policies_Workflo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EO/wiki/WAI-CooP_Priorit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79040"/>
            <a:ext cx="8432800" cy="1402720"/>
          </a:xfrm>
        </p:spPr>
        <p:txBody>
          <a:bodyPr/>
          <a:lstStyle/>
          <a:p>
            <a:r>
              <a:rPr lang="en-US" sz="5400" b="1" cap="none" dirty="0"/>
              <a:t>Evaluation Tools List &amp;</a:t>
            </a:r>
            <a:br>
              <a:rPr lang="en-US" sz="5400" b="1" cap="none" dirty="0"/>
            </a:br>
            <a:r>
              <a:rPr lang="en-US" sz="5400" b="1" cap="none" dirty="0"/>
              <a:t>Policies and practices</a:t>
            </a:r>
            <a:br>
              <a:rPr lang="en-US" dirty="0"/>
            </a:br>
            <a:br>
              <a:rPr lang="en-US" dirty="0"/>
            </a:br>
            <a:r>
              <a:rPr lang="en-US" cap="none" dirty="0"/>
              <a:t>WAI-</a:t>
            </a:r>
            <a:r>
              <a:rPr lang="en-US" cap="none" dirty="0" err="1"/>
              <a:t>CooP</a:t>
            </a:r>
            <a:r>
              <a:rPr lang="en-US" cap="none" dirty="0"/>
              <a:t> Open Meeting</a:t>
            </a:r>
            <a:br>
              <a:rPr lang="en-US" cap="none" dirty="0"/>
            </a:br>
            <a:r>
              <a:rPr lang="en-US" cap="none" dirty="0"/>
              <a:t>14 November 2023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9347200" y="6343523"/>
            <a:ext cx="2641600" cy="33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16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3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66010" indent="-1714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Horizon 2020 Project</a:t>
            </a:r>
          </a:p>
        </p:txBody>
      </p:sp>
      <p:pic>
        <p:nvPicPr>
          <p:cNvPr id="7" name="Picture 6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734516"/>
            <a:ext cx="2401818" cy="1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454131" cy="1054394"/>
          </a:xfrm>
        </p:spPr>
        <p:txBody>
          <a:bodyPr/>
          <a:lstStyle/>
          <a:p>
            <a:pPr algn="l"/>
            <a:r>
              <a:rPr lang="en-US" cap="none" dirty="0"/>
              <a:t>Redesign of Accessibility Evaluation Tools List</a:t>
            </a:r>
            <a:endParaRPr lang="en-US" i="1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92824" y="1808251"/>
            <a:ext cx="9669307" cy="4693901"/>
          </a:xfrm>
        </p:spPr>
        <p:txBody>
          <a:bodyPr>
            <a:normAutofit/>
          </a:bodyPr>
          <a:lstStyle/>
          <a:p>
            <a:r>
              <a:rPr lang="en-US" dirty="0"/>
              <a:t>Requirements analysis with use cases and scenarios</a:t>
            </a:r>
          </a:p>
          <a:p>
            <a:pPr lvl="1"/>
            <a:r>
              <a:rPr lang="en-US" dirty="0">
                <a:hlinkClick r:id="rId3"/>
              </a:rPr>
              <a:t>https://www.w3.org/WAI/EO/wiki/Evaluation_tools/Revision_2021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Interviews with developers, designers, testers, monitoring bodies</a:t>
            </a:r>
            <a:endParaRPr lang="en-US" dirty="0"/>
          </a:p>
          <a:p>
            <a:r>
              <a:rPr lang="en-US" dirty="0"/>
              <a:t>Researched Web Accessibility Directive requirements</a:t>
            </a:r>
          </a:p>
          <a:p>
            <a:pPr lvl="1"/>
            <a:r>
              <a:rPr lang="en-US" dirty="0"/>
              <a:t>Integrated into the requirements</a:t>
            </a:r>
          </a:p>
          <a:p>
            <a:pPr lvl="1"/>
            <a:r>
              <a:rPr lang="en-US" dirty="0"/>
              <a:t>Stakeholder interviews</a:t>
            </a:r>
          </a:p>
          <a:p>
            <a:r>
              <a:rPr lang="en-US" dirty="0"/>
              <a:t>Iteratively refined prototypes</a:t>
            </a:r>
          </a:p>
          <a:p>
            <a:pPr lvl="1"/>
            <a:r>
              <a:rPr lang="en-US" dirty="0"/>
              <a:t>We looked into audiences, scenarios, filters and produced and tested prototypes</a:t>
            </a:r>
          </a:p>
          <a:p>
            <a:pPr lvl="1"/>
            <a:endParaRPr lang="en-US" dirty="0"/>
          </a:p>
        </p:txBody>
      </p:sp>
      <p:pic>
        <p:nvPicPr>
          <p:cNvPr id="2" name="Afbeelding 1" descr="Screenshot of requirements analysis page. Non legible">
            <a:extLst>
              <a:ext uri="{FF2B5EF4-FFF2-40B4-BE49-F238E27FC236}">
                <a16:creationId xmlns:a16="http://schemas.microsoft.com/office/drawing/2014/main" id="{26E21B29-A1FA-AC43-9D05-1A193AFE4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1" y="3256987"/>
            <a:ext cx="1907171" cy="2032425"/>
          </a:xfrm>
          <a:prstGeom prst="rect">
            <a:avLst/>
          </a:prstGeom>
        </p:spPr>
      </p:pic>
      <p:pic>
        <p:nvPicPr>
          <p:cNvPr id="3" name="Afbeelding 2" descr="Photo shows post-its in different colours output of a brainstorm. Non legible">
            <a:extLst>
              <a:ext uri="{FF2B5EF4-FFF2-40B4-BE49-F238E27FC236}">
                <a16:creationId xmlns:a16="http://schemas.microsoft.com/office/drawing/2014/main" id="{D056B56E-2F99-5043-895F-AD3E98D84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69" y="5372091"/>
            <a:ext cx="1950501" cy="1405399"/>
          </a:xfrm>
          <a:prstGeom prst="rect">
            <a:avLst/>
          </a:prstGeom>
        </p:spPr>
      </p:pic>
      <p:pic>
        <p:nvPicPr>
          <p:cNvPr id="5" name="Afbeelding 4" descr="Screenshot of evaluation tools page. Non legible">
            <a:extLst>
              <a:ext uri="{FF2B5EF4-FFF2-40B4-BE49-F238E27FC236}">
                <a16:creationId xmlns:a16="http://schemas.microsoft.com/office/drawing/2014/main" id="{90782A7A-5D85-9B4F-9C61-7091BFD03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21" y="1601425"/>
            <a:ext cx="1896897" cy="15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387438" cy="1054394"/>
          </a:xfrm>
        </p:spPr>
        <p:txBody>
          <a:bodyPr/>
          <a:lstStyle/>
          <a:p>
            <a:pPr algn="l"/>
            <a:r>
              <a:rPr lang="en-US" cap="none" dirty="0"/>
              <a:t>Updated List of Accessibility Laws and Policies</a:t>
            </a:r>
            <a:endParaRPr lang="en-US" i="1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783082"/>
          </a:xfrm>
        </p:spPr>
        <p:txBody>
          <a:bodyPr>
            <a:normAutofit/>
          </a:bodyPr>
          <a:lstStyle/>
          <a:p>
            <a:r>
              <a:rPr lang="en-US" dirty="0"/>
              <a:t>Adapted workflow document:</a:t>
            </a:r>
            <a:br>
              <a:rPr lang="en-US" dirty="0"/>
            </a:br>
            <a:r>
              <a:rPr lang="en-US" dirty="0">
                <a:hlinkClick r:id="rId3"/>
              </a:rPr>
              <a:t>https://www.w3.org/WAI/EO/wiki/Policies_Workflow</a:t>
            </a:r>
            <a:r>
              <a:rPr lang="en-US" dirty="0"/>
              <a:t> </a:t>
            </a:r>
          </a:p>
          <a:p>
            <a:r>
              <a:rPr lang="en-US" dirty="0"/>
              <a:t>Revising entries in W3C List of Accessibility Laws and Policies</a:t>
            </a:r>
          </a:p>
          <a:p>
            <a:pPr lvl="1"/>
            <a:r>
              <a:rPr lang="en-US" dirty="0"/>
              <a:t>Help from legal students, desk research and calls with experts</a:t>
            </a:r>
          </a:p>
          <a:p>
            <a:r>
              <a:rPr lang="en-US" dirty="0"/>
              <a:t>Started with the existing entries and issues submitted through GitHub</a:t>
            </a:r>
          </a:p>
          <a:p>
            <a:pPr lvl="1"/>
            <a:r>
              <a:rPr lang="en-US" dirty="0"/>
              <a:t>Prioritizing EU Member States, EU Affiliate States, and EU Partners</a:t>
            </a:r>
          </a:p>
          <a:p>
            <a:pPr lvl="1"/>
            <a:r>
              <a:rPr lang="en-US" dirty="0"/>
              <a:t>Year 1: 20 entries; Year 2: 10 more entries; Year 3: 10 more entries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Other Key WAI Resources we are looking 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912388"/>
          </a:xfrm>
        </p:spPr>
        <p:txBody>
          <a:bodyPr>
            <a:normAutofit/>
          </a:bodyPr>
          <a:lstStyle/>
          <a:p>
            <a:r>
              <a:rPr lang="en-US" dirty="0"/>
              <a:t>Collected, documented, and curated a list of potential resource to revise</a:t>
            </a:r>
          </a:p>
          <a:p>
            <a:pPr lvl="1"/>
            <a:r>
              <a:rPr lang="en-US" dirty="0"/>
              <a:t>Current list: </a:t>
            </a:r>
            <a:r>
              <a:rPr lang="en-US" dirty="0">
                <a:hlinkClick r:id="rId3"/>
              </a:rPr>
              <a:t>https://www.w3.org/WAI/EO/wiki/WAI-CooP_Priorities</a:t>
            </a:r>
            <a:r>
              <a:rPr lang="en-US" dirty="0"/>
              <a:t> </a:t>
            </a:r>
            <a:r>
              <a:rPr lang="nl-NL" dirty="0"/>
              <a:t> </a:t>
            </a:r>
          </a:p>
          <a:p>
            <a:pPr lvl="1"/>
            <a:r>
              <a:rPr lang="en-US" dirty="0"/>
              <a:t>Gathered input from help desk questions, open meetings, WAD community, etc.</a:t>
            </a:r>
          </a:p>
          <a:p>
            <a:r>
              <a:rPr lang="en-US" dirty="0"/>
              <a:t>Revised</a:t>
            </a:r>
          </a:p>
          <a:p>
            <a:pPr lvl="1"/>
            <a:r>
              <a:rPr lang="en-US" dirty="0"/>
              <a:t>Template for accessibility evaluation reports</a:t>
            </a:r>
          </a:p>
          <a:p>
            <a:pPr lvl="1"/>
            <a:r>
              <a:rPr lang="en-US" dirty="0"/>
              <a:t>WCAG-EM report tool update to WCAG2.2</a:t>
            </a:r>
          </a:p>
          <a:p>
            <a:pPr lvl="1"/>
            <a:r>
              <a:rPr lang="en-US" dirty="0" err="1"/>
              <a:t>Easychecks</a:t>
            </a:r>
            <a:r>
              <a:rPr lang="en-US" dirty="0"/>
              <a:t> update study</a:t>
            </a:r>
          </a:p>
          <a:p>
            <a:pPr lvl="1"/>
            <a:r>
              <a:rPr lang="en-US" dirty="0"/>
              <a:t>Translation of WCAG2.2 to Dutch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ales training presentation">
  <a:themeElements>
    <a:clrScheme name="Custom 16">
      <a:dk1>
        <a:srgbClr val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345D7E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training presentation.potx" id="{43A08E4F-B0EF-4939-AE80-92C3CECADCD8}" vid="{E3DA271C-F552-4722-8084-29919216053E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511</Words>
  <Application>Microsoft Macintosh PowerPoint</Application>
  <PresentationFormat>Breedbeeld</PresentationFormat>
  <Paragraphs>54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Wingdings</vt:lpstr>
      <vt:lpstr>Wingdings 2</vt:lpstr>
      <vt:lpstr>Business sales training presentation</vt:lpstr>
      <vt:lpstr>Evaluation Tools List &amp; Policies and practices  WAI-CooP Open Meeting 14 November 2023 </vt:lpstr>
      <vt:lpstr>Redesign of Accessibility Evaluation Tools List</vt:lpstr>
      <vt:lpstr>Updated List of Accessibility Laws and Policies</vt:lpstr>
      <vt:lpstr>Other Key WAI Resources we are looking 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WAI-Tools Project  29 November 2017 Brussels, Belgium</dc:title>
  <dc:creator>Shadi Abou-Zahra</dc:creator>
  <cp:lastModifiedBy>Eric Velleman</cp:lastModifiedBy>
  <cp:revision>97</cp:revision>
  <dcterms:created xsi:type="dcterms:W3CDTF">2017-11-20T17:35:56Z</dcterms:created>
  <dcterms:modified xsi:type="dcterms:W3CDTF">2023-11-10T15:44:06Z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