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75" r:id="rId8"/>
    <p:sldId id="260" r:id="rId9"/>
    <p:sldId id="261" r:id="rId10"/>
    <p:sldId id="276" r:id="rId11"/>
    <p:sldId id="262" r:id="rId12"/>
    <p:sldId id="263" r:id="rId13"/>
    <p:sldId id="265" r:id="rId14"/>
    <p:sldId id="266" r:id="rId15"/>
    <p:sldId id="267" r:id="rId16"/>
    <p:sldId id="268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 snapToGrid="0" snapToObjects="1">
      <p:cViewPr varScale="1">
        <p:scale>
          <a:sx n="100" d="100"/>
          <a:sy n="100" d="100"/>
        </p:scale>
        <p:origin x="16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65470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03870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45047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06315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39826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17091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2479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82990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14116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20375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0377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6D0D6-F348-FA44-A28D-441032875136}" type="datetimeFigureOut">
              <a:rPr lang="en-PT" smtClean="0"/>
              <a:t>18/04/2022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1200-D337-B54F-B858-42F72CDC89B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966249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27CF8-4B71-CCC3-76A6-417B39130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T" dirty="0"/>
              <a:t>Challenges of Monitoring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9279A-E067-AC31-6347-A2BDA0473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r>
              <a:rPr lang="en-PT" sz="2800" dirty="0"/>
              <a:t>Carlos Duarte, Universidade de Lisboa</a:t>
            </a:r>
          </a:p>
          <a:p>
            <a:endParaRPr lang="en-PT" sz="2800" dirty="0"/>
          </a:p>
          <a:p>
            <a:r>
              <a:rPr lang="en-PT" sz="2800" dirty="0"/>
              <a:t>WAI-CooP open online meeting</a:t>
            </a:r>
          </a:p>
          <a:p>
            <a:r>
              <a:rPr lang="en-PT" sz="2800" dirty="0"/>
              <a:t>19 April 2022</a:t>
            </a:r>
          </a:p>
        </p:txBody>
      </p:sp>
      <p:pic>
        <p:nvPicPr>
          <p:cNvPr id="1026" name="Picture 2" descr="European Union flag">
            <a:extLst>
              <a:ext uri="{FF2B5EF4-FFF2-40B4-BE49-F238E27FC236}">
                <a16:creationId xmlns:a16="http://schemas.microsoft.com/office/drawing/2014/main" id="{4550672A-F21E-BDAC-1577-3C9F1A8CF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893" y="534002"/>
            <a:ext cx="2208213" cy="147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3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BC28-C6BF-B970-E3B7-EC439473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Scoring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AC586-8CDA-42C6-FAF7-99A09CC69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Score vs Non conformance </a:t>
            </a:r>
          </a:p>
          <a:p>
            <a:endParaRPr lang="en-PT" sz="3200" dirty="0"/>
          </a:p>
          <a:p>
            <a:endParaRPr lang="en-PT" sz="3200" dirty="0"/>
          </a:p>
          <a:p>
            <a:pPr marL="0" indent="0" algn="ctr">
              <a:buNone/>
            </a:pPr>
            <a:r>
              <a:rPr lang="en-PT" sz="3200" dirty="0"/>
              <a:t>A score can be more meaningfull but needs to be valid</a:t>
            </a:r>
          </a:p>
        </p:txBody>
      </p:sp>
    </p:spTree>
    <p:extLst>
      <p:ext uri="{BB962C8B-B14F-4D97-AF65-F5344CB8AC3E}">
        <p14:creationId xmlns:p14="http://schemas.microsoft.com/office/powerpoint/2010/main" val="773534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65F03-FCFC-2909-82F1-6FEC579A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In-depth monitoring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464C8-E9BE-A523-B5E4-2D567B653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55982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0C80-E80B-16FD-824E-CE580522F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379FB-69C7-078C-1824-09C1FB8C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T" sz="3200" dirty="0"/>
              <a:t>Methodology</a:t>
            </a:r>
            <a:endParaRPr lang="en-PT" dirty="0"/>
          </a:p>
        </p:txBody>
      </p:sp>
    </p:spTree>
    <p:extLst>
      <p:ext uri="{BB962C8B-B14F-4D97-AF65-F5344CB8AC3E}">
        <p14:creationId xmlns:p14="http://schemas.microsoft.com/office/powerpoint/2010/main" val="283790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686D9-6226-2E50-7754-D1338E33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Mobile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17E18-C361-DBE1-7216-E02DAD03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Testing mobile applications with </a:t>
            </a:r>
            <a:r>
              <a:rPr lang="en-PT" sz="3200" b="1" dirty="0">
                <a:solidFill>
                  <a:srgbClr val="FBF200"/>
                </a:solidFill>
              </a:rPr>
              <a:t>Web Content</a:t>
            </a:r>
            <a:r>
              <a:rPr lang="en-PT" sz="3200" b="1" dirty="0"/>
              <a:t> </a:t>
            </a:r>
            <a:r>
              <a:rPr lang="en-PT" sz="3200" dirty="0"/>
              <a:t>Accessibility Guidelines</a:t>
            </a:r>
          </a:p>
          <a:p>
            <a:r>
              <a:rPr lang="en-PT" sz="3200" dirty="0"/>
              <a:t>OS specifities</a:t>
            </a:r>
          </a:p>
          <a:p>
            <a:endParaRPr lang="en-PT" sz="3200" dirty="0"/>
          </a:p>
        </p:txBody>
      </p:sp>
    </p:spTree>
    <p:extLst>
      <p:ext uri="{BB962C8B-B14F-4D97-AF65-F5344CB8AC3E}">
        <p14:creationId xmlns:p14="http://schemas.microsoft.com/office/powerpoint/2010/main" val="407896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9EA181-7706-81D0-8FFC-53E52057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Involving users with disabilities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2A9F90-6094-52AB-6C0D-870255AA3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38847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0ADA6F-6884-56C9-4EA2-DDEE30167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Usability testing with persons with disabilities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4C2A06-199E-F6DA-3E34-36F06809C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Functional performance statements</a:t>
            </a:r>
          </a:p>
          <a:p>
            <a:r>
              <a:rPr lang="en-PT" sz="3200" dirty="0"/>
              <a:t>Artificial tasks</a:t>
            </a:r>
          </a:p>
        </p:txBody>
      </p:sp>
    </p:spTree>
    <p:extLst>
      <p:ext uri="{BB962C8B-B14F-4D97-AF65-F5344CB8AC3E}">
        <p14:creationId xmlns:p14="http://schemas.microsoft.com/office/powerpoint/2010/main" val="4005207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CBA8-6013-8279-0ED4-8D7414F7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Collecting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3B350-CFC2-BE0C-A87C-83CAFF8F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Feedback mechanisms </a:t>
            </a:r>
          </a:p>
          <a:p>
            <a:pPr lvl="1"/>
            <a:r>
              <a:rPr lang="en-PT" sz="2800" dirty="0"/>
              <a:t>Not used</a:t>
            </a:r>
          </a:p>
          <a:p>
            <a:pPr lvl="1"/>
            <a:r>
              <a:rPr lang="en-PT" sz="2800" dirty="0"/>
              <a:t>Lack of awareness</a:t>
            </a:r>
          </a:p>
        </p:txBody>
      </p:sp>
    </p:spTree>
    <p:extLst>
      <p:ext uri="{BB962C8B-B14F-4D97-AF65-F5344CB8AC3E}">
        <p14:creationId xmlns:p14="http://schemas.microsoft.com/office/powerpoint/2010/main" val="3400731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FFBA-1355-1B12-58C6-FB5F66E6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Accessibility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2316-D541-C828-7F58-43DE21D93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Not published</a:t>
            </a:r>
          </a:p>
          <a:p>
            <a:r>
              <a:rPr lang="en-PT" sz="3200" dirty="0"/>
              <a:t>Standard format</a:t>
            </a:r>
          </a:p>
        </p:txBody>
      </p:sp>
    </p:spTree>
    <p:extLst>
      <p:ext uri="{BB962C8B-B14F-4D97-AF65-F5344CB8AC3E}">
        <p14:creationId xmlns:p14="http://schemas.microsoft.com/office/powerpoint/2010/main" val="1417267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FB21EE-124B-1717-4B40-E1469E6D3E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PT" dirty="0"/>
              <a:t>Thank you</a:t>
            </a:r>
            <a:br>
              <a:rPr lang="en-PT" dirty="0"/>
            </a:br>
            <a:br>
              <a:rPr lang="en-PT" dirty="0"/>
            </a:br>
            <a:r>
              <a:rPr lang="en-PT" dirty="0"/>
              <a:t>Time to discuss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D9BEBF0-5F3A-3201-1E25-1510381FD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T" dirty="0"/>
          </a:p>
        </p:txBody>
      </p:sp>
    </p:spTree>
    <p:extLst>
      <p:ext uri="{BB962C8B-B14F-4D97-AF65-F5344CB8AC3E}">
        <p14:creationId xmlns:p14="http://schemas.microsoft.com/office/powerpoint/2010/main" val="22769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8C92-1DE1-A1D9-8AE8-94962A72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DEFC9-9F55-28BD-0722-F17910D3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Generic</a:t>
            </a:r>
          </a:p>
          <a:p>
            <a:r>
              <a:rPr lang="en-PT" sz="3200" dirty="0"/>
              <a:t>Simplified monitoring</a:t>
            </a:r>
          </a:p>
          <a:p>
            <a:pPr lvl="1"/>
            <a:r>
              <a:rPr lang="en-PT" sz="2800" dirty="0"/>
              <a:t>Sampling, tooling, scoring</a:t>
            </a:r>
          </a:p>
          <a:p>
            <a:r>
              <a:rPr lang="en-PT" sz="3200" dirty="0"/>
              <a:t>In-depth monitoring</a:t>
            </a:r>
          </a:p>
          <a:p>
            <a:pPr lvl="1"/>
            <a:r>
              <a:rPr lang="en-GB" sz="2800" dirty="0"/>
              <a:t>T</a:t>
            </a:r>
            <a:r>
              <a:rPr lang="en-PT" sz="2800" dirty="0"/>
              <a:t>esting, mobile</a:t>
            </a:r>
          </a:p>
          <a:p>
            <a:r>
              <a:rPr lang="en-PT" sz="3200" dirty="0"/>
              <a:t>Involving users with disabilities</a:t>
            </a:r>
          </a:p>
          <a:p>
            <a:pPr lvl="1"/>
            <a:r>
              <a:rPr lang="en-GB" sz="2800" dirty="0"/>
              <a:t>U</a:t>
            </a:r>
            <a:r>
              <a:rPr lang="en-PT" sz="2800" dirty="0"/>
              <a:t>sability testing, collecting feedback, accessibility statements</a:t>
            </a:r>
          </a:p>
        </p:txBody>
      </p:sp>
    </p:spTree>
    <p:extLst>
      <p:ext uri="{BB962C8B-B14F-4D97-AF65-F5344CB8AC3E}">
        <p14:creationId xmlns:p14="http://schemas.microsoft.com/office/powerpoint/2010/main" val="83097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ADACDE-ADB6-F3B5-2513-9D9664CD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Generic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F104C-84BE-900F-35D4-F71F2BD2FE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86749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8B45-24DD-3BC4-8E1A-CDB2A7EF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General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1E152-6F6E-808C-52A5-9AD8C8E3B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Time</a:t>
            </a:r>
          </a:p>
          <a:p>
            <a:r>
              <a:rPr lang="en-PT" sz="3200" dirty="0"/>
              <a:t>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52367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7F17E2-D985-04E5-0E89-37EF2B8B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Simplified monitoring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69C0CA-9282-5BF7-BFCF-C4818DFC62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29100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038C2D-84DB-97DD-FE64-1C80F8E6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Sampling (1)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C3ABA-6CAB-62CB-58D5-1B61ACBE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Websites</a:t>
            </a:r>
          </a:p>
          <a:p>
            <a:r>
              <a:rPr lang="en-PT" sz="3200" dirty="0"/>
              <a:t>Pages</a:t>
            </a:r>
          </a:p>
          <a:p>
            <a:pPr lvl="1"/>
            <a:r>
              <a:rPr lang="en-PT" sz="2800" dirty="0"/>
              <a:t>Limited sample vs whole website</a:t>
            </a:r>
          </a:p>
        </p:txBody>
      </p:sp>
    </p:spTree>
    <p:extLst>
      <p:ext uri="{BB962C8B-B14F-4D97-AF65-F5344CB8AC3E}">
        <p14:creationId xmlns:p14="http://schemas.microsoft.com/office/powerpoint/2010/main" val="375097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038C2D-84DB-97DD-FE64-1C80F8E6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Sampling (2)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C3ABA-6CAB-62CB-58D5-1B61ACBE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Websites</a:t>
            </a:r>
          </a:p>
          <a:p>
            <a:r>
              <a:rPr lang="en-PT" sz="3200" dirty="0"/>
              <a:t>Pages</a:t>
            </a:r>
          </a:p>
          <a:p>
            <a:pPr lvl="1"/>
            <a:r>
              <a:rPr lang="en-PT" sz="2800" dirty="0"/>
              <a:t>Limited sample vs whole website</a:t>
            </a:r>
          </a:p>
          <a:p>
            <a:endParaRPr lang="en-PT" sz="3200" dirty="0"/>
          </a:p>
          <a:p>
            <a:endParaRPr lang="en-PT" sz="3200" dirty="0"/>
          </a:p>
          <a:p>
            <a:pPr marL="0" indent="0" algn="ctr">
              <a:buNone/>
            </a:pPr>
            <a:r>
              <a:rPr lang="en-PT" sz="3200" dirty="0"/>
              <a:t>Given the resources, more pages is better</a:t>
            </a:r>
          </a:p>
        </p:txBody>
      </p:sp>
    </p:spTree>
    <p:extLst>
      <p:ext uri="{BB962C8B-B14F-4D97-AF65-F5344CB8AC3E}">
        <p14:creationId xmlns:p14="http://schemas.microsoft.com/office/powerpoint/2010/main" val="2848085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86BC-FEEA-FB0A-7D73-BB73F0E9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Tooling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691FA-482D-1698-80FA-4EF001DDC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Crawling</a:t>
            </a:r>
          </a:p>
          <a:p>
            <a:r>
              <a:rPr lang="en-PT" sz="3200" dirty="0"/>
              <a:t>Evaluating</a:t>
            </a:r>
          </a:p>
        </p:txBody>
      </p:sp>
    </p:spTree>
    <p:extLst>
      <p:ext uri="{BB962C8B-B14F-4D97-AF65-F5344CB8AC3E}">
        <p14:creationId xmlns:p14="http://schemas.microsoft.com/office/powerpoint/2010/main" val="306068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BC28-C6BF-B970-E3B7-EC439473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Scoring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AC586-8CDA-42C6-FAF7-99A09CC69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T" sz="3200" dirty="0"/>
              <a:t>Score vs Non conformance </a:t>
            </a:r>
          </a:p>
        </p:txBody>
      </p:sp>
    </p:spTree>
    <p:extLst>
      <p:ext uri="{BB962C8B-B14F-4D97-AF65-F5344CB8AC3E}">
        <p14:creationId xmlns:p14="http://schemas.microsoft.com/office/powerpoint/2010/main" val="29688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164</Words>
  <Application>Microsoft Macintosh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Challenges of Monitoring</vt:lpstr>
      <vt:lpstr>Agenda</vt:lpstr>
      <vt:lpstr>Generic</vt:lpstr>
      <vt:lpstr>General challenges</vt:lpstr>
      <vt:lpstr>Simplified monitoring</vt:lpstr>
      <vt:lpstr>Sampling (1)</vt:lpstr>
      <vt:lpstr>Sampling (2)</vt:lpstr>
      <vt:lpstr>Tooling</vt:lpstr>
      <vt:lpstr>Scoring (1)</vt:lpstr>
      <vt:lpstr>Scoring (2)</vt:lpstr>
      <vt:lpstr>In-depth monitoring</vt:lpstr>
      <vt:lpstr>Testing</vt:lpstr>
      <vt:lpstr>Mobile</vt:lpstr>
      <vt:lpstr>Involving users with disabilities</vt:lpstr>
      <vt:lpstr>Usability testing with persons with disabilities</vt:lpstr>
      <vt:lpstr>Collecting feedback</vt:lpstr>
      <vt:lpstr>Accessibility statements</vt:lpstr>
      <vt:lpstr>Thank you  Time to discuss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Carlos Alberto Pacheco dos Anjos Duarte</dc:creator>
  <cp:lastModifiedBy>Carlos Alberto Pacheco dos Anjos Duarte</cp:lastModifiedBy>
  <cp:revision>33</cp:revision>
  <dcterms:created xsi:type="dcterms:W3CDTF">2022-04-18T11:15:35Z</dcterms:created>
  <dcterms:modified xsi:type="dcterms:W3CDTF">2022-04-18T17:38:06Z</dcterms:modified>
</cp:coreProperties>
</file>