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74" r:id="rId3"/>
    <p:sldId id="300" r:id="rId4"/>
    <p:sldId id="356" r:id="rId5"/>
    <p:sldId id="276" r:id="rId6"/>
    <p:sldId id="358" r:id="rId7"/>
    <p:sldId id="264" r:id="rId8"/>
    <p:sldId id="359" r:id="rId9"/>
    <p:sldId id="389" r:id="rId10"/>
    <p:sldId id="391" r:id="rId11"/>
    <p:sldId id="390" r:id="rId12"/>
    <p:sldId id="392" r:id="rId13"/>
    <p:sldId id="360" r:id="rId14"/>
    <p:sldId id="284" r:id="rId15"/>
    <p:sldId id="361" r:id="rId16"/>
    <p:sldId id="362" r:id="rId17"/>
    <p:sldId id="375" r:id="rId18"/>
    <p:sldId id="376" r:id="rId19"/>
    <p:sldId id="377" r:id="rId20"/>
    <p:sldId id="378" r:id="rId21"/>
    <p:sldId id="363" r:id="rId22"/>
    <p:sldId id="379" r:id="rId23"/>
    <p:sldId id="380" r:id="rId24"/>
    <p:sldId id="381" r:id="rId25"/>
    <p:sldId id="364" r:id="rId26"/>
    <p:sldId id="383" r:id="rId27"/>
    <p:sldId id="365" r:id="rId28"/>
    <p:sldId id="382" r:id="rId29"/>
    <p:sldId id="366" r:id="rId30"/>
    <p:sldId id="301" r:id="rId31"/>
    <p:sldId id="367" r:id="rId32"/>
    <p:sldId id="394" r:id="rId33"/>
    <p:sldId id="395" r:id="rId34"/>
    <p:sldId id="396" r:id="rId35"/>
    <p:sldId id="279" r:id="rId36"/>
    <p:sldId id="280" r:id="rId37"/>
    <p:sldId id="281" r:id="rId38"/>
    <p:sldId id="369" r:id="rId39"/>
    <p:sldId id="370" r:id="rId40"/>
    <p:sldId id="384" r:id="rId41"/>
    <p:sldId id="385" r:id="rId42"/>
    <p:sldId id="386" r:id="rId43"/>
    <p:sldId id="387" r:id="rId44"/>
    <p:sldId id="388" r:id="rId45"/>
    <p:sldId id="371" r:id="rId46"/>
    <p:sldId id="372" r:id="rId47"/>
    <p:sldId id="373" r:id="rId48"/>
    <p:sldId id="270" r:id="rId4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77B3"/>
    <a:srgbClr val="E1271D"/>
    <a:srgbClr val="BBDC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1137" autoAdjust="0"/>
  </p:normalViewPr>
  <p:slideViewPr>
    <p:cSldViewPr snapToGrid="0">
      <p:cViewPr varScale="1">
        <p:scale>
          <a:sx n="61" d="100"/>
          <a:sy n="61" d="100"/>
        </p:scale>
        <p:origin x="884" y="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B6C69-F9C8-476A-A22F-04F238FB09DF}" type="datetimeFigureOut">
              <a:rPr lang="en-GB" smtClean="0"/>
              <a:t>17/11/2021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637DA-ECFF-4E30-8019-BCDA5E2DDEE1}" type="slidenum">
              <a:rPr lang="en-GB" smtClean="0"/>
              <a:t>‹#›</a:t>
            </a:fld>
            <a:endParaRPr lang="en-GB"/>
          </a:p>
        </p:txBody>
      </p:sp>
    </p:spTree>
    <p:extLst>
      <p:ext uri="{BB962C8B-B14F-4D97-AF65-F5344CB8AC3E}">
        <p14:creationId xmlns:p14="http://schemas.microsoft.com/office/powerpoint/2010/main" val="72841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EDF Board meeting </a:t>
            </a:r>
          </a:p>
          <a:p>
            <a:r>
              <a:rPr lang="en-GB" baseline="0" dirty="0"/>
              <a:t>November 18</a:t>
            </a:r>
            <a:r>
              <a:rPr lang="en-GB" baseline="30000" dirty="0"/>
              <a:t>th</a:t>
            </a:r>
            <a:r>
              <a:rPr lang="en-GB" baseline="0" dirty="0"/>
              <a:t> 2021 </a:t>
            </a:r>
          </a:p>
        </p:txBody>
      </p:sp>
      <p:sp>
        <p:nvSpPr>
          <p:cNvPr id="4" name="Slide Number Placeholder 3"/>
          <p:cNvSpPr>
            <a:spLocks noGrp="1"/>
          </p:cNvSpPr>
          <p:nvPr>
            <p:ph type="sldNum" sz="quarter" idx="10"/>
          </p:nvPr>
        </p:nvSpPr>
        <p:spPr/>
        <p:txBody>
          <a:bodyPr/>
          <a:lstStyle/>
          <a:p>
            <a:fld id="{6C3637DA-ECFF-4E30-8019-BCDA5E2DDEE1}" type="slidenum">
              <a:rPr lang="en-GB" smtClean="0"/>
              <a:t>1</a:t>
            </a:fld>
            <a:endParaRPr lang="en-GB"/>
          </a:p>
        </p:txBody>
      </p:sp>
    </p:spTree>
    <p:extLst>
      <p:ext uri="{BB962C8B-B14F-4D97-AF65-F5344CB8AC3E}">
        <p14:creationId xmlns:p14="http://schemas.microsoft.com/office/powerpoint/2010/main" val="161077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17</a:t>
            </a:fld>
            <a:endParaRPr lang="en-GB"/>
          </a:p>
        </p:txBody>
      </p:sp>
    </p:spTree>
    <p:extLst>
      <p:ext uri="{BB962C8B-B14F-4D97-AF65-F5344CB8AC3E}">
        <p14:creationId xmlns:p14="http://schemas.microsoft.com/office/powerpoint/2010/main" val="1446775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18</a:t>
            </a:fld>
            <a:endParaRPr lang="en-GB"/>
          </a:p>
        </p:txBody>
      </p:sp>
    </p:spTree>
    <p:extLst>
      <p:ext uri="{BB962C8B-B14F-4D97-AF65-F5344CB8AC3E}">
        <p14:creationId xmlns:p14="http://schemas.microsoft.com/office/powerpoint/2010/main" val="3846252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19</a:t>
            </a:fld>
            <a:endParaRPr lang="en-GB"/>
          </a:p>
        </p:txBody>
      </p:sp>
    </p:spTree>
    <p:extLst>
      <p:ext uri="{BB962C8B-B14F-4D97-AF65-F5344CB8AC3E}">
        <p14:creationId xmlns:p14="http://schemas.microsoft.com/office/powerpoint/2010/main" val="1587425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20</a:t>
            </a:fld>
            <a:endParaRPr lang="en-GB"/>
          </a:p>
        </p:txBody>
      </p:sp>
    </p:spTree>
    <p:extLst>
      <p:ext uri="{BB962C8B-B14F-4D97-AF65-F5344CB8AC3E}">
        <p14:creationId xmlns:p14="http://schemas.microsoft.com/office/powerpoint/2010/main" val="1765490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21</a:t>
            </a:fld>
            <a:endParaRPr lang="en-GB"/>
          </a:p>
        </p:txBody>
      </p:sp>
    </p:spTree>
    <p:extLst>
      <p:ext uri="{BB962C8B-B14F-4D97-AF65-F5344CB8AC3E}">
        <p14:creationId xmlns:p14="http://schemas.microsoft.com/office/powerpoint/2010/main" val="2365182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22</a:t>
            </a:fld>
            <a:endParaRPr lang="en-GB"/>
          </a:p>
        </p:txBody>
      </p:sp>
    </p:spTree>
    <p:extLst>
      <p:ext uri="{BB962C8B-B14F-4D97-AF65-F5344CB8AC3E}">
        <p14:creationId xmlns:p14="http://schemas.microsoft.com/office/powerpoint/2010/main" val="1745517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23</a:t>
            </a:fld>
            <a:endParaRPr lang="en-GB"/>
          </a:p>
        </p:txBody>
      </p:sp>
    </p:spTree>
    <p:extLst>
      <p:ext uri="{BB962C8B-B14F-4D97-AF65-F5344CB8AC3E}">
        <p14:creationId xmlns:p14="http://schemas.microsoft.com/office/powerpoint/2010/main" val="3167807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24</a:t>
            </a:fld>
            <a:endParaRPr lang="en-GB"/>
          </a:p>
        </p:txBody>
      </p:sp>
    </p:spTree>
    <p:extLst>
      <p:ext uri="{BB962C8B-B14F-4D97-AF65-F5344CB8AC3E}">
        <p14:creationId xmlns:p14="http://schemas.microsoft.com/office/powerpoint/2010/main" val="4117778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25</a:t>
            </a:fld>
            <a:endParaRPr lang="en-GB"/>
          </a:p>
        </p:txBody>
      </p:sp>
    </p:spTree>
    <p:extLst>
      <p:ext uri="{BB962C8B-B14F-4D97-AF65-F5344CB8AC3E}">
        <p14:creationId xmlns:p14="http://schemas.microsoft.com/office/powerpoint/2010/main" val="1151256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26</a:t>
            </a:fld>
            <a:endParaRPr lang="en-GB"/>
          </a:p>
        </p:txBody>
      </p:sp>
    </p:spTree>
    <p:extLst>
      <p:ext uri="{BB962C8B-B14F-4D97-AF65-F5344CB8AC3E}">
        <p14:creationId xmlns:p14="http://schemas.microsoft.com/office/powerpoint/2010/main" val="1251211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defTabSz="457200" eaLnBrk="0" fontAlgn="base" hangingPunct="0">
              <a:lnSpc>
                <a:spcPct val="150000"/>
              </a:lnSpc>
              <a:spcBef>
                <a:spcPts val="662"/>
              </a:spcBef>
              <a:spcAft>
                <a:spcPts val="662"/>
              </a:spcAft>
              <a:buNone/>
              <a:defRPr/>
            </a:pPr>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a:t>
            </a:fld>
            <a:endParaRPr lang="en-GB"/>
          </a:p>
        </p:txBody>
      </p:sp>
    </p:spTree>
    <p:extLst>
      <p:ext uri="{BB962C8B-B14F-4D97-AF65-F5344CB8AC3E}">
        <p14:creationId xmlns:p14="http://schemas.microsoft.com/office/powerpoint/2010/main" val="2104112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27</a:t>
            </a:fld>
            <a:endParaRPr lang="en-GB"/>
          </a:p>
        </p:txBody>
      </p:sp>
    </p:spTree>
    <p:extLst>
      <p:ext uri="{BB962C8B-B14F-4D97-AF65-F5344CB8AC3E}">
        <p14:creationId xmlns:p14="http://schemas.microsoft.com/office/powerpoint/2010/main" val="2470579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28</a:t>
            </a:fld>
            <a:endParaRPr lang="en-GB"/>
          </a:p>
        </p:txBody>
      </p:sp>
    </p:spTree>
    <p:extLst>
      <p:ext uri="{BB962C8B-B14F-4D97-AF65-F5344CB8AC3E}">
        <p14:creationId xmlns:p14="http://schemas.microsoft.com/office/powerpoint/2010/main" val="2718548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29</a:t>
            </a:fld>
            <a:endParaRPr lang="en-GB"/>
          </a:p>
        </p:txBody>
      </p:sp>
    </p:spTree>
    <p:extLst>
      <p:ext uri="{BB962C8B-B14F-4D97-AF65-F5344CB8AC3E}">
        <p14:creationId xmlns:p14="http://schemas.microsoft.com/office/powerpoint/2010/main" val="2108181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38</a:t>
            </a:fld>
            <a:endParaRPr lang="en-GB"/>
          </a:p>
        </p:txBody>
      </p:sp>
    </p:spTree>
    <p:extLst>
      <p:ext uri="{BB962C8B-B14F-4D97-AF65-F5344CB8AC3E}">
        <p14:creationId xmlns:p14="http://schemas.microsoft.com/office/powerpoint/2010/main" val="2231130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39</a:t>
            </a:fld>
            <a:endParaRPr lang="en-GB"/>
          </a:p>
        </p:txBody>
      </p:sp>
    </p:spTree>
    <p:extLst>
      <p:ext uri="{BB962C8B-B14F-4D97-AF65-F5344CB8AC3E}">
        <p14:creationId xmlns:p14="http://schemas.microsoft.com/office/powerpoint/2010/main" val="2663365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6C3637DA-ECFF-4E30-8019-BCDA5E2DDEE1}" type="slidenum">
              <a:rPr lang="en-GB" smtClean="0"/>
              <a:t>40</a:t>
            </a:fld>
            <a:endParaRPr lang="en-GB"/>
          </a:p>
        </p:txBody>
      </p:sp>
    </p:spTree>
    <p:extLst>
      <p:ext uri="{BB962C8B-B14F-4D97-AF65-F5344CB8AC3E}">
        <p14:creationId xmlns:p14="http://schemas.microsoft.com/office/powerpoint/2010/main" val="1772755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6C3637DA-ECFF-4E30-8019-BCDA5E2DDEE1}" type="slidenum">
              <a:rPr lang="en-GB" smtClean="0"/>
              <a:t>41</a:t>
            </a:fld>
            <a:endParaRPr lang="en-GB"/>
          </a:p>
        </p:txBody>
      </p:sp>
    </p:spTree>
    <p:extLst>
      <p:ext uri="{BB962C8B-B14F-4D97-AF65-F5344CB8AC3E}">
        <p14:creationId xmlns:p14="http://schemas.microsoft.com/office/powerpoint/2010/main" val="462591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6C3637DA-ECFF-4E30-8019-BCDA5E2DDEE1}" type="slidenum">
              <a:rPr lang="en-GB" smtClean="0"/>
              <a:t>42</a:t>
            </a:fld>
            <a:endParaRPr lang="en-GB"/>
          </a:p>
        </p:txBody>
      </p:sp>
    </p:spTree>
    <p:extLst>
      <p:ext uri="{BB962C8B-B14F-4D97-AF65-F5344CB8AC3E}">
        <p14:creationId xmlns:p14="http://schemas.microsoft.com/office/powerpoint/2010/main" val="3666789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6C3637DA-ECFF-4E30-8019-BCDA5E2DDEE1}" type="slidenum">
              <a:rPr lang="en-GB" smtClean="0"/>
              <a:t>43</a:t>
            </a:fld>
            <a:endParaRPr lang="en-GB"/>
          </a:p>
        </p:txBody>
      </p:sp>
    </p:spTree>
    <p:extLst>
      <p:ext uri="{BB962C8B-B14F-4D97-AF65-F5344CB8AC3E}">
        <p14:creationId xmlns:p14="http://schemas.microsoft.com/office/powerpoint/2010/main" val="1033874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6C3637DA-ECFF-4E30-8019-BCDA5E2DDEE1}" type="slidenum">
              <a:rPr lang="en-GB" smtClean="0"/>
              <a:t>44</a:t>
            </a:fld>
            <a:endParaRPr lang="en-GB"/>
          </a:p>
        </p:txBody>
      </p:sp>
    </p:spTree>
    <p:extLst>
      <p:ext uri="{BB962C8B-B14F-4D97-AF65-F5344CB8AC3E}">
        <p14:creationId xmlns:p14="http://schemas.microsoft.com/office/powerpoint/2010/main" val="2083237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3</a:t>
            </a:fld>
            <a:endParaRPr lang="en-GB"/>
          </a:p>
        </p:txBody>
      </p:sp>
    </p:spTree>
    <p:extLst>
      <p:ext uri="{BB962C8B-B14F-4D97-AF65-F5344CB8AC3E}">
        <p14:creationId xmlns:p14="http://schemas.microsoft.com/office/powerpoint/2010/main" val="152876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45</a:t>
            </a:fld>
            <a:endParaRPr lang="en-GB"/>
          </a:p>
        </p:txBody>
      </p:sp>
    </p:spTree>
    <p:extLst>
      <p:ext uri="{BB962C8B-B14F-4D97-AF65-F5344CB8AC3E}">
        <p14:creationId xmlns:p14="http://schemas.microsoft.com/office/powerpoint/2010/main" val="24478625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46</a:t>
            </a:fld>
            <a:endParaRPr lang="en-GB"/>
          </a:p>
        </p:txBody>
      </p:sp>
    </p:spTree>
    <p:extLst>
      <p:ext uri="{BB962C8B-B14F-4D97-AF65-F5344CB8AC3E}">
        <p14:creationId xmlns:p14="http://schemas.microsoft.com/office/powerpoint/2010/main" val="1961326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47</a:t>
            </a:fld>
            <a:endParaRPr lang="en-GB"/>
          </a:p>
        </p:txBody>
      </p:sp>
    </p:spTree>
    <p:extLst>
      <p:ext uri="{BB962C8B-B14F-4D97-AF65-F5344CB8AC3E}">
        <p14:creationId xmlns:p14="http://schemas.microsoft.com/office/powerpoint/2010/main" val="21080507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your attention</a:t>
            </a:r>
          </a:p>
          <a:p>
            <a:r>
              <a:rPr lang="en-GB" dirty="0"/>
              <a:t>The European Disability Forum</a:t>
            </a:r>
          </a:p>
          <a:p>
            <a:r>
              <a:rPr lang="en-GB" dirty="0"/>
              <a:t>www.edf-feph.org</a:t>
            </a:r>
          </a:p>
          <a:p>
            <a:r>
              <a:rPr lang="en-GB" dirty="0"/>
              <a:t>Avenue</a:t>
            </a:r>
            <a:r>
              <a:rPr lang="en-GB" baseline="0" dirty="0"/>
              <a:t> des Arts 7-8, Bruxelles 1210</a:t>
            </a:r>
          </a:p>
          <a:p>
            <a:r>
              <a:rPr lang="en-GB" baseline="0" dirty="0"/>
              <a:t>Belgium</a:t>
            </a:r>
          </a:p>
          <a:p>
            <a:r>
              <a:rPr lang="en-GB" baseline="0" dirty="0"/>
              <a:t>Twitter: @MyEdf</a:t>
            </a:r>
          </a:p>
          <a:p>
            <a:r>
              <a:rPr lang="en-GB" baseline="0" dirty="0"/>
              <a:t>Facebook: @?</a:t>
            </a:r>
          </a:p>
        </p:txBody>
      </p:sp>
      <p:sp>
        <p:nvSpPr>
          <p:cNvPr id="4" name="Slide Number Placeholder 3"/>
          <p:cNvSpPr>
            <a:spLocks noGrp="1"/>
          </p:cNvSpPr>
          <p:nvPr>
            <p:ph type="sldNum" sz="quarter" idx="10"/>
          </p:nvPr>
        </p:nvSpPr>
        <p:spPr/>
        <p:txBody>
          <a:bodyPr/>
          <a:lstStyle/>
          <a:p>
            <a:fld id="{6C3637DA-ECFF-4E30-8019-BCDA5E2DDEE1}" type="slidenum">
              <a:rPr lang="en-GB" smtClean="0"/>
              <a:t>48</a:t>
            </a:fld>
            <a:endParaRPr lang="en-GB" dirty="0"/>
          </a:p>
        </p:txBody>
      </p:sp>
    </p:spTree>
    <p:extLst>
      <p:ext uri="{BB962C8B-B14F-4D97-AF65-F5344CB8AC3E}">
        <p14:creationId xmlns:p14="http://schemas.microsoft.com/office/powerpoint/2010/main" val="1821178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6</a:t>
            </a:fld>
            <a:endParaRPr lang="en-GB"/>
          </a:p>
        </p:txBody>
      </p:sp>
    </p:spTree>
    <p:extLst>
      <p:ext uri="{BB962C8B-B14F-4D97-AF65-F5344CB8AC3E}">
        <p14:creationId xmlns:p14="http://schemas.microsoft.com/office/powerpoint/2010/main" val="765049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7</a:t>
            </a:fld>
            <a:endParaRPr lang="en-GB"/>
          </a:p>
        </p:txBody>
      </p:sp>
    </p:spTree>
    <p:extLst>
      <p:ext uri="{BB962C8B-B14F-4D97-AF65-F5344CB8AC3E}">
        <p14:creationId xmlns:p14="http://schemas.microsoft.com/office/powerpoint/2010/main" val="901577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8</a:t>
            </a:fld>
            <a:endParaRPr lang="en-GB"/>
          </a:p>
        </p:txBody>
      </p:sp>
    </p:spTree>
    <p:extLst>
      <p:ext uri="{BB962C8B-B14F-4D97-AF65-F5344CB8AC3E}">
        <p14:creationId xmlns:p14="http://schemas.microsoft.com/office/powerpoint/2010/main" val="4187133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9</a:t>
            </a:fld>
            <a:endParaRPr lang="en-GB"/>
          </a:p>
        </p:txBody>
      </p:sp>
    </p:spTree>
    <p:extLst>
      <p:ext uri="{BB962C8B-B14F-4D97-AF65-F5344CB8AC3E}">
        <p14:creationId xmlns:p14="http://schemas.microsoft.com/office/powerpoint/2010/main" val="3816058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13</a:t>
            </a:fld>
            <a:endParaRPr lang="en-GB"/>
          </a:p>
        </p:txBody>
      </p:sp>
    </p:spTree>
    <p:extLst>
      <p:ext uri="{BB962C8B-B14F-4D97-AF65-F5344CB8AC3E}">
        <p14:creationId xmlns:p14="http://schemas.microsoft.com/office/powerpoint/2010/main" val="2352587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16</a:t>
            </a:fld>
            <a:endParaRPr lang="en-GB"/>
          </a:p>
        </p:txBody>
      </p:sp>
    </p:spTree>
    <p:extLst>
      <p:ext uri="{BB962C8B-B14F-4D97-AF65-F5344CB8AC3E}">
        <p14:creationId xmlns:p14="http://schemas.microsoft.com/office/powerpoint/2010/main" val="2540441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278" y="169082"/>
            <a:ext cx="10410908" cy="1465488"/>
          </a:xfrm>
          <a:prstGeom prst="rect">
            <a:avLst/>
          </a:prstGeom>
        </p:spPr>
        <p:txBody>
          <a:bodyPr anchor="b">
            <a:normAutofit/>
          </a:bodyPr>
          <a:lstStyle>
            <a:lvl1pPr algn="l">
              <a:defRPr sz="4800" b="0">
                <a:solidFill>
                  <a:srgbClr val="002060"/>
                </a:solidFill>
              </a:defRPr>
            </a:lvl1pPr>
          </a:lstStyle>
          <a:p>
            <a:r>
              <a:rPr lang="en-US" dirty="0"/>
              <a:t>Click to edit Master title style</a:t>
            </a:r>
            <a:endParaRPr lang="fr-BE" dirty="0"/>
          </a:p>
        </p:txBody>
      </p:sp>
      <p:sp>
        <p:nvSpPr>
          <p:cNvPr id="3" name="Subtitle 2"/>
          <p:cNvSpPr>
            <a:spLocks noGrp="1"/>
          </p:cNvSpPr>
          <p:nvPr>
            <p:ph type="subTitle" idx="1"/>
          </p:nvPr>
        </p:nvSpPr>
        <p:spPr>
          <a:xfrm>
            <a:off x="235888" y="1892507"/>
            <a:ext cx="9144000" cy="1655762"/>
          </a:xfrm>
        </p:spPr>
        <p:txBody>
          <a:bodyPr>
            <a:normAutofit/>
          </a:bodyPr>
          <a:lstStyle>
            <a:lvl1pPr marL="0" indent="0" algn="l">
              <a:buNone/>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r-BE" dirty="0"/>
          </a:p>
        </p:txBody>
      </p:sp>
      <p:sp>
        <p:nvSpPr>
          <p:cNvPr id="4" name="Date Placeholder 3"/>
          <p:cNvSpPr>
            <a:spLocks noGrp="1"/>
          </p:cNvSpPr>
          <p:nvPr>
            <p:ph type="dt" sz="half" idx="10"/>
          </p:nvPr>
        </p:nvSpPr>
        <p:spPr>
          <a:xfrm>
            <a:off x="838200" y="6207983"/>
            <a:ext cx="2743200" cy="365125"/>
          </a:xfrm>
        </p:spPr>
        <p:txBody>
          <a:bodyPr/>
          <a:lstStyle/>
          <a:p>
            <a:fld id="{5B872FB7-52F7-47EC-87D7-765A0F918F4F}" type="datetimeFigureOut">
              <a:rPr lang="fr-BE" smtClean="0"/>
              <a:t>17-11-21</a:t>
            </a:fld>
            <a:endParaRPr lang="fr-BE" dirty="0"/>
          </a:p>
        </p:txBody>
      </p:sp>
      <p:sp>
        <p:nvSpPr>
          <p:cNvPr id="5" name="Footer Placeholder 4"/>
          <p:cNvSpPr>
            <a:spLocks noGrp="1"/>
          </p:cNvSpPr>
          <p:nvPr>
            <p:ph type="ftr" sz="quarter" idx="11"/>
          </p:nvPr>
        </p:nvSpPr>
        <p:spPr>
          <a:xfrm>
            <a:off x="4038600" y="6124051"/>
            <a:ext cx="4114800" cy="365125"/>
          </a:xfrm>
        </p:spPr>
        <p:txBody>
          <a:bodyPr/>
          <a:lstStyle/>
          <a:p>
            <a:endParaRPr lang="fr-BE" dirty="0"/>
          </a:p>
        </p:txBody>
      </p:sp>
      <p:sp>
        <p:nvSpPr>
          <p:cNvPr id="6" name="Slide Number Placeholder 5"/>
          <p:cNvSpPr>
            <a:spLocks noGrp="1"/>
          </p:cNvSpPr>
          <p:nvPr>
            <p:ph type="sldNum" sz="quarter" idx="12"/>
          </p:nvPr>
        </p:nvSpPr>
        <p:spPr>
          <a:xfrm>
            <a:off x="8610600" y="6136696"/>
            <a:ext cx="2743200" cy="365125"/>
          </a:xfrm>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425282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463" y="312066"/>
            <a:ext cx="10515600" cy="1325563"/>
          </a:xfrm>
          <a:prstGeom prst="rect">
            <a:avLst/>
          </a:prstGeom>
        </p:spPr>
        <p:txBody>
          <a:bodyPr/>
          <a:lstStyle>
            <a:lvl1pPr>
              <a:defRPr b="1">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fr-BE" dirty="0"/>
          </a:p>
        </p:txBody>
      </p:sp>
      <p:sp>
        <p:nvSpPr>
          <p:cNvPr id="3" name="Content Placeholder 2"/>
          <p:cNvSpPr>
            <a:spLocks noGrp="1"/>
          </p:cNvSpPr>
          <p:nvPr>
            <p:ph idx="1"/>
          </p:nvPr>
        </p:nvSpPr>
        <p:spPr/>
        <p:txBody>
          <a:bodyPr/>
          <a:lstStyle>
            <a:lvl1pPr>
              <a:defRPr sz="2800">
                <a:latin typeface="Verdana" panose="020B0604030504040204" pitchFamily="34" charset="0"/>
                <a:ea typeface="Verdana" panose="020B0604030504040204" pitchFamily="34" charset="0"/>
                <a:cs typeface="Verdana" panose="020B0604030504040204" pitchFamily="34" charset="0"/>
              </a:defRPr>
            </a:lvl1pPr>
            <a:lvl2pPr>
              <a:defRPr sz="2800">
                <a:latin typeface="Verdana" panose="020B0604030504040204" pitchFamily="34" charset="0"/>
                <a:ea typeface="Verdana" panose="020B0604030504040204" pitchFamily="34" charset="0"/>
                <a:cs typeface="Verdana" panose="020B0604030504040204" pitchFamily="34" charset="0"/>
              </a:defRPr>
            </a:lvl2pPr>
            <a:lvl3pPr>
              <a:defRPr sz="2800">
                <a:latin typeface="Verdana" panose="020B0604030504040204" pitchFamily="34" charset="0"/>
                <a:ea typeface="Verdana" panose="020B0604030504040204" pitchFamily="34" charset="0"/>
                <a:cs typeface="Verdana" panose="020B0604030504040204" pitchFamily="34" charset="0"/>
              </a:defRPr>
            </a:lvl3pPr>
            <a:lvl4pPr>
              <a:defRPr sz="2800">
                <a:latin typeface="Verdana" panose="020B0604030504040204" pitchFamily="34" charset="0"/>
                <a:ea typeface="Verdana" panose="020B0604030504040204" pitchFamily="34" charset="0"/>
                <a:cs typeface="Verdana" panose="020B0604030504040204" pitchFamily="34" charset="0"/>
              </a:defRPr>
            </a:lvl4pPr>
            <a:lvl5pPr>
              <a:defRPr sz="2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17-11-21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53248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8586" y="320675"/>
            <a:ext cx="10515600" cy="1325563"/>
          </a:xfrm>
          <a:prstGeom prst="rect">
            <a:avLst/>
          </a:prstGeom>
        </p:spPr>
        <p:txBody>
          <a:bodyPr/>
          <a:lstStyle>
            <a:lvl1pPr>
              <a:defRPr b="1">
                <a:solidFill>
                  <a:srgbClr val="002060"/>
                </a:solidFill>
              </a:defRPr>
            </a:lvl1pPr>
          </a:lstStyle>
          <a:p>
            <a:r>
              <a:rPr lang="en-US" dirty="0"/>
              <a:t>Click to edit Master title style</a:t>
            </a:r>
            <a:endParaRPr lang="fr-BE" dirty="0"/>
          </a:p>
        </p:txBody>
      </p:sp>
      <p:sp>
        <p:nvSpPr>
          <p:cNvPr id="3" name="Content Placeholder 2"/>
          <p:cNvSpPr>
            <a:spLocks noGrp="1"/>
          </p:cNvSpPr>
          <p:nvPr>
            <p:ph sz="half" idx="1"/>
          </p:nvPr>
        </p:nvSpPr>
        <p:spPr>
          <a:xfrm>
            <a:off x="838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Content Placeholder 3"/>
          <p:cNvSpPr>
            <a:spLocks noGrp="1"/>
          </p:cNvSpPr>
          <p:nvPr>
            <p:ph sz="half" idx="2"/>
          </p:nvPr>
        </p:nvSpPr>
        <p:spPr>
          <a:xfrm>
            <a:off x="6172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5" name="Date Placeholder 4"/>
          <p:cNvSpPr>
            <a:spLocks noGrp="1"/>
          </p:cNvSpPr>
          <p:nvPr>
            <p:ph type="dt" sz="half" idx="10"/>
          </p:nvPr>
        </p:nvSpPr>
        <p:spPr/>
        <p:txBody>
          <a:bodyPr/>
          <a:lstStyle/>
          <a:p>
            <a:fld id="{5B872FB7-52F7-47EC-87D7-765A0F918F4F}" type="datetimeFigureOut">
              <a:rPr lang="fr-BE" smtClean="0"/>
              <a:t>17-11-21</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34123468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5463" y="1819791"/>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72FB7-52F7-47EC-87D7-765A0F918F4F}" type="datetimeFigureOut">
              <a:rPr lang="fr-BE" smtClean="0"/>
              <a:t>17-11-21</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06037-44A0-42BA-8800-9704F8DAAE06}" type="slidenum">
              <a:rPr lang="fr-BE" smtClean="0"/>
              <a:t>‹#›</a:t>
            </a:fld>
            <a:endParaRPr lang="fr-BE"/>
          </a:p>
        </p:txBody>
      </p:sp>
      <p:sp>
        <p:nvSpPr>
          <p:cNvPr id="7" name="Title 1">
            <a:extLst>
              <a:ext uri="{FF2B5EF4-FFF2-40B4-BE49-F238E27FC236}">
                <a16:creationId xmlns:a16="http://schemas.microsoft.com/office/drawing/2014/main" id="{88525216-3E7B-4F80-9A3B-A7B36602BEAD}"/>
              </a:ext>
            </a:extLst>
          </p:cNvPr>
          <p:cNvSpPr txBox="1">
            <a:spLocks/>
          </p:cNvSpPr>
          <p:nvPr userDrawn="1"/>
        </p:nvSpPr>
        <p:spPr>
          <a:xfrm>
            <a:off x="172278" y="169082"/>
            <a:ext cx="10410908" cy="1465488"/>
          </a:xfrm>
          <a:prstGeom prst="rect">
            <a:avLst/>
          </a:prstGeom>
        </p:spPr>
        <p:txBody>
          <a:bodyPr anchor="b">
            <a:normAutofit/>
          </a:bodyPr>
          <a:lstStyle>
            <a:lvl1pPr algn="l" defTabSz="914400" rtl="0" eaLnBrk="1" latinLnBrk="0" hangingPunct="1">
              <a:lnSpc>
                <a:spcPct val="90000"/>
              </a:lnSpc>
              <a:spcBef>
                <a:spcPct val="0"/>
              </a:spcBef>
              <a:buNone/>
              <a:defRPr sz="4800" b="1"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endParaRPr lang="fr-BE" dirty="0"/>
          </a:p>
        </p:txBody>
      </p:sp>
      <p:cxnSp>
        <p:nvCxnSpPr>
          <p:cNvPr id="8" name="Straight Connector 7">
            <a:extLst>
              <a:ext uri="{FF2B5EF4-FFF2-40B4-BE49-F238E27FC236}">
                <a16:creationId xmlns:a16="http://schemas.microsoft.com/office/drawing/2014/main" id="{40110929-D99F-4F93-8D79-DA1EE21A6EEC}"/>
              </a:ext>
            </a:extLst>
          </p:cNvPr>
          <p:cNvCxnSpPr/>
          <p:nvPr userDrawn="1"/>
        </p:nvCxnSpPr>
        <p:spPr>
          <a:xfrm>
            <a:off x="0" y="6721475"/>
            <a:ext cx="12192000" cy="0"/>
          </a:xfrm>
          <a:prstGeom prst="line">
            <a:avLst/>
          </a:prstGeom>
          <a:ln w="38100">
            <a:solidFill>
              <a:srgbClr val="0A77B3"/>
            </a:solidFill>
            <a:prstDash val="solid"/>
          </a:ln>
        </p:spPr>
        <p:style>
          <a:lnRef idx="1">
            <a:schemeClr val="accent1"/>
          </a:lnRef>
          <a:fillRef idx="0">
            <a:schemeClr val="accent1"/>
          </a:fillRef>
          <a:effectRef idx="0">
            <a:schemeClr val="accent1"/>
          </a:effectRef>
          <a:fontRef idx="minor">
            <a:schemeClr val="tx1"/>
          </a:fontRef>
        </p:style>
      </p:cxnSp>
      <p:sp>
        <p:nvSpPr>
          <p:cNvPr id="9" name="Title Placeholder 8">
            <a:extLst>
              <a:ext uri="{FF2B5EF4-FFF2-40B4-BE49-F238E27FC236}">
                <a16:creationId xmlns:a16="http://schemas.microsoft.com/office/drawing/2014/main" id="{DC48BE74-70CC-4BC3-8F90-5BF2C2F29983}"/>
              </a:ext>
            </a:extLst>
          </p:cNvPr>
          <p:cNvSpPr>
            <a:spLocks noGrp="1"/>
          </p:cNvSpPr>
          <p:nvPr>
            <p:ph type="title"/>
          </p:nvPr>
        </p:nvSpPr>
        <p:spPr>
          <a:xfrm>
            <a:off x="305463" y="309007"/>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A6037BFE-069D-45AE-AAA2-DBA37783E36D}"/>
              </a:ext>
            </a:extLst>
          </p:cNvPr>
          <p:cNvCxnSpPr/>
          <p:nvPr userDrawn="1"/>
        </p:nvCxnSpPr>
        <p:spPr>
          <a:xfrm>
            <a:off x="0" y="6628342"/>
            <a:ext cx="12192000" cy="0"/>
          </a:xfrm>
          <a:prstGeom prst="line">
            <a:avLst/>
          </a:prstGeom>
          <a:ln w="38100">
            <a:solidFill>
              <a:srgbClr val="C0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823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l" defTabSz="914400" rtl="0" eaLnBrk="1" latinLnBrk="0" hangingPunct="1">
        <a:lnSpc>
          <a:spcPct val="90000"/>
        </a:lnSpc>
        <a:spcBef>
          <a:spcPct val="0"/>
        </a:spcBef>
        <a:buNone/>
        <a:defRPr sz="4400"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www.edf-feph.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288954"/>
            <a:ext cx="9144000" cy="1277126"/>
          </a:xfrm>
        </p:spPr>
        <p:txBody>
          <a:bodyPr>
            <a:normAutofit/>
          </a:bodyPr>
          <a:lstStyle/>
          <a:p>
            <a:pPr algn="ctr"/>
            <a:r>
              <a:rPr lang="fr-BE" sz="5400" b="1" dirty="0">
                <a:solidFill>
                  <a:srgbClr val="0070C0"/>
                </a:solidFill>
                <a:latin typeface="Arial" panose="020B0604020202020204" pitchFamily="34" charset="0"/>
                <a:cs typeface="Arial" panose="020B0604020202020204" pitchFamily="34" charset="0"/>
              </a:rPr>
              <a:t>EDF Board meeting</a:t>
            </a:r>
          </a:p>
        </p:txBody>
      </p:sp>
      <p:sp>
        <p:nvSpPr>
          <p:cNvPr id="3" name="Subtitle 2"/>
          <p:cNvSpPr>
            <a:spLocks noGrp="1"/>
          </p:cNvSpPr>
          <p:nvPr>
            <p:ph type="subTitle" idx="1"/>
          </p:nvPr>
        </p:nvSpPr>
        <p:spPr>
          <a:xfrm>
            <a:off x="1072979" y="4816046"/>
            <a:ext cx="10046042" cy="1366184"/>
          </a:xfrm>
        </p:spPr>
        <p:txBody>
          <a:bodyPr>
            <a:normAutofit fontScale="92500" lnSpcReduction="10000"/>
          </a:bodyPr>
          <a:lstStyle/>
          <a:p>
            <a:pPr algn="ctr"/>
            <a:r>
              <a:rPr lang="en-US" dirty="0">
                <a:latin typeface="Arial" panose="020B0604020202020204" pitchFamily="34" charset="0"/>
                <a:cs typeface="Arial" panose="020B0604020202020204" pitchFamily="34" charset="0"/>
              </a:rPr>
              <a:t>Thursday, November 18</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2021</a:t>
            </a:r>
          </a:p>
          <a:p>
            <a:pPr algn="ctr"/>
            <a:endParaRPr lang="en-US" dirty="0">
              <a:latin typeface="Arial" panose="020B0604020202020204" pitchFamily="34" charset="0"/>
              <a:cs typeface="Arial" panose="020B0604020202020204" pitchFamily="34" charset="0"/>
            </a:endParaRPr>
          </a:p>
          <a:p>
            <a:pPr algn="ctr"/>
            <a:r>
              <a:rPr lang="en-US" baseline="30000" dirty="0">
                <a:latin typeface="Arial" panose="020B0604020202020204" pitchFamily="34" charset="0"/>
                <a:cs typeface="Arial" panose="020B0604020202020204" pitchFamily="34" charset="0"/>
              </a:rPr>
              <a:t>10am – 16pm Central European Time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946" y="967484"/>
            <a:ext cx="1872108" cy="2071504"/>
          </a:xfrm>
          <a:prstGeom prst="rect">
            <a:avLst/>
          </a:prstGeom>
        </p:spPr>
      </p:pic>
      <p:pic>
        <p:nvPicPr>
          <p:cNvPr id="9" name="Picture 8">
            <a:extLst>
              <a:ext uri="{FF2B5EF4-FFF2-40B4-BE49-F238E27FC236}">
                <a16:creationId xmlns:a16="http://schemas.microsoft.com/office/drawing/2014/main" id="{47F9E0AD-412D-4278-9A03-D74AE980BEF6}"/>
              </a:ext>
            </a:extLst>
          </p:cNvPr>
          <p:cNvPicPr>
            <a:picLocks noChangeAspect="1"/>
          </p:cNvPicPr>
          <p:nvPr/>
        </p:nvPicPr>
        <p:blipFill>
          <a:blip r:embed="rId4"/>
          <a:stretch>
            <a:fillRect/>
          </a:stretch>
        </p:blipFill>
        <p:spPr>
          <a:xfrm>
            <a:off x="8991572" y="200241"/>
            <a:ext cx="2804403" cy="951058"/>
          </a:xfrm>
          <a:prstGeom prst="rect">
            <a:avLst/>
          </a:prstGeom>
        </p:spPr>
      </p:pic>
    </p:spTree>
    <p:extLst>
      <p:ext uri="{BB962C8B-B14F-4D97-AF65-F5344CB8AC3E}">
        <p14:creationId xmlns:p14="http://schemas.microsoft.com/office/powerpoint/2010/main" val="4181077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st 20+ Stunning Paris Pictures [Scenic Travel Photos] | Download Free  Images on Unsplash">
            <a:extLst>
              <a:ext uri="{FF2B5EF4-FFF2-40B4-BE49-F238E27FC236}">
                <a16:creationId xmlns:a16="http://schemas.microsoft.com/office/drawing/2014/main" id="{3C84B07C-F4B0-490F-8AC3-4293641CAD6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488" r="8964"/>
          <a:stretch/>
        </p:blipFill>
        <p:spPr bwMode="auto">
          <a:xfrm>
            <a:off x="2263219" y="1726498"/>
            <a:ext cx="7013921" cy="4258613"/>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EC872142-10B9-4298-8B7D-8FBB70DAA4E7}"/>
              </a:ext>
            </a:extLst>
          </p:cNvPr>
          <p:cNvSpPr txBox="1">
            <a:spLocks/>
          </p:cNvSpPr>
          <p:nvPr/>
        </p:nvSpPr>
        <p:spPr>
          <a:xfrm>
            <a:off x="293350" y="403755"/>
            <a:ext cx="11266152" cy="7749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50000"/>
              </a:lnSpc>
            </a:pPr>
            <a:r>
              <a:rPr lang="en-GB" sz="3000" dirty="0">
                <a:solidFill>
                  <a:srgbClr val="0070C0"/>
                </a:solidFill>
                <a:latin typeface="Arial" panose="020B0604020202020204" pitchFamily="34" charset="0"/>
                <a:cs typeface="Arial" panose="020B0604020202020204" pitchFamily="34" charset="0"/>
              </a:rPr>
              <a:t>4. </a:t>
            </a:r>
            <a:r>
              <a:rPr lang="en-US" sz="3000" dirty="0">
                <a:solidFill>
                  <a:srgbClr val="0070C0"/>
                </a:solidFill>
                <a:latin typeface="Arial" panose="020B0604020202020204" pitchFamily="34" charset="0"/>
                <a:cs typeface="Arial" panose="020B0604020202020204" pitchFamily="34" charset="0"/>
              </a:rPr>
              <a:t>2022- EDF elections (DOC-BOARD-21-11-03)</a:t>
            </a:r>
            <a:endParaRPr lang="en-GB" sz="3000" dirty="0">
              <a:solidFill>
                <a:srgbClr val="0070C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77D7B91-EB8C-45C6-A5DD-474EAFEC6866}"/>
              </a:ext>
            </a:extLst>
          </p:cNvPr>
          <p:cNvPicPr>
            <a:picLocks noChangeAspect="1"/>
          </p:cNvPicPr>
          <p:nvPr/>
        </p:nvPicPr>
        <p:blipFill>
          <a:blip r:embed="rId3"/>
          <a:stretch>
            <a:fillRect/>
          </a:stretch>
        </p:blipFill>
        <p:spPr>
          <a:xfrm>
            <a:off x="9094247" y="315708"/>
            <a:ext cx="2804403" cy="951058"/>
          </a:xfrm>
          <a:prstGeom prst="rect">
            <a:avLst/>
          </a:prstGeom>
        </p:spPr>
      </p:pic>
    </p:spTree>
    <p:extLst>
      <p:ext uri="{BB962C8B-B14F-4D97-AF65-F5344CB8AC3E}">
        <p14:creationId xmlns:p14="http://schemas.microsoft.com/office/powerpoint/2010/main" val="1540524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C3FE2C9-C51E-4B2B-8ED8-138B8CD9F63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4550" y="1491183"/>
            <a:ext cx="9422900" cy="48374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F6717DD6-91D9-4D3F-996A-46A3ABEE75A2}"/>
              </a:ext>
            </a:extLst>
          </p:cNvPr>
          <p:cNvSpPr txBox="1">
            <a:spLocks/>
          </p:cNvSpPr>
          <p:nvPr/>
        </p:nvSpPr>
        <p:spPr>
          <a:xfrm>
            <a:off x="293350" y="403755"/>
            <a:ext cx="11266152" cy="7749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50000"/>
              </a:lnSpc>
            </a:pPr>
            <a:r>
              <a:rPr lang="en-GB" sz="3000" dirty="0">
                <a:solidFill>
                  <a:srgbClr val="0070C0"/>
                </a:solidFill>
                <a:latin typeface="Arial" panose="020B0604020202020204" pitchFamily="34" charset="0"/>
                <a:cs typeface="Arial" panose="020B0604020202020204" pitchFamily="34" charset="0"/>
              </a:rPr>
              <a:t>4. </a:t>
            </a:r>
            <a:r>
              <a:rPr lang="en-US" sz="3000" dirty="0">
                <a:solidFill>
                  <a:srgbClr val="0070C0"/>
                </a:solidFill>
                <a:latin typeface="Arial" panose="020B0604020202020204" pitchFamily="34" charset="0"/>
                <a:cs typeface="Arial" panose="020B0604020202020204" pitchFamily="34" charset="0"/>
              </a:rPr>
              <a:t>2022- EDF elections (DOC-BOARD-21-11-03)</a:t>
            </a:r>
            <a:endParaRPr lang="en-GB" sz="3000" dirty="0">
              <a:solidFill>
                <a:srgbClr val="0070C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C5E1CC3-CFDC-472E-82BC-BE31BB4C30E0}"/>
              </a:ext>
            </a:extLst>
          </p:cNvPr>
          <p:cNvPicPr>
            <a:picLocks noChangeAspect="1"/>
          </p:cNvPicPr>
          <p:nvPr/>
        </p:nvPicPr>
        <p:blipFill>
          <a:blip r:embed="rId3"/>
          <a:stretch>
            <a:fillRect/>
          </a:stretch>
        </p:blipFill>
        <p:spPr>
          <a:xfrm>
            <a:off x="9094247" y="315708"/>
            <a:ext cx="2804403" cy="951058"/>
          </a:xfrm>
          <a:prstGeom prst="rect">
            <a:avLst/>
          </a:prstGeom>
        </p:spPr>
      </p:pic>
    </p:spTree>
    <p:extLst>
      <p:ext uri="{BB962C8B-B14F-4D97-AF65-F5344CB8AC3E}">
        <p14:creationId xmlns:p14="http://schemas.microsoft.com/office/powerpoint/2010/main" val="1304854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D5B9D-934F-459D-9976-E82B070D11D5}"/>
              </a:ext>
            </a:extLst>
          </p:cNvPr>
          <p:cNvSpPr>
            <a:spLocks noGrp="1"/>
          </p:cNvSpPr>
          <p:nvPr>
            <p:ph type="title"/>
          </p:nvPr>
        </p:nvSpPr>
        <p:spPr>
          <a:xfrm>
            <a:off x="511647" y="215571"/>
            <a:ext cx="11396573" cy="1445063"/>
          </a:xfrm>
        </p:spPr>
        <p:txBody>
          <a:bodyPr>
            <a:normAutofit/>
          </a:bodyPr>
          <a:lstStyle/>
          <a:p>
            <a:pPr>
              <a:lnSpc>
                <a:spcPct val="150000"/>
              </a:lnSpc>
            </a:pPr>
            <a:r>
              <a:rPr lang="en-GB" sz="3000" dirty="0">
                <a:solidFill>
                  <a:srgbClr val="0070C0"/>
                </a:solidFill>
                <a:latin typeface="Arial" panose="020B0604020202020204" pitchFamily="34" charset="0"/>
                <a:cs typeface="Arial" panose="020B0604020202020204" pitchFamily="34" charset="0"/>
              </a:rPr>
              <a:t>4. </a:t>
            </a:r>
            <a:r>
              <a:rPr lang="en-US" sz="3000" dirty="0">
                <a:solidFill>
                  <a:srgbClr val="0070C0"/>
                </a:solidFill>
                <a:latin typeface="Arial" panose="020B0604020202020204" pitchFamily="34" charset="0"/>
                <a:cs typeface="Arial" panose="020B0604020202020204" pitchFamily="34" charset="0"/>
              </a:rPr>
              <a:t>2022- EDF elections (DOC-BOARD-21-11-03)</a:t>
            </a:r>
            <a:br>
              <a:rPr lang="en-GB" sz="3000" dirty="0">
                <a:solidFill>
                  <a:srgbClr val="0070C0"/>
                </a:solidFill>
                <a:latin typeface="Arial" panose="020B0604020202020204" pitchFamily="34" charset="0"/>
                <a:cs typeface="Arial" panose="020B0604020202020204" pitchFamily="34" charset="0"/>
              </a:rPr>
            </a:br>
            <a:r>
              <a:rPr lang="en-GB" sz="3000" dirty="0">
                <a:solidFill>
                  <a:srgbClr val="0070C0"/>
                </a:solidFill>
                <a:latin typeface="Arial" panose="020B0604020202020204" pitchFamily="34" charset="0"/>
                <a:cs typeface="Arial" panose="020B0604020202020204" pitchFamily="34" charset="0"/>
              </a:rPr>
              <a:t>    </a:t>
            </a:r>
            <a:r>
              <a:rPr lang="en-US" sz="3000" dirty="0">
                <a:solidFill>
                  <a:srgbClr val="0070C0"/>
                </a:solidFill>
                <a:latin typeface="Arial" panose="020B0604020202020204" pitchFamily="34" charset="0"/>
                <a:cs typeface="Arial" panose="020B0604020202020204" pitchFamily="34" charset="0"/>
              </a:rPr>
              <a:t>Proposed election timetable</a:t>
            </a:r>
            <a:endParaRPr lang="en-GB" sz="30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30AB968-996B-483B-AC0C-95C33B0A80FA}"/>
              </a:ext>
            </a:extLst>
          </p:cNvPr>
          <p:cNvSpPr>
            <a:spLocks noGrp="1"/>
          </p:cNvSpPr>
          <p:nvPr>
            <p:ph sz="half" idx="1"/>
          </p:nvPr>
        </p:nvSpPr>
        <p:spPr>
          <a:xfrm>
            <a:off x="511647" y="1941238"/>
            <a:ext cx="11496770" cy="4351338"/>
          </a:xfrm>
        </p:spPr>
        <p:txBody>
          <a:bodyPr>
            <a:normAutofit fontScale="55000" lnSpcReduction="20000"/>
          </a:bodyPr>
          <a:lstStyle/>
          <a:p>
            <a:pPr marL="342900" lvl="0" indent="-342900">
              <a:lnSpc>
                <a:spcPct val="150000"/>
              </a:lnSpc>
              <a:buClr>
                <a:srgbClr val="0070C0"/>
              </a:buClr>
              <a:buFont typeface="Symbol" panose="05050102010706020507" pitchFamily="18" charset="2"/>
              <a:buChar char=""/>
            </a:pPr>
            <a:r>
              <a:rPr lang="en-GB" sz="4400" b="1" dirty="0">
                <a:effectLst/>
                <a:latin typeface="Arial" panose="020B0604020202020204" pitchFamily="34" charset="0"/>
                <a:ea typeface="Calibri" panose="020F0502020204030204" pitchFamily="34" charset="0"/>
                <a:cs typeface="Times New Roman" panose="02020603050405020304" pitchFamily="18" charset="0"/>
              </a:rPr>
              <a:t>January 25</a:t>
            </a:r>
            <a:r>
              <a:rPr lang="en-GB" sz="4400" b="1"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GB" sz="4400" b="1" dirty="0">
                <a:effectLst/>
                <a:latin typeface="Arial" panose="020B0604020202020204" pitchFamily="34" charset="0"/>
                <a:ea typeface="Calibri" panose="020F0502020204030204" pitchFamily="34" charset="0"/>
                <a:cs typeface="Times New Roman" panose="02020603050405020304" pitchFamily="18" charset="0"/>
              </a:rPr>
              <a:t>:</a:t>
            </a:r>
            <a:r>
              <a:rPr lang="en-GB" sz="4400" dirty="0">
                <a:effectLst/>
                <a:latin typeface="Arial" panose="020B0604020202020204" pitchFamily="34" charset="0"/>
                <a:ea typeface="Calibri" panose="020F0502020204030204" pitchFamily="34" charset="0"/>
                <a:cs typeface="Times New Roman" panose="02020603050405020304" pitchFamily="18" charset="0"/>
              </a:rPr>
              <a:t> Sending out the info letters and call for nomination for delegates and candidates for the elections</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Clr>
                <a:srgbClr val="0070C0"/>
              </a:buClr>
              <a:buFont typeface="Symbol" panose="05050102010706020507" pitchFamily="18" charset="2"/>
              <a:buChar char=""/>
            </a:pPr>
            <a:r>
              <a:rPr lang="en-GB" sz="4400" b="1" dirty="0">
                <a:effectLst/>
                <a:latin typeface="Arial" panose="020B0604020202020204" pitchFamily="34" charset="0"/>
                <a:ea typeface="Calibri" panose="020F0502020204030204" pitchFamily="34" charset="0"/>
                <a:cs typeface="Times New Roman" panose="02020603050405020304" pitchFamily="18" charset="0"/>
              </a:rPr>
              <a:t>January 27</a:t>
            </a:r>
            <a:r>
              <a:rPr lang="en-GB" sz="4400" b="1"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GB" sz="4400" b="1" dirty="0">
                <a:effectLst/>
                <a:latin typeface="Arial" panose="020B0604020202020204" pitchFamily="34" charset="0"/>
                <a:ea typeface="Calibri" panose="020F0502020204030204" pitchFamily="34" charset="0"/>
                <a:cs typeface="Times New Roman" panose="02020603050405020304" pitchFamily="18" charset="0"/>
              </a:rPr>
              <a:t>:</a:t>
            </a:r>
            <a:r>
              <a:rPr lang="en-GB" sz="4400" dirty="0">
                <a:effectLst/>
                <a:latin typeface="Arial" panose="020B0604020202020204" pitchFamily="34" charset="0"/>
                <a:ea typeface="Calibri" panose="020F0502020204030204" pitchFamily="34" charset="0"/>
                <a:cs typeface="Times New Roman" panose="02020603050405020304" pitchFamily="18" charset="0"/>
              </a:rPr>
              <a:t> Send out invitation with date of General Assembly</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Clr>
                <a:srgbClr val="0070C0"/>
              </a:buClr>
              <a:buFont typeface="Symbol" panose="05050102010706020507" pitchFamily="18" charset="2"/>
              <a:buChar char=""/>
            </a:pPr>
            <a:r>
              <a:rPr lang="en-GB" sz="4400" b="1" dirty="0">
                <a:effectLst/>
                <a:latin typeface="Arial" panose="020B0604020202020204" pitchFamily="34" charset="0"/>
                <a:ea typeface="Calibri" panose="020F0502020204030204" pitchFamily="34" charset="0"/>
                <a:cs typeface="Times New Roman" panose="02020603050405020304" pitchFamily="18" charset="0"/>
              </a:rPr>
              <a:t>March 31</a:t>
            </a:r>
            <a:r>
              <a:rPr lang="en-GB" sz="4400" b="1" baseline="30000" dirty="0">
                <a:effectLst/>
                <a:latin typeface="Arial" panose="020B0604020202020204" pitchFamily="34" charset="0"/>
                <a:ea typeface="Calibri" panose="020F0502020204030204" pitchFamily="34" charset="0"/>
                <a:cs typeface="Times New Roman" panose="02020603050405020304" pitchFamily="18" charset="0"/>
              </a:rPr>
              <a:t>st</a:t>
            </a:r>
            <a:r>
              <a:rPr lang="en-GB" sz="4400" b="1" dirty="0">
                <a:effectLst/>
                <a:latin typeface="Arial" panose="020B0604020202020204" pitchFamily="34" charset="0"/>
                <a:ea typeface="Calibri" panose="020F0502020204030204" pitchFamily="34" charset="0"/>
                <a:cs typeface="Times New Roman" panose="02020603050405020304" pitchFamily="18" charset="0"/>
              </a:rPr>
              <a:t>:</a:t>
            </a:r>
            <a:r>
              <a:rPr lang="en-GB" sz="4400" dirty="0">
                <a:effectLst/>
                <a:latin typeface="Arial" panose="020B0604020202020204" pitchFamily="34" charset="0"/>
                <a:ea typeface="Calibri" panose="020F0502020204030204" pitchFamily="34" charset="0"/>
                <a:cs typeface="Times New Roman" panose="02020603050405020304" pitchFamily="18" charset="0"/>
              </a:rPr>
              <a:t> Closing of nomination and candidates</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Clr>
                <a:srgbClr val="0070C0"/>
              </a:buClr>
              <a:buFont typeface="Symbol" panose="05050102010706020507" pitchFamily="18" charset="2"/>
              <a:buChar char=""/>
            </a:pPr>
            <a:r>
              <a:rPr lang="en-GB" sz="4400" b="1" dirty="0">
                <a:effectLst/>
                <a:latin typeface="Arial" panose="020B0604020202020204" pitchFamily="34" charset="0"/>
                <a:ea typeface="Calibri" panose="020F0502020204030204" pitchFamily="34" charset="0"/>
                <a:cs typeface="Times New Roman" panose="02020603050405020304" pitchFamily="18" charset="0"/>
              </a:rPr>
              <a:t>Mid-April:</a:t>
            </a:r>
            <a:r>
              <a:rPr lang="en-GB" sz="4400" dirty="0">
                <a:effectLst/>
                <a:latin typeface="Arial" panose="020B0604020202020204" pitchFamily="34" charset="0"/>
                <a:ea typeface="Calibri" panose="020F0502020204030204" pitchFamily="34" charset="0"/>
                <a:cs typeface="Times New Roman" panose="02020603050405020304" pitchFamily="18" charset="0"/>
              </a:rPr>
              <a:t> Make available final list of candidates</a:t>
            </a:r>
          </a:p>
          <a:p>
            <a:pPr marL="342900" lvl="0" indent="-342900">
              <a:lnSpc>
                <a:spcPct val="150000"/>
              </a:lnSpc>
              <a:buClr>
                <a:srgbClr val="0070C0"/>
              </a:buClr>
              <a:buFont typeface="Symbol" panose="05050102010706020507" pitchFamily="18" charset="2"/>
              <a:buChar char=""/>
            </a:pPr>
            <a:r>
              <a:rPr lang="en-GB" sz="4400" b="1" kern="1400" spc="25" dirty="0">
                <a:effectLst/>
                <a:latin typeface="Arial" panose="020B0604020202020204" pitchFamily="34" charset="0"/>
                <a:ea typeface="Calibri" panose="020F0502020204030204" pitchFamily="34" charset="0"/>
                <a:cs typeface="Times New Roman" panose="02020603050405020304" pitchFamily="18" charset="0"/>
              </a:rPr>
              <a:t>Mid-May:</a:t>
            </a:r>
            <a:r>
              <a:rPr lang="en-GB" sz="4400" kern="1400" spc="25" dirty="0">
                <a:effectLst/>
                <a:latin typeface="Arial" panose="020B0604020202020204" pitchFamily="34" charset="0"/>
                <a:ea typeface="Calibri" panose="020F0502020204030204" pitchFamily="34" charset="0"/>
                <a:cs typeface="Times New Roman" panose="02020603050405020304" pitchFamily="18" charset="0"/>
              </a:rPr>
              <a:t> Online meeting and testing the voting system</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Clr>
                <a:srgbClr val="0070C0"/>
              </a:buClr>
              <a:buFont typeface="Symbol" panose="05050102010706020507" pitchFamily="18" charset="2"/>
              <a:buChar char=""/>
            </a:pPr>
            <a:r>
              <a:rPr lang="en-GB" sz="4400" b="1" kern="1400" spc="25" dirty="0">
                <a:effectLst/>
                <a:latin typeface="Arial" panose="020B0604020202020204" pitchFamily="34" charset="0"/>
                <a:ea typeface="Calibri" panose="020F0502020204030204" pitchFamily="34" charset="0"/>
                <a:cs typeface="Times New Roman" panose="02020603050405020304" pitchFamily="18" charset="0"/>
              </a:rPr>
              <a:t>June 25</a:t>
            </a:r>
            <a:r>
              <a:rPr lang="en-GB" sz="4400" b="1" kern="1400" spc="25"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GB" sz="4400" b="1" kern="1400" spc="25" dirty="0">
                <a:effectLst/>
                <a:latin typeface="Arial" panose="020B0604020202020204" pitchFamily="34" charset="0"/>
                <a:ea typeface="Calibri" panose="020F0502020204030204" pitchFamily="34" charset="0"/>
                <a:cs typeface="Times New Roman" panose="02020603050405020304" pitchFamily="18" charset="0"/>
              </a:rPr>
              <a:t> and 26th:</a:t>
            </a:r>
            <a:r>
              <a:rPr lang="en-GB" sz="4400" kern="1400" spc="25" dirty="0">
                <a:effectLst/>
                <a:latin typeface="Arial" panose="020B0604020202020204" pitchFamily="34" charset="0"/>
                <a:ea typeface="Calibri" panose="020F0502020204030204" pitchFamily="34" charset="0"/>
                <a:cs typeface="Times New Roman" panose="02020603050405020304" pitchFamily="18" charset="0"/>
              </a:rPr>
              <a:t> AGA in Athens, Greece </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Clr>
                <a:srgbClr val="0070C0"/>
              </a:buClr>
              <a:buFont typeface="Symbol" panose="05050102010706020507" pitchFamily="18" charset="2"/>
              <a:buChar char=""/>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4" name="Picture 3">
            <a:extLst>
              <a:ext uri="{FF2B5EF4-FFF2-40B4-BE49-F238E27FC236}">
                <a16:creationId xmlns:a16="http://schemas.microsoft.com/office/drawing/2014/main" id="{B872F687-8727-44EE-8E45-01831715E636}"/>
              </a:ext>
            </a:extLst>
          </p:cNvPr>
          <p:cNvPicPr>
            <a:picLocks noChangeAspect="1"/>
          </p:cNvPicPr>
          <p:nvPr/>
        </p:nvPicPr>
        <p:blipFill>
          <a:blip r:embed="rId2"/>
          <a:stretch>
            <a:fillRect/>
          </a:stretch>
        </p:blipFill>
        <p:spPr>
          <a:xfrm>
            <a:off x="9204014" y="5597990"/>
            <a:ext cx="2804403" cy="951058"/>
          </a:xfrm>
          <a:prstGeom prst="rect">
            <a:avLst/>
          </a:prstGeom>
        </p:spPr>
      </p:pic>
    </p:spTree>
    <p:extLst>
      <p:ext uri="{BB962C8B-B14F-4D97-AF65-F5344CB8AC3E}">
        <p14:creationId xmlns:p14="http://schemas.microsoft.com/office/powerpoint/2010/main" val="607947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3356" y="407450"/>
            <a:ext cx="11266152" cy="774964"/>
          </a:xfrm>
        </p:spPr>
        <p:txBody>
          <a:bodyPr>
            <a:noAutofit/>
          </a:bodyPr>
          <a:lstStyle/>
          <a:p>
            <a:pPr>
              <a:lnSpc>
                <a:spcPct val="150000"/>
              </a:lnSpc>
            </a:pPr>
            <a:r>
              <a:rPr lang="en-GB" sz="3000" b="1" dirty="0">
                <a:solidFill>
                  <a:srgbClr val="0070C0"/>
                </a:solidFill>
                <a:latin typeface="Arial" panose="020B0604020202020204" pitchFamily="34" charset="0"/>
                <a:cs typeface="Arial" panose="020B0604020202020204" pitchFamily="34" charset="0"/>
              </a:rPr>
              <a:t>4. </a:t>
            </a:r>
            <a:r>
              <a:rPr lang="en-US" sz="3000" b="1" dirty="0">
                <a:solidFill>
                  <a:srgbClr val="0070C0"/>
                </a:solidFill>
                <a:latin typeface="Arial" panose="020B0604020202020204" pitchFamily="34" charset="0"/>
                <a:cs typeface="Arial" panose="020B0604020202020204" pitchFamily="34" charset="0"/>
              </a:rPr>
              <a:t>2022- EDF elections (DOC-BOARD-21-11-03)</a:t>
            </a:r>
            <a:endParaRPr lang="en-GB" sz="3000" b="1" dirty="0">
              <a:solidFill>
                <a:srgbClr val="0070C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F820C0E-2883-477A-B23A-F733C034C95A}"/>
              </a:ext>
            </a:extLst>
          </p:cNvPr>
          <p:cNvPicPr>
            <a:picLocks noChangeAspect="1"/>
          </p:cNvPicPr>
          <p:nvPr/>
        </p:nvPicPr>
        <p:blipFill>
          <a:blip r:embed="rId3"/>
          <a:stretch>
            <a:fillRect/>
          </a:stretch>
        </p:blipFill>
        <p:spPr>
          <a:xfrm>
            <a:off x="9204014" y="5597990"/>
            <a:ext cx="2804403" cy="951058"/>
          </a:xfrm>
          <a:prstGeom prst="rect">
            <a:avLst/>
          </a:prstGeom>
        </p:spPr>
      </p:pic>
      <p:sp>
        <p:nvSpPr>
          <p:cNvPr id="4" name="Subtitle 6">
            <a:extLst>
              <a:ext uri="{FF2B5EF4-FFF2-40B4-BE49-F238E27FC236}">
                <a16:creationId xmlns:a16="http://schemas.microsoft.com/office/drawing/2014/main" id="{5F0DB2BB-0CE2-4F00-A5F9-FA88FA02C266}"/>
              </a:ext>
            </a:extLst>
          </p:cNvPr>
          <p:cNvSpPr>
            <a:spLocks noGrp="1"/>
          </p:cNvSpPr>
          <p:nvPr>
            <p:ph type="subTitle" idx="1"/>
          </p:nvPr>
        </p:nvSpPr>
        <p:spPr>
          <a:xfrm>
            <a:off x="393356" y="1671772"/>
            <a:ext cx="11405287" cy="4209695"/>
          </a:xfrm>
        </p:spPr>
        <p:txBody>
          <a:bodyPr>
            <a:normAutofit fontScale="92500" lnSpcReduction="20000"/>
          </a:bodyPr>
          <a:lstStyle/>
          <a:p>
            <a:pPr marL="342900" lvl="0" indent="-342900">
              <a:lnSpc>
                <a:spcPct val="150000"/>
              </a:lnSpc>
              <a:spcAft>
                <a:spcPts val="1000"/>
              </a:spcAft>
              <a:buFont typeface="+mj-lt"/>
              <a:buAutoNum type="arabicPeriod"/>
            </a:pPr>
            <a:r>
              <a:rPr lang="en-GB" sz="2400" b="0" dirty="0">
                <a:effectLst/>
                <a:latin typeface="Arial" panose="020B0604020202020204" pitchFamily="34" charset="0"/>
                <a:ea typeface="Times New Roman" panose="02020603050405020304" pitchFamily="18" charset="0"/>
                <a:cs typeface="Times New Roman" panose="02020603050405020304" pitchFamily="18" charset="0"/>
              </a:rPr>
              <a:t>Do you agree with the proposal of the Executive to undertake full EDF elections in an in person AGA in 2022? </a:t>
            </a:r>
          </a:p>
          <a:p>
            <a:pPr marL="342900" lvl="0" indent="-342900">
              <a:lnSpc>
                <a:spcPct val="150000"/>
              </a:lnSpc>
              <a:spcAft>
                <a:spcPts val="1000"/>
              </a:spcAft>
              <a:buFont typeface="+mj-lt"/>
              <a:buAutoNum type="arabicPeriod"/>
            </a:pPr>
            <a:r>
              <a:rPr lang="en-GB" sz="2400" b="0" dirty="0">
                <a:effectLst/>
                <a:latin typeface="Arial" panose="020B0604020202020204" pitchFamily="34" charset="0"/>
                <a:ea typeface="Times New Roman" panose="02020603050405020304" pitchFamily="18" charset="0"/>
                <a:cs typeface="Times New Roman" panose="02020603050405020304" pitchFamily="18" charset="0"/>
              </a:rPr>
              <a:t>Do you agree that the alternative plan, if the pandemic escalated would be to carry out the AGA and elections online? </a:t>
            </a:r>
          </a:p>
          <a:p>
            <a:pPr marL="342900" lvl="0" indent="-342900">
              <a:lnSpc>
                <a:spcPct val="150000"/>
              </a:lnSpc>
              <a:spcAft>
                <a:spcPts val="1000"/>
              </a:spcAft>
              <a:buFont typeface="+mj-lt"/>
              <a:buAutoNum type="arabicPeriod"/>
            </a:pPr>
            <a:r>
              <a:rPr lang="en-GB" sz="2400" b="0" dirty="0">
                <a:effectLst/>
                <a:latin typeface="Arial" panose="020B0604020202020204" pitchFamily="34" charset="0"/>
                <a:ea typeface="Times New Roman" panose="02020603050405020304" pitchFamily="18" charset="0"/>
                <a:cs typeface="Times New Roman" panose="02020603050405020304" pitchFamily="18" charset="0"/>
              </a:rPr>
              <a:t>Do you approve the timetable for the elections presented? </a:t>
            </a:r>
          </a:p>
          <a:p>
            <a:pPr marL="342900" lvl="0" indent="-342900">
              <a:lnSpc>
                <a:spcPct val="150000"/>
              </a:lnSpc>
              <a:spcAft>
                <a:spcPts val="1000"/>
              </a:spcAft>
              <a:buFont typeface="+mj-lt"/>
              <a:buAutoNum type="arabicPeriod"/>
            </a:pPr>
            <a:r>
              <a:rPr lang="en-GB" sz="2400" b="0" dirty="0">
                <a:effectLst/>
                <a:latin typeface="Arial" panose="020B0604020202020204" pitchFamily="34" charset="0"/>
                <a:ea typeface="Times New Roman" panose="02020603050405020304" pitchFamily="18" charset="0"/>
                <a:cs typeface="Times New Roman" panose="02020603050405020304" pitchFamily="18" charset="0"/>
              </a:rPr>
              <a:t>Do you agree that EDF adopts an electronic voting system for the elections, given that it will be fully tested, accessible and legally assured before use? </a:t>
            </a:r>
          </a:p>
          <a:p>
            <a:pPr marL="457200" indent="-457200">
              <a:lnSpc>
                <a:spcPct val="150000"/>
              </a:lnSpc>
              <a:buFont typeface="Arial" panose="020B0604020202020204" pitchFamily="34" charset="0"/>
              <a:buChar char="•"/>
            </a:pPr>
            <a:endParaRPr lang="en-GB" sz="3600" b="0" dirty="0">
              <a:latin typeface="Arial" panose="020B0604020202020204" pitchFamily="34" charset="0"/>
              <a:cs typeface="Arial" panose="020B0604020202020204" pitchFamily="34" charset="0"/>
            </a:endParaRPr>
          </a:p>
        </p:txBody>
      </p:sp>
      <p:pic>
        <p:nvPicPr>
          <p:cNvPr id="5" name="Picture 4" descr="Question Icon Design 501314 Vector Art at Vecteezy">
            <a:extLst>
              <a:ext uri="{FF2B5EF4-FFF2-40B4-BE49-F238E27FC236}">
                <a16:creationId xmlns:a16="http://schemas.microsoft.com/office/drawing/2014/main" id="{201C73AA-A447-46A3-B38B-F92A22A725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8921" y="196471"/>
            <a:ext cx="1349915" cy="1349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237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8884D0-4F00-41FE-8A51-E61674359DA9}"/>
              </a:ext>
            </a:extLst>
          </p:cNvPr>
          <p:cNvSpPr>
            <a:spLocks noGrp="1"/>
          </p:cNvSpPr>
          <p:nvPr>
            <p:ph type="title"/>
          </p:nvPr>
        </p:nvSpPr>
        <p:spPr>
          <a:xfrm>
            <a:off x="-116568" y="-26893"/>
            <a:ext cx="11628814" cy="4154196"/>
          </a:xfrm>
        </p:spPr>
        <p:txBody>
          <a:bodyPr/>
          <a:lstStyle/>
          <a:p>
            <a:pPr algn="ctr"/>
            <a:r>
              <a:rPr lang="en-US" dirty="0">
                <a:solidFill>
                  <a:srgbClr val="0070C0"/>
                </a:solidFill>
                <a:latin typeface="Arial" panose="020B0604020202020204" pitchFamily="34" charset="0"/>
                <a:cs typeface="Arial" panose="020B0604020202020204" pitchFamily="34" charset="0"/>
              </a:rPr>
              <a:t>Break</a:t>
            </a:r>
            <a:br>
              <a:rPr lang="en-US" dirty="0"/>
            </a:br>
            <a:r>
              <a:rPr lang="en-US" dirty="0"/>
              <a:t> </a:t>
            </a:r>
            <a:br>
              <a:rPr lang="en-US" dirty="0"/>
            </a:br>
            <a:r>
              <a:rPr lang="en-US" dirty="0">
                <a:solidFill>
                  <a:srgbClr val="0070C0"/>
                </a:solidFill>
                <a:latin typeface="Arial" panose="020B0604020202020204" pitchFamily="34" charset="0"/>
                <a:cs typeface="Arial" panose="020B0604020202020204" pitchFamily="34" charset="0"/>
              </a:rPr>
              <a:t>11:30 - 12:00 </a:t>
            </a:r>
            <a:endParaRPr lang="en-GB" dirty="0">
              <a:solidFill>
                <a:srgbClr val="0070C0"/>
              </a:solidFill>
              <a:latin typeface="Arial" panose="020B0604020202020204" pitchFamily="34" charset="0"/>
              <a:cs typeface="Arial" panose="020B0604020202020204" pitchFamily="34" charset="0"/>
            </a:endParaRPr>
          </a:p>
        </p:txBody>
      </p:sp>
      <p:pic>
        <p:nvPicPr>
          <p:cNvPr id="1026" name="Picture 2" descr="Tea Break Icons - Download Free Vector Icons | Noun Project">
            <a:extLst>
              <a:ext uri="{FF2B5EF4-FFF2-40B4-BE49-F238E27FC236}">
                <a16:creationId xmlns:a16="http://schemas.microsoft.com/office/drawing/2014/main" id="{63920072-170D-4E68-BB94-328ADFEAF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601" y="372403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ED317DF-9EE8-46AC-96D6-A391CD0E9657}"/>
              </a:ext>
            </a:extLst>
          </p:cNvPr>
          <p:cNvPicPr>
            <a:picLocks noChangeAspect="1"/>
          </p:cNvPicPr>
          <p:nvPr/>
        </p:nvPicPr>
        <p:blipFill>
          <a:blip r:embed="rId3"/>
          <a:stretch>
            <a:fillRect/>
          </a:stretch>
        </p:blipFill>
        <p:spPr>
          <a:xfrm>
            <a:off x="9129874" y="5629035"/>
            <a:ext cx="2804403" cy="951058"/>
          </a:xfrm>
          <a:prstGeom prst="rect">
            <a:avLst/>
          </a:prstGeom>
        </p:spPr>
      </p:pic>
    </p:spTree>
    <p:extLst>
      <p:ext uri="{BB962C8B-B14F-4D97-AF65-F5344CB8AC3E}">
        <p14:creationId xmlns:p14="http://schemas.microsoft.com/office/powerpoint/2010/main" val="395388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FB35-CF56-4501-A65C-A3575648792A}"/>
              </a:ext>
            </a:extLst>
          </p:cNvPr>
          <p:cNvSpPr>
            <a:spLocks noGrp="1"/>
          </p:cNvSpPr>
          <p:nvPr>
            <p:ph type="title"/>
          </p:nvPr>
        </p:nvSpPr>
        <p:spPr>
          <a:xfrm>
            <a:off x="305463" y="83107"/>
            <a:ext cx="10515600" cy="1325563"/>
          </a:xfrm>
        </p:spPr>
        <p:txBody>
          <a:bodyPr>
            <a:normAutofit/>
          </a:bodyPr>
          <a:lstStyle/>
          <a:p>
            <a:r>
              <a:rPr lang="en-US" sz="3200" dirty="0">
                <a:solidFill>
                  <a:srgbClr val="0070C0"/>
                </a:solidFill>
                <a:latin typeface="Arial" panose="020B0604020202020204" pitchFamily="34" charset="0"/>
                <a:cs typeface="Arial" panose="020B0604020202020204" pitchFamily="34" charset="0"/>
              </a:rPr>
              <a:t>Board session 2. Policy Session </a:t>
            </a:r>
            <a:r>
              <a:rPr lang="en-GB" sz="3200" dirty="0">
                <a:solidFill>
                  <a:srgbClr val="0070C0"/>
                </a:solidFill>
                <a:latin typeface="Arial" panose="020B0604020202020204" pitchFamily="34" charset="0"/>
                <a:cs typeface="Arial" panose="020B0604020202020204" pitchFamily="34" charset="0"/>
              </a:rPr>
              <a:t>12:00 – 13:30</a:t>
            </a:r>
          </a:p>
        </p:txBody>
      </p:sp>
      <p:sp>
        <p:nvSpPr>
          <p:cNvPr id="3" name="Content Placeholder 2">
            <a:extLst>
              <a:ext uri="{FF2B5EF4-FFF2-40B4-BE49-F238E27FC236}">
                <a16:creationId xmlns:a16="http://schemas.microsoft.com/office/drawing/2014/main" id="{6A4DA57A-43F0-4CC4-A82A-A9E120B9DB78}"/>
              </a:ext>
            </a:extLst>
          </p:cNvPr>
          <p:cNvSpPr>
            <a:spLocks noGrp="1"/>
          </p:cNvSpPr>
          <p:nvPr>
            <p:ph idx="1"/>
          </p:nvPr>
        </p:nvSpPr>
        <p:spPr>
          <a:xfrm>
            <a:off x="305463" y="1408670"/>
            <a:ext cx="11791802" cy="4588114"/>
          </a:xfrm>
        </p:spPr>
        <p:txBody>
          <a:bodyPr>
            <a:normAutofit lnSpcReduction="10000"/>
          </a:bodyPr>
          <a:lstStyle/>
          <a:p>
            <a:pPr marL="0" lvl="0" indent="0">
              <a:lnSpc>
                <a:spcPct val="150000"/>
              </a:lnSpc>
              <a:spcAft>
                <a:spcPts val="800"/>
              </a:spcAft>
              <a:buSzPct val="100000"/>
              <a:buNone/>
            </a:pPr>
            <a:r>
              <a:rPr lang="en-US" dirty="0">
                <a:latin typeface="Arial" panose="020B0604020202020204" pitchFamily="34" charset="0"/>
                <a:cs typeface="Arial" panose="020B0604020202020204" pitchFamily="34" charset="0"/>
              </a:rPr>
              <a:t>5. Review of the EU by the CRPD Committee (DOC-BOARD-21-11-04)</a:t>
            </a:r>
          </a:p>
          <a:p>
            <a:pPr marL="0" lvl="0" indent="0">
              <a:lnSpc>
                <a:spcPct val="150000"/>
              </a:lnSpc>
              <a:spcAft>
                <a:spcPts val="800"/>
              </a:spcAft>
              <a:buSzPct val="100000"/>
              <a:buNone/>
            </a:pPr>
            <a:r>
              <a:rPr lang="en-US" dirty="0">
                <a:latin typeface="Arial" panose="020B0604020202020204" pitchFamily="34" charset="0"/>
                <a:cs typeface="Arial" panose="020B0604020202020204" pitchFamily="34" charset="0"/>
              </a:rPr>
              <a:t>6. Update on ongoing EU policy files (DOC-BOARD-21-11-05)</a:t>
            </a:r>
          </a:p>
          <a:p>
            <a:pPr marL="0" lvl="0" indent="0">
              <a:lnSpc>
                <a:spcPct val="150000"/>
              </a:lnSpc>
              <a:spcAft>
                <a:spcPts val="800"/>
              </a:spcAft>
              <a:buSzPct val="100000"/>
              <a:buNone/>
            </a:pPr>
            <a:r>
              <a:rPr lang="en-US" dirty="0">
                <a:latin typeface="Arial" panose="020B0604020202020204" pitchFamily="34" charset="0"/>
                <a:cs typeface="Arial" panose="020B0604020202020204" pitchFamily="34" charset="0"/>
              </a:rPr>
              <a:t>7. Board resolution on the “EU Digital Principles for the inclusion of  persons with disabilities” (DOC-BOARD-21-11-06)</a:t>
            </a:r>
          </a:p>
          <a:p>
            <a:pPr marL="0" lvl="0" indent="0">
              <a:lnSpc>
                <a:spcPct val="150000"/>
              </a:lnSpc>
              <a:spcAft>
                <a:spcPts val="800"/>
              </a:spcAft>
              <a:buSzPct val="100000"/>
              <a:buNone/>
            </a:pPr>
            <a:r>
              <a:rPr lang="en-US" dirty="0">
                <a:latin typeface="Arial" panose="020B0604020202020204" pitchFamily="34" charset="0"/>
                <a:cs typeface="Arial" panose="020B0604020202020204" pitchFamily="34" charset="0"/>
              </a:rPr>
              <a:t>8. Reform of EU electoral law</a:t>
            </a:r>
          </a:p>
          <a:p>
            <a:pPr marL="0" lvl="0" indent="0">
              <a:lnSpc>
                <a:spcPct val="150000"/>
              </a:lnSpc>
              <a:spcAft>
                <a:spcPts val="800"/>
              </a:spcAft>
              <a:buSzPct val="100000"/>
              <a:buNone/>
            </a:pPr>
            <a:r>
              <a:rPr lang="en-US" dirty="0">
                <a:latin typeface="Arial" panose="020B0604020202020204" pitchFamily="34" charset="0"/>
                <a:cs typeface="Arial" panose="020B0604020202020204" pitchFamily="34" charset="0"/>
              </a:rPr>
              <a:t>9. Update on EU Council Presidencies (DOC-BOARD-21-11-07)</a:t>
            </a:r>
          </a:p>
        </p:txBody>
      </p:sp>
      <p:pic>
        <p:nvPicPr>
          <p:cNvPr id="4" name="Picture 3">
            <a:extLst>
              <a:ext uri="{FF2B5EF4-FFF2-40B4-BE49-F238E27FC236}">
                <a16:creationId xmlns:a16="http://schemas.microsoft.com/office/drawing/2014/main" id="{12E92FB6-475B-4A7D-B24D-8EA62BC1E8EE}"/>
              </a:ext>
            </a:extLst>
          </p:cNvPr>
          <p:cNvPicPr>
            <a:picLocks noChangeAspect="1"/>
          </p:cNvPicPr>
          <p:nvPr/>
        </p:nvPicPr>
        <p:blipFill>
          <a:blip r:embed="rId2"/>
          <a:stretch>
            <a:fillRect/>
          </a:stretch>
        </p:blipFill>
        <p:spPr>
          <a:xfrm>
            <a:off x="9351160" y="5823835"/>
            <a:ext cx="2804403" cy="951058"/>
          </a:xfrm>
          <a:prstGeom prst="rect">
            <a:avLst/>
          </a:prstGeom>
        </p:spPr>
      </p:pic>
    </p:spTree>
    <p:extLst>
      <p:ext uri="{BB962C8B-B14F-4D97-AF65-F5344CB8AC3E}">
        <p14:creationId xmlns:p14="http://schemas.microsoft.com/office/powerpoint/2010/main" val="1395035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350" y="1483255"/>
            <a:ext cx="11266152" cy="774964"/>
          </a:xfrm>
        </p:spPr>
        <p:txBody>
          <a:bodyPr>
            <a:noAutofit/>
          </a:bodyPr>
          <a:lstStyle/>
          <a:p>
            <a:pPr>
              <a:lnSpc>
                <a:spcPct val="150000"/>
              </a:lnSpc>
            </a:pPr>
            <a:r>
              <a:rPr lang="en-GB" sz="3000" b="1" dirty="0">
                <a:solidFill>
                  <a:srgbClr val="0070C0"/>
                </a:solidFill>
                <a:latin typeface="Arial" panose="020B0604020202020204" pitchFamily="34" charset="0"/>
                <a:cs typeface="Arial" panose="020B0604020202020204" pitchFamily="34" charset="0"/>
              </a:rPr>
              <a:t>5. </a:t>
            </a:r>
            <a:r>
              <a:rPr lang="en-US" sz="3000" b="1" dirty="0">
                <a:solidFill>
                  <a:srgbClr val="0070C0"/>
                </a:solidFill>
                <a:latin typeface="Arial" panose="020B0604020202020204" pitchFamily="34" charset="0"/>
                <a:cs typeface="Arial" panose="020B0604020202020204" pitchFamily="34" charset="0"/>
              </a:rPr>
              <a:t>Review of the EU by the CRPD Committee (DOC-BOARD-21-11-04)</a:t>
            </a:r>
            <a:br>
              <a:rPr lang="en-US" sz="3000" b="1" dirty="0">
                <a:solidFill>
                  <a:srgbClr val="0070C0"/>
                </a:solidFill>
                <a:latin typeface="Arial" panose="020B0604020202020204" pitchFamily="34" charset="0"/>
                <a:cs typeface="Arial" panose="020B0604020202020204" pitchFamily="34" charset="0"/>
              </a:rPr>
            </a:br>
            <a:endParaRPr lang="en-GB" sz="3000" b="1" dirty="0">
              <a:solidFill>
                <a:srgbClr val="0070C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F820C0E-2883-477A-B23A-F733C034C95A}"/>
              </a:ext>
            </a:extLst>
          </p:cNvPr>
          <p:cNvPicPr>
            <a:picLocks noChangeAspect="1"/>
          </p:cNvPicPr>
          <p:nvPr/>
        </p:nvPicPr>
        <p:blipFill>
          <a:blip r:embed="rId3"/>
          <a:stretch>
            <a:fillRect/>
          </a:stretch>
        </p:blipFill>
        <p:spPr>
          <a:xfrm>
            <a:off x="9204014" y="5597990"/>
            <a:ext cx="2804403" cy="951058"/>
          </a:xfrm>
          <a:prstGeom prst="rect">
            <a:avLst/>
          </a:prstGeom>
        </p:spPr>
      </p:pic>
      <p:sp>
        <p:nvSpPr>
          <p:cNvPr id="4" name="Subtitle 6">
            <a:extLst>
              <a:ext uri="{FF2B5EF4-FFF2-40B4-BE49-F238E27FC236}">
                <a16:creationId xmlns:a16="http://schemas.microsoft.com/office/drawing/2014/main" id="{5F0DB2BB-0CE2-4F00-A5F9-FA88FA02C266}"/>
              </a:ext>
            </a:extLst>
          </p:cNvPr>
          <p:cNvSpPr>
            <a:spLocks noGrp="1"/>
          </p:cNvSpPr>
          <p:nvPr>
            <p:ph type="subTitle" idx="1"/>
          </p:nvPr>
        </p:nvSpPr>
        <p:spPr>
          <a:xfrm>
            <a:off x="293350" y="2027238"/>
            <a:ext cx="11405287" cy="4039930"/>
          </a:xfrm>
        </p:spPr>
        <p:txBody>
          <a:bodyPr>
            <a:normAutofit lnSpcReduction="10000"/>
          </a:bodyPr>
          <a:lstStyle/>
          <a:p>
            <a:pPr marL="457200" indent="-457200">
              <a:lnSpc>
                <a:spcPct val="150000"/>
              </a:lnSpc>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CRPD Committee will adopt List of Issues Prior to Reporting on the EU in </a:t>
            </a:r>
            <a:r>
              <a:rPr lang="en-GB" sz="2800" dirty="0">
                <a:latin typeface="Arial" panose="020B0604020202020204" pitchFamily="34" charset="0"/>
                <a:cs typeface="Arial" panose="020B0604020202020204" pitchFamily="34" charset="0"/>
              </a:rPr>
              <a:t>March 2022 </a:t>
            </a:r>
          </a:p>
          <a:p>
            <a:pPr marL="457200" indent="-457200">
              <a:lnSpc>
                <a:spcPct val="150000"/>
              </a:lnSpc>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EU will have 12 months to send a reply </a:t>
            </a:r>
          </a:p>
          <a:p>
            <a:pPr marL="457200" indent="-457200">
              <a:lnSpc>
                <a:spcPct val="150000"/>
              </a:lnSpc>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Once the Committee receives reply it will schedule the “constructive dialogue” and adoption of Concluding Observations (probably in </a:t>
            </a:r>
            <a:r>
              <a:rPr lang="en-GB" sz="2800" dirty="0">
                <a:latin typeface="Arial" panose="020B0604020202020204" pitchFamily="34" charset="0"/>
                <a:cs typeface="Arial" panose="020B0604020202020204" pitchFamily="34" charset="0"/>
              </a:rPr>
              <a:t>2024</a:t>
            </a:r>
            <a:r>
              <a:rPr lang="en-GB" sz="2800" b="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03819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350" y="1483255"/>
            <a:ext cx="11266152" cy="774964"/>
          </a:xfrm>
        </p:spPr>
        <p:txBody>
          <a:bodyPr>
            <a:noAutofit/>
          </a:bodyPr>
          <a:lstStyle/>
          <a:p>
            <a:pPr>
              <a:lnSpc>
                <a:spcPct val="150000"/>
              </a:lnSpc>
            </a:pPr>
            <a:r>
              <a:rPr lang="en-GB" sz="3000" b="1" dirty="0">
                <a:solidFill>
                  <a:srgbClr val="0070C0"/>
                </a:solidFill>
                <a:latin typeface="Arial" panose="020B0604020202020204" pitchFamily="34" charset="0"/>
                <a:cs typeface="Arial" panose="020B0604020202020204" pitchFamily="34" charset="0"/>
              </a:rPr>
              <a:t>5. </a:t>
            </a:r>
            <a:r>
              <a:rPr lang="en-US" sz="3000" b="1" dirty="0">
                <a:solidFill>
                  <a:srgbClr val="0070C0"/>
                </a:solidFill>
                <a:latin typeface="Arial" panose="020B0604020202020204" pitchFamily="34" charset="0"/>
                <a:cs typeface="Arial" panose="020B0604020202020204" pitchFamily="34" charset="0"/>
              </a:rPr>
              <a:t>Review of the EU by the CRPD Committee (DOC-BOARD-21-11-04)</a:t>
            </a:r>
            <a:br>
              <a:rPr lang="en-US" sz="3000" b="1" dirty="0">
                <a:solidFill>
                  <a:srgbClr val="0070C0"/>
                </a:solidFill>
                <a:latin typeface="Arial" panose="020B0604020202020204" pitchFamily="34" charset="0"/>
                <a:cs typeface="Arial" panose="020B0604020202020204" pitchFamily="34" charset="0"/>
              </a:rPr>
            </a:br>
            <a:endParaRPr lang="en-GB" sz="3000" b="1" dirty="0">
              <a:solidFill>
                <a:srgbClr val="0070C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F820C0E-2883-477A-B23A-F733C034C95A}"/>
              </a:ext>
            </a:extLst>
          </p:cNvPr>
          <p:cNvPicPr>
            <a:picLocks noChangeAspect="1"/>
          </p:cNvPicPr>
          <p:nvPr/>
        </p:nvPicPr>
        <p:blipFill>
          <a:blip r:embed="rId3"/>
          <a:stretch>
            <a:fillRect/>
          </a:stretch>
        </p:blipFill>
        <p:spPr>
          <a:xfrm>
            <a:off x="9204014" y="5597990"/>
            <a:ext cx="2804403" cy="951058"/>
          </a:xfrm>
          <a:prstGeom prst="rect">
            <a:avLst/>
          </a:prstGeom>
        </p:spPr>
      </p:pic>
      <p:sp>
        <p:nvSpPr>
          <p:cNvPr id="4" name="Subtitle 6">
            <a:extLst>
              <a:ext uri="{FF2B5EF4-FFF2-40B4-BE49-F238E27FC236}">
                <a16:creationId xmlns:a16="http://schemas.microsoft.com/office/drawing/2014/main" id="{5F0DB2BB-0CE2-4F00-A5F9-FA88FA02C266}"/>
              </a:ext>
            </a:extLst>
          </p:cNvPr>
          <p:cNvSpPr>
            <a:spLocks noGrp="1"/>
          </p:cNvSpPr>
          <p:nvPr>
            <p:ph type="subTitle" idx="1"/>
          </p:nvPr>
        </p:nvSpPr>
        <p:spPr>
          <a:xfrm>
            <a:off x="293350" y="2027238"/>
            <a:ext cx="11405287" cy="3570752"/>
          </a:xfrm>
        </p:spPr>
        <p:txBody>
          <a:bodyPr>
            <a:normAutofit/>
          </a:bodyPr>
          <a:lstStyle/>
          <a:p>
            <a:pPr marL="457200" indent="-457200">
              <a:lnSpc>
                <a:spcPct val="150000"/>
              </a:lnSpc>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Organisations of persons with disabilities can participate in the review process, including by submitting written information in the form of an </a:t>
            </a:r>
            <a:r>
              <a:rPr lang="en-GB" sz="2800" dirty="0">
                <a:latin typeface="Arial" panose="020B0604020202020204" pitchFamily="34" charset="0"/>
                <a:cs typeface="Arial" panose="020B0604020202020204" pitchFamily="34" charset="0"/>
              </a:rPr>
              <a:t>alternative report </a:t>
            </a:r>
          </a:p>
          <a:p>
            <a:pPr marL="457200" indent="-457200">
              <a:lnSpc>
                <a:spcPct val="150000"/>
              </a:lnSpc>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EDF will submit a report in February </a:t>
            </a:r>
          </a:p>
        </p:txBody>
      </p:sp>
    </p:spTree>
    <p:extLst>
      <p:ext uri="{BB962C8B-B14F-4D97-AF65-F5344CB8AC3E}">
        <p14:creationId xmlns:p14="http://schemas.microsoft.com/office/powerpoint/2010/main" val="350736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350" y="1483255"/>
            <a:ext cx="11266152" cy="774964"/>
          </a:xfrm>
        </p:spPr>
        <p:txBody>
          <a:bodyPr>
            <a:noAutofit/>
          </a:bodyPr>
          <a:lstStyle/>
          <a:p>
            <a:pPr>
              <a:lnSpc>
                <a:spcPct val="150000"/>
              </a:lnSpc>
            </a:pPr>
            <a:r>
              <a:rPr lang="en-GB" sz="3000" b="1" dirty="0">
                <a:solidFill>
                  <a:srgbClr val="0070C0"/>
                </a:solidFill>
                <a:latin typeface="Arial" panose="020B0604020202020204" pitchFamily="34" charset="0"/>
                <a:cs typeface="Arial" panose="020B0604020202020204" pitchFamily="34" charset="0"/>
              </a:rPr>
              <a:t>5. </a:t>
            </a:r>
            <a:r>
              <a:rPr lang="en-US" sz="3000" b="1" dirty="0">
                <a:solidFill>
                  <a:srgbClr val="0070C0"/>
                </a:solidFill>
                <a:latin typeface="Arial" panose="020B0604020202020204" pitchFamily="34" charset="0"/>
                <a:cs typeface="Arial" panose="020B0604020202020204" pitchFamily="34" charset="0"/>
              </a:rPr>
              <a:t>Review of the EU by the CRPD Committee (DOC-BOARD-21-11-04)</a:t>
            </a:r>
            <a:br>
              <a:rPr lang="en-US" sz="3000" b="1" dirty="0">
                <a:solidFill>
                  <a:srgbClr val="0070C0"/>
                </a:solidFill>
                <a:latin typeface="Arial" panose="020B0604020202020204" pitchFamily="34" charset="0"/>
                <a:cs typeface="Arial" panose="020B0604020202020204" pitchFamily="34" charset="0"/>
              </a:rPr>
            </a:br>
            <a:endParaRPr lang="en-GB" sz="3000" b="1" dirty="0">
              <a:solidFill>
                <a:srgbClr val="0070C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F820C0E-2883-477A-B23A-F733C034C95A}"/>
              </a:ext>
            </a:extLst>
          </p:cNvPr>
          <p:cNvPicPr>
            <a:picLocks noChangeAspect="1"/>
          </p:cNvPicPr>
          <p:nvPr/>
        </p:nvPicPr>
        <p:blipFill>
          <a:blip r:embed="rId3"/>
          <a:stretch>
            <a:fillRect/>
          </a:stretch>
        </p:blipFill>
        <p:spPr>
          <a:xfrm>
            <a:off x="9204014" y="5597990"/>
            <a:ext cx="2804403" cy="951058"/>
          </a:xfrm>
          <a:prstGeom prst="rect">
            <a:avLst/>
          </a:prstGeom>
        </p:spPr>
      </p:pic>
      <p:sp>
        <p:nvSpPr>
          <p:cNvPr id="4" name="Subtitle 6">
            <a:extLst>
              <a:ext uri="{FF2B5EF4-FFF2-40B4-BE49-F238E27FC236}">
                <a16:creationId xmlns:a16="http://schemas.microsoft.com/office/drawing/2014/main" id="{5F0DB2BB-0CE2-4F00-A5F9-FA88FA02C266}"/>
              </a:ext>
            </a:extLst>
          </p:cNvPr>
          <p:cNvSpPr>
            <a:spLocks noGrp="1"/>
          </p:cNvSpPr>
          <p:nvPr>
            <p:ph type="subTitle" idx="1"/>
          </p:nvPr>
        </p:nvSpPr>
        <p:spPr>
          <a:xfrm>
            <a:off x="293350" y="2027237"/>
            <a:ext cx="11405287" cy="3963659"/>
          </a:xfrm>
        </p:spPr>
        <p:txBody>
          <a:bodyPr>
            <a:normAutofit/>
          </a:bodyPr>
          <a:lstStyle/>
          <a:p>
            <a:pPr marL="457200" indent="-457200">
              <a:lnSpc>
                <a:spcPct val="160000"/>
              </a:lnSpc>
              <a:buClr>
                <a:srgbClr val="0070C0"/>
              </a:buClr>
              <a:buFont typeface="Arial" panose="020B0604020202020204" pitchFamily="34" charset="0"/>
              <a:buChar char="•"/>
            </a:pPr>
            <a:r>
              <a:rPr lang="en-GB" sz="2400" dirty="0">
                <a:latin typeface="Arial" panose="020B0604020202020204" pitchFamily="34" charset="0"/>
                <a:cs typeface="Arial" panose="020B0604020202020204" pitchFamily="34" charset="0"/>
              </a:rPr>
              <a:t>August/October 2021</a:t>
            </a:r>
            <a:r>
              <a:rPr lang="en-GB" sz="2400" b="0" dirty="0">
                <a:latin typeface="Arial" panose="020B0604020202020204" pitchFamily="34" charset="0"/>
                <a:cs typeface="Arial" panose="020B0604020202020204" pitchFamily="34" charset="0"/>
              </a:rPr>
              <a:t>: EDF Secretariat drafting alternative report </a:t>
            </a:r>
          </a:p>
          <a:p>
            <a:pPr marL="457200" indent="-457200">
              <a:lnSpc>
                <a:spcPct val="160000"/>
              </a:lnSpc>
              <a:buClr>
                <a:srgbClr val="0070C0"/>
              </a:buClr>
              <a:buFont typeface="Arial" panose="020B0604020202020204" pitchFamily="34" charset="0"/>
              <a:buChar char="•"/>
            </a:pPr>
            <a:r>
              <a:rPr lang="en-GB" sz="2400" dirty="0">
                <a:latin typeface="Arial" panose="020B0604020202020204" pitchFamily="34" charset="0"/>
                <a:cs typeface="Arial" panose="020B0604020202020204" pitchFamily="34" charset="0"/>
              </a:rPr>
              <a:t>November/January 2021</a:t>
            </a:r>
            <a:r>
              <a:rPr lang="en-GB" sz="2400" b="0" dirty="0">
                <a:latin typeface="Arial" panose="020B0604020202020204" pitchFamily="34" charset="0"/>
                <a:cs typeface="Arial" panose="020B0604020202020204" pitchFamily="34" charset="0"/>
              </a:rPr>
              <a:t>: consultation with members and partners </a:t>
            </a:r>
          </a:p>
          <a:p>
            <a:pPr marL="457200" indent="-457200">
              <a:lnSpc>
                <a:spcPct val="160000"/>
              </a:lnSpc>
              <a:buClr>
                <a:srgbClr val="0070C0"/>
              </a:buClr>
              <a:buFont typeface="Arial" panose="020B0604020202020204" pitchFamily="34" charset="0"/>
              <a:buChar char="•"/>
            </a:pPr>
            <a:r>
              <a:rPr lang="en-GB" sz="2400" dirty="0">
                <a:latin typeface="Arial" panose="020B0604020202020204" pitchFamily="34" charset="0"/>
                <a:cs typeface="Arial" panose="020B0604020202020204" pitchFamily="34" charset="0"/>
              </a:rPr>
              <a:t>Mid-January 2021</a:t>
            </a:r>
            <a:r>
              <a:rPr lang="en-GB" sz="2400" b="0" dirty="0">
                <a:latin typeface="Arial" panose="020B0604020202020204" pitchFamily="34" charset="0"/>
                <a:cs typeface="Arial" panose="020B0604020202020204" pitchFamily="34" charset="0"/>
              </a:rPr>
              <a:t>: finalisation of the report; approval by Executive and ratification by Board </a:t>
            </a:r>
          </a:p>
          <a:p>
            <a:pPr marL="457200" indent="-457200">
              <a:lnSpc>
                <a:spcPct val="160000"/>
              </a:lnSpc>
              <a:buClr>
                <a:srgbClr val="0070C0"/>
              </a:buClr>
              <a:buFont typeface="Arial" panose="020B0604020202020204" pitchFamily="34" charset="0"/>
              <a:buChar char="•"/>
            </a:pPr>
            <a:r>
              <a:rPr lang="en-GB" sz="2400" dirty="0">
                <a:latin typeface="Arial" panose="020B0604020202020204" pitchFamily="34" charset="0"/>
                <a:cs typeface="Arial" panose="020B0604020202020204" pitchFamily="34" charset="0"/>
              </a:rPr>
              <a:t>February 2022</a:t>
            </a:r>
            <a:r>
              <a:rPr lang="en-GB" sz="2400" b="0" dirty="0">
                <a:latin typeface="Arial" panose="020B0604020202020204" pitchFamily="34" charset="0"/>
                <a:cs typeface="Arial" panose="020B0604020202020204" pitchFamily="34" charset="0"/>
              </a:rPr>
              <a:t>: submission of the report by CRPD Committee</a:t>
            </a:r>
          </a:p>
        </p:txBody>
      </p:sp>
    </p:spTree>
    <p:extLst>
      <p:ext uri="{BB962C8B-B14F-4D97-AF65-F5344CB8AC3E}">
        <p14:creationId xmlns:p14="http://schemas.microsoft.com/office/powerpoint/2010/main" val="1465116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350" y="1483255"/>
            <a:ext cx="11266152" cy="774964"/>
          </a:xfrm>
        </p:spPr>
        <p:txBody>
          <a:bodyPr>
            <a:noAutofit/>
          </a:bodyPr>
          <a:lstStyle/>
          <a:p>
            <a:pPr>
              <a:lnSpc>
                <a:spcPct val="150000"/>
              </a:lnSpc>
            </a:pPr>
            <a:r>
              <a:rPr lang="en-GB" sz="3000" b="1" dirty="0">
                <a:solidFill>
                  <a:srgbClr val="0070C0"/>
                </a:solidFill>
                <a:latin typeface="Arial" panose="020B0604020202020204" pitchFamily="34" charset="0"/>
                <a:cs typeface="Arial" panose="020B0604020202020204" pitchFamily="34" charset="0"/>
              </a:rPr>
              <a:t>5. </a:t>
            </a:r>
            <a:r>
              <a:rPr lang="en-US" sz="3000" b="1" dirty="0">
                <a:solidFill>
                  <a:srgbClr val="0070C0"/>
                </a:solidFill>
                <a:latin typeface="Arial" panose="020B0604020202020204" pitchFamily="34" charset="0"/>
                <a:cs typeface="Arial" panose="020B0604020202020204" pitchFamily="34" charset="0"/>
              </a:rPr>
              <a:t>Review of the EU by the CRPD Committee (DOC-BOARD-21-11-04)</a:t>
            </a:r>
            <a:br>
              <a:rPr lang="en-US" sz="3000" b="1" dirty="0">
                <a:solidFill>
                  <a:srgbClr val="0070C0"/>
                </a:solidFill>
                <a:latin typeface="Arial" panose="020B0604020202020204" pitchFamily="34" charset="0"/>
                <a:cs typeface="Arial" panose="020B0604020202020204" pitchFamily="34" charset="0"/>
              </a:rPr>
            </a:br>
            <a:endParaRPr lang="en-GB" sz="3000" b="1" dirty="0">
              <a:solidFill>
                <a:srgbClr val="0070C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F820C0E-2883-477A-B23A-F733C034C95A}"/>
              </a:ext>
            </a:extLst>
          </p:cNvPr>
          <p:cNvPicPr>
            <a:picLocks noChangeAspect="1"/>
          </p:cNvPicPr>
          <p:nvPr/>
        </p:nvPicPr>
        <p:blipFill>
          <a:blip r:embed="rId3"/>
          <a:stretch>
            <a:fillRect/>
          </a:stretch>
        </p:blipFill>
        <p:spPr>
          <a:xfrm>
            <a:off x="9204014" y="5597990"/>
            <a:ext cx="2804403" cy="951058"/>
          </a:xfrm>
          <a:prstGeom prst="rect">
            <a:avLst/>
          </a:prstGeom>
        </p:spPr>
      </p:pic>
      <p:sp>
        <p:nvSpPr>
          <p:cNvPr id="4" name="Subtitle 6">
            <a:extLst>
              <a:ext uri="{FF2B5EF4-FFF2-40B4-BE49-F238E27FC236}">
                <a16:creationId xmlns:a16="http://schemas.microsoft.com/office/drawing/2014/main" id="{5F0DB2BB-0CE2-4F00-A5F9-FA88FA02C266}"/>
              </a:ext>
            </a:extLst>
          </p:cNvPr>
          <p:cNvSpPr>
            <a:spLocks noGrp="1"/>
          </p:cNvSpPr>
          <p:nvPr>
            <p:ph type="subTitle" idx="1"/>
          </p:nvPr>
        </p:nvSpPr>
        <p:spPr>
          <a:xfrm>
            <a:off x="293350" y="1870737"/>
            <a:ext cx="11405287" cy="3963659"/>
          </a:xfrm>
        </p:spPr>
        <p:txBody>
          <a:bodyPr>
            <a:normAutofit fontScale="85000" lnSpcReduction="10000"/>
          </a:bodyPr>
          <a:lstStyle/>
          <a:p>
            <a:pPr marL="457200" indent="-457200">
              <a:lnSpc>
                <a:spcPct val="150000"/>
              </a:lnSpc>
              <a:buClr>
                <a:srgbClr val="0070C0"/>
              </a:buClr>
              <a:buFont typeface="Arial" panose="020B0604020202020204" pitchFamily="34" charset="0"/>
              <a:buChar char="•"/>
            </a:pPr>
            <a:r>
              <a:rPr lang="en-GB" sz="2800" dirty="0">
                <a:latin typeface="Arial" panose="020B0604020202020204" pitchFamily="34" charset="0"/>
                <a:cs typeface="Arial" panose="020B0604020202020204" pitchFamily="34" charset="0"/>
              </a:rPr>
              <a:t>15 mains concerns </a:t>
            </a:r>
            <a:r>
              <a:rPr lang="en-GB" sz="2800" b="0" dirty="0">
                <a:latin typeface="Arial" panose="020B0604020202020204" pitchFamily="34" charset="0"/>
                <a:cs typeface="Arial" panose="020B0604020202020204" pitchFamily="34" charset="0"/>
              </a:rPr>
              <a:t>based on our 2015 alternative report and on our current priorities </a:t>
            </a:r>
          </a:p>
          <a:p>
            <a:pPr marL="457200" indent="-457200">
              <a:lnSpc>
                <a:spcPct val="150000"/>
              </a:lnSpc>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Legal harmonisation with CRPD; implementation and enforcement of EU legislation; consultation and involvement of persons with disabilities; protection against discrimination; </a:t>
            </a:r>
            <a:r>
              <a:rPr lang="en-GB" sz="2800" b="0" dirty="0">
                <a:solidFill>
                  <a:srgbClr val="FF0000"/>
                </a:solidFill>
                <a:latin typeface="Arial" panose="020B0604020202020204" pitchFamily="34" charset="0"/>
                <a:cs typeface="Arial" panose="020B0604020202020204" pitchFamily="34" charset="0"/>
              </a:rPr>
              <a:t>women with disabilities</a:t>
            </a:r>
            <a:r>
              <a:rPr lang="en-GB" sz="2800" b="0" dirty="0">
                <a:latin typeface="Arial" panose="020B0604020202020204" pitchFamily="34" charset="0"/>
                <a:cs typeface="Arial" panose="020B0604020202020204" pitchFamily="34" charset="0"/>
              </a:rPr>
              <a:t>; awareness of the CRPD; accessibility; denial of legal capacity; use of EU funds and independent living; personal mobility; </a:t>
            </a:r>
            <a:r>
              <a:rPr lang="en-GB" sz="2800" b="0" dirty="0">
                <a:solidFill>
                  <a:srgbClr val="FF0000"/>
                </a:solidFill>
                <a:latin typeface="Arial" panose="020B0604020202020204" pitchFamily="34" charset="0"/>
                <a:cs typeface="Arial" panose="020B0604020202020204" pitchFamily="34" charset="0"/>
              </a:rPr>
              <a:t>health</a:t>
            </a:r>
            <a:r>
              <a:rPr lang="en-GB" sz="2800" b="0" dirty="0">
                <a:latin typeface="Arial" panose="020B0604020202020204" pitchFamily="34" charset="0"/>
                <a:cs typeface="Arial" panose="020B0604020202020204" pitchFamily="34" charset="0"/>
              </a:rPr>
              <a:t>; </a:t>
            </a:r>
            <a:r>
              <a:rPr lang="en-GB" sz="2800" b="0" dirty="0">
                <a:solidFill>
                  <a:srgbClr val="FF0000"/>
                </a:solidFill>
                <a:latin typeface="Arial" panose="020B0604020202020204" pitchFamily="34" charset="0"/>
                <a:cs typeface="Arial" panose="020B0604020202020204" pitchFamily="34" charset="0"/>
              </a:rPr>
              <a:t>climate action</a:t>
            </a:r>
            <a:r>
              <a:rPr lang="en-GB" sz="2800" b="0" dirty="0">
                <a:latin typeface="Arial" panose="020B0604020202020204" pitchFamily="34" charset="0"/>
                <a:cs typeface="Arial" panose="020B0604020202020204" pitchFamily="34" charset="0"/>
              </a:rPr>
              <a:t>; data collection; EU in the world </a:t>
            </a:r>
          </a:p>
          <a:p>
            <a:pPr marL="457200" indent="-457200">
              <a:lnSpc>
                <a:spcPct val="150000"/>
              </a:lnSpc>
              <a:buFont typeface="Arial" panose="020B0604020202020204" pitchFamily="34" charset="0"/>
              <a:buChar char="•"/>
            </a:pPr>
            <a:endParaRPr lang="en-GB" sz="2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9949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BF935-8A75-4AA6-80B3-D4BB7BA8286E}"/>
              </a:ext>
            </a:extLst>
          </p:cNvPr>
          <p:cNvSpPr>
            <a:spLocks noGrp="1"/>
          </p:cNvSpPr>
          <p:nvPr>
            <p:ph type="title"/>
          </p:nvPr>
        </p:nvSpPr>
        <p:spPr>
          <a:xfrm>
            <a:off x="305463" y="126716"/>
            <a:ext cx="10515600" cy="1004978"/>
          </a:xfrm>
        </p:spPr>
        <p:txBody>
          <a:bodyPr>
            <a:normAutofit/>
          </a:bodyPr>
          <a:lstStyle/>
          <a:p>
            <a:r>
              <a:rPr lang="en-US" sz="3600" dirty="0">
                <a:solidFill>
                  <a:srgbClr val="0070C0"/>
                </a:solidFill>
                <a:latin typeface="Arial" panose="020B0604020202020204" pitchFamily="34" charset="0"/>
                <a:cs typeface="Arial" panose="020B0604020202020204" pitchFamily="34" charset="0"/>
              </a:rPr>
              <a:t>Practical information (I)</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82759C7-1763-429B-BF65-05BED2E53E2A}"/>
              </a:ext>
            </a:extLst>
          </p:cNvPr>
          <p:cNvSpPr>
            <a:spLocks noGrp="1"/>
          </p:cNvSpPr>
          <p:nvPr>
            <p:ph idx="1"/>
          </p:nvPr>
        </p:nvSpPr>
        <p:spPr>
          <a:xfrm>
            <a:off x="305463" y="1131695"/>
            <a:ext cx="11727668" cy="5319906"/>
          </a:xfrm>
        </p:spPr>
        <p:txBody>
          <a:bodyPr>
            <a:normAutofit fontScale="77500" lnSpcReduction="20000"/>
          </a:bodyPr>
          <a:lstStyle/>
          <a:p>
            <a:pPr marL="0" lvl="0" indent="0" defTabSz="457200" eaLnBrk="0" fontAlgn="base" hangingPunct="0">
              <a:lnSpc>
                <a:spcPct val="150000"/>
              </a:lnSpc>
              <a:spcBef>
                <a:spcPts val="662"/>
              </a:spcBef>
              <a:spcAft>
                <a:spcPts val="662"/>
              </a:spcAft>
              <a:buNone/>
              <a:defRPr/>
            </a:pPr>
            <a:r>
              <a:rPr lang="en-GB" sz="2800" b="1" kern="0" dirty="0">
                <a:solidFill>
                  <a:prstClr val="black"/>
                </a:solidFill>
                <a:latin typeface="Arial" panose="020B0604020202020204" pitchFamily="34" charset="0"/>
                <a:ea typeface="Calibri"/>
                <a:cs typeface="Arial" panose="020B0604020202020204" pitchFamily="34" charset="0"/>
              </a:rPr>
              <a:t>Accessibility</a:t>
            </a:r>
            <a:r>
              <a:rPr lang="en-GB" sz="2800" kern="0" dirty="0">
                <a:solidFill>
                  <a:prstClr val="black"/>
                </a:solidFill>
                <a:latin typeface="Arial" panose="020B0604020202020204" pitchFamily="34" charset="0"/>
                <a:ea typeface="Calibri"/>
                <a:cs typeface="Arial" panose="020B0604020202020204" pitchFamily="34" charset="0"/>
              </a:rPr>
              <a:t>:</a:t>
            </a:r>
          </a:p>
          <a:p>
            <a:pPr defTabSz="457200" eaLnBrk="0" fontAlgn="base" hangingPunct="0">
              <a:lnSpc>
                <a:spcPct val="150000"/>
              </a:lnSpc>
              <a:spcBef>
                <a:spcPts val="662"/>
              </a:spcBef>
              <a:spcAft>
                <a:spcPts val="662"/>
              </a:spcAft>
              <a:buClr>
                <a:srgbClr val="0070C0"/>
              </a:buClr>
              <a:defRPr/>
            </a:pPr>
            <a:r>
              <a:rPr lang="en-GB" sz="2800" kern="0" dirty="0">
                <a:solidFill>
                  <a:prstClr val="black"/>
                </a:solidFill>
                <a:latin typeface="Arial" panose="020B0604020202020204" pitchFamily="34" charset="0"/>
                <a:ea typeface="Calibri"/>
                <a:cs typeface="Arial" panose="020B0604020202020204" pitchFamily="34" charset="0"/>
              </a:rPr>
              <a:t>Captioning (activate in zoom or use external link from chat box)</a:t>
            </a:r>
          </a:p>
          <a:p>
            <a:pPr defTabSz="457200" eaLnBrk="0" fontAlgn="base" hangingPunct="0">
              <a:lnSpc>
                <a:spcPct val="150000"/>
              </a:lnSpc>
              <a:spcBef>
                <a:spcPts val="662"/>
              </a:spcBef>
              <a:spcAft>
                <a:spcPts val="662"/>
              </a:spcAft>
              <a:buClr>
                <a:srgbClr val="0070C0"/>
              </a:buClr>
              <a:defRPr/>
            </a:pPr>
            <a:r>
              <a:rPr lang="en-GB" sz="2800" kern="0" dirty="0">
                <a:solidFill>
                  <a:prstClr val="black"/>
                </a:solidFill>
                <a:latin typeface="Arial" panose="020B0604020202020204" pitchFamily="34" charset="0"/>
                <a:ea typeface="Calibri"/>
                <a:cs typeface="Arial" panose="020B0604020202020204" pitchFamily="34" charset="0"/>
              </a:rPr>
              <a:t>Captioning in different languages has been provided on request: including in </a:t>
            </a:r>
            <a:r>
              <a:rPr lang="en-GB" kern="0" dirty="0">
                <a:solidFill>
                  <a:prstClr val="black"/>
                </a:solidFill>
                <a:latin typeface="Arial" panose="020B0604020202020204" pitchFamily="34" charset="0"/>
                <a:ea typeface="Calibri"/>
                <a:cs typeface="Arial" panose="020B0604020202020204" pitchFamily="34" charset="0"/>
              </a:rPr>
              <a:t>French, Spanish and Dutch</a:t>
            </a:r>
            <a:r>
              <a:rPr lang="en-GB" sz="2800" kern="0" dirty="0">
                <a:solidFill>
                  <a:prstClr val="black"/>
                </a:solidFill>
                <a:latin typeface="Arial" panose="020B0604020202020204" pitchFamily="34" charset="0"/>
                <a:ea typeface="Calibri"/>
                <a:cs typeface="Arial" panose="020B0604020202020204" pitchFamily="34" charset="0"/>
              </a:rPr>
              <a:t> (external link, select your language through “flag” icon)</a:t>
            </a:r>
          </a:p>
          <a:p>
            <a:pPr defTabSz="457200" eaLnBrk="0" fontAlgn="base" hangingPunct="0">
              <a:lnSpc>
                <a:spcPct val="150000"/>
              </a:lnSpc>
              <a:spcBef>
                <a:spcPts val="662"/>
              </a:spcBef>
              <a:spcAft>
                <a:spcPts val="662"/>
              </a:spcAft>
              <a:buClr>
                <a:srgbClr val="0070C0"/>
              </a:buClr>
              <a:defRPr/>
            </a:pPr>
            <a:r>
              <a:rPr lang="en-GB" kern="0" dirty="0">
                <a:solidFill>
                  <a:prstClr val="black"/>
                </a:solidFill>
                <a:latin typeface="Arial" panose="020B0604020202020204" pitchFamily="34" charset="0"/>
                <a:ea typeface="Calibri"/>
                <a:cs typeface="Arial" panose="020B0604020202020204" pitchFamily="34" charset="0"/>
              </a:rPr>
              <a:t>International sign </a:t>
            </a:r>
            <a:r>
              <a:rPr lang="en-GB" sz="2800" kern="0" dirty="0">
                <a:solidFill>
                  <a:prstClr val="black"/>
                </a:solidFill>
                <a:latin typeface="Arial" panose="020B0604020202020204" pitchFamily="34" charset="0"/>
                <a:ea typeface="Calibri"/>
                <a:cs typeface="Arial" panose="020B0604020202020204" pitchFamily="34" charset="0"/>
              </a:rPr>
              <a:t>Interpretation</a:t>
            </a:r>
          </a:p>
          <a:p>
            <a:pPr defTabSz="457200" eaLnBrk="0" fontAlgn="base" hangingPunct="0">
              <a:lnSpc>
                <a:spcPct val="150000"/>
              </a:lnSpc>
              <a:spcBef>
                <a:spcPts val="662"/>
              </a:spcBef>
              <a:spcAft>
                <a:spcPts val="662"/>
              </a:spcAft>
              <a:buClr>
                <a:srgbClr val="0070C0"/>
              </a:buClr>
              <a:defRPr/>
            </a:pPr>
            <a:r>
              <a:rPr lang="en-GB" sz="2800" kern="0" dirty="0">
                <a:solidFill>
                  <a:prstClr val="black"/>
                </a:solidFill>
                <a:latin typeface="Arial" panose="020B0604020202020204" pitchFamily="34" charset="0"/>
                <a:ea typeface="Calibri"/>
                <a:cs typeface="Arial" panose="020B0604020202020204" pitchFamily="34" charset="0"/>
              </a:rPr>
              <a:t>Audio interpretation EN-FR</a:t>
            </a:r>
          </a:p>
          <a:p>
            <a:pPr marL="0" lvl="0" indent="0" defTabSz="457200" eaLnBrk="0" fontAlgn="base" hangingPunct="0">
              <a:lnSpc>
                <a:spcPct val="150000"/>
              </a:lnSpc>
              <a:spcBef>
                <a:spcPts val="662"/>
              </a:spcBef>
              <a:spcAft>
                <a:spcPts val="662"/>
              </a:spcAft>
              <a:buNone/>
              <a:defRPr/>
            </a:pPr>
            <a:r>
              <a:rPr lang="en-GB" sz="2800" b="1" kern="0" dirty="0">
                <a:solidFill>
                  <a:prstClr val="black"/>
                </a:solidFill>
                <a:latin typeface="Arial" panose="020B0604020202020204" pitchFamily="34" charset="0"/>
                <a:ea typeface="Calibri"/>
                <a:cs typeface="Arial" panose="020B0604020202020204" pitchFamily="34" charset="0"/>
              </a:rPr>
              <a:t>Questions and comments:</a:t>
            </a:r>
          </a:p>
          <a:p>
            <a:pPr defTabSz="457200" eaLnBrk="0" fontAlgn="base" hangingPunct="0">
              <a:lnSpc>
                <a:spcPct val="150000"/>
              </a:lnSpc>
              <a:spcBef>
                <a:spcPts val="662"/>
              </a:spcBef>
              <a:spcAft>
                <a:spcPts val="662"/>
              </a:spcAft>
              <a:buClr>
                <a:srgbClr val="0070C0"/>
              </a:buClr>
              <a:defRPr/>
            </a:pPr>
            <a:r>
              <a:rPr lang="en-GB" sz="2800" dirty="0">
                <a:effectLst/>
                <a:latin typeface="Arial" panose="020B0604020202020204" pitchFamily="34" charset="0"/>
                <a:ea typeface="Calibri" panose="020F0502020204030204" pitchFamily="34" charset="0"/>
                <a:cs typeface="Arial" panose="020B0604020202020204" pitchFamily="34" charset="0"/>
              </a:rPr>
              <a:t>Use ‘raise hand’ function ALT+Y (if not possible either chat box or through microphone)</a:t>
            </a:r>
          </a:p>
          <a:p>
            <a:pPr defTabSz="457200" eaLnBrk="0" fontAlgn="base" hangingPunct="0">
              <a:lnSpc>
                <a:spcPct val="150000"/>
              </a:lnSpc>
              <a:spcBef>
                <a:spcPts val="662"/>
              </a:spcBef>
              <a:spcAft>
                <a:spcPts val="662"/>
              </a:spcAft>
              <a:buClr>
                <a:srgbClr val="0070C0"/>
              </a:buClr>
              <a:defRPr/>
            </a:pPr>
            <a:r>
              <a:rPr lang="en-GB" sz="2800" dirty="0">
                <a:effectLst/>
                <a:latin typeface="Arial" panose="020B0604020202020204" pitchFamily="34" charset="0"/>
                <a:ea typeface="Calibri" panose="020F0502020204030204" pitchFamily="34" charset="0"/>
                <a:cs typeface="Arial" panose="020B0604020202020204" pitchFamily="34" charset="0"/>
              </a:rPr>
              <a:t>Send questions via the chat box</a:t>
            </a:r>
          </a:p>
        </p:txBody>
      </p:sp>
      <p:pic>
        <p:nvPicPr>
          <p:cNvPr id="4" name="Picture 3">
            <a:extLst>
              <a:ext uri="{FF2B5EF4-FFF2-40B4-BE49-F238E27FC236}">
                <a16:creationId xmlns:a16="http://schemas.microsoft.com/office/drawing/2014/main" id="{4ECF3549-E728-4243-83DD-162734239551}"/>
              </a:ext>
            </a:extLst>
          </p:cNvPr>
          <p:cNvPicPr>
            <a:picLocks noChangeAspect="1"/>
          </p:cNvPicPr>
          <p:nvPr/>
        </p:nvPicPr>
        <p:blipFill>
          <a:blip r:embed="rId3"/>
          <a:stretch>
            <a:fillRect/>
          </a:stretch>
        </p:blipFill>
        <p:spPr>
          <a:xfrm>
            <a:off x="9082134" y="153676"/>
            <a:ext cx="2804403" cy="951058"/>
          </a:xfrm>
          <a:prstGeom prst="rect">
            <a:avLst/>
          </a:prstGeom>
        </p:spPr>
      </p:pic>
    </p:spTree>
    <p:extLst>
      <p:ext uri="{BB962C8B-B14F-4D97-AF65-F5344CB8AC3E}">
        <p14:creationId xmlns:p14="http://schemas.microsoft.com/office/powerpoint/2010/main" val="631085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350" y="1483255"/>
            <a:ext cx="11266152" cy="774964"/>
          </a:xfrm>
        </p:spPr>
        <p:txBody>
          <a:bodyPr>
            <a:noAutofit/>
          </a:bodyPr>
          <a:lstStyle/>
          <a:p>
            <a:pPr>
              <a:lnSpc>
                <a:spcPct val="150000"/>
              </a:lnSpc>
            </a:pPr>
            <a:r>
              <a:rPr lang="en-GB" sz="3000" b="1" dirty="0">
                <a:solidFill>
                  <a:srgbClr val="0070C0"/>
                </a:solidFill>
                <a:latin typeface="Arial" panose="020B0604020202020204" pitchFamily="34" charset="0"/>
                <a:cs typeface="Arial" panose="020B0604020202020204" pitchFamily="34" charset="0"/>
              </a:rPr>
              <a:t>5. </a:t>
            </a:r>
            <a:r>
              <a:rPr lang="en-US" sz="3000" b="1" dirty="0">
                <a:solidFill>
                  <a:srgbClr val="0070C0"/>
                </a:solidFill>
                <a:latin typeface="Arial" panose="020B0604020202020204" pitchFamily="34" charset="0"/>
                <a:cs typeface="Arial" panose="020B0604020202020204" pitchFamily="34" charset="0"/>
              </a:rPr>
              <a:t>Review of the EU by the CRPD Committee (DOC-BOARD-21-11-04)</a:t>
            </a:r>
            <a:br>
              <a:rPr lang="en-US" sz="3000" b="1" dirty="0">
                <a:solidFill>
                  <a:srgbClr val="0070C0"/>
                </a:solidFill>
                <a:latin typeface="Arial" panose="020B0604020202020204" pitchFamily="34" charset="0"/>
                <a:cs typeface="Arial" panose="020B0604020202020204" pitchFamily="34" charset="0"/>
              </a:rPr>
            </a:br>
            <a:endParaRPr lang="en-GB" sz="3000" b="1" dirty="0">
              <a:solidFill>
                <a:srgbClr val="0070C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F820C0E-2883-477A-B23A-F733C034C95A}"/>
              </a:ext>
            </a:extLst>
          </p:cNvPr>
          <p:cNvPicPr>
            <a:picLocks noChangeAspect="1"/>
          </p:cNvPicPr>
          <p:nvPr/>
        </p:nvPicPr>
        <p:blipFill>
          <a:blip r:embed="rId3"/>
          <a:stretch>
            <a:fillRect/>
          </a:stretch>
        </p:blipFill>
        <p:spPr>
          <a:xfrm>
            <a:off x="9204014" y="5597990"/>
            <a:ext cx="2804403" cy="951058"/>
          </a:xfrm>
          <a:prstGeom prst="rect">
            <a:avLst/>
          </a:prstGeom>
        </p:spPr>
      </p:pic>
      <p:sp>
        <p:nvSpPr>
          <p:cNvPr id="4" name="Subtitle 6">
            <a:extLst>
              <a:ext uri="{FF2B5EF4-FFF2-40B4-BE49-F238E27FC236}">
                <a16:creationId xmlns:a16="http://schemas.microsoft.com/office/drawing/2014/main" id="{5F0DB2BB-0CE2-4F00-A5F9-FA88FA02C266}"/>
              </a:ext>
            </a:extLst>
          </p:cNvPr>
          <p:cNvSpPr>
            <a:spLocks noGrp="1"/>
          </p:cNvSpPr>
          <p:nvPr>
            <p:ph type="subTitle" idx="1"/>
          </p:nvPr>
        </p:nvSpPr>
        <p:spPr>
          <a:xfrm>
            <a:off x="293350" y="2027238"/>
            <a:ext cx="11715067" cy="3570752"/>
          </a:xfrm>
        </p:spPr>
        <p:txBody>
          <a:bodyPr>
            <a:normAutofit/>
          </a:bodyPr>
          <a:lstStyle/>
          <a:p>
            <a:pPr marL="457200" indent="-457200">
              <a:lnSpc>
                <a:spcPct val="150000"/>
              </a:lnSpc>
              <a:buClr>
                <a:srgbClr val="0070C0"/>
              </a:buClr>
              <a:buFont typeface="Arial" panose="020B0604020202020204" pitchFamily="34" charset="0"/>
              <a:buChar char="•"/>
            </a:pPr>
            <a:r>
              <a:rPr lang="en-US" sz="2800" b="0" dirty="0">
                <a:latin typeface="Arial" panose="020B0604020202020204" pitchFamily="34" charset="0"/>
                <a:cs typeface="Arial" panose="020B0604020202020204" pitchFamily="34" charset="0"/>
              </a:rPr>
              <a:t>Do you have questions or comments on the timeline and methodology? </a:t>
            </a:r>
          </a:p>
          <a:p>
            <a:pPr marL="457200" indent="-457200">
              <a:lnSpc>
                <a:spcPct val="150000"/>
              </a:lnSpc>
              <a:buClr>
                <a:srgbClr val="0070C0"/>
              </a:buClr>
              <a:buFont typeface="Arial" panose="020B0604020202020204" pitchFamily="34" charset="0"/>
              <a:buChar char="•"/>
            </a:pPr>
            <a:r>
              <a:rPr lang="en-US" sz="2800" b="0" dirty="0">
                <a:latin typeface="Arial" panose="020B0604020202020204" pitchFamily="34" charset="0"/>
                <a:cs typeface="Arial" panose="020B0604020202020204" pitchFamily="34" charset="0"/>
              </a:rPr>
              <a:t>Do you agree with the issues included in the draft executive summary? Is anything missing? </a:t>
            </a:r>
          </a:p>
          <a:p>
            <a:pPr marL="457200" indent="-457200">
              <a:lnSpc>
                <a:spcPct val="150000"/>
              </a:lnSpc>
              <a:buFont typeface="Arial" panose="020B0604020202020204" pitchFamily="34" charset="0"/>
              <a:buChar char="•"/>
            </a:pPr>
            <a:endParaRPr lang="en-GB" sz="2800" b="0" dirty="0">
              <a:latin typeface="Arial" panose="020B0604020202020204" pitchFamily="34" charset="0"/>
              <a:cs typeface="Arial" panose="020B0604020202020204" pitchFamily="34" charset="0"/>
            </a:endParaRPr>
          </a:p>
        </p:txBody>
      </p:sp>
      <p:pic>
        <p:nvPicPr>
          <p:cNvPr id="5" name="Picture 4" descr="Question Icon Design 501314 Vector Art at Vecteezy">
            <a:extLst>
              <a:ext uri="{FF2B5EF4-FFF2-40B4-BE49-F238E27FC236}">
                <a16:creationId xmlns:a16="http://schemas.microsoft.com/office/drawing/2014/main" id="{9E465BD6-A571-4AFD-8412-456CBC1818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3830" y="4884709"/>
            <a:ext cx="1664339" cy="166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189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350" y="74869"/>
            <a:ext cx="11266152" cy="774964"/>
          </a:xfrm>
        </p:spPr>
        <p:txBody>
          <a:bodyPr>
            <a:noAutofit/>
          </a:bodyPr>
          <a:lstStyle/>
          <a:p>
            <a:pPr>
              <a:lnSpc>
                <a:spcPct val="150000"/>
              </a:lnSpc>
            </a:pPr>
            <a:r>
              <a:rPr lang="en-GB" sz="3000" b="1" dirty="0">
                <a:solidFill>
                  <a:srgbClr val="0070C0"/>
                </a:solidFill>
                <a:latin typeface="Arial" panose="020B0604020202020204" pitchFamily="34" charset="0"/>
                <a:cs typeface="Arial" panose="020B0604020202020204" pitchFamily="34" charset="0"/>
              </a:rPr>
              <a:t>6. </a:t>
            </a:r>
            <a:r>
              <a:rPr lang="en-US" sz="3000" b="1" dirty="0">
                <a:solidFill>
                  <a:srgbClr val="0070C0"/>
                </a:solidFill>
                <a:latin typeface="Arial" panose="020B0604020202020204" pitchFamily="34" charset="0"/>
                <a:cs typeface="Arial" panose="020B0604020202020204" pitchFamily="34" charset="0"/>
              </a:rPr>
              <a:t>Update on ongoing EU policy files (DOC-BOARD-21-11-05)</a:t>
            </a:r>
            <a:endParaRPr lang="en-GB" sz="3000" b="1" dirty="0">
              <a:solidFill>
                <a:srgbClr val="0070C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F820C0E-2883-477A-B23A-F733C034C95A}"/>
              </a:ext>
            </a:extLst>
          </p:cNvPr>
          <p:cNvPicPr>
            <a:picLocks noChangeAspect="1"/>
          </p:cNvPicPr>
          <p:nvPr/>
        </p:nvPicPr>
        <p:blipFill>
          <a:blip r:embed="rId3"/>
          <a:stretch>
            <a:fillRect/>
          </a:stretch>
        </p:blipFill>
        <p:spPr>
          <a:xfrm>
            <a:off x="9204014" y="5597990"/>
            <a:ext cx="2804403" cy="951058"/>
          </a:xfrm>
          <a:prstGeom prst="rect">
            <a:avLst/>
          </a:prstGeom>
        </p:spPr>
      </p:pic>
      <p:sp>
        <p:nvSpPr>
          <p:cNvPr id="4" name="Subtitle 6">
            <a:extLst>
              <a:ext uri="{FF2B5EF4-FFF2-40B4-BE49-F238E27FC236}">
                <a16:creationId xmlns:a16="http://schemas.microsoft.com/office/drawing/2014/main" id="{5F0DB2BB-0CE2-4F00-A5F9-FA88FA02C266}"/>
              </a:ext>
            </a:extLst>
          </p:cNvPr>
          <p:cNvSpPr>
            <a:spLocks noGrp="1"/>
          </p:cNvSpPr>
          <p:nvPr>
            <p:ph type="subTitle" idx="1"/>
          </p:nvPr>
        </p:nvSpPr>
        <p:spPr>
          <a:xfrm>
            <a:off x="293350" y="1097280"/>
            <a:ext cx="11405287" cy="5534748"/>
          </a:xfrm>
        </p:spPr>
        <p:txBody>
          <a:bodyPr>
            <a:normAutofit fontScale="77500" lnSpcReduction="20000"/>
          </a:bodyPr>
          <a:lstStyle/>
          <a:p>
            <a:pPr>
              <a:lnSpc>
                <a:spcPct val="100000"/>
              </a:lnSpc>
              <a:spcBef>
                <a:spcPts val="0"/>
              </a:spcBef>
            </a:pPr>
            <a:r>
              <a:rPr lang="en-GB" sz="2800" dirty="0">
                <a:latin typeface="Arial" panose="020B0604020202020204" pitchFamily="34" charset="0"/>
                <a:cs typeface="Arial" panose="020B0604020202020204" pitchFamily="34" charset="0"/>
              </a:rPr>
              <a:t>Ongoing:</a:t>
            </a:r>
          </a:p>
          <a:p>
            <a:pPr>
              <a:lnSpc>
                <a:spcPct val="100000"/>
              </a:lnSpc>
              <a:spcBef>
                <a:spcPts val="0"/>
              </a:spcBef>
            </a:pPr>
            <a:endParaRPr lang="en-GB" sz="2800" b="0" dirty="0">
              <a:latin typeface="Arial" panose="020B0604020202020204" pitchFamily="34" charset="0"/>
              <a:cs typeface="Arial" panose="020B0604020202020204" pitchFamily="34" charset="0"/>
            </a:endParaRPr>
          </a:p>
          <a:p>
            <a:pPr marL="457200" indent="-457200">
              <a:lnSpc>
                <a:spcPct val="160000"/>
              </a:lnSpc>
              <a:spcBef>
                <a:spcPts val="0"/>
              </a:spcBef>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Additional protocol to the Oviedo Convention</a:t>
            </a:r>
          </a:p>
          <a:p>
            <a:pPr marL="457200" indent="-457200">
              <a:lnSpc>
                <a:spcPct val="160000"/>
              </a:lnSpc>
              <a:spcBef>
                <a:spcPts val="0"/>
              </a:spcBef>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Conference on the Future of Europe</a:t>
            </a:r>
          </a:p>
          <a:p>
            <a:pPr marL="457200" indent="-457200">
              <a:lnSpc>
                <a:spcPct val="160000"/>
              </a:lnSpc>
              <a:spcBef>
                <a:spcPts val="0"/>
              </a:spcBef>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Horizontal Equal Treatment Directive</a:t>
            </a:r>
          </a:p>
          <a:p>
            <a:pPr marL="457200" indent="-457200">
              <a:lnSpc>
                <a:spcPct val="160000"/>
              </a:lnSpc>
              <a:spcBef>
                <a:spcPts val="0"/>
              </a:spcBef>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Pay Transparency Directive</a:t>
            </a:r>
          </a:p>
          <a:p>
            <a:pPr marL="457200" indent="-457200">
              <a:lnSpc>
                <a:spcPct val="160000"/>
              </a:lnSpc>
              <a:spcBef>
                <a:spcPts val="0"/>
              </a:spcBef>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EU Electoral Law</a:t>
            </a:r>
          </a:p>
          <a:p>
            <a:pPr marL="457200" indent="-457200">
              <a:lnSpc>
                <a:spcPct val="160000"/>
              </a:lnSpc>
              <a:spcBef>
                <a:spcPts val="0"/>
              </a:spcBef>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Minimum Wage Directive</a:t>
            </a:r>
          </a:p>
          <a:p>
            <a:pPr marL="457200" indent="-457200">
              <a:lnSpc>
                <a:spcPct val="160000"/>
              </a:lnSpc>
              <a:spcBef>
                <a:spcPts val="0"/>
              </a:spcBef>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Corporate Sustainability Reporting Directive</a:t>
            </a:r>
          </a:p>
          <a:p>
            <a:pPr marL="457200" indent="-457200">
              <a:lnSpc>
                <a:spcPct val="160000"/>
              </a:lnSpc>
              <a:spcBef>
                <a:spcPts val="0"/>
              </a:spcBef>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Digital Services Act and Digital Markets Act</a:t>
            </a:r>
          </a:p>
          <a:p>
            <a:pPr marL="457200" indent="-457200">
              <a:lnSpc>
                <a:spcPct val="160000"/>
              </a:lnSpc>
              <a:spcBef>
                <a:spcPts val="0"/>
              </a:spcBef>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Artificial Intelligence Act</a:t>
            </a:r>
          </a:p>
          <a:p>
            <a:pPr marL="457200" indent="-457200">
              <a:lnSpc>
                <a:spcPct val="160000"/>
              </a:lnSpc>
              <a:spcBef>
                <a:spcPts val="0"/>
              </a:spcBef>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Roaming Regulation</a:t>
            </a:r>
          </a:p>
          <a:p>
            <a:pPr marL="457200" indent="-457200">
              <a:lnSpc>
                <a:spcPct val="100000"/>
              </a:lnSpc>
              <a:spcBef>
                <a:spcPts val="0"/>
              </a:spcBef>
              <a:buFontTx/>
              <a:buChar char="-"/>
            </a:pPr>
            <a:endParaRPr lang="en-GB" sz="2800" b="0" dirty="0">
              <a:latin typeface="Arial" panose="020B0604020202020204" pitchFamily="34" charset="0"/>
              <a:cs typeface="Arial" panose="020B0604020202020204" pitchFamily="34" charset="0"/>
            </a:endParaRPr>
          </a:p>
          <a:p>
            <a:pPr marL="457200" indent="-457200">
              <a:lnSpc>
                <a:spcPct val="100000"/>
              </a:lnSpc>
              <a:spcBef>
                <a:spcPts val="0"/>
              </a:spcBef>
              <a:buFontTx/>
              <a:buChar char="-"/>
            </a:pPr>
            <a:endParaRPr lang="en-GB" sz="2800" b="0" dirty="0">
              <a:latin typeface="Arial" panose="020B0604020202020204" pitchFamily="34" charset="0"/>
              <a:cs typeface="Arial" panose="020B0604020202020204" pitchFamily="34" charset="0"/>
            </a:endParaRPr>
          </a:p>
          <a:p>
            <a:pPr marL="457200" indent="-457200">
              <a:lnSpc>
                <a:spcPct val="100000"/>
              </a:lnSpc>
              <a:spcBef>
                <a:spcPts val="0"/>
              </a:spcBef>
              <a:buFontTx/>
              <a:buChar char="-"/>
            </a:pP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8483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350" y="71198"/>
            <a:ext cx="11266152" cy="774964"/>
          </a:xfrm>
        </p:spPr>
        <p:txBody>
          <a:bodyPr>
            <a:noAutofit/>
          </a:bodyPr>
          <a:lstStyle/>
          <a:p>
            <a:pPr>
              <a:lnSpc>
                <a:spcPct val="150000"/>
              </a:lnSpc>
            </a:pPr>
            <a:r>
              <a:rPr lang="en-GB" sz="3000" b="1" dirty="0">
                <a:solidFill>
                  <a:srgbClr val="0070C0"/>
                </a:solidFill>
                <a:latin typeface="Arial" panose="020B0604020202020204" pitchFamily="34" charset="0"/>
                <a:cs typeface="Arial" panose="020B0604020202020204" pitchFamily="34" charset="0"/>
              </a:rPr>
              <a:t>6. </a:t>
            </a:r>
            <a:r>
              <a:rPr lang="en-US" sz="3000" b="1" dirty="0">
                <a:solidFill>
                  <a:srgbClr val="0070C0"/>
                </a:solidFill>
                <a:latin typeface="Arial" panose="020B0604020202020204" pitchFamily="34" charset="0"/>
                <a:cs typeface="Arial" panose="020B0604020202020204" pitchFamily="34" charset="0"/>
              </a:rPr>
              <a:t>Update on ongoing EU policy files (DOC-BOARD-21-11-05)</a:t>
            </a:r>
            <a:endParaRPr lang="en-GB" sz="3000" b="1" dirty="0">
              <a:solidFill>
                <a:srgbClr val="0070C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F820C0E-2883-477A-B23A-F733C034C95A}"/>
              </a:ext>
            </a:extLst>
          </p:cNvPr>
          <p:cNvPicPr>
            <a:picLocks noChangeAspect="1"/>
          </p:cNvPicPr>
          <p:nvPr/>
        </p:nvPicPr>
        <p:blipFill>
          <a:blip r:embed="rId3"/>
          <a:stretch>
            <a:fillRect/>
          </a:stretch>
        </p:blipFill>
        <p:spPr>
          <a:xfrm>
            <a:off x="9204014" y="5597990"/>
            <a:ext cx="2804403" cy="951058"/>
          </a:xfrm>
          <a:prstGeom prst="rect">
            <a:avLst/>
          </a:prstGeom>
        </p:spPr>
      </p:pic>
      <p:sp>
        <p:nvSpPr>
          <p:cNvPr id="4" name="Subtitle 6">
            <a:extLst>
              <a:ext uri="{FF2B5EF4-FFF2-40B4-BE49-F238E27FC236}">
                <a16:creationId xmlns:a16="http://schemas.microsoft.com/office/drawing/2014/main" id="{5F0DB2BB-0CE2-4F00-A5F9-FA88FA02C266}"/>
              </a:ext>
            </a:extLst>
          </p:cNvPr>
          <p:cNvSpPr>
            <a:spLocks noGrp="1"/>
          </p:cNvSpPr>
          <p:nvPr>
            <p:ph type="subTitle" idx="1"/>
          </p:nvPr>
        </p:nvSpPr>
        <p:spPr>
          <a:xfrm>
            <a:off x="293350" y="859526"/>
            <a:ext cx="11405287" cy="5689522"/>
          </a:xfrm>
        </p:spPr>
        <p:txBody>
          <a:bodyPr>
            <a:normAutofit fontScale="85000" lnSpcReduction="10000"/>
          </a:bodyPr>
          <a:lstStyle/>
          <a:p>
            <a:pPr>
              <a:lnSpc>
                <a:spcPct val="160000"/>
              </a:lnSpc>
              <a:spcBef>
                <a:spcPts val="0"/>
              </a:spcBef>
            </a:pPr>
            <a:r>
              <a:rPr lang="en-GB" sz="2400" dirty="0">
                <a:latin typeface="Arial" panose="020B0604020202020204" pitchFamily="34" charset="0"/>
                <a:cs typeface="Arial" panose="020B0604020202020204" pitchFamily="34" charset="0"/>
              </a:rPr>
              <a:t>Upcoming:</a:t>
            </a:r>
            <a:endParaRPr lang="en-GB" sz="2400" b="0" dirty="0">
              <a:latin typeface="Arial" panose="020B0604020202020204" pitchFamily="34" charset="0"/>
              <a:cs typeface="Arial" panose="020B0604020202020204" pitchFamily="34" charset="0"/>
            </a:endParaRPr>
          </a:p>
          <a:p>
            <a:pPr marL="457200" indent="-457200">
              <a:lnSpc>
                <a:spcPct val="160000"/>
              </a:lnSpc>
              <a:spcBef>
                <a:spcPts val="0"/>
              </a:spcBef>
              <a:buClr>
                <a:srgbClr val="0070C0"/>
              </a:buClr>
              <a:buFont typeface="Arial" panose="020B0604020202020204" pitchFamily="34" charset="0"/>
              <a:buChar char="•"/>
            </a:pPr>
            <a:r>
              <a:rPr lang="en-GB" sz="2400" b="0" dirty="0">
                <a:latin typeface="Arial" panose="020B0604020202020204" pitchFamily="34" charset="0"/>
                <a:cs typeface="Arial" panose="020B0604020202020204" pitchFamily="34" charset="0"/>
              </a:rPr>
              <a:t>Disability Platform</a:t>
            </a:r>
          </a:p>
          <a:p>
            <a:pPr marL="457200" indent="-457200">
              <a:lnSpc>
                <a:spcPct val="160000"/>
              </a:lnSpc>
              <a:spcBef>
                <a:spcPts val="0"/>
              </a:spcBef>
              <a:buClr>
                <a:srgbClr val="0070C0"/>
              </a:buClr>
              <a:buFont typeface="Arial" panose="020B0604020202020204" pitchFamily="34" charset="0"/>
              <a:buChar char="•"/>
            </a:pPr>
            <a:r>
              <a:rPr lang="en-GB" sz="2400" b="0" dirty="0">
                <a:latin typeface="Arial" panose="020B0604020202020204" pitchFamily="34" charset="0"/>
                <a:cs typeface="Arial" panose="020B0604020202020204" pitchFamily="34" charset="0"/>
              </a:rPr>
              <a:t>Disability Card</a:t>
            </a:r>
          </a:p>
          <a:p>
            <a:pPr marL="457200" indent="-457200">
              <a:lnSpc>
                <a:spcPct val="160000"/>
              </a:lnSpc>
              <a:spcBef>
                <a:spcPts val="0"/>
              </a:spcBef>
              <a:buClr>
                <a:srgbClr val="0070C0"/>
              </a:buClr>
              <a:buFont typeface="Arial" panose="020B0604020202020204" pitchFamily="34" charset="0"/>
              <a:buChar char="•"/>
            </a:pPr>
            <a:r>
              <a:rPr lang="en-GB" sz="2400" b="0" dirty="0">
                <a:latin typeface="Arial" panose="020B0604020202020204" pitchFamily="34" charset="0"/>
                <a:cs typeface="Arial" panose="020B0604020202020204" pitchFamily="34" charset="0"/>
              </a:rPr>
              <a:t>National Recovery and Resilience Plans (European Semester)</a:t>
            </a:r>
          </a:p>
          <a:p>
            <a:pPr marL="457200" indent="-457200">
              <a:lnSpc>
                <a:spcPct val="160000"/>
              </a:lnSpc>
              <a:spcBef>
                <a:spcPts val="0"/>
              </a:spcBef>
              <a:buClr>
                <a:srgbClr val="0070C0"/>
              </a:buClr>
              <a:buFont typeface="Arial" panose="020B0604020202020204" pitchFamily="34" charset="0"/>
              <a:buChar char="•"/>
            </a:pPr>
            <a:r>
              <a:rPr lang="en-GB" sz="2400" b="0" dirty="0">
                <a:latin typeface="Arial" panose="020B0604020202020204" pitchFamily="34" charset="0"/>
                <a:cs typeface="Arial" panose="020B0604020202020204" pitchFamily="34" charset="0"/>
              </a:rPr>
              <a:t>Equality bodies</a:t>
            </a:r>
          </a:p>
          <a:p>
            <a:pPr marL="457200" indent="-457200">
              <a:lnSpc>
                <a:spcPct val="160000"/>
              </a:lnSpc>
              <a:spcBef>
                <a:spcPts val="0"/>
              </a:spcBef>
              <a:buClr>
                <a:srgbClr val="0070C0"/>
              </a:buClr>
              <a:buFont typeface="Arial" panose="020B0604020202020204" pitchFamily="34" charset="0"/>
              <a:buChar char="•"/>
            </a:pPr>
            <a:r>
              <a:rPr lang="en-GB" sz="2400" b="0" dirty="0">
                <a:latin typeface="Arial" panose="020B0604020202020204" pitchFamily="34" charset="0"/>
                <a:cs typeface="Arial" panose="020B0604020202020204" pitchFamily="34" charset="0"/>
              </a:rPr>
              <a:t>Directive on combating violence against women and girls</a:t>
            </a:r>
          </a:p>
          <a:p>
            <a:pPr marL="457200" indent="-457200">
              <a:lnSpc>
                <a:spcPct val="160000"/>
              </a:lnSpc>
              <a:spcBef>
                <a:spcPts val="0"/>
              </a:spcBef>
              <a:buClr>
                <a:srgbClr val="0070C0"/>
              </a:buClr>
              <a:buFont typeface="Arial" panose="020B0604020202020204" pitchFamily="34" charset="0"/>
              <a:buChar char="•"/>
            </a:pPr>
            <a:r>
              <a:rPr lang="en-GB" sz="2400" b="0" dirty="0">
                <a:latin typeface="Arial" panose="020B0604020202020204" pitchFamily="34" charset="0"/>
                <a:cs typeface="Arial" panose="020B0604020202020204" pitchFamily="34" charset="0"/>
              </a:rPr>
              <a:t>Mobile Voters Directives</a:t>
            </a:r>
          </a:p>
          <a:p>
            <a:pPr marL="457200" indent="-457200">
              <a:lnSpc>
                <a:spcPct val="160000"/>
              </a:lnSpc>
              <a:spcBef>
                <a:spcPts val="0"/>
              </a:spcBef>
              <a:buClr>
                <a:srgbClr val="0070C0"/>
              </a:buClr>
              <a:buFont typeface="Arial" panose="020B0604020202020204" pitchFamily="34" charset="0"/>
              <a:buChar char="•"/>
            </a:pPr>
            <a:r>
              <a:rPr lang="en-GB" sz="2400" b="0" dirty="0">
                <a:latin typeface="Arial" panose="020B0604020202020204" pitchFamily="34" charset="0"/>
                <a:cs typeface="Arial" panose="020B0604020202020204" pitchFamily="34" charset="0"/>
              </a:rPr>
              <a:t>Interinstitutional declaration on EU Digital Principles</a:t>
            </a:r>
          </a:p>
          <a:p>
            <a:pPr marL="457200" indent="-457200">
              <a:lnSpc>
                <a:spcPct val="160000"/>
              </a:lnSpc>
              <a:spcBef>
                <a:spcPts val="0"/>
              </a:spcBef>
              <a:buClr>
                <a:srgbClr val="0070C0"/>
              </a:buClr>
              <a:buFont typeface="Arial" panose="020B0604020202020204" pitchFamily="34" charset="0"/>
              <a:buChar char="•"/>
            </a:pPr>
            <a:r>
              <a:rPr lang="en-GB" sz="2400" b="0" dirty="0">
                <a:latin typeface="Arial" panose="020B0604020202020204" pitchFamily="34" charset="0"/>
                <a:cs typeface="Arial" panose="020B0604020202020204" pitchFamily="34" charset="0"/>
              </a:rPr>
              <a:t>Urban Mobility Package</a:t>
            </a:r>
          </a:p>
          <a:p>
            <a:pPr marL="457200" indent="-457200">
              <a:lnSpc>
                <a:spcPct val="160000"/>
              </a:lnSpc>
              <a:spcBef>
                <a:spcPts val="0"/>
              </a:spcBef>
              <a:buClr>
                <a:srgbClr val="0070C0"/>
              </a:buClr>
              <a:buFont typeface="Arial" panose="020B0604020202020204" pitchFamily="34" charset="0"/>
              <a:buChar char="•"/>
            </a:pPr>
            <a:r>
              <a:rPr lang="en-GB" sz="2400" b="0" dirty="0">
                <a:latin typeface="Arial" panose="020B0604020202020204" pitchFamily="34" charset="0"/>
                <a:cs typeface="Arial" panose="020B0604020202020204" pitchFamily="34" charset="0"/>
              </a:rPr>
              <a:t>Trans-European Network on Transport (TEN-T) Regulation</a:t>
            </a:r>
          </a:p>
          <a:p>
            <a:pPr marL="457200" indent="-457200">
              <a:lnSpc>
                <a:spcPct val="160000"/>
              </a:lnSpc>
              <a:spcBef>
                <a:spcPts val="0"/>
              </a:spcBef>
              <a:buClr>
                <a:srgbClr val="0070C0"/>
              </a:buClr>
              <a:buFont typeface="Arial" panose="020B0604020202020204" pitchFamily="34" charset="0"/>
              <a:buChar char="•"/>
            </a:pPr>
            <a:r>
              <a:rPr lang="en-GB" sz="2400" b="0" dirty="0">
                <a:latin typeface="Arial" panose="020B0604020202020204" pitchFamily="34" charset="0"/>
                <a:cs typeface="Arial" panose="020B0604020202020204" pitchFamily="34" charset="0"/>
              </a:rPr>
              <a:t>Energy Performance of Buildings Directive</a:t>
            </a:r>
          </a:p>
          <a:p>
            <a:pPr marL="457200" indent="-457200">
              <a:lnSpc>
                <a:spcPct val="160000"/>
              </a:lnSpc>
              <a:spcBef>
                <a:spcPts val="0"/>
              </a:spcBef>
              <a:buClr>
                <a:srgbClr val="0070C0"/>
              </a:buClr>
              <a:buFont typeface="Arial" panose="020B0604020202020204" pitchFamily="34" charset="0"/>
              <a:buChar char="•"/>
            </a:pPr>
            <a:r>
              <a:rPr lang="en-GB" sz="2400" b="0" dirty="0">
                <a:latin typeface="Arial" panose="020B0604020202020204" pitchFamily="34" charset="0"/>
                <a:cs typeface="Arial" panose="020B0604020202020204" pitchFamily="34" charset="0"/>
              </a:rPr>
              <a:t>EU-Africa strategy</a:t>
            </a:r>
          </a:p>
          <a:p>
            <a:pPr marL="457200" indent="-457200">
              <a:lnSpc>
                <a:spcPct val="100000"/>
              </a:lnSpc>
              <a:spcBef>
                <a:spcPts val="0"/>
              </a:spcBef>
              <a:buFontTx/>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9796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350" y="1483255"/>
            <a:ext cx="11266152" cy="774964"/>
          </a:xfrm>
        </p:spPr>
        <p:txBody>
          <a:bodyPr>
            <a:noAutofit/>
          </a:bodyPr>
          <a:lstStyle/>
          <a:p>
            <a:pPr>
              <a:lnSpc>
                <a:spcPct val="150000"/>
              </a:lnSpc>
            </a:pPr>
            <a:r>
              <a:rPr lang="en-GB" sz="3000" b="1" dirty="0">
                <a:solidFill>
                  <a:srgbClr val="0070C0"/>
                </a:solidFill>
                <a:latin typeface="Arial" panose="020B0604020202020204" pitchFamily="34" charset="0"/>
                <a:cs typeface="Arial" panose="020B0604020202020204" pitchFamily="34" charset="0"/>
              </a:rPr>
              <a:t>6. </a:t>
            </a:r>
            <a:r>
              <a:rPr lang="en-US" sz="3000" b="1" dirty="0">
                <a:solidFill>
                  <a:srgbClr val="0070C0"/>
                </a:solidFill>
                <a:latin typeface="Arial" panose="020B0604020202020204" pitchFamily="34" charset="0"/>
                <a:cs typeface="Arial" panose="020B0604020202020204" pitchFamily="34" charset="0"/>
              </a:rPr>
              <a:t>Update on ongoing EU policy files (DOC-BOARD-21-11-05)</a:t>
            </a:r>
            <a:br>
              <a:rPr lang="en-US" sz="3000" b="1" dirty="0">
                <a:solidFill>
                  <a:srgbClr val="0070C0"/>
                </a:solidFill>
                <a:latin typeface="Arial" panose="020B0604020202020204" pitchFamily="34" charset="0"/>
                <a:cs typeface="Arial" panose="020B0604020202020204" pitchFamily="34" charset="0"/>
              </a:rPr>
            </a:br>
            <a:br>
              <a:rPr lang="en-US" sz="3000" b="1" dirty="0">
                <a:solidFill>
                  <a:srgbClr val="0070C0"/>
                </a:solidFill>
                <a:latin typeface="Arial" panose="020B0604020202020204" pitchFamily="34" charset="0"/>
                <a:cs typeface="Arial" panose="020B0604020202020204" pitchFamily="34" charset="0"/>
              </a:rPr>
            </a:br>
            <a:endParaRPr lang="en-GB" sz="3000" b="1" dirty="0">
              <a:solidFill>
                <a:srgbClr val="0070C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F820C0E-2883-477A-B23A-F733C034C95A}"/>
              </a:ext>
            </a:extLst>
          </p:cNvPr>
          <p:cNvPicPr>
            <a:picLocks noChangeAspect="1"/>
          </p:cNvPicPr>
          <p:nvPr/>
        </p:nvPicPr>
        <p:blipFill>
          <a:blip r:embed="rId3"/>
          <a:stretch>
            <a:fillRect/>
          </a:stretch>
        </p:blipFill>
        <p:spPr>
          <a:xfrm>
            <a:off x="9204014" y="5597990"/>
            <a:ext cx="2804403" cy="951058"/>
          </a:xfrm>
          <a:prstGeom prst="rect">
            <a:avLst/>
          </a:prstGeom>
        </p:spPr>
      </p:pic>
      <p:sp>
        <p:nvSpPr>
          <p:cNvPr id="4" name="Subtitle 6">
            <a:extLst>
              <a:ext uri="{FF2B5EF4-FFF2-40B4-BE49-F238E27FC236}">
                <a16:creationId xmlns:a16="http://schemas.microsoft.com/office/drawing/2014/main" id="{5F0DB2BB-0CE2-4F00-A5F9-FA88FA02C266}"/>
              </a:ext>
            </a:extLst>
          </p:cNvPr>
          <p:cNvSpPr>
            <a:spLocks noGrp="1"/>
          </p:cNvSpPr>
          <p:nvPr>
            <p:ph type="subTitle" idx="1"/>
          </p:nvPr>
        </p:nvSpPr>
        <p:spPr>
          <a:xfrm>
            <a:off x="293350" y="1202384"/>
            <a:ext cx="11405287" cy="5200650"/>
          </a:xfrm>
        </p:spPr>
        <p:txBody>
          <a:bodyPr>
            <a:normAutofit fontScale="92500" lnSpcReduction="10000"/>
          </a:bodyPr>
          <a:lstStyle/>
          <a:p>
            <a:pPr>
              <a:lnSpc>
                <a:spcPct val="150000"/>
              </a:lnSpc>
              <a:spcBef>
                <a:spcPts val="0"/>
              </a:spcBef>
            </a:pPr>
            <a:r>
              <a:rPr lang="en-GB" sz="2800" dirty="0">
                <a:latin typeface="Arial" panose="020B0604020202020204" pitchFamily="34" charset="0"/>
                <a:cs typeface="Arial" panose="020B0604020202020204" pitchFamily="34" charset="0"/>
              </a:rPr>
              <a:t>Evaluations and consultation:</a:t>
            </a:r>
            <a:endParaRPr lang="en-GB" sz="2800" b="0" dirty="0">
              <a:latin typeface="Arial" panose="020B0604020202020204" pitchFamily="34" charset="0"/>
              <a:cs typeface="Arial" panose="020B0604020202020204" pitchFamily="34" charset="0"/>
            </a:endParaRPr>
          </a:p>
          <a:p>
            <a:pPr marL="457200" indent="-457200">
              <a:lnSpc>
                <a:spcPct val="150000"/>
              </a:lnSpc>
              <a:spcBef>
                <a:spcPts val="0"/>
              </a:spcBef>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Victims Rights Directive</a:t>
            </a:r>
          </a:p>
          <a:p>
            <a:pPr marL="457200" indent="-457200">
              <a:lnSpc>
                <a:spcPct val="150000"/>
              </a:lnSpc>
              <a:spcBef>
                <a:spcPts val="0"/>
              </a:spcBef>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General Block Exemption Regulation</a:t>
            </a:r>
          </a:p>
          <a:p>
            <a:pPr marL="457200" indent="-457200">
              <a:lnSpc>
                <a:spcPct val="150000"/>
              </a:lnSpc>
              <a:spcBef>
                <a:spcPts val="0"/>
              </a:spcBef>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Patient Mobility Directive</a:t>
            </a:r>
          </a:p>
          <a:p>
            <a:pPr marL="457200" indent="-457200">
              <a:lnSpc>
                <a:spcPct val="150000"/>
              </a:lnSpc>
              <a:spcBef>
                <a:spcPts val="0"/>
              </a:spcBef>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Web Accessibility Directive</a:t>
            </a:r>
          </a:p>
          <a:p>
            <a:pPr>
              <a:lnSpc>
                <a:spcPct val="150000"/>
              </a:lnSpc>
              <a:spcBef>
                <a:spcPts val="0"/>
              </a:spcBef>
            </a:pPr>
            <a:endParaRPr lang="en-GB" sz="2800" dirty="0">
              <a:latin typeface="Arial" panose="020B0604020202020204" pitchFamily="34" charset="0"/>
              <a:cs typeface="Arial" panose="020B0604020202020204" pitchFamily="34" charset="0"/>
            </a:endParaRPr>
          </a:p>
          <a:p>
            <a:pPr>
              <a:lnSpc>
                <a:spcPct val="150000"/>
              </a:lnSpc>
              <a:spcBef>
                <a:spcPts val="0"/>
              </a:spcBef>
            </a:pPr>
            <a:r>
              <a:rPr lang="en-GB" sz="2800" dirty="0">
                <a:latin typeface="Arial" panose="020B0604020202020204" pitchFamily="34" charset="0"/>
                <a:cs typeface="Arial" panose="020B0604020202020204" pitchFamily="34" charset="0"/>
              </a:rPr>
              <a:t>Related activities:</a:t>
            </a:r>
          </a:p>
          <a:p>
            <a:pPr marL="457200" indent="-457200">
              <a:lnSpc>
                <a:spcPct val="150000"/>
              </a:lnSpc>
              <a:spcBef>
                <a:spcPts val="0"/>
              </a:spcBef>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Accessibility Act</a:t>
            </a:r>
          </a:p>
          <a:p>
            <a:pPr marL="457200" indent="-457200">
              <a:lnSpc>
                <a:spcPct val="150000"/>
              </a:lnSpc>
              <a:spcBef>
                <a:spcPts val="0"/>
              </a:spcBef>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Electronic Communications Code</a:t>
            </a:r>
          </a:p>
          <a:p>
            <a:pPr marL="457200" indent="-457200">
              <a:lnSpc>
                <a:spcPct val="100000"/>
              </a:lnSpc>
              <a:spcBef>
                <a:spcPts val="0"/>
              </a:spcBef>
              <a:buClr>
                <a:srgbClr val="0070C0"/>
              </a:buClr>
              <a:buFont typeface="Arial" panose="020B0604020202020204" pitchFamily="34" charset="0"/>
              <a:buChar char="•"/>
            </a:pPr>
            <a:endParaRPr lang="en-GB" sz="2800" b="0" dirty="0">
              <a:latin typeface="Arial" panose="020B0604020202020204" pitchFamily="34" charset="0"/>
              <a:cs typeface="Arial" panose="020B0604020202020204" pitchFamily="34" charset="0"/>
            </a:endParaRPr>
          </a:p>
          <a:p>
            <a:pPr marL="457200" indent="-457200">
              <a:lnSpc>
                <a:spcPct val="100000"/>
              </a:lnSpc>
              <a:spcBef>
                <a:spcPts val="0"/>
              </a:spcBef>
              <a:buClr>
                <a:srgbClr val="0070C0"/>
              </a:buClr>
              <a:buFont typeface="Arial" panose="020B0604020202020204" pitchFamily="34" charset="0"/>
              <a:buChar char="•"/>
            </a:pPr>
            <a:endParaRPr lang="en-GB" sz="2800" b="0" dirty="0">
              <a:latin typeface="Arial" panose="020B0604020202020204" pitchFamily="34" charset="0"/>
              <a:cs typeface="Arial" panose="020B0604020202020204" pitchFamily="34" charset="0"/>
            </a:endParaRPr>
          </a:p>
          <a:p>
            <a:pPr marL="457200" indent="-457200">
              <a:lnSpc>
                <a:spcPct val="100000"/>
              </a:lnSpc>
              <a:spcBef>
                <a:spcPts val="0"/>
              </a:spcBef>
              <a:buFontTx/>
              <a:buChar char="-"/>
            </a:pP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5430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350" y="137930"/>
            <a:ext cx="11266152" cy="774964"/>
          </a:xfrm>
        </p:spPr>
        <p:txBody>
          <a:bodyPr>
            <a:noAutofit/>
          </a:bodyPr>
          <a:lstStyle/>
          <a:p>
            <a:pPr>
              <a:lnSpc>
                <a:spcPct val="150000"/>
              </a:lnSpc>
            </a:pPr>
            <a:r>
              <a:rPr lang="en-GB" sz="3000" b="1" dirty="0">
                <a:solidFill>
                  <a:srgbClr val="0070C0"/>
                </a:solidFill>
                <a:latin typeface="Arial" panose="020B0604020202020204" pitchFamily="34" charset="0"/>
                <a:cs typeface="Arial" panose="020B0604020202020204" pitchFamily="34" charset="0"/>
              </a:rPr>
              <a:t>6. </a:t>
            </a:r>
            <a:r>
              <a:rPr lang="en-US" sz="3000" b="1" dirty="0">
                <a:solidFill>
                  <a:srgbClr val="0070C0"/>
                </a:solidFill>
                <a:latin typeface="Arial" panose="020B0604020202020204" pitchFamily="34" charset="0"/>
                <a:cs typeface="Arial" panose="020B0604020202020204" pitchFamily="34" charset="0"/>
              </a:rPr>
              <a:t>Update on ongoing EU policy files (DOC-BOARD-21-11-05)</a:t>
            </a:r>
            <a:endParaRPr lang="en-GB" sz="3000" b="1" dirty="0">
              <a:solidFill>
                <a:srgbClr val="0070C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F820C0E-2883-477A-B23A-F733C034C95A}"/>
              </a:ext>
            </a:extLst>
          </p:cNvPr>
          <p:cNvPicPr>
            <a:picLocks noChangeAspect="1"/>
          </p:cNvPicPr>
          <p:nvPr/>
        </p:nvPicPr>
        <p:blipFill>
          <a:blip r:embed="rId3"/>
          <a:stretch>
            <a:fillRect/>
          </a:stretch>
        </p:blipFill>
        <p:spPr>
          <a:xfrm>
            <a:off x="9204014" y="5597990"/>
            <a:ext cx="2804403" cy="951058"/>
          </a:xfrm>
          <a:prstGeom prst="rect">
            <a:avLst/>
          </a:prstGeom>
        </p:spPr>
      </p:pic>
      <p:sp>
        <p:nvSpPr>
          <p:cNvPr id="4" name="Subtitle 6">
            <a:extLst>
              <a:ext uri="{FF2B5EF4-FFF2-40B4-BE49-F238E27FC236}">
                <a16:creationId xmlns:a16="http://schemas.microsoft.com/office/drawing/2014/main" id="{5F0DB2BB-0CE2-4F00-A5F9-FA88FA02C266}"/>
              </a:ext>
            </a:extLst>
          </p:cNvPr>
          <p:cNvSpPr>
            <a:spLocks noGrp="1"/>
          </p:cNvSpPr>
          <p:nvPr>
            <p:ph type="subTitle" idx="1"/>
          </p:nvPr>
        </p:nvSpPr>
        <p:spPr>
          <a:xfrm>
            <a:off x="293350" y="1348398"/>
            <a:ext cx="11405287" cy="5200650"/>
          </a:xfrm>
        </p:spPr>
        <p:txBody>
          <a:bodyPr>
            <a:normAutofit/>
          </a:bodyPr>
          <a:lstStyle/>
          <a:p>
            <a:pPr>
              <a:lnSpc>
                <a:spcPct val="100000"/>
              </a:lnSpc>
              <a:spcBef>
                <a:spcPts val="0"/>
              </a:spcBef>
            </a:pPr>
            <a:r>
              <a:rPr lang="en-GB" sz="2800" dirty="0">
                <a:latin typeface="Arial" panose="020B0604020202020204" pitchFamily="34" charset="0"/>
                <a:cs typeface="Arial" panose="020B0604020202020204" pitchFamily="34" charset="0"/>
              </a:rPr>
              <a:t>Questions to EDF Board:</a:t>
            </a:r>
          </a:p>
          <a:p>
            <a:pPr marL="457200" indent="-457200">
              <a:lnSpc>
                <a:spcPct val="100000"/>
              </a:lnSpc>
              <a:spcBef>
                <a:spcPts val="0"/>
              </a:spcBef>
              <a:buFont typeface="Arial" panose="020B0604020202020204" pitchFamily="34" charset="0"/>
              <a:buChar char="•"/>
            </a:pPr>
            <a:endParaRPr lang="en-GB" sz="2800" b="0" dirty="0">
              <a:latin typeface="Arial" panose="020B0604020202020204" pitchFamily="34" charset="0"/>
              <a:cs typeface="Arial" panose="020B0604020202020204" pitchFamily="34" charset="0"/>
            </a:endParaRPr>
          </a:p>
          <a:p>
            <a:pPr marL="457200" indent="-457200">
              <a:lnSpc>
                <a:spcPct val="100000"/>
              </a:lnSpc>
              <a:spcBef>
                <a:spcPts val="0"/>
              </a:spcBef>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Do you agree with the below list of campaigns as well as EDF’s approach to them?</a:t>
            </a:r>
          </a:p>
          <a:p>
            <a:pPr marL="457200" indent="-457200">
              <a:lnSpc>
                <a:spcPct val="100000"/>
              </a:lnSpc>
              <a:spcBef>
                <a:spcPts val="0"/>
              </a:spcBef>
              <a:buClr>
                <a:srgbClr val="0070C0"/>
              </a:buClr>
              <a:buFont typeface="Arial" panose="020B0604020202020204" pitchFamily="34" charset="0"/>
              <a:buChar char="•"/>
            </a:pPr>
            <a:endParaRPr lang="en-GB" sz="2800" b="0" dirty="0">
              <a:latin typeface="Arial" panose="020B0604020202020204" pitchFamily="34" charset="0"/>
              <a:cs typeface="Arial" panose="020B0604020202020204" pitchFamily="34" charset="0"/>
            </a:endParaRPr>
          </a:p>
          <a:p>
            <a:pPr marL="457200" indent="-457200">
              <a:lnSpc>
                <a:spcPct val="100000"/>
              </a:lnSpc>
              <a:spcBef>
                <a:spcPts val="0"/>
              </a:spcBef>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Is there any other important policy development EDF should be following at the moment at EU level?</a:t>
            </a:r>
          </a:p>
          <a:p>
            <a:pPr marL="457200" indent="-457200">
              <a:lnSpc>
                <a:spcPct val="100000"/>
              </a:lnSpc>
              <a:spcBef>
                <a:spcPts val="0"/>
              </a:spcBef>
              <a:buClr>
                <a:srgbClr val="0070C0"/>
              </a:buClr>
              <a:buFont typeface="Arial" panose="020B0604020202020204" pitchFamily="34" charset="0"/>
              <a:buChar char="•"/>
            </a:pPr>
            <a:endParaRPr lang="en-GB" sz="2800" b="0" dirty="0">
              <a:latin typeface="Arial" panose="020B0604020202020204" pitchFamily="34" charset="0"/>
              <a:cs typeface="Arial" panose="020B0604020202020204" pitchFamily="34" charset="0"/>
            </a:endParaRPr>
          </a:p>
          <a:p>
            <a:pPr marL="457200" indent="-457200">
              <a:lnSpc>
                <a:spcPct val="100000"/>
              </a:lnSpc>
              <a:spcBef>
                <a:spcPts val="0"/>
              </a:spcBef>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Is there any policy campaign you are leading to which EDF could be supportive? </a:t>
            </a:r>
          </a:p>
          <a:p>
            <a:pPr>
              <a:lnSpc>
                <a:spcPct val="100000"/>
              </a:lnSpc>
              <a:spcBef>
                <a:spcPts val="0"/>
              </a:spcBef>
            </a:pPr>
            <a:endParaRPr lang="en-GB" sz="2800" dirty="0">
              <a:latin typeface="Arial" panose="020B0604020202020204" pitchFamily="34" charset="0"/>
              <a:cs typeface="Arial" panose="020B0604020202020204" pitchFamily="34" charset="0"/>
            </a:endParaRPr>
          </a:p>
          <a:p>
            <a:pPr>
              <a:lnSpc>
                <a:spcPct val="100000"/>
              </a:lnSpc>
              <a:spcBef>
                <a:spcPts val="0"/>
              </a:spcBef>
            </a:pPr>
            <a:endParaRPr lang="en-GB" sz="2800" b="0" dirty="0">
              <a:latin typeface="Arial" panose="020B0604020202020204" pitchFamily="34" charset="0"/>
              <a:cs typeface="Arial" panose="020B0604020202020204" pitchFamily="34" charset="0"/>
            </a:endParaRPr>
          </a:p>
          <a:p>
            <a:pPr marL="457200" indent="-457200">
              <a:lnSpc>
                <a:spcPct val="100000"/>
              </a:lnSpc>
              <a:spcBef>
                <a:spcPts val="0"/>
              </a:spcBef>
              <a:buFontTx/>
              <a:buChar char="-"/>
            </a:pPr>
            <a:endParaRPr lang="en-GB" sz="2800" b="0" dirty="0">
              <a:latin typeface="Arial" panose="020B0604020202020204" pitchFamily="34" charset="0"/>
              <a:cs typeface="Arial" panose="020B0604020202020204" pitchFamily="34" charset="0"/>
            </a:endParaRPr>
          </a:p>
          <a:p>
            <a:pPr marL="457200" indent="-457200">
              <a:lnSpc>
                <a:spcPct val="100000"/>
              </a:lnSpc>
              <a:spcBef>
                <a:spcPts val="0"/>
              </a:spcBef>
              <a:buFontTx/>
              <a:buChar char="-"/>
            </a:pPr>
            <a:endParaRPr lang="en-GB" sz="2800" dirty="0">
              <a:latin typeface="Arial" panose="020B0604020202020204" pitchFamily="34" charset="0"/>
              <a:cs typeface="Arial" panose="020B0604020202020204" pitchFamily="34" charset="0"/>
            </a:endParaRPr>
          </a:p>
        </p:txBody>
      </p:sp>
      <p:pic>
        <p:nvPicPr>
          <p:cNvPr id="5" name="Picture 4" descr="Question Icon Design 501314 Vector Art at Vecteezy">
            <a:extLst>
              <a:ext uri="{FF2B5EF4-FFF2-40B4-BE49-F238E27FC236}">
                <a16:creationId xmlns:a16="http://schemas.microsoft.com/office/drawing/2014/main" id="{46B22D10-3DB3-4CF4-94B0-0CB62FB5A0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5844" y="1018754"/>
            <a:ext cx="1221053" cy="1221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966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350" y="798048"/>
            <a:ext cx="11715067" cy="774964"/>
          </a:xfrm>
        </p:spPr>
        <p:txBody>
          <a:bodyPr>
            <a:noAutofit/>
          </a:bodyPr>
          <a:lstStyle/>
          <a:p>
            <a:pPr>
              <a:lnSpc>
                <a:spcPct val="150000"/>
              </a:lnSpc>
            </a:pPr>
            <a:r>
              <a:rPr lang="en-GB" sz="3000" b="1" dirty="0">
                <a:solidFill>
                  <a:srgbClr val="0070C0"/>
                </a:solidFill>
                <a:latin typeface="Arial" panose="020B0604020202020204" pitchFamily="34" charset="0"/>
                <a:cs typeface="Arial" panose="020B0604020202020204" pitchFamily="34" charset="0"/>
              </a:rPr>
              <a:t>7. </a:t>
            </a:r>
            <a:r>
              <a:rPr lang="en-US" sz="3000" b="1" dirty="0">
                <a:solidFill>
                  <a:srgbClr val="0070C0"/>
                </a:solidFill>
                <a:latin typeface="Arial" panose="020B0604020202020204" pitchFamily="34" charset="0"/>
                <a:cs typeface="Arial" panose="020B0604020202020204" pitchFamily="34" charset="0"/>
              </a:rPr>
              <a:t>Board resolution on the “EU Digital Principles for the inclusion of  persons with disabilities” (DOC-BOARD-21-11-06)</a:t>
            </a:r>
            <a:endParaRPr lang="en-GB" sz="3000" b="1" dirty="0">
              <a:solidFill>
                <a:srgbClr val="0070C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F820C0E-2883-477A-B23A-F733C034C95A}"/>
              </a:ext>
            </a:extLst>
          </p:cNvPr>
          <p:cNvPicPr>
            <a:picLocks noChangeAspect="1"/>
          </p:cNvPicPr>
          <p:nvPr/>
        </p:nvPicPr>
        <p:blipFill>
          <a:blip r:embed="rId3"/>
          <a:stretch>
            <a:fillRect/>
          </a:stretch>
        </p:blipFill>
        <p:spPr>
          <a:xfrm>
            <a:off x="9204014" y="5724114"/>
            <a:ext cx="2804403" cy="951058"/>
          </a:xfrm>
          <a:prstGeom prst="rect">
            <a:avLst/>
          </a:prstGeom>
        </p:spPr>
      </p:pic>
      <p:sp>
        <p:nvSpPr>
          <p:cNvPr id="4" name="Subtitle 6">
            <a:extLst>
              <a:ext uri="{FF2B5EF4-FFF2-40B4-BE49-F238E27FC236}">
                <a16:creationId xmlns:a16="http://schemas.microsoft.com/office/drawing/2014/main" id="{5F0DB2BB-0CE2-4F00-A5F9-FA88FA02C266}"/>
              </a:ext>
            </a:extLst>
          </p:cNvPr>
          <p:cNvSpPr>
            <a:spLocks noGrp="1"/>
          </p:cNvSpPr>
          <p:nvPr>
            <p:ph type="subTitle" idx="1"/>
          </p:nvPr>
        </p:nvSpPr>
        <p:spPr>
          <a:xfrm>
            <a:off x="293350" y="1965434"/>
            <a:ext cx="11614871" cy="4709738"/>
          </a:xfrm>
        </p:spPr>
        <p:txBody>
          <a:bodyPr>
            <a:normAutofit fontScale="77500" lnSpcReduction="20000"/>
          </a:bodyPr>
          <a:lstStyle/>
          <a:p>
            <a:pPr marL="457200" indent="-457200">
              <a:lnSpc>
                <a:spcPct val="150000"/>
              </a:lnSpc>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The EU has launched several new policies aiming for “digital transition that works for everyone by putting people first”.</a:t>
            </a:r>
          </a:p>
          <a:p>
            <a:pPr marL="457200" indent="-457200">
              <a:lnSpc>
                <a:spcPct val="150000"/>
              </a:lnSpc>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However right to accessibility, non-discrimination, equality, privacy and data protection of persons with disabilities are not always ensured in new digital policies.</a:t>
            </a:r>
          </a:p>
          <a:p>
            <a:pPr marL="457200" indent="-457200">
              <a:lnSpc>
                <a:spcPct val="150000"/>
              </a:lnSpc>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The Resolution calls on EU legislators to ensure disability-inclusive EU digital policies, while ensuring continuation of non-digital access means and human support. </a:t>
            </a:r>
          </a:p>
          <a:p>
            <a:pPr marL="457200" indent="-457200">
              <a:lnSpc>
                <a:spcPct val="150000"/>
              </a:lnSpc>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It will be used by EDF to communicate our main political demands to EU decision-makers during the development of different EU policies within the digital transition.</a:t>
            </a:r>
          </a:p>
        </p:txBody>
      </p:sp>
    </p:spTree>
    <p:extLst>
      <p:ext uri="{BB962C8B-B14F-4D97-AF65-F5344CB8AC3E}">
        <p14:creationId xmlns:p14="http://schemas.microsoft.com/office/powerpoint/2010/main" val="1544352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350" y="798048"/>
            <a:ext cx="11715067" cy="774964"/>
          </a:xfrm>
        </p:spPr>
        <p:txBody>
          <a:bodyPr>
            <a:noAutofit/>
          </a:bodyPr>
          <a:lstStyle/>
          <a:p>
            <a:pPr>
              <a:lnSpc>
                <a:spcPct val="150000"/>
              </a:lnSpc>
            </a:pPr>
            <a:r>
              <a:rPr lang="en-GB" sz="3000" b="1" dirty="0">
                <a:solidFill>
                  <a:srgbClr val="0070C0"/>
                </a:solidFill>
                <a:latin typeface="Arial" panose="020B0604020202020204" pitchFamily="34" charset="0"/>
                <a:cs typeface="Arial" panose="020B0604020202020204" pitchFamily="34" charset="0"/>
              </a:rPr>
              <a:t>7. </a:t>
            </a:r>
            <a:r>
              <a:rPr lang="en-US" sz="3000" b="1" dirty="0">
                <a:solidFill>
                  <a:srgbClr val="0070C0"/>
                </a:solidFill>
                <a:latin typeface="Arial" panose="020B0604020202020204" pitchFamily="34" charset="0"/>
                <a:cs typeface="Arial" panose="020B0604020202020204" pitchFamily="34" charset="0"/>
              </a:rPr>
              <a:t>Board resolution on the “EU Digital Principles for the inclusion of  persons with disabilities” (DOC-BOARD-21-11-06)</a:t>
            </a:r>
            <a:endParaRPr lang="en-GB" sz="3000" b="1" dirty="0">
              <a:solidFill>
                <a:srgbClr val="0070C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F820C0E-2883-477A-B23A-F733C034C95A}"/>
              </a:ext>
            </a:extLst>
          </p:cNvPr>
          <p:cNvPicPr>
            <a:picLocks noChangeAspect="1"/>
          </p:cNvPicPr>
          <p:nvPr/>
        </p:nvPicPr>
        <p:blipFill>
          <a:blip r:embed="rId3"/>
          <a:stretch>
            <a:fillRect/>
          </a:stretch>
        </p:blipFill>
        <p:spPr>
          <a:xfrm>
            <a:off x="9204014" y="5597990"/>
            <a:ext cx="2804403" cy="951058"/>
          </a:xfrm>
          <a:prstGeom prst="rect">
            <a:avLst/>
          </a:prstGeom>
        </p:spPr>
      </p:pic>
      <p:sp>
        <p:nvSpPr>
          <p:cNvPr id="7" name="Subtitle 6">
            <a:extLst>
              <a:ext uri="{FF2B5EF4-FFF2-40B4-BE49-F238E27FC236}">
                <a16:creationId xmlns:a16="http://schemas.microsoft.com/office/drawing/2014/main" id="{7D02CB7A-9D7C-4F28-BBB0-94DE82BFE995}"/>
              </a:ext>
            </a:extLst>
          </p:cNvPr>
          <p:cNvSpPr>
            <a:spLocks noGrp="1"/>
          </p:cNvSpPr>
          <p:nvPr>
            <p:ph type="subTitle" idx="1"/>
          </p:nvPr>
        </p:nvSpPr>
        <p:spPr>
          <a:xfrm>
            <a:off x="293350" y="2133600"/>
            <a:ext cx="11405287" cy="3926352"/>
          </a:xfrm>
        </p:spPr>
        <p:txBody>
          <a:bodyPr>
            <a:normAutofit/>
          </a:bodyPr>
          <a:lstStyle/>
          <a:p>
            <a:pPr>
              <a:lnSpc>
                <a:spcPct val="100000"/>
              </a:lnSpc>
              <a:spcBef>
                <a:spcPts val="0"/>
              </a:spcBef>
            </a:pPr>
            <a:r>
              <a:rPr lang="en-GB" sz="2800" dirty="0">
                <a:latin typeface="Arial" panose="020B0604020202020204" pitchFamily="34" charset="0"/>
                <a:cs typeface="Arial" panose="020B0604020202020204" pitchFamily="34" charset="0"/>
              </a:rPr>
              <a:t>Questions to EDF Board:</a:t>
            </a:r>
          </a:p>
          <a:p>
            <a:pPr marL="457200" indent="-457200">
              <a:lnSpc>
                <a:spcPct val="100000"/>
              </a:lnSpc>
              <a:spcBef>
                <a:spcPts val="0"/>
              </a:spcBef>
              <a:buFont typeface="Arial" panose="020B0604020202020204" pitchFamily="34" charset="0"/>
              <a:buChar char="•"/>
            </a:pPr>
            <a:endParaRPr lang="en-GB" sz="2800" b="0" dirty="0">
              <a:latin typeface="Arial" panose="020B0604020202020204" pitchFamily="34" charset="0"/>
              <a:cs typeface="Arial" panose="020B0604020202020204" pitchFamily="34" charset="0"/>
            </a:endParaRPr>
          </a:p>
          <a:p>
            <a:pPr marL="457200" indent="-457200">
              <a:lnSpc>
                <a:spcPct val="100000"/>
              </a:lnSpc>
              <a:spcBef>
                <a:spcPts val="0"/>
              </a:spcBef>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Do you agree with the approach and the text of the Resolution?</a:t>
            </a:r>
          </a:p>
          <a:p>
            <a:pPr marL="457200" indent="-457200">
              <a:lnSpc>
                <a:spcPct val="100000"/>
              </a:lnSpc>
              <a:spcBef>
                <a:spcPts val="0"/>
              </a:spcBef>
              <a:buClr>
                <a:srgbClr val="0070C0"/>
              </a:buClr>
              <a:buFont typeface="Arial" panose="020B0604020202020204" pitchFamily="34" charset="0"/>
              <a:buChar char="•"/>
            </a:pPr>
            <a:endParaRPr lang="en-GB" sz="2800" b="0" dirty="0">
              <a:latin typeface="Arial" panose="020B0604020202020204" pitchFamily="34" charset="0"/>
              <a:cs typeface="Arial" panose="020B0604020202020204" pitchFamily="34" charset="0"/>
            </a:endParaRPr>
          </a:p>
          <a:p>
            <a:pPr marL="457200" indent="-457200">
              <a:lnSpc>
                <a:spcPct val="100000"/>
              </a:lnSpc>
              <a:spcBef>
                <a:spcPts val="0"/>
              </a:spcBef>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Do you have concrete amendments to the text of the Resolution?</a:t>
            </a:r>
          </a:p>
          <a:p>
            <a:pPr marL="457200" indent="-457200">
              <a:lnSpc>
                <a:spcPct val="100000"/>
              </a:lnSpc>
              <a:spcBef>
                <a:spcPts val="0"/>
              </a:spcBef>
              <a:buClr>
                <a:srgbClr val="0070C0"/>
              </a:buClr>
              <a:buFont typeface="Arial" panose="020B0604020202020204" pitchFamily="34" charset="0"/>
              <a:buChar char="•"/>
            </a:pPr>
            <a:endParaRPr lang="en-GB" sz="2800" b="0" dirty="0">
              <a:latin typeface="Arial" panose="020B0604020202020204" pitchFamily="34" charset="0"/>
              <a:cs typeface="Arial" panose="020B0604020202020204" pitchFamily="34" charset="0"/>
            </a:endParaRPr>
          </a:p>
          <a:p>
            <a:pPr marL="457200" indent="-457200">
              <a:lnSpc>
                <a:spcPct val="100000"/>
              </a:lnSpc>
              <a:spcBef>
                <a:spcPts val="0"/>
              </a:spcBef>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Do you adopt the final text of the Resolution? </a:t>
            </a:r>
          </a:p>
          <a:p>
            <a:pPr>
              <a:lnSpc>
                <a:spcPct val="100000"/>
              </a:lnSpc>
              <a:spcBef>
                <a:spcPts val="0"/>
              </a:spcBef>
            </a:pPr>
            <a:endParaRPr lang="en-GB" sz="2800" dirty="0">
              <a:latin typeface="Arial" panose="020B0604020202020204" pitchFamily="34" charset="0"/>
              <a:cs typeface="Arial" panose="020B0604020202020204" pitchFamily="34" charset="0"/>
            </a:endParaRPr>
          </a:p>
          <a:p>
            <a:pPr>
              <a:lnSpc>
                <a:spcPct val="100000"/>
              </a:lnSpc>
              <a:spcBef>
                <a:spcPts val="0"/>
              </a:spcBef>
            </a:pPr>
            <a:endParaRPr lang="en-GB" sz="2800" b="0" dirty="0">
              <a:latin typeface="Arial" panose="020B0604020202020204" pitchFamily="34" charset="0"/>
              <a:cs typeface="Arial" panose="020B0604020202020204" pitchFamily="34" charset="0"/>
            </a:endParaRPr>
          </a:p>
          <a:p>
            <a:pPr marL="457200" indent="-457200">
              <a:lnSpc>
                <a:spcPct val="100000"/>
              </a:lnSpc>
              <a:spcBef>
                <a:spcPts val="0"/>
              </a:spcBef>
              <a:buFontTx/>
              <a:buChar char="-"/>
            </a:pPr>
            <a:endParaRPr lang="en-GB" sz="2800" b="0" dirty="0">
              <a:latin typeface="Arial" panose="020B0604020202020204" pitchFamily="34" charset="0"/>
              <a:cs typeface="Arial" panose="020B0604020202020204" pitchFamily="34" charset="0"/>
            </a:endParaRPr>
          </a:p>
          <a:p>
            <a:pPr marL="457200" indent="-457200">
              <a:lnSpc>
                <a:spcPct val="100000"/>
              </a:lnSpc>
              <a:spcBef>
                <a:spcPts val="0"/>
              </a:spcBef>
              <a:buFontTx/>
              <a:buChar char="-"/>
            </a:pPr>
            <a:endParaRPr lang="en-GB" sz="2800" dirty="0">
              <a:latin typeface="Arial" panose="020B0604020202020204" pitchFamily="34" charset="0"/>
              <a:cs typeface="Arial" panose="020B0604020202020204" pitchFamily="34" charset="0"/>
            </a:endParaRPr>
          </a:p>
        </p:txBody>
      </p:sp>
      <p:pic>
        <p:nvPicPr>
          <p:cNvPr id="5" name="Picture 4" descr="Question Icon Design 501314 Vector Art at Vecteezy">
            <a:extLst>
              <a:ext uri="{FF2B5EF4-FFF2-40B4-BE49-F238E27FC236}">
                <a16:creationId xmlns:a16="http://schemas.microsoft.com/office/drawing/2014/main" id="{F9D2AA84-77AB-47CE-95C7-5CB9E3B9BA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5466" y="5327995"/>
            <a:ext cx="1221053" cy="1221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241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350" y="126868"/>
            <a:ext cx="11266152" cy="774964"/>
          </a:xfrm>
        </p:spPr>
        <p:txBody>
          <a:bodyPr>
            <a:noAutofit/>
          </a:bodyPr>
          <a:lstStyle/>
          <a:p>
            <a:pPr>
              <a:lnSpc>
                <a:spcPct val="150000"/>
              </a:lnSpc>
            </a:pPr>
            <a:r>
              <a:rPr lang="en-GB" sz="3000" b="1" dirty="0">
                <a:solidFill>
                  <a:srgbClr val="0070C0"/>
                </a:solidFill>
                <a:latin typeface="Arial" panose="020B0604020202020204" pitchFamily="34" charset="0"/>
                <a:cs typeface="Arial" panose="020B0604020202020204" pitchFamily="34" charset="0"/>
              </a:rPr>
              <a:t>8. </a:t>
            </a:r>
            <a:r>
              <a:rPr lang="en-US" sz="3000" b="1" dirty="0">
                <a:solidFill>
                  <a:srgbClr val="0070C0"/>
                </a:solidFill>
                <a:latin typeface="Arial" panose="020B0604020202020204" pitchFamily="34" charset="0"/>
                <a:cs typeface="Arial" panose="020B0604020202020204" pitchFamily="34" charset="0"/>
              </a:rPr>
              <a:t>Reform of EU electoral law</a:t>
            </a:r>
            <a:endParaRPr lang="en-GB" sz="3000" b="1" dirty="0">
              <a:solidFill>
                <a:srgbClr val="0070C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F820C0E-2883-477A-B23A-F733C034C95A}"/>
              </a:ext>
            </a:extLst>
          </p:cNvPr>
          <p:cNvPicPr>
            <a:picLocks noChangeAspect="1"/>
          </p:cNvPicPr>
          <p:nvPr/>
        </p:nvPicPr>
        <p:blipFill>
          <a:blip r:embed="rId3"/>
          <a:stretch>
            <a:fillRect/>
          </a:stretch>
        </p:blipFill>
        <p:spPr>
          <a:xfrm>
            <a:off x="8894234" y="184059"/>
            <a:ext cx="2804403" cy="951058"/>
          </a:xfrm>
          <a:prstGeom prst="rect">
            <a:avLst/>
          </a:prstGeom>
        </p:spPr>
      </p:pic>
      <p:sp>
        <p:nvSpPr>
          <p:cNvPr id="4" name="Subtitle 6">
            <a:extLst>
              <a:ext uri="{FF2B5EF4-FFF2-40B4-BE49-F238E27FC236}">
                <a16:creationId xmlns:a16="http://schemas.microsoft.com/office/drawing/2014/main" id="{5F0DB2BB-0CE2-4F00-A5F9-FA88FA02C266}"/>
              </a:ext>
            </a:extLst>
          </p:cNvPr>
          <p:cNvSpPr>
            <a:spLocks noGrp="1"/>
          </p:cNvSpPr>
          <p:nvPr>
            <p:ph type="subTitle" idx="1"/>
          </p:nvPr>
        </p:nvSpPr>
        <p:spPr>
          <a:xfrm>
            <a:off x="293350" y="1135117"/>
            <a:ext cx="11405287" cy="5413931"/>
          </a:xfrm>
        </p:spPr>
        <p:txBody>
          <a:bodyPr>
            <a:normAutofit fontScale="92500" lnSpcReduction="20000"/>
          </a:bodyPr>
          <a:lstStyle/>
          <a:p>
            <a:pPr>
              <a:lnSpc>
                <a:spcPct val="150000"/>
              </a:lnSpc>
            </a:pPr>
            <a:r>
              <a:rPr lang="en-GB" sz="2400" b="0" dirty="0">
                <a:latin typeface="Arial" panose="020B0604020202020204" pitchFamily="34" charset="0"/>
                <a:cs typeface="Arial" panose="020B0604020202020204" pitchFamily="34" charset="0"/>
              </a:rPr>
              <a:t>European Parliament resolution proposing a Council Regulation (requires unanimity): transnational list, lead candidate, harmonised voting age, voting date, EU electoral authority, etc.</a:t>
            </a:r>
          </a:p>
          <a:p>
            <a:pPr>
              <a:lnSpc>
                <a:spcPct val="170000"/>
              </a:lnSpc>
            </a:pPr>
            <a:r>
              <a:rPr lang="en-GB" sz="2400" dirty="0">
                <a:latin typeface="Arial" panose="020B0604020202020204" pitchFamily="34" charset="0"/>
                <a:cs typeface="Arial" panose="020B0604020202020204" pitchFamily="34" charset="0"/>
              </a:rPr>
              <a:t>EDF amendments </a:t>
            </a:r>
            <a:r>
              <a:rPr lang="es-ES" sz="2400" b="0" dirty="0">
                <a:latin typeface="Arial" panose="020B0604020202020204" pitchFamily="34" charset="0"/>
                <a:cs typeface="Arial" panose="020B0604020202020204" pitchFamily="34" charset="0"/>
              </a:rPr>
              <a:t>[1/2]</a:t>
            </a:r>
            <a:r>
              <a:rPr lang="en-GB" sz="2400" b="0" dirty="0">
                <a:latin typeface="Arial" panose="020B0604020202020204" pitchFamily="34" charset="0"/>
                <a:cs typeface="Arial" panose="020B0604020202020204" pitchFamily="34" charset="0"/>
              </a:rPr>
              <a:t>:</a:t>
            </a:r>
          </a:p>
          <a:p>
            <a:pPr marL="457200" indent="-457200">
              <a:lnSpc>
                <a:spcPct val="170000"/>
              </a:lnSpc>
              <a:buClr>
                <a:srgbClr val="0070C0"/>
              </a:buClr>
              <a:buFont typeface="Arial" panose="020B0604020202020204" pitchFamily="34" charset="0"/>
              <a:buChar char="•"/>
            </a:pPr>
            <a:r>
              <a:rPr lang="en-GB" sz="2400" b="0" dirty="0">
                <a:latin typeface="Arial" panose="020B0604020202020204" pitchFamily="34" charset="0"/>
                <a:cs typeface="Arial" panose="020B0604020202020204" pitchFamily="34" charset="0"/>
              </a:rPr>
              <a:t>Reference to CRPD art. 29 and Disability Strategy</a:t>
            </a:r>
          </a:p>
          <a:p>
            <a:pPr marL="457200" indent="-457200">
              <a:lnSpc>
                <a:spcPct val="170000"/>
              </a:lnSpc>
              <a:buClr>
                <a:srgbClr val="0070C0"/>
              </a:buClr>
              <a:buFont typeface="Arial" panose="020B0604020202020204" pitchFamily="34" charset="0"/>
              <a:buChar char="•"/>
            </a:pPr>
            <a:r>
              <a:rPr lang="en-GB" sz="2400" b="0" dirty="0">
                <a:latin typeface="Arial" panose="020B0604020202020204" pitchFamily="34" charset="0"/>
                <a:cs typeface="Arial" panose="020B0604020202020204" pitchFamily="34" charset="0"/>
              </a:rPr>
              <a:t>Right to vote and stand as candidate regardless of legal capacity status</a:t>
            </a:r>
          </a:p>
          <a:p>
            <a:pPr marL="457200" indent="-457200">
              <a:lnSpc>
                <a:spcPct val="170000"/>
              </a:lnSpc>
              <a:buClr>
                <a:srgbClr val="0070C0"/>
              </a:buClr>
              <a:buFont typeface="Arial" panose="020B0604020202020204" pitchFamily="34" charset="0"/>
              <a:buChar char="•"/>
            </a:pPr>
            <a:r>
              <a:rPr lang="en-GB" sz="2400" b="0" dirty="0">
                <a:latin typeface="Arial" panose="020B0604020202020204" pitchFamily="34" charset="0"/>
                <a:cs typeface="Arial" panose="020B0604020202020204" pitchFamily="34" charset="0"/>
              </a:rPr>
              <a:t>Accessibility (1 and 2 depending on national voting system):</a:t>
            </a:r>
          </a:p>
          <a:p>
            <a:pPr marL="514350" indent="-514350">
              <a:lnSpc>
                <a:spcPct val="170000"/>
              </a:lnSpc>
              <a:spcBef>
                <a:spcPts val="0"/>
              </a:spcBef>
              <a:buFont typeface="+mj-lt"/>
              <a:buAutoNum type="arabicPeriod"/>
            </a:pPr>
            <a:r>
              <a:rPr lang="en-GB" sz="2400" b="0" dirty="0">
                <a:latin typeface="Arial" panose="020B0604020202020204" pitchFamily="34" charset="0"/>
                <a:cs typeface="Arial" panose="020B0604020202020204" pitchFamily="34" charset="0"/>
              </a:rPr>
              <a:t>Accessibility requirements </a:t>
            </a:r>
          </a:p>
          <a:p>
            <a:pPr marL="514350" indent="-514350">
              <a:lnSpc>
                <a:spcPct val="170000"/>
              </a:lnSpc>
              <a:spcBef>
                <a:spcPts val="0"/>
              </a:spcBef>
              <a:buFont typeface="+mj-lt"/>
              <a:buAutoNum type="arabicPeriod"/>
            </a:pPr>
            <a:r>
              <a:rPr lang="en-GB" sz="2400" b="0" dirty="0">
                <a:latin typeface="Arial" panose="020B0604020202020204" pitchFamily="34" charset="0"/>
                <a:cs typeface="Arial" panose="020B0604020202020204" pitchFamily="34" charset="0"/>
              </a:rPr>
              <a:t>Specific solutions for persons with disabilities</a:t>
            </a:r>
          </a:p>
          <a:p>
            <a:pPr marL="514350" indent="-514350">
              <a:lnSpc>
                <a:spcPct val="170000"/>
              </a:lnSpc>
              <a:spcBef>
                <a:spcPts val="0"/>
              </a:spcBef>
              <a:buFont typeface="+mj-lt"/>
              <a:buAutoNum type="arabicPeriod"/>
            </a:pPr>
            <a:r>
              <a:rPr lang="en-GB" sz="2400" b="0" dirty="0">
                <a:latin typeface="Arial" panose="020B0604020202020204" pitchFamily="34" charset="0"/>
                <a:cs typeface="Arial" panose="020B0604020202020204" pitchFamily="34" charset="0"/>
              </a:rPr>
              <a:t>Free choice of assistance</a:t>
            </a:r>
          </a:p>
        </p:txBody>
      </p:sp>
    </p:spTree>
    <p:extLst>
      <p:ext uri="{BB962C8B-B14F-4D97-AF65-F5344CB8AC3E}">
        <p14:creationId xmlns:p14="http://schemas.microsoft.com/office/powerpoint/2010/main" val="200559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350" y="126868"/>
            <a:ext cx="11266152" cy="774964"/>
          </a:xfrm>
        </p:spPr>
        <p:txBody>
          <a:bodyPr>
            <a:noAutofit/>
          </a:bodyPr>
          <a:lstStyle/>
          <a:p>
            <a:pPr>
              <a:lnSpc>
                <a:spcPct val="150000"/>
              </a:lnSpc>
            </a:pPr>
            <a:r>
              <a:rPr lang="en-GB" sz="3000" b="1" dirty="0">
                <a:solidFill>
                  <a:srgbClr val="0070C0"/>
                </a:solidFill>
                <a:latin typeface="Arial" panose="020B0604020202020204" pitchFamily="34" charset="0"/>
                <a:cs typeface="Arial" panose="020B0604020202020204" pitchFamily="34" charset="0"/>
              </a:rPr>
              <a:t>8. </a:t>
            </a:r>
            <a:r>
              <a:rPr lang="en-US" sz="3000" b="1" dirty="0">
                <a:solidFill>
                  <a:srgbClr val="0070C0"/>
                </a:solidFill>
                <a:latin typeface="Arial" panose="020B0604020202020204" pitchFamily="34" charset="0"/>
                <a:cs typeface="Arial" panose="020B0604020202020204" pitchFamily="34" charset="0"/>
              </a:rPr>
              <a:t>Reform of EU electoral law</a:t>
            </a:r>
            <a:endParaRPr lang="en-GB" sz="3000" b="1" dirty="0">
              <a:solidFill>
                <a:srgbClr val="0070C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F820C0E-2883-477A-B23A-F733C034C95A}"/>
              </a:ext>
            </a:extLst>
          </p:cNvPr>
          <p:cNvPicPr>
            <a:picLocks noChangeAspect="1"/>
          </p:cNvPicPr>
          <p:nvPr/>
        </p:nvPicPr>
        <p:blipFill>
          <a:blip r:embed="rId3"/>
          <a:stretch>
            <a:fillRect/>
          </a:stretch>
        </p:blipFill>
        <p:spPr>
          <a:xfrm>
            <a:off x="8978633" y="222159"/>
            <a:ext cx="2804403" cy="951058"/>
          </a:xfrm>
          <a:prstGeom prst="rect">
            <a:avLst/>
          </a:prstGeom>
        </p:spPr>
      </p:pic>
      <p:sp>
        <p:nvSpPr>
          <p:cNvPr id="4" name="Subtitle 6">
            <a:extLst>
              <a:ext uri="{FF2B5EF4-FFF2-40B4-BE49-F238E27FC236}">
                <a16:creationId xmlns:a16="http://schemas.microsoft.com/office/drawing/2014/main" id="{5F0DB2BB-0CE2-4F00-A5F9-FA88FA02C266}"/>
              </a:ext>
            </a:extLst>
          </p:cNvPr>
          <p:cNvSpPr>
            <a:spLocks noGrp="1"/>
          </p:cNvSpPr>
          <p:nvPr>
            <p:ph type="subTitle" idx="1"/>
          </p:nvPr>
        </p:nvSpPr>
        <p:spPr>
          <a:xfrm>
            <a:off x="293350" y="1173217"/>
            <a:ext cx="11405287" cy="5291748"/>
          </a:xfrm>
        </p:spPr>
        <p:txBody>
          <a:bodyPr>
            <a:normAutofit/>
          </a:bodyPr>
          <a:lstStyle/>
          <a:p>
            <a:pPr>
              <a:lnSpc>
                <a:spcPct val="150000"/>
              </a:lnSpc>
            </a:pPr>
            <a:r>
              <a:rPr lang="en-GB" sz="2400" dirty="0">
                <a:latin typeface="Arial" panose="020B0604020202020204" pitchFamily="34" charset="0"/>
                <a:cs typeface="Arial" panose="020B0604020202020204" pitchFamily="34" charset="0"/>
              </a:rPr>
              <a:t>EDF amendments </a:t>
            </a:r>
            <a:r>
              <a:rPr lang="es-ES" sz="2400" b="0" dirty="0">
                <a:latin typeface="Arial" panose="020B0604020202020204" pitchFamily="34" charset="0"/>
                <a:cs typeface="Arial" panose="020B0604020202020204" pitchFamily="34" charset="0"/>
              </a:rPr>
              <a:t>[2/2]</a:t>
            </a:r>
            <a:r>
              <a:rPr lang="en-GB" sz="2400" b="0" dirty="0">
                <a:latin typeface="Arial" panose="020B0604020202020204" pitchFamily="34" charset="0"/>
                <a:cs typeface="Arial" panose="020B0604020202020204" pitchFamily="34" charset="0"/>
              </a:rPr>
              <a:t>:</a:t>
            </a:r>
          </a:p>
          <a:p>
            <a:pPr marL="457200" indent="-457200">
              <a:lnSpc>
                <a:spcPct val="150000"/>
              </a:lnSpc>
              <a:buClr>
                <a:srgbClr val="0070C0"/>
              </a:buClr>
              <a:buFont typeface="Arial" panose="020B0604020202020204" pitchFamily="34" charset="0"/>
              <a:buChar char="•"/>
            </a:pPr>
            <a:r>
              <a:rPr lang="en-GB" sz="2400" b="0" dirty="0">
                <a:latin typeface="Arial" panose="020B0604020202020204" pitchFamily="34" charset="0"/>
                <a:cs typeface="Arial" panose="020B0604020202020204" pitchFamily="34" charset="0"/>
              </a:rPr>
              <a:t>Right to vote for people living in closed residential settings</a:t>
            </a:r>
          </a:p>
          <a:p>
            <a:pPr marL="457200" indent="-457200">
              <a:lnSpc>
                <a:spcPct val="150000"/>
              </a:lnSpc>
              <a:buClr>
                <a:srgbClr val="0070C0"/>
              </a:buClr>
              <a:buFont typeface="Arial" panose="020B0604020202020204" pitchFamily="34" charset="0"/>
              <a:buChar char="•"/>
            </a:pPr>
            <a:r>
              <a:rPr lang="en-GB" sz="2400" b="0" dirty="0">
                <a:latin typeface="Arial" panose="020B0604020202020204" pitchFamily="34" charset="0"/>
                <a:cs typeface="Arial" panose="020B0604020202020204" pitchFamily="34" charset="0"/>
              </a:rPr>
              <a:t>E-voting and electoral material to comply with Accessibility Act</a:t>
            </a:r>
          </a:p>
          <a:p>
            <a:pPr marL="457200" indent="-457200">
              <a:lnSpc>
                <a:spcPct val="150000"/>
              </a:lnSpc>
              <a:buClr>
                <a:srgbClr val="0070C0"/>
              </a:buClr>
              <a:buFont typeface="Arial" panose="020B0604020202020204" pitchFamily="34" charset="0"/>
              <a:buChar char="•"/>
            </a:pPr>
            <a:r>
              <a:rPr lang="en-GB" sz="2400" b="0" dirty="0">
                <a:latin typeface="Arial" panose="020B0604020202020204" pitchFamily="34" charset="0"/>
                <a:cs typeface="Arial" panose="020B0604020202020204" pitchFamily="34" charset="0"/>
              </a:rPr>
              <a:t>Involvement of DPOs and information to persons with disabilities</a:t>
            </a:r>
          </a:p>
          <a:p>
            <a:pPr>
              <a:lnSpc>
                <a:spcPct val="150000"/>
              </a:lnSpc>
            </a:pPr>
            <a:r>
              <a:rPr lang="es-ES" sz="2400" b="0" dirty="0">
                <a:latin typeface="Arial" panose="020B0604020202020204" pitchFamily="34" charset="0"/>
                <a:cs typeface="Arial" panose="020B0604020202020204" pitchFamily="34" charset="0"/>
              </a:rPr>
              <a:t>+ </a:t>
            </a:r>
            <a:r>
              <a:rPr lang="en-GB" sz="2400" b="0" dirty="0">
                <a:latin typeface="Arial" panose="020B0604020202020204" pitchFamily="34" charset="0"/>
                <a:cs typeface="Arial" panose="020B0604020202020204" pitchFamily="34" charset="0"/>
              </a:rPr>
              <a:t>Further information and examples.</a:t>
            </a:r>
          </a:p>
          <a:p>
            <a:pPr>
              <a:lnSpc>
                <a:spcPct val="150000"/>
              </a:lnSpc>
            </a:pPr>
            <a:r>
              <a:rPr lang="en-GB" sz="2400" b="0" dirty="0">
                <a:latin typeface="Arial" panose="020B0604020202020204" pitchFamily="34" charset="0"/>
                <a:cs typeface="Arial" panose="020B0604020202020204" pitchFamily="34" charset="0"/>
              </a:rPr>
              <a:t>Consideration of amendments. Vote in committee in December. Vote in plenary in spring 2022. </a:t>
            </a:r>
          </a:p>
          <a:p>
            <a:pPr>
              <a:lnSpc>
                <a:spcPct val="150000"/>
              </a:lnSpc>
            </a:pPr>
            <a:r>
              <a:rPr lang="en-GB" sz="2400" dirty="0">
                <a:latin typeface="Arial" panose="020B0604020202020204" pitchFamily="34" charset="0"/>
                <a:cs typeface="Arial" panose="020B0604020202020204" pitchFamily="34" charset="0"/>
              </a:rPr>
              <a:t>Difficulties with Member States in the Council</a:t>
            </a:r>
            <a:r>
              <a:rPr lang="en-GB" sz="2400" b="0" dirty="0">
                <a:latin typeface="Arial" panose="020B0604020202020204" pitchFamily="34" charset="0"/>
                <a:cs typeface="Arial" panose="020B0604020202020204" pitchFamily="34" charset="0"/>
              </a:rPr>
              <a:t>.</a:t>
            </a:r>
          </a:p>
          <a:p>
            <a:pPr>
              <a:lnSpc>
                <a:spcPct val="100000"/>
              </a:lnSpc>
            </a:pPr>
            <a:endParaRPr lang="en-GB" sz="2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001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350" y="238009"/>
            <a:ext cx="11715067" cy="774964"/>
          </a:xfrm>
        </p:spPr>
        <p:txBody>
          <a:bodyPr>
            <a:noAutofit/>
          </a:bodyPr>
          <a:lstStyle/>
          <a:p>
            <a:pPr>
              <a:lnSpc>
                <a:spcPct val="150000"/>
              </a:lnSpc>
            </a:pPr>
            <a:r>
              <a:rPr lang="en-GB" sz="3000" b="1" dirty="0">
                <a:solidFill>
                  <a:srgbClr val="0070C0"/>
                </a:solidFill>
                <a:latin typeface="Arial" panose="020B0604020202020204" pitchFamily="34" charset="0"/>
                <a:cs typeface="Arial" panose="020B0604020202020204" pitchFamily="34" charset="0"/>
              </a:rPr>
              <a:t>9. </a:t>
            </a:r>
            <a:r>
              <a:rPr lang="en-US" sz="3000" b="1" dirty="0">
                <a:solidFill>
                  <a:srgbClr val="0070C0"/>
                </a:solidFill>
                <a:latin typeface="Arial" panose="020B0604020202020204" pitchFamily="34" charset="0"/>
                <a:cs typeface="Arial" panose="020B0604020202020204" pitchFamily="34" charset="0"/>
              </a:rPr>
              <a:t>Update on EU Council Presidencies (DOC-BOARD-21-11-07)</a:t>
            </a:r>
            <a:endParaRPr lang="en-GB" sz="3000" b="1" dirty="0">
              <a:solidFill>
                <a:srgbClr val="0070C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F820C0E-2883-477A-B23A-F733C034C95A}"/>
              </a:ext>
            </a:extLst>
          </p:cNvPr>
          <p:cNvPicPr>
            <a:picLocks noChangeAspect="1"/>
          </p:cNvPicPr>
          <p:nvPr/>
        </p:nvPicPr>
        <p:blipFill>
          <a:blip r:embed="rId3"/>
          <a:stretch>
            <a:fillRect/>
          </a:stretch>
        </p:blipFill>
        <p:spPr>
          <a:xfrm>
            <a:off x="9204014" y="5597990"/>
            <a:ext cx="2804403" cy="951058"/>
          </a:xfrm>
          <a:prstGeom prst="rect">
            <a:avLst/>
          </a:prstGeom>
        </p:spPr>
      </p:pic>
      <p:sp>
        <p:nvSpPr>
          <p:cNvPr id="4" name="Subtitle 6">
            <a:extLst>
              <a:ext uri="{FF2B5EF4-FFF2-40B4-BE49-F238E27FC236}">
                <a16:creationId xmlns:a16="http://schemas.microsoft.com/office/drawing/2014/main" id="{5F0DB2BB-0CE2-4F00-A5F9-FA88FA02C266}"/>
              </a:ext>
            </a:extLst>
          </p:cNvPr>
          <p:cNvSpPr>
            <a:spLocks noGrp="1"/>
          </p:cNvSpPr>
          <p:nvPr>
            <p:ph type="subTitle" idx="1"/>
          </p:nvPr>
        </p:nvSpPr>
        <p:spPr>
          <a:xfrm>
            <a:off x="293350" y="1201738"/>
            <a:ext cx="11405287" cy="5122862"/>
          </a:xfrm>
        </p:spPr>
        <p:txBody>
          <a:bodyPr>
            <a:normAutofit/>
          </a:bodyPr>
          <a:lstStyle/>
          <a:p>
            <a:pPr marL="457200" indent="-457200">
              <a:lnSpc>
                <a:spcPct val="150000"/>
              </a:lnSpc>
              <a:buClr>
                <a:srgbClr val="0070C0"/>
              </a:buClr>
              <a:buFont typeface="Arial" panose="020B0604020202020204" pitchFamily="34" charset="0"/>
              <a:buChar char="•"/>
            </a:pPr>
            <a:r>
              <a:rPr lang="de-DE" sz="2800" b="0" dirty="0">
                <a:latin typeface="Arial" panose="020B0604020202020204" pitchFamily="34" charset="0"/>
                <a:cs typeface="Arial" panose="020B0604020202020204" pitchFamily="34" charset="0"/>
              </a:rPr>
              <a:t>Current Presidency: Slovenia</a:t>
            </a:r>
          </a:p>
          <a:p>
            <a:pPr marL="457200" indent="-457200">
              <a:lnSpc>
                <a:spcPct val="150000"/>
              </a:lnSpc>
              <a:buClr>
                <a:srgbClr val="0070C0"/>
              </a:buClr>
              <a:buFont typeface="Arial" panose="020B0604020202020204" pitchFamily="34" charset="0"/>
              <a:buChar char="•"/>
            </a:pPr>
            <a:r>
              <a:rPr lang="de-DE" sz="2800" b="0" dirty="0">
                <a:latin typeface="Arial" panose="020B0604020202020204" pitchFamily="34" charset="0"/>
                <a:cs typeface="Arial" panose="020B0604020202020204" pitchFamily="34" charset="0"/>
              </a:rPr>
              <a:t>Upcoming Presidency: France (starting January 2022)</a:t>
            </a:r>
          </a:p>
          <a:p>
            <a:pPr marL="457200" indent="-457200">
              <a:lnSpc>
                <a:spcPct val="150000"/>
              </a:lnSpc>
              <a:buClr>
                <a:srgbClr val="0070C0"/>
              </a:buClr>
              <a:buFont typeface="Arial" panose="020B0604020202020204" pitchFamily="34" charset="0"/>
              <a:buChar char="•"/>
            </a:pPr>
            <a:r>
              <a:rPr lang="de-DE" sz="2800" b="0" dirty="0">
                <a:latin typeface="Arial" panose="020B0604020202020204" pitchFamily="34" charset="0"/>
                <a:cs typeface="Arial" panose="020B0604020202020204" pitchFamily="34" charset="0"/>
              </a:rPr>
              <a:t>Meeting with EDF members of the relevant National Councils took place on 16 November to discuss progress and planning future Presidencies</a:t>
            </a:r>
          </a:p>
          <a:p>
            <a:pPr marL="457200" indent="-457200">
              <a:lnSpc>
                <a:spcPct val="150000"/>
              </a:lnSpc>
              <a:buClr>
                <a:srgbClr val="0070C0"/>
              </a:buClr>
              <a:buFont typeface="Arial" panose="020B0604020202020204" pitchFamily="34" charset="0"/>
              <a:buChar char="•"/>
            </a:pPr>
            <a:r>
              <a:rPr lang="de-DE" sz="2800" b="0" dirty="0">
                <a:latin typeface="Arial" panose="020B0604020202020204" pitchFamily="34" charset="0"/>
                <a:cs typeface="Arial" panose="020B0604020202020204" pitchFamily="34" charset="0"/>
              </a:rPr>
              <a:t>Oral update by members who are present</a:t>
            </a:r>
          </a:p>
          <a:p>
            <a:pPr marL="457200" indent="-457200">
              <a:lnSpc>
                <a:spcPct val="150000"/>
              </a:lnSpc>
              <a:buClr>
                <a:srgbClr val="0070C0"/>
              </a:buClr>
              <a:buFont typeface="Arial" panose="020B0604020202020204" pitchFamily="34" charset="0"/>
              <a:buChar char="•"/>
            </a:pPr>
            <a:r>
              <a:rPr lang="de-DE" sz="2800" b="0" dirty="0">
                <a:latin typeface="Arial" panose="020B0604020202020204" pitchFamily="34" charset="0"/>
                <a:cs typeface="Arial" panose="020B0604020202020204" pitchFamily="34" charset="0"/>
              </a:rPr>
              <a:t>Any questions?</a:t>
            </a:r>
            <a:endParaRPr lang="en-GB" sz="2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6125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BF935-8A75-4AA6-80B3-D4BB7BA8286E}"/>
              </a:ext>
            </a:extLst>
          </p:cNvPr>
          <p:cNvSpPr>
            <a:spLocks noGrp="1"/>
          </p:cNvSpPr>
          <p:nvPr>
            <p:ph type="title"/>
          </p:nvPr>
        </p:nvSpPr>
        <p:spPr>
          <a:xfrm>
            <a:off x="305463" y="163785"/>
            <a:ext cx="10515600" cy="1325563"/>
          </a:xfrm>
        </p:spPr>
        <p:txBody>
          <a:bodyPr>
            <a:normAutofit/>
          </a:bodyPr>
          <a:lstStyle/>
          <a:p>
            <a:r>
              <a:rPr lang="en-US" sz="3600" dirty="0">
                <a:solidFill>
                  <a:srgbClr val="0070C0"/>
                </a:solidFill>
                <a:latin typeface="Arial" panose="020B0604020202020204" pitchFamily="34" charset="0"/>
                <a:cs typeface="Arial" panose="020B0604020202020204" pitchFamily="34" charset="0"/>
              </a:rPr>
              <a:t>Practical information (II)</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82759C7-1763-429B-BF65-05BED2E53E2A}"/>
              </a:ext>
            </a:extLst>
          </p:cNvPr>
          <p:cNvSpPr>
            <a:spLocks noGrp="1"/>
          </p:cNvSpPr>
          <p:nvPr>
            <p:ph idx="1"/>
          </p:nvPr>
        </p:nvSpPr>
        <p:spPr>
          <a:xfrm>
            <a:off x="305462" y="1346887"/>
            <a:ext cx="11715311" cy="5165124"/>
          </a:xfrm>
        </p:spPr>
        <p:txBody>
          <a:bodyPr>
            <a:normAutofit fontScale="77500" lnSpcReduction="20000"/>
          </a:bodyPr>
          <a:lstStyle/>
          <a:p>
            <a:pPr marL="0" indent="0" defTabSz="457200" eaLnBrk="0" fontAlgn="base" hangingPunct="0">
              <a:lnSpc>
                <a:spcPct val="150000"/>
              </a:lnSpc>
              <a:spcBef>
                <a:spcPts val="662"/>
              </a:spcBef>
              <a:spcAft>
                <a:spcPts val="662"/>
              </a:spcAft>
              <a:buNone/>
              <a:defRPr/>
            </a:pPr>
            <a:r>
              <a:rPr lang="en-GB" sz="3200" b="1" kern="0" dirty="0">
                <a:solidFill>
                  <a:prstClr val="black"/>
                </a:solidFill>
                <a:latin typeface="Arial" panose="020B0604020202020204" pitchFamily="34" charset="0"/>
                <a:ea typeface="Calibri"/>
                <a:cs typeface="Arial" panose="020B0604020202020204" pitchFamily="34" charset="0"/>
              </a:rPr>
              <a:t>General rules:</a:t>
            </a:r>
          </a:p>
          <a:p>
            <a:pPr defTabSz="457200" eaLnBrk="0" fontAlgn="base" hangingPunct="0">
              <a:lnSpc>
                <a:spcPct val="150000"/>
              </a:lnSpc>
              <a:spcBef>
                <a:spcPts val="662"/>
              </a:spcBef>
              <a:spcAft>
                <a:spcPts val="662"/>
              </a:spcAft>
              <a:buClr>
                <a:srgbClr val="0A77B3"/>
              </a:buClr>
              <a:defRPr/>
            </a:pPr>
            <a:r>
              <a:rPr lang="en-GB" sz="2800" dirty="0">
                <a:effectLst/>
                <a:latin typeface="Arial" panose="020B0604020202020204" pitchFamily="34" charset="0"/>
                <a:ea typeface="Calibri" panose="020F0502020204030204" pitchFamily="34" charset="0"/>
                <a:cs typeface="Arial" panose="020B0604020202020204" pitchFamily="34" charset="0"/>
              </a:rPr>
              <a:t>Please remain muted with camera off while you are not speaking </a:t>
            </a:r>
          </a:p>
          <a:p>
            <a:pPr defTabSz="457200" eaLnBrk="0" fontAlgn="base" hangingPunct="0">
              <a:lnSpc>
                <a:spcPct val="150000"/>
              </a:lnSpc>
              <a:spcBef>
                <a:spcPts val="662"/>
              </a:spcBef>
              <a:spcAft>
                <a:spcPts val="662"/>
              </a:spcAft>
              <a:buClr>
                <a:srgbClr val="0A77B3"/>
              </a:buClr>
              <a:defRPr/>
            </a:pPr>
            <a:r>
              <a:rPr lang="en-GB" sz="2800" dirty="0">
                <a:effectLst/>
                <a:latin typeface="Arial" panose="020B0604020202020204" pitchFamily="34" charset="0"/>
                <a:ea typeface="Calibri" panose="020F0502020204030204" pitchFamily="34" charset="0"/>
                <a:cs typeface="Arial" panose="020B0604020202020204" pitchFamily="34" charset="0"/>
              </a:rPr>
              <a:t>You will be given the floor </a:t>
            </a:r>
          </a:p>
          <a:p>
            <a:pPr defTabSz="457200" eaLnBrk="0" fontAlgn="base" hangingPunct="0">
              <a:lnSpc>
                <a:spcPct val="150000"/>
              </a:lnSpc>
              <a:spcBef>
                <a:spcPts val="662"/>
              </a:spcBef>
              <a:spcAft>
                <a:spcPts val="662"/>
              </a:spcAft>
              <a:buClr>
                <a:srgbClr val="0A77B3"/>
              </a:buClr>
              <a:defRPr/>
            </a:pPr>
            <a:r>
              <a:rPr lang="en-GB" dirty="0">
                <a:latin typeface="Arial" panose="020B0604020202020204" pitchFamily="34" charset="0"/>
                <a:ea typeface="Calibri" panose="020F0502020204030204" pitchFamily="34" charset="0"/>
                <a:cs typeface="Arial" panose="020B0604020202020204" pitchFamily="34" charset="0"/>
              </a:rPr>
              <a:t>W</a:t>
            </a:r>
            <a:r>
              <a:rPr lang="en-GB" sz="2800" dirty="0">
                <a:effectLst/>
                <a:latin typeface="Arial" panose="020B0604020202020204" pitchFamily="34" charset="0"/>
                <a:ea typeface="Calibri" panose="020F0502020204030204" pitchFamily="34" charset="0"/>
                <a:cs typeface="Arial" panose="020B0604020202020204" pitchFamily="34" charset="0"/>
              </a:rPr>
              <a:t>hen you speak please have your video on if you wish</a:t>
            </a:r>
          </a:p>
          <a:p>
            <a:pPr defTabSz="457200" eaLnBrk="0" fontAlgn="base" hangingPunct="0">
              <a:lnSpc>
                <a:spcPct val="150000"/>
              </a:lnSpc>
              <a:spcBef>
                <a:spcPts val="662"/>
              </a:spcBef>
              <a:spcAft>
                <a:spcPts val="662"/>
              </a:spcAft>
              <a:buClr>
                <a:srgbClr val="0A77B3"/>
              </a:buClr>
              <a:defRPr/>
            </a:pPr>
            <a:r>
              <a:rPr lang="en-GB" sz="2800" dirty="0">
                <a:effectLst/>
                <a:latin typeface="Arial" panose="020B0604020202020204" pitchFamily="34" charset="0"/>
                <a:ea typeface="Calibri" panose="020F0502020204030204" pitchFamily="34" charset="0"/>
                <a:cs typeface="Arial" panose="020B0604020202020204" pitchFamily="34" charset="0"/>
              </a:rPr>
              <a:t>Introduce yourself when speaking</a:t>
            </a:r>
          </a:p>
          <a:p>
            <a:pPr defTabSz="457200" eaLnBrk="0" fontAlgn="base" hangingPunct="0">
              <a:lnSpc>
                <a:spcPct val="150000"/>
              </a:lnSpc>
              <a:spcBef>
                <a:spcPts val="662"/>
              </a:spcBef>
              <a:spcAft>
                <a:spcPts val="662"/>
              </a:spcAft>
              <a:buClr>
                <a:srgbClr val="0A77B3"/>
              </a:buClr>
              <a:defRPr/>
            </a:pPr>
            <a:r>
              <a:rPr lang="en-GB" sz="2800" dirty="0">
                <a:latin typeface="Arial" panose="020B0604020202020204" pitchFamily="34" charset="0"/>
                <a:ea typeface="Calibri" panose="020F0502020204030204" pitchFamily="34" charset="0"/>
                <a:cs typeface="Arial" panose="020B0604020202020204" pitchFamily="34" charset="0"/>
              </a:rPr>
              <a:t>Please s</a:t>
            </a:r>
            <a:r>
              <a:rPr lang="en-GB" sz="2800" dirty="0">
                <a:effectLst/>
                <a:latin typeface="Arial" panose="020B0604020202020204" pitchFamily="34" charset="0"/>
                <a:ea typeface="Calibri" panose="020F0502020204030204" pitchFamily="34" charset="0"/>
                <a:cs typeface="Arial" panose="020B0604020202020204" pitchFamily="34" charset="0"/>
              </a:rPr>
              <a:t>peak slowly </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marL="0" indent="0" defTabSz="457200" eaLnBrk="0" fontAlgn="base" hangingPunct="0">
              <a:lnSpc>
                <a:spcPct val="150000"/>
              </a:lnSpc>
              <a:spcBef>
                <a:spcPts val="662"/>
              </a:spcBef>
              <a:spcAft>
                <a:spcPts val="662"/>
              </a:spcAft>
              <a:buNone/>
              <a:defRPr/>
            </a:pPr>
            <a:r>
              <a:rPr lang="en-GB" sz="3200" dirty="0">
                <a:effectLst/>
                <a:latin typeface="Arial" panose="020B0604020202020204" pitchFamily="34" charset="0"/>
                <a:ea typeface="Calibri" panose="020F0502020204030204" pitchFamily="34" charset="0"/>
                <a:cs typeface="Arial" panose="020B0604020202020204" pitchFamily="34" charset="0"/>
              </a:rPr>
              <a:t>This session is recorded for internal use</a:t>
            </a:r>
            <a:endParaRPr lang="en-GB" sz="3200" dirty="0">
              <a:latin typeface="Arial" panose="020B0604020202020204" pitchFamily="34" charset="0"/>
              <a:ea typeface="Calibri" panose="020F0502020204030204" pitchFamily="34" charset="0"/>
              <a:cs typeface="Arial" panose="020B0604020202020204" pitchFamily="34" charset="0"/>
            </a:endParaRPr>
          </a:p>
          <a:p>
            <a:pPr marL="0" indent="0" defTabSz="457200" eaLnBrk="0" fontAlgn="base" hangingPunct="0">
              <a:lnSpc>
                <a:spcPct val="150000"/>
              </a:lnSpc>
              <a:spcBef>
                <a:spcPts val="662"/>
              </a:spcBef>
              <a:spcAft>
                <a:spcPts val="662"/>
              </a:spcAft>
              <a:buNone/>
              <a:defRPr/>
            </a:pPr>
            <a:r>
              <a:rPr lang="en-GB" sz="3200" kern="0" dirty="0">
                <a:solidFill>
                  <a:prstClr val="black"/>
                </a:solidFill>
                <a:latin typeface="Arial" panose="020B0604020202020204" pitchFamily="34" charset="0"/>
                <a:ea typeface="Calibri"/>
                <a:cs typeface="Arial" panose="020B0604020202020204" pitchFamily="34" charset="0"/>
              </a:rPr>
              <a:t>Minutes and relevant documents are available on the members area</a:t>
            </a:r>
          </a:p>
          <a:p>
            <a:pPr defTabSz="457200" eaLnBrk="0" fontAlgn="base" hangingPunct="0">
              <a:lnSpc>
                <a:spcPct val="150000"/>
              </a:lnSpc>
              <a:spcBef>
                <a:spcPts val="662"/>
              </a:spcBef>
              <a:spcAft>
                <a:spcPts val="662"/>
              </a:spcAft>
              <a:defRPr/>
            </a:pPr>
            <a:endParaRPr lang="en-GB"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EBF89A8-01DB-419C-B3AC-DAC154FC4F4F}"/>
              </a:ext>
            </a:extLst>
          </p:cNvPr>
          <p:cNvPicPr>
            <a:picLocks noChangeAspect="1"/>
          </p:cNvPicPr>
          <p:nvPr/>
        </p:nvPicPr>
        <p:blipFill>
          <a:blip r:embed="rId3"/>
          <a:stretch>
            <a:fillRect/>
          </a:stretch>
        </p:blipFill>
        <p:spPr>
          <a:xfrm>
            <a:off x="9216371" y="279807"/>
            <a:ext cx="2804403" cy="951058"/>
          </a:xfrm>
          <a:prstGeom prst="rect">
            <a:avLst/>
          </a:prstGeom>
        </p:spPr>
      </p:pic>
    </p:spTree>
    <p:extLst>
      <p:ext uri="{BB962C8B-B14F-4D97-AF65-F5344CB8AC3E}">
        <p14:creationId xmlns:p14="http://schemas.microsoft.com/office/powerpoint/2010/main" val="3108679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8884D0-4F00-41FE-8A51-E61674359DA9}"/>
              </a:ext>
            </a:extLst>
          </p:cNvPr>
          <p:cNvSpPr>
            <a:spLocks noGrp="1"/>
          </p:cNvSpPr>
          <p:nvPr>
            <p:ph type="title"/>
          </p:nvPr>
        </p:nvSpPr>
        <p:spPr>
          <a:xfrm>
            <a:off x="438399" y="370703"/>
            <a:ext cx="10515600" cy="4955060"/>
          </a:xfrm>
        </p:spPr>
        <p:txBody>
          <a:bodyPr/>
          <a:lstStyle/>
          <a:p>
            <a:pPr algn="ctr"/>
            <a:r>
              <a:rPr lang="en-US" dirty="0">
                <a:solidFill>
                  <a:srgbClr val="0070C0"/>
                </a:solidFill>
                <a:latin typeface="Arial" panose="020B0604020202020204" pitchFamily="34" charset="0"/>
                <a:cs typeface="Arial" panose="020B0604020202020204" pitchFamily="34" charset="0"/>
              </a:rPr>
              <a:t>Lunch break</a:t>
            </a:r>
            <a:br>
              <a:rPr lang="en-US" dirty="0"/>
            </a:br>
            <a:r>
              <a:rPr lang="en-US" dirty="0"/>
              <a:t> </a:t>
            </a:r>
            <a:br>
              <a:rPr lang="en-US" dirty="0"/>
            </a:br>
            <a:r>
              <a:rPr lang="en-US" dirty="0">
                <a:solidFill>
                  <a:srgbClr val="0070C0"/>
                </a:solidFill>
                <a:latin typeface="Arial" panose="020B0604020202020204" pitchFamily="34" charset="0"/>
                <a:cs typeface="Arial" panose="020B0604020202020204" pitchFamily="34" charset="0"/>
              </a:rPr>
              <a:t>13:30 - 14:30 </a:t>
            </a:r>
            <a:endParaRPr lang="en-GB" dirty="0">
              <a:solidFill>
                <a:srgbClr val="0070C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ED317DF-9EE8-46AC-96D6-A391CD0E9657}"/>
              </a:ext>
            </a:extLst>
          </p:cNvPr>
          <p:cNvPicPr>
            <a:picLocks noChangeAspect="1"/>
          </p:cNvPicPr>
          <p:nvPr/>
        </p:nvPicPr>
        <p:blipFill>
          <a:blip r:embed="rId2"/>
          <a:stretch>
            <a:fillRect/>
          </a:stretch>
        </p:blipFill>
        <p:spPr>
          <a:xfrm>
            <a:off x="9129874" y="5629035"/>
            <a:ext cx="2804403" cy="951058"/>
          </a:xfrm>
          <a:prstGeom prst="rect">
            <a:avLst/>
          </a:prstGeom>
        </p:spPr>
      </p:pic>
      <p:pic>
        <p:nvPicPr>
          <p:cNvPr id="2052" name="Picture 4" descr="Lunch Time Icons - Download Free Vector Icons | Noun Project">
            <a:extLst>
              <a:ext uri="{FF2B5EF4-FFF2-40B4-BE49-F238E27FC236}">
                <a16:creationId xmlns:a16="http://schemas.microsoft.com/office/drawing/2014/main" id="{36C2E9D9-41A3-4DA0-84F0-B0FDE3DE75CD}"/>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4399586" y="3689181"/>
            <a:ext cx="2593226" cy="2593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357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FB35-CF56-4501-A65C-A3575648792A}"/>
              </a:ext>
            </a:extLst>
          </p:cNvPr>
          <p:cNvSpPr>
            <a:spLocks noGrp="1"/>
          </p:cNvSpPr>
          <p:nvPr>
            <p:ph type="title"/>
          </p:nvPr>
        </p:nvSpPr>
        <p:spPr>
          <a:xfrm>
            <a:off x="305463" y="83108"/>
            <a:ext cx="10515600" cy="1152614"/>
          </a:xfrm>
        </p:spPr>
        <p:txBody>
          <a:bodyPr>
            <a:normAutofit/>
          </a:bodyPr>
          <a:lstStyle/>
          <a:p>
            <a:r>
              <a:rPr lang="en-US" sz="3200" dirty="0">
                <a:solidFill>
                  <a:srgbClr val="0070C0"/>
                </a:solidFill>
                <a:latin typeface="Arial" panose="020B0604020202020204" pitchFamily="34" charset="0"/>
                <a:cs typeface="Arial" panose="020B0604020202020204" pitchFamily="34" charset="0"/>
              </a:rPr>
              <a:t>Board session 3. </a:t>
            </a:r>
            <a:r>
              <a:rPr lang="en-GB" sz="3200" dirty="0">
                <a:solidFill>
                  <a:srgbClr val="0070C0"/>
                </a:solidFill>
                <a:latin typeface="Arial" panose="020B0604020202020204" pitchFamily="34" charset="0"/>
                <a:cs typeface="Arial" panose="020B0604020202020204" pitchFamily="34" charset="0"/>
              </a:rPr>
              <a:t>14:30 – 16:00</a:t>
            </a:r>
          </a:p>
        </p:txBody>
      </p:sp>
      <p:sp>
        <p:nvSpPr>
          <p:cNvPr id="3" name="Content Placeholder 2">
            <a:extLst>
              <a:ext uri="{FF2B5EF4-FFF2-40B4-BE49-F238E27FC236}">
                <a16:creationId xmlns:a16="http://schemas.microsoft.com/office/drawing/2014/main" id="{6A4DA57A-43F0-4CC4-A82A-A9E120B9DB78}"/>
              </a:ext>
            </a:extLst>
          </p:cNvPr>
          <p:cNvSpPr>
            <a:spLocks noGrp="1"/>
          </p:cNvSpPr>
          <p:nvPr>
            <p:ph idx="1"/>
          </p:nvPr>
        </p:nvSpPr>
        <p:spPr>
          <a:xfrm>
            <a:off x="305463" y="1226842"/>
            <a:ext cx="11791802" cy="5021557"/>
          </a:xfrm>
        </p:spPr>
        <p:txBody>
          <a:bodyPr>
            <a:noAutofit/>
          </a:bodyPr>
          <a:lstStyle/>
          <a:p>
            <a:pPr marL="0" lvl="0" indent="0">
              <a:lnSpc>
                <a:spcPct val="100000"/>
              </a:lnSpc>
              <a:spcAft>
                <a:spcPts val="800"/>
              </a:spcAft>
              <a:buSzPct val="100000"/>
              <a:buNone/>
            </a:pPr>
            <a:r>
              <a:rPr lang="en-US" sz="2500" dirty="0">
                <a:latin typeface="Arial" panose="020B0604020202020204" pitchFamily="34" charset="0"/>
                <a:cs typeface="Arial" panose="020B0604020202020204" pitchFamily="34" charset="0"/>
              </a:rPr>
              <a:t>10. EDF 25th Anniversary (DOC-BOARD-21-11-08)</a:t>
            </a:r>
          </a:p>
          <a:p>
            <a:pPr marL="0" lvl="0" indent="0">
              <a:lnSpc>
                <a:spcPct val="100000"/>
              </a:lnSpc>
              <a:spcAft>
                <a:spcPts val="800"/>
              </a:spcAft>
              <a:buSzPct val="100000"/>
              <a:buNone/>
            </a:pPr>
            <a:r>
              <a:rPr lang="en-US" sz="2500" dirty="0">
                <a:latin typeface="Arial" panose="020B0604020202020204" pitchFamily="34" charset="0"/>
                <a:cs typeface="Arial" panose="020B0604020202020204" pitchFamily="34" charset="0"/>
              </a:rPr>
              <a:t>11. EDF Finances (DOC-BOARD-21-11-09)</a:t>
            </a:r>
          </a:p>
          <a:p>
            <a:pPr marL="0" lvl="0" indent="0">
              <a:lnSpc>
                <a:spcPct val="100000"/>
              </a:lnSpc>
              <a:spcAft>
                <a:spcPts val="800"/>
              </a:spcAft>
              <a:buSzPct val="100000"/>
              <a:buNone/>
            </a:pPr>
            <a:r>
              <a:rPr lang="en-US" sz="2500" dirty="0">
                <a:latin typeface="Arial" panose="020B0604020202020204" pitchFamily="34" charset="0"/>
                <a:cs typeface="Arial" panose="020B0604020202020204" pitchFamily="34" charset="0"/>
              </a:rPr>
              <a:t>12. Membership update (DOC-BOARD-21-11-10)</a:t>
            </a:r>
          </a:p>
          <a:p>
            <a:pPr marL="0" lvl="0" indent="0">
              <a:lnSpc>
                <a:spcPct val="100000"/>
              </a:lnSpc>
              <a:spcAft>
                <a:spcPts val="800"/>
              </a:spcAft>
              <a:buSzPct val="100000"/>
              <a:buNone/>
            </a:pPr>
            <a:r>
              <a:rPr lang="en-US" sz="2500" dirty="0">
                <a:latin typeface="Arial" panose="020B0604020202020204" pitchFamily="34" charset="0"/>
                <a:cs typeface="Arial" panose="020B0604020202020204" pitchFamily="34" charset="0"/>
              </a:rPr>
              <a:t>13. Upcoming meetings (DOC-BOARD-21-11-11)</a:t>
            </a:r>
          </a:p>
          <a:p>
            <a:pPr marL="0" lvl="0" indent="0">
              <a:lnSpc>
                <a:spcPct val="100000"/>
              </a:lnSpc>
              <a:spcAft>
                <a:spcPts val="800"/>
              </a:spcAft>
              <a:buSzPct val="100000"/>
              <a:buNone/>
            </a:pPr>
            <a:r>
              <a:rPr lang="en-US" sz="2500" dirty="0">
                <a:latin typeface="Arial" panose="020B0604020202020204" pitchFamily="34" charset="0"/>
                <a:cs typeface="Arial" panose="020B0604020202020204" pitchFamily="34" charset="0"/>
              </a:rPr>
              <a:t>14. Any other business</a:t>
            </a:r>
          </a:p>
          <a:p>
            <a:pPr marL="0" lvl="0" indent="0">
              <a:lnSpc>
                <a:spcPct val="100000"/>
              </a:lnSpc>
              <a:spcAft>
                <a:spcPts val="800"/>
              </a:spcAft>
              <a:buSzPct val="100000"/>
              <a:buNone/>
            </a:pPr>
            <a:r>
              <a:rPr lang="en-US" sz="2500" dirty="0">
                <a:latin typeface="Arial" panose="020B0604020202020204" pitchFamily="34" charset="0"/>
                <a:cs typeface="Arial" panose="020B0604020202020204" pitchFamily="34" charset="0"/>
              </a:rPr>
              <a:t>	a. Belgian Disability Forum work on SDGs</a:t>
            </a:r>
          </a:p>
          <a:p>
            <a:pPr marL="0" lvl="0" indent="0">
              <a:lnSpc>
                <a:spcPct val="100000"/>
              </a:lnSpc>
              <a:spcAft>
                <a:spcPts val="800"/>
              </a:spcAft>
              <a:buSzPct val="100000"/>
              <a:buNone/>
            </a:pPr>
            <a:r>
              <a:rPr lang="en-US" sz="2500" dirty="0">
                <a:latin typeface="Arial" panose="020B0604020202020204" pitchFamily="34" charset="0"/>
                <a:cs typeface="Arial" panose="020B0604020202020204" pitchFamily="34" charset="0"/>
              </a:rPr>
              <a:t> 	b. Resolution on Refugees with Disabilities (DOC-BOARD-21-11-12)</a:t>
            </a:r>
          </a:p>
          <a:p>
            <a:pPr marL="0" lvl="0" indent="0">
              <a:lnSpc>
                <a:spcPct val="100000"/>
              </a:lnSpc>
              <a:spcAft>
                <a:spcPts val="800"/>
              </a:spcAft>
              <a:buSzPct val="100000"/>
              <a:buNone/>
            </a:pPr>
            <a:r>
              <a:rPr lang="en-US" sz="2500" dirty="0">
                <a:latin typeface="Arial" panose="020B0604020202020204" pitchFamily="34" charset="0"/>
                <a:cs typeface="Arial" panose="020B0604020202020204" pitchFamily="34" charset="0"/>
              </a:rPr>
              <a:t>15. Evaluation of the Board</a:t>
            </a:r>
          </a:p>
          <a:p>
            <a:pPr marL="0" lvl="0" indent="0">
              <a:lnSpc>
                <a:spcPct val="100000"/>
              </a:lnSpc>
              <a:spcAft>
                <a:spcPts val="800"/>
              </a:spcAft>
              <a:buSzPct val="100000"/>
              <a:buNone/>
            </a:pPr>
            <a:r>
              <a:rPr lang="en-US" sz="2500" dirty="0">
                <a:latin typeface="Arial" panose="020B0604020202020204" pitchFamily="34" charset="0"/>
                <a:cs typeface="Arial" panose="020B0604020202020204" pitchFamily="34" charset="0"/>
              </a:rPr>
              <a:t>16. Date of the next Board meeting</a:t>
            </a:r>
          </a:p>
          <a:p>
            <a:pPr marL="0" lvl="0" indent="0">
              <a:lnSpc>
                <a:spcPct val="100000"/>
              </a:lnSpc>
              <a:spcAft>
                <a:spcPts val="800"/>
              </a:spcAft>
              <a:buSzPct val="100000"/>
              <a:buNone/>
            </a:pPr>
            <a:endParaRPr lang="en-US" sz="25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2E92FB6-475B-4A7D-B24D-8EA62BC1E8EE}"/>
              </a:ext>
            </a:extLst>
          </p:cNvPr>
          <p:cNvPicPr>
            <a:picLocks noChangeAspect="1"/>
          </p:cNvPicPr>
          <p:nvPr/>
        </p:nvPicPr>
        <p:blipFill>
          <a:blip r:embed="rId2"/>
          <a:stretch>
            <a:fillRect/>
          </a:stretch>
        </p:blipFill>
        <p:spPr>
          <a:xfrm>
            <a:off x="9351160" y="5823835"/>
            <a:ext cx="2804403" cy="951058"/>
          </a:xfrm>
          <a:prstGeom prst="rect">
            <a:avLst/>
          </a:prstGeom>
        </p:spPr>
      </p:pic>
    </p:spTree>
    <p:extLst>
      <p:ext uri="{BB962C8B-B14F-4D97-AF65-F5344CB8AC3E}">
        <p14:creationId xmlns:p14="http://schemas.microsoft.com/office/powerpoint/2010/main" val="3527728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36101-D24F-4801-9E12-00569117450E}"/>
              </a:ext>
            </a:extLst>
          </p:cNvPr>
          <p:cNvSpPr>
            <a:spLocks noGrp="1"/>
          </p:cNvSpPr>
          <p:nvPr>
            <p:ph type="title"/>
          </p:nvPr>
        </p:nvSpPr>
        <p:spPr>
          <a:xfrm>
            <a:off x="305463" y="312067"/>
            <a:ext cx="10515600" cy="833562"/>
          </a:xfrm>
        </p:spPr>
        <p:txBody>
          <a:bodyPr>
            <a:normAutofit/>
          </a:bodyPr>
          <a:lstStyle/>
          <a:p>
            <a:r>
              <a:rPr lang="en-US" sz="3200" dirty="0">
                <a:solidFill>
                  <a:srgbClr val="0070C0"/>
                </a:solidFill>
                <a:latin typeface="Arial" panose="020B0604020202020204" pitchFamily="34" charset="0"/>
                <a:cs typeface="Arial" panose="020B0604020202020204" pitchFamily="34" charset="0"/>
              </a:rPr>
              <a:t>10. 25</a:t>
            </a:r>
            <a:r>
              <a:rPr lang="en-US" sz="3200" baseline="30000" dirty="0">
                <a:solidFill>
                  <a:srgbClr val="0070C0"/>
                </a:solidFill>
                <a:latin typeface="Arial" panose="020B0604020202020204" pitchFamily="34" charset="0"/>
                <a:cs typeface="Arial" panose="020B0604020202020204" pitchFamily="34" charset="0"/>
              </a:rPr>
              <a:t>th</a:t>
            </a:r>
            <a:r>
              <a:rPr lang="en-US" sz="3200" dirty="0">
                <a:solidFill>
                  <a:srgbClr val="0070C0"/>
                </a:solidFill>
                <a:latin typeface="Arial" panose="020B0604020202020204" pitchFamily="34" charset="0"/>
                <a:cs typeface="Arial" panose="020B0604020202020204" pitchFamily="34" charset="0"/>
              </a:rPr>
              <a:t> anniversary (DOC-BOARD-21-11-08)</a:t>
            </a:r>
            <a:endParaRPr lang="en-GB" sz="32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6A87D26-0CD9-455F-A337-7177718DD51F}"/>
              </a:ext>
            </a:extLst>
          </p:cNvPr>
          <p:cNvSpPr>
            <a:spLocks noGrp="1"/>
          </p:cNvSpPr>
          <p:nvPr>
            <p:ph idx="1"/>
          </p:nvPr>
        </p:nvSpPr>
        <p:spPr>
          <a:xfrm>
            <a:off x="305463" y="1145630"/>
            <a:ext cx="11548686" cy="5400304"/>
          </a:xfrm>
        </p:spPr>
        <p:txBody>
          <a:bodyPr>
            <a:normAutofit fontScale="92500" lnSpcReduction="20000"/>
          </a:bodyPr>
          <a:lstStyle/>
          <a:p>
            <a:pPr marL="342900" lvl="0" indent="-342900">
              <a:lnSpc>
                <a:spcPct val="150000"/>
              </a:lnSpc>
              <a:spcAft>
                <a:spcPts val="1000"/>
              </a:spcAft>
              <a:buClr>
                <a:srgbClr val="0070C0"/>
              </a:buClr>
              <a:buFont typeface="Symbol" panose="05050102010706020507" pitchFamily="18" charset="2"/>
              <a:buChar cha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Historical perspective</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25 years of united activism and achievements; the strength and achievements of our disability movement </a:t>
            </a:r>
          </a:p>
          <a:p>
            <a:pPr marL="742950" lvl="1" indent="-285750">
              <a:lnSpc>
                <a:spcPct val="150000"/>
              </a:lnSpc>
              <a:spcAft>
                <a:spcPts val="1000"/>
              </a:spcAft>
              <a:buFont typeface="Courier New" panose="02070309020205020404" pitchFamily="49" charset="0"/>
              <a:buChar char="o"/>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Objective: publish historical material in a range of accessible formats, reach wide audiences with the material, generate conversation and feedback to learn from the past</a:t>
            </a:r>
          </a:p>
          <a:p>
            <a:pPr marL="342900" lvl="0" indent="-342900">
              <a:lnSpc>
                <a:spcPct val="150000"/>
              </a:lnSpc>
              <a:spcAft>
                <a:spcPts val="1000"/>
              </a:spcAft>
              <a:buClr>
                <a:srgbClr val="0070C0"/>
              </a:buClr>
              <a:buFont typeface="Symbol" panose="05050102010706020507" pitchFamily="18" charset="2"/>
              <a:buChar cha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Advocacy goal</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Increase public investment to underpin the inclusion of persons with disabilities- creating an accessible society and supporting the full participation of persons with disabilities  </a:t>
            </a:r>
          </a:p>
          <a:p>
            <a:pPr marL="742950" lvl="1" indent="-285750">
              <a:lnSpc>
                <a:spcPct val="150000"/>
              </a:lnSpc>
              <a:spcAft>
                <a:spcPts val="1000"/>
              </a:spcAft>
              <a:buFont typeface="Courier New" panose="02070309020205020404" pitchFamily="49" charset="0"/>
              <a:buChar char="o"/>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Objective: outline at the EU and national level the need for funding for an accessible Europe and to ensure participation of persons with disabilities, demanding that EU and national funding is dedicated to the priorities of persons with disabilities  </a:t>
            </a:r>
          </a:p>
          <a:p>
            <a:pPr marL="342900" lvl="0" indent="-342900">
              <a:lnSpc>
                <a:spcPct val="150000"/>
              </a:lnSpc>
              <a:spcAft>
                <a:spcPts val="1000"/>
              </a:spcAft>
              <a:buClr>
                <a:srgbClr val="0070C0"/>
              </a:buClr>
              <a:buFont typeface="Symbol" panose="05050102010706020507" pitchFamily="18" charset="2"/>
              <a:buChar cha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Movement building</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moving forward together for an inclusive Europe </a:t>
            </a:r>
          </a:p>
          <a:p>
            <a:pPr marL="742950" lvl="1" indent="-285750">
              <a:lnSpc>
                <a:spcPct val="150000"/>
              </a:lnSpc>
              <a:spcAft>
                <a:spcPts val="1000"/>
              </a:spcAft>
              <a:buFont typeface="Courier New" panose="02070309020205020404" pitchFamily="49" charset="0"/>
              <a:buChar char="o"/>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Objective: strengthen EDF as a network- increased number of joint initiatives and actions with EDF members in all their diversity; joint initiatives with key partners </a:t>
            </a:r>
          </a:p>
          <a:p>
            <a:endParaRPr lang="en-GB" dirty="0"/>
          </a:p>
        </p:txBody>
      </p:sp>
      <p:pic>
        <p:nvPicPr>
          <p:cNvPr id="4" name="Picture 3">
            <a:extLst>
              <a:ext uri="{FF2B5EF4-FFF2-40B4-BE49-F238E27FC236}">
                <a16:creationId xmlns:a16="http://schemas.microsoft.com/office/drawing/2014/main" id="{0CF8520F-715F-4DAE-B8A7-8EC88D703C20}"/>
              </a:ext>
            </a:extLst>
          </p:cNvPr>
          <p:cNvPicPr>
            <a:picLocks noChangeAspect="1"/>
          </p:cNvPicPr>
          <p:nvPr/>
        </p:nvPicPr>
        <p:blipFill>
          <a:blip r:embed="rId2"/>
          <a:stretch>
            <a:fillRect/>
          </a:stretch>
        </p:blipFill>
        <p:spPr>
          <a:xfrm>
            <a:off x="9049746" y="120999"/>
            <a:ext cx="2804403" cy="951058"/>
          </a:xfrm>
          <a:prstGeom prst="rect">
            <a:avLst/>
          </a:prstGeom>
        </p:spPr>
      </p:pic>
    </p:spTree>
    <p:extLst>
      <p:ext uri="{BB962C8B-B14F-4D97-AF65-F5344CB8AC3E}">
        <p14:creationId xmlns:p14="http://schemas.microsoft.com/office/powerpoint/2010/main" val="1083949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682E6-3C77-4D68-9F15-4AD25CF93BB0}"/>
              </a:ext>
            </a:extLst>
          </p:cNvPr>
          <p:cNvSpPr>
            <a:spLocks noGrp="1"/>
          </p:cNvSpPr>
          <p:nvPr>
            <p:ph type="title"/>
          </p:nvPr>
        </p:nvSpPr>
        <p:spPr>
          <a:xfrm>
            <a:off x="305463" y="312067"/>
            <a:ext cx="11487144" cy="970196"/>
          </a:xfrm>
        </p:spPr>
        <p:txBody>
          <a:bodyPr>
            <a:normAutofit/>
          </a:bodyPr>
          <a:lstStyle/>
          <a:p>
            <a:r>
              <a:rPr lang="en-US" sz="2800" dirty="0">
                <a:solidFill>
                  <a:srgbClr val="0070C0"/>
                </a:solidFill>
                <a:latin typeface="Arial" panose="020B0604020202020204" pitchFamily="34" charset="0"/>
                <a:cs typeface="Arial" panose="020B0604020202020204" pitchFamily="34" charset="0"/>
              </a:rPr>
              <a:t>10. 25</a:t>
            </a:r>
            <a:r>
              <a:rPr lang="en-US" sz="2800" baseline="30000" dirty="0">
                <a:solidFill>
                  <a:srgbClr val="0070C0"/>
                </a:solidFill>
                <a:latin typeface="Arial" panose="020B0604020202020204" pitchFamily="34" charset="0"/>
                <a:cs typeface="Arial" panose="020B0604020202020204" pitchFamily="34" charset="0"/>
              </a:rPr>
              <a:t>th</a:t>
            </a:r>
            <a:r>
              <a:rPr lang="en-US" sz="2800" dirty="0">
                <a:solidFill>
                  <a:srgbClr val="0070C0"/>
                </a:solidFill>
                <a:latin typeface="Arial" panose="020B0604020202020204" pitchFamily="34" charset="0"/>
                <a:cs typeface="Arial" panose="020B0604020202020204" pitchFamily="34" charset="0"/>
              </a:rPr>
              <a:t> anniversary (DOC-BOARD-21-11-08) For discussion </a:t>
            </a:r>
            <a:endParaRPr lang="en-GB" sz="28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66C04FC-372E-41D6-A16A-32089B711E6E}"/>
              </a:ext>
            </a:extLst>
          </p:cNvPr>
          <p:cNvSpPr>
            <a:spLocks noGrp="1"/>
          </p:cNvSpPr>
          <p:nvPr>
            <p:ph idx="1"/>
          </p:nvPr>
        </p:nvSpPr>
        <p:spPr>
          <a:xfrm>
            <a:off x="305463" y="1513490"/>
            <a:ext cx="11602758" cy="4939862"/>
          </a:xfrm>
        </p:spPr>
        <p:txBody>
          <a:bodyPr>
            <a:normAutofit fontScale="92500"/>
          </a:bodyPr>
          <a:lstStyle/>
          <a:p>
            <a:pPr marL="342900" lvl="0" indent="-342900">
              <a:lnSpc>
                <a:spcPct val="150000"/>
              </a:lnSpc>
              <a:spcAft>
                <a:spcPts val="1000"/>
              </a:spcAft>
              <a:buClr>
                <a:srgbClr val="0070C0"/>
              </a:buClr>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What would be the most important topics for you for EDFs 25</a:t>
            </a:r>
            <a:r>
              <a:rPr lang="en-GB" sz="2400"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 anniversary? </a:t>
            </a:r>
          </a:p>
          <a:p>
            <a:pPr marL="342900" lvl="0" indent="-342900">
              <a:lnSpc>
                <a:spcPct val="150000"/>
              </a:lnSpc>
              <a:spcAft>
                <a:spcPts val="1000"/>
              </a:spcAft>
              <a:buClr>
                <a:srgbClr val="0070C0"/>
              </a:buClr>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What are your views on the key messages and objectives for the 25</a:t>
            </a:r>
            <a:r>
              <a:rPr lang="en-GB" sz="2400"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 anniversary? </a:t>
            </a:r>
          </a:p>
          <a:p>
            <a:pPr marL="342900" lvl="0" indent="-342900">
              <a:lnSpc>
                <a:spcPct val="150000"/>
              </a:lnSpc>
              <a:spcAft>
                <a:spcPts val="1000"/>
              </a:spcAft>
              <a:buClr>
                <a:srgbClr val="0070C0"/>
              </a:buClr>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What are your views on the proposed campaign logos and illustrations? </a:t>
            </a:r>
          </a:p>
          <a:p>
            <a:pPr marL="342900" lvl="0" indent="-342900">
              <a:lnSpc>
                <a:spcPct val="150000"/>
              </a:lnSpc>
              <a:spcAft>
                <a:spcPts val="1000"/>
              </a:spcAft>
              <a:buClr>
                <a:srgbClr val="0070C0"/>
              </a:buClr>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Does EDF add an additional campaign slogan (options presented in this document)- or only use : nothing about us without us?</a:t>
            </a:r>
          </a:p>
          <a:p>
            <a:pPr marL="342900" lvl="0" indent="-342900">
              <a:lnSpc>
                <a:spcPct val="150000"/>
              </a:lnSpc>
              <a:spcAft>
                <a:spcPts val="1000"/>
              </a:spcAft>
              <a:buClr>
                <a:srgbClr val="0070C0"/>
              </a:buClr>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Do you agree to a Day of Action or Week of Action?   Do you believe there should be a general theme, or nationally defined themes?</a:t>
            </a:r>
          </a:p>
          <a:p>
            <a:endParaRPr lang="en-GB" sz="3600" dirty="0"/>
          </a:p>
        </p:txBody>
      </p:sp>
      <p:pic>
        <p:nvPicPr>
          <p:cNvPr id="4" name="Picture 3">
            <a:extLst>
              <a:ext uri="{FF2B5EF4-FFF2-40B4-BE49-F238E27FC236}">
                <a16:creationId xmlns:a16="http://schemas.microsoft.com/office/drawing/2014/main" id="{4F9C7A14-297F-41B6-89AE-CDD9B6625DCC}"/>
              </a:ext>
            </a:extLst>
          </p:cNvPr>
          <p:cNvPicPr>
            <a:picLocks noChangeAspect="1"/>
          </p:cNvPicPr>
          <p:nvPr/>
        </p:nvPicPr>
        <p:blipFill>
          <a:blip r:embed="rId2"/>
          <a:stretch>
            <a:fillRect/>
          </a:stretch>
        </p:blipFill>
        <p:spPr>
          <a:xfrm>
            <a:off x="9196891" y="5695600"/>
            <a:ext cx="2804403" cy="951058"/>
          </a:xfrm>
          <a:prstGeom prst="rect">
            <a:avLst/>
          </a:prstGeom>
        </p:spPr>
      </p:pic>
    </p:spTree>
    <p:extLst>
      <p:ext uri="{BB962C8B-B14F-4D97-AF65-F5344CB8AC3E}">
        <p14:creationId xmlns:p14="http://schemas.microsoft.com/office/powerpoint/2010/main" val="2183865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C33F3-6F10-4B0C-ACEB-9A08CEE0109F}"/>
              </a:ext>
            </a:extLst>
          </p:cNvPr>
          <p:cNvSpPr>
            <a:spLocks noGrp="1"/>
          </p:cNvSpPr>
          <p:nvPr>
            <p:ph type="title"/>
          </p:nvPr>
        </p:nvSpPr>
        <p:spPr>
          <a:xfrm>
            <a:off x="273267" y="164302"/>
            <a:ext cx="11918731" cy="1075300"/>
          </a:xfrm>
        </p:spPr>
        <p:txBody>
          <a:bodyPr>
            <a:normAutofit/>
          </a:bodyPr>
          <a:lstStyle/>
          <a:p>
            <a:r>
              <a:rPr lang="en-US" sz="3000" dirty="0">
                <a:solidFill>
                  <a:srgbClr val="0070C0"/>
                </a:solidFill>
                <a:latin typeface="Arial" panose="020B0604020202020204" pitchFamily="34" charset="0"/>
                <a:cs typeface="Arial" panose="020B0604020202020204" pitchFamily="34" charset="0"/>
              </a:rPr>
              <a:t>10. 25</a:t>
            </a:r>
            <a:r>
              <a:rPr lang="en-US" sz="3000" baseline="30000" dirty="0">
                <a:solidFill>
                  <a:srgbClr val="0070C0"/>
                </a:solidFill>
                <a:latin typeface="Arial" panose="020B0604020202020204" pitchFamily="34" charset="0"/>
                <a:cs typeface="Arial" panose="020B0604020202020204" pitchFamily="34" charset="0"/>
              </a:rPr>
              <a:t>th</a:t>
            </a:r>
            <a:r>
              <a:rPr lang="en-US" sz="3000" dirty="0">
                <a:solidFill>
                  <a:srgbClr val="0070C0"/>
                </a:solidFill>
                <a:latin typeface="Arial" panose="020B0604020202020204" pitchFamily="34" charset="0"/>
                <a:cs typeface="Arial" panose="020B0604020202020204" pitchFamily="34" charset="0"/>
              </a:rPr>
              <a:t> anniversary (DOC-BOARD-21-11-08) Survey - Questions</a:t>
            </a:r>
            <a:endParaRPr lang="en-GB" sz="3000" dirty="0">
              <a:solidFill>
                <a:srgbClr val="0070C0"/>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F82A66AF-FCAE-40EE-8081-A4234807695C}"/>
              </a:ext>
            </a:extLst>
          </p:cNvPr>
          <p:cNvSpPr>
            <a:spLocks noGrp="1"/>
          </p:cNvSpPr>
          <p:nvPr>
            <p:ph idx="1"/>
          </p:nvPr>
        </p:nvSpPr>
        <p:spPr>
          <a:xfrm>
            <a:off x="273267" y="1513869"/>
            <a:ext cx="11655973" cy="5032064"/>
          </a:xfrm>
        </p:spPr>
        <p:txBody>
          <a:bodyPr>
            <a:normAutofit fontScale="92500" lnSpcReduction="20000"/>
          </a:bodyPr>
          <a:lstStyle/>
          <a:p>
            <a:pPr marL="342900" indent="-342900">
              <a:buAutoNum type="arabicPeriod"/>
            </a:pPr>
            <a:r>
              <a:rPr lang="en-US" sz="2000" dirty="0">
                <a:latin typeface="Arial" panose="020B0604020202020204" pitchFamily="34" charset="0"/>
                <a:cs typeface="Arial" panose="020B0604020202020204" pitchFamily="34" charset="0"/>
              </a:rPr>
              <a:t>Rank our logo</a:t>
            </a:r>
          </a:p>
          <a:p>
            <a:pPr marL="342900" indent="-342900">
              <a:buAutoNum type="arabicPeriod"/>
            </a:pPr>
            <a:endParaRPr lang="en-US" sz="2000" dirty="0">
              <a:latin typeface="Arial" panose="020B0604020202020204" pitchFamily="34" charset="0"/>
              <a:cs typeface="Arial" panose="020B0604020202020204" pitchFamily="34" charset="0"/>
            </a:endParaRPr>
          </a:p>
          <a:p>
            <a:pPr marL="342900" indent="-342900">
              <a:buAutoNum type="arabicPeriod"/>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lnSpc>
                <a:spcPct val="160000"/>
              </a:lnSpc>
              <a:buNone/>
            </a:pPr>
            <a:r>
              <a:rPr lang="en-US" sz="2000" dirty="0">
                <a:latin typeface="Arial" panose="020B0604020202020204" pitchFamily="34" charset="0"/>
                <a:cs typeface="Arial" panose="020B0604020202020204" pitchFamily="34" charset="0"/>
              </a:rPr>
              <a:t>2. Here are 3 options of slogans that will be used throughout the 25th anniversary communication campaign. Please choose only one. </a:t>
            </a:r>
          </a:p>
          <a:p>
            <a:pPr marL="1257300" lvl="2" indent="-342900">
              <a:lnSpc>
                <a:spcPct val="160000"/>
              </a:lnSpc>
              <a:buAutoNum type="alphaLcPeriod"/>
            </a:pPr>
            <a:r>
              <a:rPr lang="en-US" sz="2000" dirty="0">
                <a:latin typeface="Arial" panose="020B0604020202020204" pitchFamily="34" charset="0"/>
                <a:cs typeface="Arial" panose="020B0604020202020204" pitchFamily="34" charset="0"/>
              </a:rPr>
              <a:t>Only use our motto "Nothing about us without us“</a:t>
            </a:r>
          </a:p>
          <a:p>
            <a:pPr marL="1257300" lvl="2" indent="-342900">
              <a:lnSpc>
                <a:spcPct val="160000"/>
              </a:lnSpc>
              <a:buAutoNum type="alphaLcPeriod"/>
            </a:pPr>
            <a:r>
              <a:rPr lang="en-US" sz="2000" dirty="0">
                <a:latin typeface="Arial" panose="020B0604020202020204" pitchFamily="34" charset="0"/>
                <a:cs typeface="Arial" panose="020B0604020202020204" pitchFamily="34" charset="0"/>
              </a:rPr>
              <a:t>Use our motto "Nothing about us without us" + "Fighting for inclusion“</a:t>
            </a:r>
          </a:p>
          <a:p>
            <a:pPr marL="1257300" lvl="2" indent="-342900">
              <a:lnSpc>
                <a:spcPct val="160000"/>
              </a:lnSpc>
              <a:buAutoNum type="alphaLcPeriod"/>
            </a:pPr>
            <a:r>
              <a:rPr lang="en-US" sz="2000" dirty="0">
                <a:latin typeface="Arial" panose="020B0604020202020204" pitchFamily="34" charset="0"/>
                <a:cs typeface="Arial" panose="020B0604020202020204" pitchFamily="34" charset="0"/>
              </a:rPr>
              <a:t>Use our motto "Nothing about us without us" + "Rights - Inclusion - Community</a:t>
            </a:r>
          </a:p>
          <a:p>
            <a:pPr marL="0" indent="0">
              <a:lnSpc>
                <a:spcPct val="160000"/>
              </a:lnSpc>
              <a:buNone/>
            </a:pPr>
            <a:r>
              <a:rPr lang="en-US" sz="2000" dirty="0">
                <a:latin typeface="Arial" panose="020B0604020202020204" pitchFamily="34" charset="0"/>
                <a:cs typeface="Arial" panose="020B0604020202020204" pitchFamily="34" charset="0"/>
              </a:rPr>
              <a:t>3. What topics would you like to see for the 25th anniversary campaign? Please feel free to leave your comments here</a:t>
            </a:r>
          </a:p>
        </p:txBody>
      </p:sp>
      <p:pic>
        <p:nvPicPr>
          <p:cNvPr id="6" name="Picture 5" descr="Graphical user interface, application, Word&#10;&#10;Description automatically generated">
            <a:extLst>
              <a:ext uri="{FF2B5EF4-FFF2-40B4-BE49-F238E27FC236}">
                <a16:creationId xmlns:a16="http://schemas.microsoft.com/office/drawing/2014/main" id="{FED8DE43-D186-492B-8DD8-CAD2F5101788}"/>
              </a:ext>
            </a:extLst>
          </p:cNvPr>
          <p:cNvPicPr>
            <a:picLocks noChangeAspect="1"/>
          </p:cNvPicPr>
          <p:nvPr/>
        </p:nvPicPr>
        <p:blipFill rotWithShape="1">
          <a:blip r:embed="rId2">
            <a:extLst>
              <a:ext uri="{28A0092B-C50C-407E-A947-70E740481C1C}">
                <a14:useLocalDpi xmlns:a14="http://schemas.microsoft.com/office/drawing/2010/main" val="0"/>
              </a:ext>
            </a:extLst>
          </a:blip>
          <a:srcRect b="14552"/>
          <a:stretch/>
        </p:blipFill>
        <p:spPr>
          <a:xfrm>
            <a:off x="2626036" y="965334"/>
            <a:ext cx="5109577" cy="2194507"/>
          </a:xfrm>
          <a:prstGeom prst="rect">
            <a:avLst/>
          </a:prstGeom>
        </p:spPr>
      </p:pic>
    </p:spTree>
    <p:extLst>
      <p:ext uri="{BB962C8B-B14F-4D97-AF65-F5344CB8AC3E}">
        <p14:creationId xmlns:p14="http://schemas.microsoft.com/office/powerpoint/2010/main" val="2219069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0B5FE-60C3-40FD-AFD2-F8945CC4C7F4}"/>
              </a:ext>
            </a:extLst>
          </p:cNvPr>
          <p:cNvSpPr>
            <a:spLocks noGrp="1"/>
          </p:cNvSpPr>
          <p:nvPr>
            <p:ph type="title"/>
          </p:nvPr>
        </p:nvSpPr>
        <p:spPr>
          <a:xfrm>
            <a:off x="391065" y="374330"/>
            <a:ext cx="11611749" cy="822913"/>
          </a:xfrm>
        </p:spPr>
        <p:txBody>
          <a:bodyPr>
            <a:noAutofit/>
          </a:bodyPr>
          <a:lstStyle/>
          <a:p>
            <a:r>
              <a:rPr lang="en-US" sz="2800" dirty="0">
                <a:solidFill>
                  <a:srgbClr val="0070C0"/>
                </a:solidFill>
                <a:latin typeface="Arial" panose="020B0604020202020204" pitchFamily="34" charset="0"/>
                <a:cs typeface="Arial" panose="020B0604020202020204" pitchFamily="34" charset="0"/>
              </a:rPr>
              <a:t>10. 25</a:t>
            </a:r>
            <a:r>
              <a:rPr lang="en-US" sz="2800" baseline="30000" dirty="0">
                <a:solidFill>
                  <a:srgbClr val="0070C0"/>
                </a:solidFill>
                <a:latin typeface="Arial" panose="020B0604020202020204" pitchFamily="34" charset="0"/>
                <a:cs typeface="Arial" panose="020B0604020202020204" pitchFamily="34" charset="0"/>
              </a:rPr>
              <a:t>th</a:t>
            </a:r>
            <a:r>
              <a:rPr lang="en-US" sz="2800" dirty="0">
                <a:solidFill>
                  <a:srgbClr val="0070C0"/>
                </a:solidFill>
                <a:latin typeface="Arial" panose="020B0604020202020204" pitchFamily="34" charset="0"/>
                <a:cs typeface="Arial" panose="020B0604020202020204" pitchFamily="34" charset="0"/>
              </a:rPr>
              <a:t> anniversary (DOC-BOARD-21-11-08) </a:t>
            </a:r>
            <a:r>
              <a:rPr lang="en-GB" sz="2800" dirty="0">
                <a:solidFill>
                  <a:srgbClr val="0070C0"/>
                </a:solidFill>
                <a:latin typeface="Arial" panose="020B0604020202020204" pitchFamily="34" charset="0"/>
                <a:cs typeface="Arial" panose="020B0604020202020204" pitchFamily="34" charset="0"/>
              </a:rPr>
              <a:t>Results of the survey</a:t>
            </a:r>
            <a:endParaRPr lang="fr-BE" sz="2800" dirty="0">
              <a:solidFill>
                <a:srgbClr val="0070C0"/>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5995885B-C4F5-7E4A-B58A-28FB92F01567}"/>
              </a:ext>
            </a:extLst>
          </p:cNvPr>
          <p:cNvSpPr txBox="1">
            <a:spLocks/>
          </p:cNvSpPr>
          <p:nvPr/>
        </p:nvSpPr>
        <p:spPr>
          <a:xfrm>
            <a:off x="392409" y="1389885"/>
            <a:ext cx="1982491" cy="822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GB" sz="3600" dirty="0">
                <a:solidFill>
                  <a:srgbClr val="0070C0"/>
                </a:solidFill>
                <a:latin typeface="Arial" panose="020B0604020202020204" pitchFamily="34" charset="0"/>
                <a:cs typeface="Arial" panose="020B0604020202020204" pitchFamily="34" charset="0"/>
              </a:rPr>
              <a:t>Logo</a:t>
            </a:r>
            <a:endParaRPr lang="fr-BE" dirty="0">
              <a:solidFill>
                <a:srgbClr val="0070C0"/>
              </a:solidFill>
              <a:latin typeface="Arial" panose="020B0604020202020204" pitchFamily="34" charset="0"/>
              <a:cs typeface="Arial" panose="020B0604020202020204" pitchFamily="34" charset="0"/>
            </a:endParaRPr>
          </a:p>
        </p:txBody>
      </p:sp>
      <p:pic>
        <p:nvPicPr>
          <p:cNvPr id="5" name="Imagen 4" descr="Logotipo&#10;&#10;Descripción generada automáticamente">
            <a:extLst>
              <a:ext uri="{FF2B5EF4-FFF2-40B4-BE49-F238E27FC236}">
                <a16:creationId xmlns:a16="http://schemas.microsoft.com/office/drawing/2014/main" id="{662C29AF-045B-FB46-A07E-9471CBB79601}"/>
              </a:ext>
            </a:extLst>
          </p:cNvPr>
          <p:cNvPicPr>
            <a:picLocks noChangeAspect="1"/>
          </p:cNvPicPr>
          <p:nvPr/>
        </p:nvPicPr>
        <p:blipFill rotWithShape="1">
          <a:blip r:embed="rId2">
            <a:extLst>
              <a:ext uri="{28A0092B-C50C-407E-A947-70E740481C1C}">
                <a14:useLocalDpi xmlns:a14="http://schemas.microsoft.com/office/drawing/2010/main" val="0"/>
              </a:ext>
            </a:extLst>
          </a:blip>
          <a:srcRect l="4768" t="3307" r="5218" b="4017"/>
          <a:stretch/>
        </p:blipFill>
        <p:spPr>
          <a:xfrm>
            <a:off x="3705123" y="1389885"/>
            <a:ext cx="4139732" cy="4814689"/>
          </a:xfrm>
          <a:prstGeom prst="rect">
            <a:avLst/>
          </a:prstGeom>
        </p:spPr>
      </p:pic>
      <p:sp>
        <p:nvSpPr>
          <p:cNvPr id="6" name="CuadroTexto 5">
            <a:extLst>
              <a:ext uri="{FF2B5EF4-FFF2-40B4-BE49-F238E27FC236}">
                <a16:creationId xmlns:a16="http://schemas.microsoft.com/office/drawing/2014/main" id="{1893D7BF-E9F6-0943-BCD1-70399AF77349}"/>
              </a:ext>
            </a:extLst>
          </p:cNvPr>
          <p:cNvSpPr txBox="1"/>
          <p:nvPr/>
        </p:nvSpPr>
        <p:spPr>
          <a:xfrm>
            <a:off x="391065" y="2212798"/>
            <a:ext cx="5517397" cy="461665"/>
          </a:xfrm>
          <a:prstGeom prst="rect">
            <a:avLst/>
          </a:prstGeom>
          <a:noFill/>
        </p:spPr>
        <p:txBody>
          <a:bodyPr wrap="square" rtlCol="0">
            <a:spAutoFit/>
          </a:bodyPr>
          <a:lstStyle/>
          <a:p>
            <a:r>
              <a:rPr lang="en-GB" sz="2400" dirty="0"/>
              <a:t>Ranked first</a:t>
            </a:r>
          </a:p>
        </p:txBody>
      </p:sp>
      <p:pic>
        <p:nvPicPr>
          <p:cNvPr id="7" name="Picture 6">
            <a:extLst>
              <a:ext uri="{FF2B5EF4-FFF2-40B4-BE49-F238E27FC236}">
                <a16:creationId xmlns:a16="http://schemas.microsoft.com/office/drawing/2014/main" id="{A21A6180-99B0-4E7E-91B7-C203E553C256}"/>
              </a:ext>
            </a:extLst>
          </p:cNvPr>
          <p:cNvPicPr>
            <a:picLocks noChangeAspect="1"/>
          </p:cNvPicPr>
          <p:nvPr/>
        </p:nvPicPr>
        <p:blipFill>
          <a:blip r:embed="rId3"/>
          <a:stretch>
            <a:fillRect/>
          </a:stretch>
        </p:blipFill>
        <p:spPr>
          <a:xfrm>
            <a:off x="9175078" y="5453862"/>
            <a:ext cx="2804403" cy="951058"/>
          </a:xfrm>
          <a:prstGeom prst="rect">
            <a:avLst/>
          </a:prstGeom>
        </p:spPr>
      </p:pic>
    </p:spTree>
    <p:extLst>
      <p:ext uri="{BB962C8B-B14F-4D97-AF65-F5344CB8AC3E}">
        <p14:creationId xmlns:p14="http://schemas.microsoft.com/office/powerpoint/2010/main" val="4014981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995885B-C4F5-7E4A-B58A-28FB92F01567}"/>
              </a:ext>
            </a:extLst>
          </p:cNvPr>
          <p:cNvSpPr txBox="1">
            <a:spLocks/>
          </p:cNvSpPr>
          <p:nvPr/>
        </p:nvSpPr>
        <p:spPr>
          <a:xfrm>
            <a:off x="538211" y="1455011"/>
            <a:ext cx="1982491" cy="822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GB" sz="3600" dirty="0">
                <a:solidFill>
                  <a:srgbClr val="0070C0"/>
                </a:solidFill>
                <a:latin typeface="Arial" panose="020B0604020202020204" pitchFamily="34" charset="0"/>
                <a:cs typeface="Arial" panose="020B0604020202020204" pitchFamily="34" charset="0"/>
              </a:rPr>
              <a:t>Claim</a:t>
            </a:r>
            <a:endParaRPr lang="fr-BE" dirty="0">
              <a:solidFill>
                <a:srgbClr val="0070C0"/>
              </a:solidFill>
              <a:latin typeface="Arial" panose="020B0604020202020204" pitchFamily="34" charset="0"/>
              <a:cs typeface="Arial" panose="020B0604020202020204" pitchFamily="34" charset="0"/>
            </a:endParaRPr>
          </a:p>
        </p:txBody>
      </p:sp>
      <p:grpSp>
        <p:nvGrpSpPr>
          <p:cNvPr id="15" name="Grupo 14">
            <a:extLst>
              <a:ext uri="{FF2B5EF4-FFF2-40B4-BE49-F238E27FC236}">
                <a16:creationId xmlns:a16="http://schemas.microsoft.com/office/drawing/2014/main" id="{CD61FF3F-2AFB-9248-B531-4B2114FF836A}"/>
              </a:ext>
            </a:extLst>
          </p:cNvPr>
          <p:cNvGrpSpPr/>
          <p:nvPr/>
        </p:nvGrpSpPr>
        <p:grpSpPr>
          <a:xfrm>
            <a:off x="916659" y="2560977"/>
            <a:ext cx="10358682" cy="3111770"/>
            <a:chOff x="908587" y="2550466"/>
            <a:chExt cx="10358682" cy="3111770"/>
          </a:xfrm>
        </p:grpSpPr>
        <p:sp>
          <p:nvSpPr>
            <p:cNvPr id="5" name="CuadroTexto 4">
              <a:extLst>
                <a:ext uri="{FF2B5EF4-FFF2-40B4-BE49-F238E27FC236}">
                  <a16:creationId xmlns:a16="http://schemas.microsoft.com/office/drawing/2014/main" id="{34749196-7E28-CF47-BE06-474AA655F600}"/>
                </a:ext>
              </a:extLst>
            </p:cNvPr>
            <p:cNvSpPr txBox="1"/>
            <p:nvPr/>
          </p:nvSpPr>
          <p:spPr>
            <a:xfrm>
              <a:off x="5749872" y="2550466"/>
              <a:ext cx="5517397" cy="461665"/>
            </a:xfrm>
            <a:prstGeom prst="rect">
              <a:avLst/>
            </a:prstGeom>
            <a:noFill/>
          </p:spPr>
          <p:txBody>
            <a:bodyPr wrap="square" rtlCol="0">
              <a:spAutoFit/>
            </a:bodyPr>
            <a:lstStyle/>
            <a:p>
              <a:r>
                <a:rPr lang="en-GB" sz="2400" dirty="0"/>
                <a:t>Nothing about us without us</a:t>
              </a:r>
            </a:p>
          </p:txBody>
        </p:sp>
        <p:sp>
          <p:nvSpPr>
            <p:cNvPr id="6" name="CuadroTexto 5">
              <a:extLst>
                <a:ext uri="{FF2B5EF4-FFF2-40B4-BE49-F238E27FC236}">
                  <a16:creationId xmlns:a16="http://schemas.microsoft.com/office/drawing/2014/main" id="{01764254-546E-F74D-83AB-A25276997787}"/>
                </a:ext>
              </a:extLst>
            </p:cNvPr>
            <p:cNvSpPr txBox="1"/>
            <p:nvPr/>
          </p:nvSpPr>
          <p:spPr>
            <a:xfrm>
              <a:off x="5749872" y="3543495"/>
              <a:ext cx="5517397" cy="830997"/>
            </a:xfrm>
            <a:prstGeom prst="rect">
              <a:avLst/>
            </a:prstGeom>
            <a:noFill/>
          </p:spPr>
          <p:txBody>
            <a:bodyPr wrap="square" rtlCol="0">
              <a:spAutoFit/>
            </a:bodyPr>
            <a:lstStyle/>
            <a:p>
              <a:r>
                <a:rPr lang="en-GB" sz="2400" dirty="0"/>
                <a:t>Nothing about us without us + Rights - Inclusion - Community   </a:t>
              </a:r>
            </a:p>
          </p:txBody>
        </p:sp>
        <p:sp>
          <p:nvSpPr>
            <p:cNvPr id="7" name="CuadroTexto 6">
              <a:extLst>
                <a:ext uri="{FF2B5EF4-FFF2-40B4-BE49-F238E27FC236}">
                  <a16:creationId xmlns:a16="http://schemas.microsoft.com/office/drawing/2014/main" id="{FCE41530-01B2-BB4C-877D-9BDFA8339A65}"/>
                </a:ext>
              </a:extLst>
            </p:cNvPr>
            <p:cNvSpPr txBox="1"/>
            <p:nvPr/>
          </p:nvSpPr>
          <p:spPr>
            <a:xfrm>
              <a:off x="5749872" y="4752739"/>
              <a:ext cx="5517397" cy="830997"/>
            </a:xfrm>
            <a:prstGeom prst="rect">
              <a:avLst/>
            </a:prstGeom>
            <a:noFill/>
          </p:spPr>
          <p:txBody>
            <a:bodyPr wrap="square" rtlCol="0">
              <a:spAutoFit/>
            </a:bodyPr>
            <a:lstStyle/>
            <a:p>
              <a:r>
                <a:rPr lang="en-GB" sz="2400" dirty="0"/>
                <a:t>Nothing about us without us + Fighting for inclusion </a:t>
              </a:r>
            </a:p>
          </p:txBody>
        </p:sp>
        <p:sp>
          <p:nvSpPr>
            <p:cNvPr id="8" name="Elipse 7">
              <a:extLst>
                <a:ext uri="{FF2B5EF4-FFF2-40B4-BE49-F238E27FC236}">
                  <a16:creationId xmlns:a16="http://schemas.microsoft.com/office/drawing/2014/main" id="{0A3385EE-E73A-7047-9F9D-840CF2A67BE1}"/>
                </a:ext>
              </a:extLst>
            </p:cNvPr>
            <p:cNvSpPr/>
            <p:nvPr/>
          </p:nvSpPr>
          <p:spPr>
            <a:xfrm>
              <a:off x="5189027" y="2756184"/>
              <a:ext cx="356461" cy="35646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lipse 8">
              <a:extLst>
                <a:ext uri="{FF2B5EF4-FFF2-40B4-BE49-F238E27FC236}">
                  <a16:creationId xmlns:a16="http://schemas.microsoft.com/office/drawing/2014/main" id="{252E6871-F9D3-484B-85DD-74CD17FF21C7}"/>
                </a:ext>
              </a:extLst>
            </p:cNvPr>
            <p:cNvSpPr/>
            <p:nvPr/>
          </p:nvSpPr>
          <p:spPr>
            <a:xfrm>
              <a:off x="5189026" y="3800551"/>
              <a:ext cx="356461" cy="35646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lipse 9">
              <a:extLst>
                <a:ext uri="{FF2B5EF4-FFF2-40B4-BE49-F238E27FC236}">
                  <a16:creationId xmlns:a16="http://schemas.microsoft.com/office/drawing/2014/main" id="{757EFFBF-6FB1-1B4D-9955-418A8BF87199}"/>
                </a:ext>
              </a:extLst>
            </p:cNvPr>
            <p:cNvSpPr/>
            <p:nvPr/>
          </p:nvSpPr>
          <p:spPr>
            <a:xfrm>
              <a:off x="5189027" y="4837532"/>
              <a:ext cx="356461" cy="35646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upo 13">
              <a:extLst>
                <a:ext uri="{FF2B5EF4-FFF2-40B4-BE49-F238E27FC236}">
                  <a16:creationId xmlns:a16="http://schemas.microsoft.com/office/drawing/2014/main" id="{998F4EEC-678D-9B4F-BE7C-CE4B8FC851C2}"/>
                </a:ext>
              </a:extLst>
            </p:cNvPr>
            <p:cNvGrpSpPr/>
            <p:nvPr/>
          </p:nvGrpSpPr>
          <p:grpSpPr>
            <a:xfrm>
              <a:off x="908587" y="2705062"/>
              <a:ext cx="4076054" cy="2957174"/>
              <a:chOff x="559231" y="2703583"/>
              <a:chExt cx="4076054" cy="2957174"/>
            </a:xfrm>
          </p:grpSpPr>
          <p:pic>
            <p:nvPicPr>
              <p:cNvPr id="4" name="Imagen 3" descr="Gráfico&#10;&#10;Descripción generada automáticamente con confianza media">
                <a:extLst>
                  <a:ext uri="{FF2B5EF4-FFF2-40B4-BE49-F238E27FC236}">
                    <a16:creationId xmlns:a16="http://schemas.microsoft.com/office/drawing/2014/main" id="{562A6531-3263-C24A-85EA-352043139CF6}"/>
                  </a:ext>
                </a:extLst>
              </p:cNvPr>
              <p:cNvPicPr>
                <a:picLocks noChangeAspect="1"/>
              </p:cNvPicPr>
              <p:nvPr/>
            </p:nvPicPr>
            <p:blipFill rotWithShape="1">
              <a:blip r:embed="rId2">
                <a:extLst>
                  <a:ext uri="{28A0092B-C50C-407E-A947-70E740481C1C}">
                    <a14:useLocalDpi xmlns:a14="http://schemas.microsoft.com/office/drawing/2010/main" val="0"/>
                  </a:ext>
                </a:extLst>
              </a:blip>
              <a:srcRect l="55286" t="31638" r="15497"/>
              <a:stretch/>
            </p:blipFill>
            <p:spPr>
              <a:xfrm>
                <a:off x="559231" y="2703583"/>
                <a:ext cx="4076054" cy="2957174"/>
              </a:xfrm>
              <a:prstGeom prst="rect">
                <a:avLst/>
              </a:prstGeom>
            </p:spPr>
          </p:pic>
          <p:sp>
            <p:nvSpPr>
              <p:cNvPr id="11" name="CuadroTexto 10">
                <a:extLst>
                  <a:ext uri="{FF2B5EF4-FFF2-40B4-BE49-F238E27FC236}">
                    <a16:creationId xmlns:a16="http://schemas.microsoft.com/office/drawing/2014/main" id="{C6DD7D45-E3E3-AA4E-823A-6401E03B0EB3}"/>
                  </a:ext>
                </a:extLst>
              </p:cNvPr>
              <p:cNvSpPr txBox="1"/>
              <p:nvPr/>
            </p:nvSpPr>
            <p:spPr>
              <a:xfrm>
                <a:off x="2820692" y="3717171"/>
                <a:ext cx="883403" cy="523220"/>
              </a:xfrm>
              <a:prstGeom prst="rect">
                <a:avLst/>
              </a:prstGeom>
              <a:noFill/>
            </p:spPr>
            <p:txBody>
              <a:bodyPr wrap="square" rtlCol="0">
                <a:spAutoFit/>
              </a:bodyPr>
              <a:lstStyle/>
              <a:p>
                <a:r>
                  <a:rPr lang="es-ES" sz="2800" b="1" dirty="0">
                    <a:solidFill>
                      <a:schemeClr val="bg1"/>
                    </a:solidFill>
                  </a:rPr>
                  <a:t>43%</a:t>
                </a:r>
              </a:p>
            </p:txBody>
          </p:sp>
          <p:sp>
            <p:nvSpPr>
              <p:cNvPr id="12" name="CuadroTexto 11">
                <a:extLst>
                  <a:ext uri="{FF2B5EF4-FFF2-40B4-BE49-F238E27FC236}">
                    <a16:creationId xmlns:a16="http://schemas.microsoft.com/office/drawing/2014/main" id="{6CB3DC7A-37DB-1040-8B83-F35726B0BEE1}"/>
                  </a:ext>
                </a:extLst>
              </p:cNvPr>
              <p:cNvSpPr txBox="1"/>
              <p:nvPr/>
            </p:nvSpPr>
            <p:spPr>
              <a:xfrm>
                <a:off x="1869646" y="4670773"/>
                <a:ext cx="883403" cy="523220"/>
              </a:xfrm>
              <a:prstGeom prst="rect">
                <a:avLst/>
              </a:prstGeom>
              <a:noFill/>
            </p:spPr>
            <p:txBody>
              <a:bodyPr wrap="square" rtlCol="0">
                <a:spAutoFit/>
              </a:bodyPr>
              <a:lstStyle/>
              <a:p>
                <a:r>
                  <a:rPr lang="es-ES" sz="2800" b="1" dirty="0">
                    <a:solidFill>
                      <a:schemeClr val="bg1"/>
                    </a:solidFill>
                  </a:rPr>
                  <a:t>22%</a:t>
                </a:r>
              </a:p>
            </p:txBody>
          </p:sp>
          <p:sp>
            <p:nvSpPr>
              <p:cNvPr id="13" name="CuadroTexto 12">
                <a:extLst>
                  <a:ext uri="{FF2B5EF4-FFF2-40B4-BE49-F238E27FC236}">
                    <a16:creationId xmlns:a16="http://schemas.microsoft.com/office/drawing/2014/main" id="{05544A36-36CE-8349-9D96-EC386E08CE5E}"/>
                  </a:ext>
                </a:extLst>
              </p:cNvPr>
              <p:cNvSpPr txBox="1"/>
              <p:nvPr/>
            </p:nvSpPr>
            <p:spPr>
              <a:xfrm>
                <a:off x="1612469" y="3633792"/>
                <a:ext cx="883403" cy="523220"/>
              </a:xfrm>
              <a:prstGeom prst="rect">
                <a:avLst/>
              </a:prstGeom>
              <a:noFill/>
            </p:spPr>
            <p:txBody>
              <a:bodyPr wrap="square" rtlCol="0">
                <a:spAutoFit/>
              </a:bodyPr>
              <a:lstStyle/>
              <a:p>
                <a:r>
                  <a:rPr lang="es-ES" sz="2800" b="1" dirty="0">
                    <a:solidFill>
                      <a:schemeClr val="bg1"/>
                    </a:solidFill>
                  </a:rPr>
                  <a:t>35%</a:t>
                </a:r>
              </a:p>
            </p:txBody>
          </p:sp>
        </p:grpSp>
      </p:grpSp>
      <p:sp>
        <p:nvSpPr>
          <p:cNvPr id="18" name="Title 1">
            <a:extLst>
              <a:ext uri="{FF2B5EF4-FFF2-40B4-BE49-F238E27FC236}">
                <a16:creationId xmlns:a16="http://schemas.microsoft.com/office/drawing/2014/main" id="{2EED61BF-25C2-4FF8-8261-86C7D364FDC4}"/>
              </a:ext>
            </a:extLst>
          </p:cNvPr>
          <p:cNvSpPr>
            <a:spLocks noGrp="1"/>
          </p:cNvSpPr>
          <p:nvPr>
            <p:ph type="title"/>
          </p:nvPr>
        </p:nvSpPr>
        <p:spPr>
          <a:xfrm>
            <a:off x="391065" y="374330"/>
            <a:ext cx="11611749" cy="822913"/>
          </a:xfrm>
        </p:spPr>
        <p:txBody>
          <a:bodyPr>
            <a:noAutofit/>
          </a:bodyPr>
          <a:lstStyle/>
          <a:p>
            <a:r>
              <a:rPr lang="en-US" sz="2800" dirty="0">
                <a:solidFill>
                  <a:srgbClr val="0070C0"/>
                </a:solidFill>
                <a:latin typeface="Arial" panose="020B0604020202020204" pitchFamily="34" charset="0"/>
                <a:cs typeface="Arial" panose="020B0604020202020204" pitchFamily="34" charset="0"/>
              </a:rPr>
              <a:t>10. 25</a:t>
            </a:r>
            <a:r>
              <a:rPr lang="en-US" sz="2800" baseline="30000" dirty="0">
                <a:solidFill>
                  <a:srgbClr val="0070C0"/>
                </a:solidFill>
                <a:latin typeface="Arial" panose="020B0604020202020204" pitchFamily="34" charset="0"/>
                <a:cs typeface="Arial" panose="020B0604020202020204" pitchFamily="34" charset="0"/>
              </a:rPr>
              <a:t>th</a:t>
            </a:r>
            <a:r>
              <a:rPr lang="en-US" sz="2800" dirty="0">
                <a:solidFill>
                  <a:srgbClr val="0070C0"/>
                </a:solidFill>
                <a:latin typeface="Arial" panose="020B0604020202020204" pitchFamily="34" charset="0"/>
                <a:cs typeface="Arial" panose="020B0604020202020204" pitchFamily="34" charset="0"/>
              </a:rPr>
              <a:t> anniversary (DOC-BOARD-21-11-08) </a:t>
            </a:r>
            <a:r>
              <a:rPr lang="en-GB" sz="2800" dirty="0">
                <a:solidFill>
                  <a:srgbClr val="0070C0"/>
                </a:solidFill>
                <a:latin typeface="Arial" panose="020B0604020202020204" pitchFamily="34" charset="0"/>
                <a:cs typeface="Arial" panose="020B0604020202020204" pitchFamily="34" charset="0"/>
              </a:rPr>
              <a:t>Results of the survey</a:t>
            </a:r>
            <a:endParaRPr lang="fr-BE" sz="2800" dirty="0">
              <a:solidFill>
                <a:srgbClr val="0070C0"/>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B56D90EF-8801-46A0-9055-AAAF610D5A72}"/>
              </a:ext>
            </a:extLst>
          </p:cNvPr>
          <p:cNvPicPr>
            <a:picLocks noChangeAspect="1"/>
          </p:cNvPicPr>
          <p:nvPr/>
        </p:nvPicPr>
        <p:blipFill>
          <a:blip r:embed="rId3"/>
          <a:stretch>
            <a:fillRect/>
          </a:stretch>
        </p:blipFill>
        <p:spPr>
          <a:xfrm>
            <a:off x="9198411" y="5672747"/>
            <a:ext cx="2804403" cy="951058"/>
          </a:xfrm>
          <a:prstGeom prst="rect">
            <a:avLst/>
          </a:prstGeom>
        </p:spPr>
      </p:pic>
    </p:spTree>
    <p:extLst>
      <p:ext uri="{BB962C8B-B14F-4D97-AF65-F5344CB8AC3E}">
        <p14:creationId xmlns:p14="http://schemas.microsoft.com/office/powerpoint/2010/main" val="3964669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995885B-C4F5-7E4A-B58A-28FB92F01567}"/>
              </a:ext>
            </a:extLst>
          </p:cNvPr>
          <p:cNvSpPr txBox="1">
            <a:spLocks/>
          </p:cNvSpPr>
          <p:nvPr/>
        </p:nvSpPr>
        <p:spPr>
          <a:xfrm>
            <a:off x="391065" y="1291836"/>
            <a:ext cx="3671806" cy="822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GB" sz="3200" dirty="0">
                <a:solidFill>
                  <a:srgbClr val="0070C0"/>
                </a:solidFill>
                <a:latin typeface="Arial" panose="020B0604020202020204" pitchFamily="34" charset="0"/>
                <a:cs typeface="Arial" panose="020B0604020202020204" pitchFamily="34" charset="0"/>
              </a:rPr>
              <a:t>Top Topics</a:t>
            </a:r>
            <a:endParaRPr lang="fr-BE" sz="4000" dirty="0">
              <a:solidFill>
                <a:srgbClr val="0070C0"/>
              </a:solidFill>
              <a:latin typeface="Arial" panose="020B0604020202020204" pitchFamily="34" charset="0"/>
              <a:cs typeface="Arial" panose="020B0604020202020204" pitchFamily="34" charset="0"/>
            </a:endParaRPr>
          </a:p>
        </p:txBody>
      </p:sp>
      <p:pic>
        <p:nvPicPr>
          <p:cNvPr id="4" name="Imagen 3" descr="Texto&#10;&#10;Descripción generada automáticamente">
            <a:extLst>
              <a:ext uri="{FF2B5EF4-FFF2-40B4-BE49-F238E27FC236}">
                <a16:creationId xmlns:a16="http://schemas.microsoft.com/office/drawing/2014/main" id="{9CF4C2EA-C363-F448-A86E-81F83AFED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642" y="1839242"/>
            <a:ext cx="7564172" cy="2027165"/>
          </a:xfrm>
          <a:prstGeom prst="rect">
            <a:avLst/>
          </a:prstGeom>
        </p:spPr>
      </p:pic>
      <p:sp>
        <p:nvSpPr>
          <p:cNvPr id="5" name="CuadroTexto 4">
            <a:extLst>
              <a:ext uri="{FF2B5EF4-FFF2-40B4-BE49-F238E27FC236}">
                <a16:creationId xmlns:a16="http://schemas.microsoft.com/office/drawing/2014/main" id="{42BC685D-D3E2-0F44-87A9-8E72E372C2A6}"/>
              </a:ext>
            </a:extLst>
          </p:cNvPr>
          <p:cNvSpPr txBox="1"/>
          <p:nvPr/>
        </p:nvSpPr>
        <p:spPr>
          <a:xfrm>
            <a:off x="1304288" y="1933835"/>
            <a:ext cx="5683884" cy="4549835"/>
          </a:xfrm>
          <a:prstGeom prst="rect">
            <a:avLst/>
          </a:prstGeom>
          <a:noFill/>
        </p:spPr>
        <p:txBody>
          <a:bodyPr wrap="square" rtlCol="0">
            <a:spAutoFit/>
          </a:bodyPr>
          <a:lstStyle/>
          <a:p>
            <a:pPr marL="342900" indent="-342900">
              <a:lnSpc>
                <a:spcPct val="150000"/>
              </a:lnSpc>
              <a:buAutoNum type="arabicPeriod"/>
            </a:pPr>
            <a:r>
              <a:rPr lang="en-US" sz="2800" dirty="0"/>
              <a:t>Employment</a:t>
            </a:r>
          </a:p>
          <a:p>
            <a:pPr marL="342900" indent="-342900">
              <a:lnSpc>
                <a:spcPct val="150000"/>
              </a:lnSpc>
              <a:buAutoNum type="arabicPeriod"/>
            </a:pPr>
            <a:r>
              <a:rPr lang="en-US" sz="2800" dirty="0"/>
              <a:t>Education</a:t>
            </a:r>
          </a:p>
          <a:p>
            <a:pPr marL="342900" indent="-342900">
              <a:lnSpc>
                <a:spcPct val="150000"/>
              </a:lnSpc>
              <a:buAutoNum type="arabicPeriod"/>
            </a:pPr>
            <a:r>
              <a:rPr lang="en-US" sz="2800" dirty="0"/>
              <a:t>Accessibility</a:t>
            </a:r>
          </a:p>
          <a:p>
            <a:pPr marL="800100" lvl="1" indent="-342900">
              <a:lnSpc>
                <a:spcPct val="150000"/>
              </a:lnSpc>
              <a:buFont typeface="Arial" panose="020B0604020202020204" pitchFamily="34" charset="0"/>
              <a:buChar char="•"/>
            </a:pPr>
            <a:r>
              <a:rPr lang="en-US" sz="2800" dirty="0"/>
              <a:t>Transport</a:t>
            </a:r>
          </a:p>
          <a:p>
            <a:pPr marL="800100" lvl="1" indent="-342900">
              <a:lnSpc>
                <a:spcPct val="150000"/>
              </a:lnSpc>
              <a:buFont typeface="Arial" panose="020B0604020202020204" pitchFamily="34" charset="0"/>
              <a:buChar char="•"/>
            </a:pPr>
            <a:r>
              <a:rPr lang="en-US" sz="2800" dirty="0"/>
              <a:t>Environment</a:t>
            </a:r>
          </a:p>
          <a:p>
            <a:pPr marL="800100" lvl="1" indent="-342900">
              <a:lnSpc>
                <a:spcPct val="150000"/>
              </a:lnSpc>
              <a:buFont typeface="Arial" panose="020B0604020202020204" pitchFamily="34" charset="0"/>
              <a:buChar char="•"/>
            </a:pPr>
            <a:r>
              <a:rPr lang="en-US" sz="2800" dirty="0"/>
              <a:t>Assistive technology</a:t>
            </a:r>
          </a:p>
          <a:p>
            <a:pPr>
              <a:lnSpc>
                <a:spcPct val="150000"/>
              </a:lnSpc>
            </a:pPr>
            <a:r>
              <a:rPr lang="en-US" sz="2800" dirty="0"/>
              <a:t>4. Historical perspective + DPOs</a:t>
            </a:r>
          </a:p>
        </p:txBody>
      </p:sp>
      <p:sp>
        <p:nvSpPr>
          <p:cNvPr id="8" name="Title 1">
            <a:extLst>
              <a:ext uri="{FF2B5EF4-FFF2-40B4-BE49-F238E27FC236}">
                <a16:creationId xmlns:a16="http://schemas.microsoft.com/office/drawing/2014/main" id="{6007D81C-6190-40A3-BCC9-E6ED4EA88301}"/>
              </a:ext>
            </a:extLst>
          </p:cNvPr>
          <p:cNvSpPr>
            <a:spLocks noGrp="1"/>
          </p:cNvSpPr>
          <p:nvPr>
            <p:ph type="title"/>
          </p:nvPr>
        </p:nvSpPr>
        <p:spPr>
          <a:xfrm>
            <a:off x="391065" y="374330"/>
            <a:ext cx="11611749" cy="822913"/>
          </a:xfrm>
        </p:spPr>
        <p:txBody>
          <a:bodyPr>
            <a:noAutofit/>
          </a:bodyPr>
          <a:lstStyle/>
          <a:p>
            <a:r>
              <a:rPr lang="en-US" sz="2800" dirty="0">
                <a:solidFill>
                  <a:srgbClr val="0070C0"/>
                </a:solidFill>
                <a:latin typeface="Arial" panose="020B0604020202020204" pitchFamily="34" charset="0"/>
                <a:cs typeface="Arial" panose="020B0604020202020204" pitchFamily="34" charset="0"/>
              </a:rPr>
              <a:t>10. 25</a:t>
            </a:r>
            <a:r>
              <a:rPr lang="en-US" sz="2800" baseline="30000" dirty="0">
                <a:solidFill>
                  <a:srgbClr val="0070C0"/>
                </a:solidFill>
                <a:latin typeface="Arial" panose="020B0604020202020204" pitchFamily="34" charset="0"/>
                <a:cs typeface="Arial" panose="020B0604020202020204" pitchFamily="34" charset="0"/>
              </a:rPr>
              <a:t>th</a:t>
            </a:r>
            <a:r>
              <a:rPr lang="en-US" sz="2800" dirty="0">
                <a:solidFill>
                  <a:srgbClr val="0070C0"/>
                </a:solidFill>
                <a:latin typeface="Arial" panose="020B0604020202020204" pitchFamily="34" charset="0"/>
                <a:cs typeface="Arial" panose="020B0604020202020204" pitchFamily="34" charset="0"/>
              </a:rPr>
              <a:t> anniversary (DOC-BOARD-21-11-08) </a:t>
            </a:r>
            <a:r>
              <a:rPr lang="en-GB" sz="2800" dirty="0">
                <a:solidFill>
                  <a:srgbClr val="0070C0"/>
                </a:solidFill>
                <a:latin typeface="Arial" panose="020B0604020202020204" pitchFamily="34" charset="0"/>
                <a:cs typeface="Arial" panose="020B0604020202020204" pitchFamily="34" charset="0"/>
              </a:rPr>
              <a:t>Results of the survey</a:t>
            </a:r>
            <a:endParaRPr lang="fr-BE" sz="2800" dirty="0">
              <a:solidFill>
                <a:srgbClr val="0070C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6537EAA7-D2E3-4D27-91CF-CCAF70235831}"/>
              </a:ext>
            </a:extLst>
          </p:cNvPr>
          <p:cNvPicPr>
            <a:picLocks noChangeAspect="1"/>
          </p:cNvPicPr>
          <p:nvPr/>
        </p:nvPicPr>
        <p:blipFill>
          <a:blip r:embed="rId3"/>
          <a:stretch>
            <a:fillRect/>
          </a:stretch>
        </p:blipFill>
        <p:spPr>
          <a:xfrm>
            <a:off x="9282494" y="5683257"/>
            <a:ext cx="2804403" cy="951058"/>
          </a:xfrm>
          <a:prstGeom prst="rect">
            <a:avLst/>
          </a:prstGeom>
        </p:spPr>
      </p:pic>
    </p:spTree>
    <p:extLst>
      <p:ext uri="{BB962C8B-B14F-4D97-AF65-F5344CB8AC3E}">
        <p14:creationId xmlns:p14="http://schemas.microsoft.com/office/powerpoint/2010/main" val="3293008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350" y="308952"/>
            <a:ext cx="11715067" cy="774964"/>
          </a:xfrm>
        </p:spPr>
        <p:txBody>
          <a:bodyPr>
            <a:noAutofit/>
          </a:bodyPr>
          <a:lstStyle/>
          <a:p>
            <a:pPr>
              <a:lnSpc>
                <a:spcPct val="150000"/>
              </a:lnSpc>
            </a:pPr>
            <a:r>
              <a:rPr lang="en-GB" sz="3000" b="1" dirty="0">
                <a:solidFill>
                  <a:srgbClr val="0070C0"/>
                </a:solidFill>
                <a:latin typeface="Arial" panose="020B0604020202020204" pitchFamily="34" charset="0"/>
                <a:cs typeface="Arial" panose="020B0604020202020204" pitchFamily="34" charset="0"/>
              </a:rPr>
              <a:t>11. EDF Finances (DOC-BOARD-21-11-09)</a:t>
            </a:r>
          </a:p>
        </p:txBody>
      </p:sp>
      <p:pic>
        <p:nvPicPr>
          <p:cNvPr id="3" name="Picture 2">
            <a:extLst>
              <a:ext uri="{FF2B5EF4-FFF2-40B4-BE49-F238E27FC236}">
                <a16:creationId xmlns:a16="http://schemas.microsoft.com/office/drawing/2014/main" id="{4F820C0E-2883-477A-B23A-F733C034C95A}"/>
              </a:ext>
            </a:extLst>
          </p:cNvPr>
          <p:cNvPicPr>
            <a:picLocks noChangeAspect="1"/>
          </p:cNvPicPr>
          <p:nvPr/>
        </p:nvPicPr>
        <p:blipFill>
          <a:blip r:embed="rId3"/>
          <a:stretch>
            <a:fillRect/>
          </a:stretch>
        </p:blipFill>
        <p:spPr>
          <a:xfrm>
            <a:off x="9204014" y="5597990"/>
            <a:ext cx="2804403" cy="951058"/>
          </a:xfrm>
          <a:prstGeom prst="rect">
            <a:avLst/>
          </a:prstGeom>
        </p:spPr>
      </p:pic>
      <p:sp>
        <p:nvSpPr>
          <p:cNvPr id="4" name="Subtitle 6">
            <a:extLst>
              <a:ext uri="{FF2B5EF4-FFF2-40B4-BE49-F238E27FC236}">
                <a16:creationId xmlns:a16="http://schemas.microsoft.com/office/drawing/2014/main" id="{5F0DB2BB-0CE2-4F00-A5F9-FA88FA02C266}"/>
              </a:ext>
            </a:extLst>
          </p:cNvPr>
          <p:cNvSpPr>
            <a:spLocks noGrp="1"/>
          </p:cNvSpPr>
          <p:nvPr>
            <p:ph type="subTitle" idx="1"/>
          </p:nvPr>
        </p:nvSpPr>
        <p:spPr>
          <a:xfrm>
            <a:off x="293350" y="2027238"/>
            <a:ext cx="11405287" cy="1655762"/>
          </a:xfrm>
        </p:spPr>
        <p:txBody>
          <a:bodyPr>
            <a:normAutofit/>
          </a:bodyPr>
          <a:lstStyle/>
          <a:p>
            <a:pPr>
              <a:lnSpc>
                <a:spcPct val="150000"/>
              </a:lnSpc>
            </a:pPr>
            <a:endParaRPr lang="en-GB" sz="2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6246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75D6C10-B5A7-4715-803E-0501C9C2C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holding a white balloon&#10;&#10;Description automatically generated with low confidence">
            <a:extLst>
              <a:ext uri="{FF2B5EF4-FFF2-40B4-BE49-F238E27FC236}">
                <a16:creationId xmlns:a16="http://schemas.microsoft.com/office/drawing/2014/main" id="{0CDBD771-B630-4792-A36F-5572C2C23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019" y="1631026"/>
            <a:ext cx="2460953" cy="3137740"/>
          </a:xfrm>
          <a:prstGeom prst="rect">
            <a:avLst/>
          </a:prstGeom>
        </p:spPr>
      </p:pic>
      <p:pic>
        <p:nvPicPr>
          <p:cNvPr id="3" name="Picture 2" descr="Shape&#10;&#10;Description automatically generated with low confidence">
            <a:extLst>
              <a:ext uri="{FF2B5EF4-FFF2-40B4-BE49-F238E27FC236}">
                <a16:creationId xmlns:a16="http://schemas.microsoft.com/office/drawing/2014/main" id="{4F820C0E-2883-477A-B23A-F733C034C95A}"/>
              </a:ext>
            </a:extLst>
          </p:cNvPr>
          <p:cNvPicPr>
            <a:picLocks noChangeAspect="1"/>
          </p:cNvPicPr>
          <p:nvPr/>
        </p:nvPicPr>
        <p:blipFill>
          <a:blip r:embed="rId4"/>
          <a:stretch>
            <a:fillRect/>
          </a:stretch>
        </p:blipFill>
        <p:spPr>
          <a:xfrm>
            <a:off x="9034135" y="5730365"/>
            <a:ext cx="2460953" cy="801432"/>
          </a:xfrm>
          <a:prstGeom prst="rect">
            <a:avLst/>
          </a:prstGeom>
        </p:spPr>
      </p:pic>
      <p:sp>
        <p:nvSpPr>
          <p:cNvPr id="2" name="Title 1"/>
          <p:cNvSpPr>
            <a:spLocks noGrp="1"/>
          </p:cNvSpPr>
          <p:nvPr>
            <p:ph type="ctrTitle"/>
          </p:nvPr>
        </p:nvSpPr>
        <p:spPr>
          <a:xfrm>
            <a:off x="498950" y="516929"/>
            <a:ext cx="10996138" cy="597168"/>
          </a:xfrm>
        </p:spPr>
        <p:txBody>
          <a:bodyPr>
            <a:noAutofit/>
          </a:bodyPr>
          <a:lstStyle/>
          <a:p>
            <a:r>
              <a:rPr lang="en-GB" sz="3200" b="1" dirty="0">
                <a:solidFill>
                  <a:srgbClr val="0070C0"/>
                </a:solidFill>
                <a:latin typeface="Arial" panose="020B0604020202020204" pitchFamily="34" charset="0"/>
                <a:cs typeface="Arial" panose="020B0604020202020204" pitchFamily="34" charset="0"/>
              </a:rPr>
              <a:t>12. Membership update (DOC-BOARD-21-11-10)</a:t>
            </a:r>
          </a:p>
        </p:txBody>
      </p:sp>
      <p:sp>
        <p:nvSpPr>
          <p:cNvPr id="6" name="Subtitle 5">
            <a:extLst>
              <a:ext uri="{FF2B5EF4-FFF2-40B4-BE49-F238E27FC236}">
                <a16:creationId xmlns:a16="http://schemas.microsoft.com/office/drawing/2014/main" id="{EFF2C87F-1CA1-4AF3-97A1-7275B1F90A2F}"/>
              </a:ext>
            </a:extLst>
          </p:cNvPr>
          <p:cNvSpPr>
            <a:spLocks noGrp="1"/>
          </p:cNvSpPr>
          <p:nvPr>
            <p:ph type="subTitle" idx="1"/>
          </p:nvPr>
        </p:nvSpPr>
        <p:spPr>
          <a:xfrm>
            <a:off x="498950" y="1853361"/>
            <a:ext cx="6151654" cy="3454363"/>
          </a:xfrm>
        </p:spPr>
        <p:txBody>
          <a:bodyPr>
            <a:normAutofit/>
          </a:bodyPr>
          <a:lstStyle/>
          <a:p>
            <a:pPr marL="342900" indent="-342900">
              <a:lnSpc>
                <a:spcPct val="150000"/>
              </a:lnSpc>
              <a:buClr>
                <a:srgbClr val="0070C0"/>
              </a:buClr>
              <a:buFont typeface="Arial" panose="020B0604020202020204" pitchFamily="34" charset="0"/>
              <a:buChar char="•"/>
            </a:pPr>
            <a:r>
              <a:rPr lang="fr-BE" sz="2800" b="0" dirty="0">
                <a:latin typeface="Arial" panose="020B0604020202020204" pitchFamily="34" charset="0"/>
                <a:cs typeface="Arial" panose="020B0604020202020204" pitchFamily="34" charset="0"/>
              </a:rPr>
              <a:t>1 new organisation for </a:t>
            </a:r>
            <a:r>
              <a:rPr lang="fr-BE" sz="2800" b="0" dirty="0" err="1">
                <a:latin typeface="Arial" panose="020B0604020202020204" pitchFamily="34" charset="0"/>
                <a:cs typeface="Arial" panose="020B0604020202020204" pitchFamily="34" charset="0"/>
              </a:rPr>
              <a:t>associate</a:t>
            </a:r>
            <a:r>
              <a:rPr lang="fr-BE" sz="2800" b="0" dirty="0">
                <a:latin typeface="Arial" panose="020B0604020202020204" pitchFamily="34" charset="0"/>
                <a:cs typeface="Arial" panose="020B0604020202020204" pitchFamily="34" charset="0"/>
              </a:rPr>
              <a:t> </a:t>
            </a:r>
            <a:r>
              <a:rPr lang="fr-BE" sz="2800" b="0" dirty="0" err="1">
                <a:latin typeface="Arial" panose="020B0604020202020204" pitchFamily="34" charset="0"/>
                <a:cs typeface="Arial" panose="020B0604020202020204" pitchFamily="34" charset="0"/>
              </a:rPr>
              <a:t>membership</a:t>
            </a:r>
            <a:endParaRPr lang="fr-BE" sz="2800" b="0" dirty="0">
              <a:latin typeface="Arial" panose="020B0604020202020204" pitchFamily="34" charset="0"/>
              <a:cs typeface="Arial" panose="020B0604020202020204" pitchFamily="34" charset="0"/>
            </a:endParaRPr>
          </a:p>
          <a:p>
            <a:pPr marL="342900" indent="-342900">
              <a:lnSpc>
                <a:spcPct val="150000"/>
              </a:lnSpc>
              <a:buClr>
                <a:srgbClr val="0070C0"/>
              </a:buClr>
              <a:buFont typeface="Arial" panose="020B0604020202020204" pitchFamily="34" charset="0"/>
              <a:buChar char="•"/>
            </a:pPr>
            <a:r>
              <a:rPr lang="fr-BE" sz="2800" b="0" dirty="0">
                <a:latin typeface="Arial" panose="020B0604020202020204" pitchFamily="34" charset="0"/>
                <a:cs typeface="Arial" panose="020B0604020202020204" pitchFamily="34" charset="0"/>
              </a:rPr>
              <a:t>Updates on the </a:t>
            </a:r>
            <a:r>
              <a:rPr lang="fr-BE" sz="2800" b="0" dirty="0" err="1">
                <a:latin typeface="Arial" panose="020B0604020202020204" pitchFamily="34" charset="0"/>
                <a:cs typeface="Arial" panose="020B0604020202020204" pitchFamily="34" charset="0"/>
              </a:rPr>
              <a:t>membership</a:t>
            </a:r>
            <a:r>
              <a:rPr lang="fr-BE" sz="2800" b="0" dirty="0">
                <a:latin typeface="Arial" panose="020B0604020202020204" pitchFamily="34" charset="0"/>
                <a:cs typeface="Arial" panose="020B0604020202020204" pitchFamily="34" charset="0"/>
              </a:rPr>
              <a:t> </a:t>
            </a:r>
            <a:r>
              <a:rPr lang="fr-BE" sz="2800" b="0" dirty="0" err="1">
                <a:latin typeface="Arial" panose="020B0604020202020204" pitchFamily="34" charset="0"/>
                <a:cs typeface="Arial" panose="020B0604020202020204" pitchFamily="34" charset="0"/>
              </a:rPr>
              <a:t>review</a:t>
            </a:r>
            <a:endParaRPr lang="fr-BE" sz="2800" b="0" dirty="0">
              <a:latin typeface="Arial" panose="020B0604020202020204" pitchFamily="34" charset="0"/>
              <a:cs typeface="Arial" panose="020B0604020202020204" pitchFamily="34" charset="0"/>
            </a:endParaRPr>
          </a:p>
          <a:p>
            <a:pPr marL="342900" indent="-342900">
              <a:lnSpc>
                <a:spcPct val="150000"/>
              </a:lnSpc>
              <a:buClr>
                <a:srgbClr val="0070C0"/>
              </a:buClr>
              <a:buFont typeface="Arial" panose="020B0604020202020204" pitchFamily="34" charset="0"/>
              <a:buChar char="•"/>
            </a:pPr>
            <a:r>
              <a:rPr lang="fr-BE" sz="2800" b="0" dirty="0">
                <a:latin typeface="Arial" panose="020B0604020202020204" pitchFamily="34" charset="0"/>
                <a:cs typeface="Arial" panose="020B0604020202020204" pitchFamily="34" charset="0"/>
              </a:rPr>
              <a:t>Votes</a:t>
            </a:r>
            <a:endParaRPr lang="en-BE" sz="2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6012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D656F48-6979-4ACD-8BA6-80CA254F6F7C}"/>
              </a:ext>
            </a:extLst>
          </p:cNvPr>
          <p:cNvSpPr txBox="1">
            <a:spLocks/>
          </p:cNvSpPr>
          <p:nvPr/>
        </p:nvSpPr>
        <p:spPr>
          <a:xfrm>
            <a:off x="640080" y="329184"/>
            <a:ext cx="6894576" cy="178308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spcAft>
                <a:spcPts val="600"/>
              </a:spcAft>
            </a:pPr>
            <a:r>
              <a:rPr lang="en-US" sz="4800" dirty="0">
                <a:solidFill>
                  <a:srgbClr val="0070C0"/>
                </a:solidFill>
                <a:latin typeface="Arial" panose="020B0604020202020204" pitchFamily="34" charset="0"/>
                <a:ea typeface="+mj-ea"/>
                <a:cs typeface="Arial" panose="020B0604020202020204" pitchFamily="34" charset="0"/>
              </a:rPr>
              <a:t>Agenda</a:t>
            </a:r>
          </a:p>
        </p:txBody>
      </p:sp>
      <p:sp>
        <p:nvSpPr>
          <p:cNvPr id="2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4DA57A-43F0-4CC4-A82A-A9E120B9DB78}"/>
              </a:ext>
            </a:extLst>
          </p:cNvPr>
          <p:cNvSpPr>
            <a:spLocks noGrp="1"/>
          </p:cNvSpPr>
          <p:nvPr>
            <p:ph idx="1"/>
          </p:nvPr>
        </p:nvSpPr>
        <p:spPr>
          <a:xfrm>
            <a:off x="640080" y="2706624"/>
            <a:ext cx="6894576" cy="3483864"/>
          </a:xfrm>
        </p:spPr>
        <p:txBody>
          <a:bodyPr vert="horz" lIns="91440" tIns="45720" rIns="91440" bIns="45720" rtlCol="0">
            <a:normAutofit/>
          </a:bodyPr>
          <a:lstStyle/>
          <a:p>
            <a:pPr lvl="0">
              <a:spcAft>
                <a:spcPts val="800"/>
              </a:spcAft>
              <a:buClr>
                <a:srgbClr val="0070C0"/>
              </a:buClr>
              <a:buSzPct val="100000"/>
            </a:pPr>
            <a:r>
              <a:rPr lang="en-US" dirty="0">
                <a:effectLst/>
                <a:latin typeface="Arial" panose="020B0604020202020204" pitchFamily="34" charset="0"/>
                <a:ea typeface="+mn-ea"/>
                <a:cs typeface="Arial" panose="020B0604020202020204" pitchFamily="34" charset="0"/>
              </a:rPr>
              <a:t>Are there additions for the</a:t>
            </a:r>
            <a:r>
              <a:rPr lang="en-US" dirty="0">
                <a:latin typeface="Arial" panose="020B0604020202020204" pitchFamily="34" charset="0"/>
                <a:ea typeface="+mn-ea"/>
                <a:cs typeface="Arial" panose="020B0604020202020204" pitchFamily="34" charset="0"/>
              </a:rPr>
              <a:t> </a:t>
            </a:r>
            <a:r>
              <a:rPr lang="en-US" dirty="0">
                <a:effectLst/>
                <a:latin typeface="Arial" panose="020B0604020202020204" pitchFamily="34" charset="0"/>
                <a:ea typeface="+mn-ea"/>
                <a:cs typeface="Arial" panose="020B0604020202020204" pitchFamily="34" charset="0"/>
              </a:rPr>
              <a:t>agenda?</a:t>
            </a:r>
          </a:p>
          <a:p>
            <a:pPr lvl="0">
              <a:spcAft>
                <a:spcPts val="800"/>
              </a:spcAft>
              <a:buClr>
                <a:srgbClr val="0070C0"/>
              </a:buClr>
              <a:buSzPct val="100000"/>
            </a:pPr>
            <a:r>
              <a:rPr lang="en-US" dirty="0">
                <a:latin typeface="Arial" panose="020B0604020202020204" pitchFamily="34" charset="0"/>
                <a:ea typeface="+mn-ea"/>
                <a:cs typeface="Arial" panose="020B0604020202020204" pitchFamily="34" charset="0"/>
              </a:rPr>
              <a:t>Any other business</a:t>
            </a:r>
          </a:p>
          <a:p>
            <a:pPr lvl="1">
              <a:spcAft>
                <a:spcPts val="800"/>
              </a:spcAft>
              <a:buClr>
                <a:srgbClr val="0070C0"/>
              </a:buClr>
              <a:buSzPct val="100000"/>
            </a:pPr>
            <a:r>
              <a:rPr lang="en-US" dirty="0">
                <a:latin typeface="Arial" panose="020B0604020202020204" pitchFamily="34" charset="0"/>
                <a:ea typeface="+mn-ea"/>
                <a:cs typeface="Arial" panose="020B0604020202020204" pitchFamily="34" charset="0"/>
              </a:rPr>
              <a:t>BDF video</a:t>
            </a:r>
          </a:p>
          <a:p>
            <a:pPr lvl="1">
              <a:spcAft>
                <a:spcPts val="800"/>
              </a:spcAft>
              <a:buClr>
                <a:srgbClr val="0070C0"/>
              </a:buClr>
              <a:buSzPct val="100000"/>
            </a:pPr>
            <a:r>
              <a:rPr lang="en-US" dirty="0">
                <a:latin typeface="Arial" panose="020B0604020202020204" pitchFamily="34" charset="0"/>
                <a:ea typeface="+mn-ea"/>
                <a:cs typeface="Arial" panose="020B0604020202020204" pitchFamily="34" charset="0"/>
              </a:rPr>
              <a:t>Resolution on refugees</a:t>
            </a:r>
          </a:p>
        </p:txBody>
      </p:sp>
      <p:pic>
        <p:nvPicPr>
          <p:cNvPr id="6" name="Picture 5" descr="A person writing on a piece of paper&#10;&#10;Description automatically generated with medium confidence">
            <a:extLst>
              <a:ext uri="{FF2B5EF4-FFF2-40B4-BE49-F238E27FC236}">
                <a16:creationId xmlns:a16="http://schemas.microsoft.com/office/drawing/2014/main" id="{63247218-1FDE-4973-A6F3-3BCA35B8963F}"/>
              </a:ext>
            </a:extLst>
          </p:cNvPr>
          <p:cNvPicPr>
            <a:picLocks noChangeAspect="1"/>
          </p:cNvPicPr>
          <p:nvPr/>
        </p:nvPicPr>
        <p:blipFill rotWithShape="1">
          <a:blip r:embed="rId2">
            <a:extLst>
              <a:ext uri="{28A0092B-C50C-407E-A947-70E740481C1C}">
                <a14:useLocalDpi xmlns:a14="http://schemas.microsoft.com/office/drawing/2010/main" val="0"/>
              </a:ext>
            </a:extLst>
          </a:blip>
          <a:srcRect l="12009" r="9895" b="4"/>
          <a:stretch/>
        </p:blipFill>
        <p:spPr>
          <a:xfrm>
            <a:off x="7864373" y="329183"/>
            <a:ext cx="4013149" cy="3429969"/>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097B01DA-CDB6-4BCE-B9E6-6A2F2BB4E581}"/>
              </a:ext>
            </a:extLst>
          </p:cNvPr>
          <p:cNvPicPr>
            <a:picLocks noChangeAspect="1"/>
          </p:cNvPicPr>
          <p:nvPr/>
        </p:nvPicPr>
        <p:blipFill>
          <a:blip r:embed="rId3"/>
          <a:stretch>
            <a:fillRect/>
          </a:stretch>
        </p:blipFill>
        <p:spPr>
          <a:xfrm>
            <a:off x="7863840" y="4489759"/>
            <a:ext cx="3995928" cy="1355140"/>
          </a:xfrm>
          <a:prstGeom prst="rect">
            <a:avLst/>
          </a:prstGeom>
        </p:spPr>
      </p:pic>
    </p:spTree>
    <p:extLst>
      <p:ext uri="{BB962C8B-B14F-4D97-AF65-F5344CB8AC3E}">
        <p14:creationId xmlns:p14="http://schemas.microsoft.com/office/powerpoint/2010/main" val="764707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C591C2-E8BF-4386-A3EB-EBEB79803FFD}"/>
              </a:ext>
            </a:extLst>
          </p:cNvPr>
          <p:cNvSpPr>
            <a:spLocks noGrp="1"/>
          </p:cNvSpPr>
          <p:nvPr>
            <p:ph idx="1"/>
          </p:nvPr>
        </p:nvSpPr>
        <p:spPr>
          <a:xfrm>
            <a:off x="212387" y="1097447"/>
            <a:ext cx="11289221" cy="3957647"/>
          </a:xfrm>
        </p:spPr>
        <p:txBody>
          <a:bodyPr>
            <a:normAutofit/>
          </a:bodyPr>
          <a:lstStyle/>
          <a:p>
            <a:pPr marL="0" indent="0">
              <a:lnSpc>
                <a:spcPct val="150000"/>
              </a:lnSpc>
              <a:buNone/>
            </a:pPr>
            <a:r>
              <a:rPr lang="en-US" sz="2400" b="1" dirty="0">
                <a:latin typeface="Arial" panose="020B0604020202020204" pitchFamily="34" charset="0"/>
                <a:cs typeface="Arial" panose="020B0604020202020204" pitchFamily="34" charset="0"/>
              </a:rPr>
              <a:t>The International Association of Accessibility Professionals (IAAP Europe) </a:t>
            </a:r>
            <a:r>
              <a:rPr lang="en-US" sz="2400" dirty="0">
                <a:latin typeface="Arial" panose="020B0604020202020204" pitchFamily="34" charset="0"/>
                <a:cs typeface="Arial" panose="020B0604020202020204" pitchFamily="34" charset="0"/>
              </a:rPr>
              <a:t>is charged with implementing in the European Union the mission of G3ict and its division the IAAP  to promote the digital inclusion of persons with disabilities as per the CRPD via awareness raising, policy development , sharing of innovation and good practices , developing the accessibility profession globally. </a:t>
            </a:r>
          </a:p>
          <a:p>
            <a:pPr marL="0" indent="0">
              <a:lnSpc>
                <a:spcPct val="150000"/>
              </a:lnSpc>
              <a:buNone/>
            </a:pPr>
            <a:r>
              <a:rPr lang="en-US" sz="2400" dirty="0">
                <a:latin typeface="Arial" panose="020B0604020202020204" pitchFamily="34" charset="0"/>
                <a:cs typeface="Arial" panose="020B0604020202020204" pitchFamily="34" charset="0"/>
              </a:rPr>
              <a:t>IAAP Europe is established in France and CFHE supports the application</a:t>
            </a:r>
            <a:endParaRPr lang="en-BE" sz="2400" dirty="0">
              <a:latin typeface="Arial" panose="020B0604020202020204" pitchFamily="34" charset="0"/>
              <a:cs typeface="Arial" panose="020B0604020202020204" pitchFamily="34" charset="0"/>
            </a:endParaRPr>
          </a:p>
        </p:txBody>
      </p:sp>
      <p:pic>
        <p:nvPicPr>
          <p:cNvPr id="5" name="Picture 4" descr="IAAP Logo&#10;Text&#10;&#10;Description automatically generated">
            <a:extLst>
              <a:ext uri="{FF2B5EF4-FFF2-40B4-BE49-F238E27FC236}">
                <a16:creationId xmlns:a16="http://schemas.microsoft.com/office/drawing/2014/main" id="{C8B68B99-8B22-4B08-AB74-5788372F19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872" y="5055094"/>
            <a:ext cx="7161977" cy="120911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3C39C691-B8A1-4525-93FD-039FF824CEC9}"/>
              </a:ext>
            </a:extLst>
          </p:cNvPr>
          <p:cNvSpPr txBox="1"/>
          <p:nvPr/>
        </p:nvSpPr>
        <p:spPr>
          <a:xfrm>
            <a:off x="212387" y="304065"/>
            <a:ext cx="11832468" cy="492443"/>
          </a:xfrm>
          <a:prstGeom prst="rect">
            <a:avLst/>
          </a:prstGeom>
          <a:noFill/>
        </p:spPr>
        <p:txBody>
          <a:bodyPr wrap="square">
            <a:spAutoFit/>
          </a:bodyPr>
          <a:lstStyle/>
          <a:p>
            <a:r>
              <a:rPr lang="en-GB" sz="2600" b="1" dirty="0">
                <a:solidFill>
                  <a:srgbClr val="0070C0"/>
                </a:solidFill>
                <a:latin typeface="Arial" panose="020B0604020202020204" pitchFamily="34" charset="0"/>
                <a:cs typeface="Arial" panose="020B0604020202020204" pitchFamily="34" charset="0"/>
              </a:rPr>
              <a:t>12. Membership update (DOC-BOARD-21-11-10) Membership application</a:t>
            </a:r>
            <a:endParaRPr lang="es-ES" sz="2600" dirty="0"/>
          </a:p>
        </p:txBody>
      </p:sp>
      <p:pic>
        <p:nvPicPr>
          <p:cNvPr id="10" name="Picture 9">
            <a:extLst>
              <a:ext uri="{FF2B5EF4-FFF2-40B4-BE49-F238E27FC236}">
                <a16:creationId xmlns:a16="http://schemas.microsoft.com/office/drawing/2014/main" id="{BF1203D7-F612-464B-B910-8841D4B0DA45}"/>
              </a:ext>
            </a:extLst>
          </p:cNvPr>
          <p:cNvPicPr>
            <a:picLocks noChangeAspect="1"/>
          </p:cNvPicPr>
          <p:nvPr/>
        </p:nvPicPr>
        <p:blipFill>
          <a:blip r:embed="rId4"/>
          <a:stretch>
            <a:fillRect/>
          </a:stretch>
        </p:blipFill>
        <p:spPr>
          <a:xfrm>
            <a:off x="9324534" y="5647253"/>
            <a:ext cx="2804403" cy="951058"/>
          </a:xfrm>
          <a:prstGeom prst="rect">
            <a:avLst/>
          </a:prstGeom>
        </p:spPr>
      </p:pic>
    </p:spTree>
    <p:extLst>
      <p:ext uri="{BB962C8B-B14F-4D97-AF65-F5344CB8AC3E}">
        <p14:creationId xmlns:p14="http://schemas.microsoft.com/office/powerpoint/2010/main" val="2371659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23BA-FE2B-46F0-A3EA-F8ED8894492C}"/>
              </a:ext>
            </a:extLst>
          </p:cNvPr>
          <p:cNvSpPr>
            <a:spLocks noGrp="1"/>
          </p:cNvSpPr>
          <p:nvPr>
            <p:ph type="title"/>
          </p:nvPr>
        </p:nvSpPr>
        <p:spPr>
          <a:xfrm>
            <a:off x="305462" y="312066"/>
            <a:ext cx="11529185" cy="1325563"/>
          </a:xfrm>
        </p:spPr>
        <p:txBody>
          <a:bodyPr>
            <a:normAutofit fontScale="90000"/>
          </a:bodyPr>
          <a:lstStyle/>
          <a:p>
            <a:pPr>
              <a:lnSpc>
                <a:spcPct val="150000"/>
              </a:lnSpc>
            </a:pPr>
            <a:r>
              <a:rPr lang="en-GB" sz="3000" b="1" dirty="0">
                <a:solidFill>
                  <a:srgbClr val="0070C0"/>
                </a:solidFill>
                <a:latin typeface="Arial" panose="020B0604020202020204" pitchFamily="34" charset="0"/>
                <a:cs typeface="Arial" panose="020B0604020202020204" pitchFamily="34" charset="0"/>
              </a:rPr>
              <a:t>12. Membership update (DOC-BOARD-21-11-10) </a:t>
            </a:r>
            <a:br>
              <a:rPr lang="en-GB" sz="3000" b="1" dirty="0">
                <a:solidFill>
                  <a:srgbClr val="0070C0"/>
                </a:solidFill>
                <a:latin typeface="Arial" panose="020B0604020202020204" pitchFamily="34" charset="0"/>
                <a:cs typeface="Arial" panose="020B0604020202020204" pitchFamily="34" charset="0"/>
              </a:rPr>
            </a:br>
            <a:r>
              <a:rPr lang="en-GB" sz="3000" b="1" dirty="0">
                <a:solidFill>
                  <a:srgbClr val="0070C0"/>
                </a:solidFill>
                <a:latin typeface="Arial" panose="020B0604020202020204" pitchFamily="34" charset="0"/>
                <a:cs typeface="Arial" panose="020B0604020202020204" pitchFamily="34" charset="0"/>
              </a:rPr>
              <a:t>      </a:t>
            </a:r>
            <a:r>
              <a:rPr lang="fr-BE" sz="3000" dirty="0">
                <a:solidFill>
                  <a:srgbClr val="0070C0"/>
                </a:solidFill>
                <a:latin typeface="Arial" panose="020B0604020202020204" pitchFamily="34" charset="0"/>
                <a:cs typeface="Arial" panose="020B0604020202020204" pitchFamily="34" charset="0"/>
              </a:rPr>
              <a:t>Vote new </a:t>
            </a:r>
            <a:r>
              <a:rPr lang="fr-BE" sz="3000" dirty="0" err="1">
                <a:solidFill>
                  <a:srgbClr val="0070C0"/>
                </a:solidFill>
                <a:latin typeface="Arial" panose="020B0604020202020204" pitchFamily="34" charset="0"/>
                <a:cs typeface="Arial" panose="020B0604020202020204" pitchFamily="34" charset="0"/>
              </a:rPr>
              <a:t>member</a:t>
            </a:r>
            <a:r>
              <a:rPr lang="fr-BE" sz="3000" dirty="0">
                <a:solidFill>
                  <a:srgbClr val="0070C0"/>
                </a:solidFill>
                <a:latin typeface="Arial" panose="020B0604020202020204" pitchFamily="34" charset="0"/>
                <a:cs typeface="Arial" panose="020B0604020202020204" pitchFamily="34" charset="0"/>
              </a:rPr>
              <a:t> IAAP Europe</a:t>
            </a:r>
            <a:endParaRPr lang="en-BE" sz="30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AC591C2-E8BF-4386-A3EB-EBEB79803FFD}"/>
              </a:ext>
            </a:extLst>
          </p:cNvPr>
          <p:cNvSpPr>
            <a:spLocks noGrp="1"/>
          </p:cNvSpPr>
          <p:nvPr>
            <p:ph idx="1"/>
          </p:nvPr>
        </p:nvSpPr>
        <p:spPr>
          <a:xfrm>
            <a:off x="305462" y="2282246"/>
            <a:ext cx="11445104" cy="1995464"/>
          </a:xfrm>
        </p:spPr>
        <p:txBody>
          <a:bodyPr>
            <a:normAutofit fontScale="92500"/>
          </a:bodyPr>
          <a:lstStyle/>
          <a:p>
            <a:pPr marL="0" indent="0">
              <a:lnSpc>
                <a:spcPct val="150000"/>
              </a:lnSpc>
              <a:spcAft>
                <a:spcPts val="1000"/>
              </a:spcAft>
              <a:buClr>
                <a:srgbClr val="0070C0"/>
              </a:buClr>
              <a:buNone/>
            </a:pPr>
            <a:r>
              <a:rPr lang="en-US" sz="3200" dirty="0">
                <a:effectLst/>
                <a:latin typeface="Arial" panose="020B0604020202020204" pitchFamily="34" charset="0"/>
                <a:ea typeface="Calibri" panose="020F0502020204030204" pitchFamily="34" charset="0"/>
                <a:cs typeface="Arial" panose="020B0604020202020204" pitchFamily="34" charset="0"/>
              </a:rPr>
              <a:t>Do you agree that the International Association for Accessibility Professionals (IAAP Europe) can join EDF as associate member?</a:t>
            </a:r>
            <a:endParaRPr lang="en-BE" sz="3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descr="IAAP Logo&#10;Text&#10;&#10;Description automatically generated">
            <a:extLst>
              <a:ext uri="{FF2B5EF4-FFF2-40B4-BE49-F238E27FC236}">
                <a16:creationId xmlns:a16="http://schemas.microsoft.com/office/drawing/2014/main" id="{DB74D468-9113-4609-85D2-6C4E103BE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462" y="4680501"/>
            <a:ext cx="7267080" cy="1226863"/>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6CEA9270-B391-4815-86E1-C96B356E532C}"/>
              </a:ext>
            </a:extLst>
          </p:cNvPr>
          <p:cNvPicPr>
            <a:picLocks noChangeAspect="1"/>
          </p:cNvPicPr>
          <p:nvPr/>
        </p:nvPicPr>
        <p:blipFill>
          <a:blip r:embed="rId4"/>
          <a:stretch>
            <a:fillRect/>
          </a:stretch>
        </p:blipFill>
        <p:spPr>
          <a:xfrm>
            <a:off x="9187900" y="5594876"/>
            <a:ext cx="2804403" cy="951058"/>
          </a:xfrm>
          <a:prstGeom prst="rect">
            <a:avLst/>
          </a:prstGeom>
        </p:spPr>
      </p:pic>
      <p:pic>
        <p:nvPicPr>
          <p:cNvPr id="6" name="Picture 2" descr="App Voting Icon Images, Stock Photos &amp;amp; Vectors | Shutterstock">
            <a:extLst>
              <a:ext uri="{FF2B5EF4-FFF2-40B4-BE49-F238E27FC236}">
                <a16:creationId xmlns:a16="http://schemas.microsoft.com/office/drawing/2014/main" id="{DC490186-686A-4F95-B974-C8B24597CC6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9907"/>
          <a:stretch/>
        </p:blipFill>
        <p:spPr bwMode="auto">
          <a:xfrm>
            <a:off x="9745169" y="239882"/>
            <a:ext cx="1689864" cy="1639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322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23BA-FE2B-46F0-A3EA-F8ED8894492C}"/>
              </a:ext>
            </a:extLst>
          </p:cNvPr>
          <p:cNvSpPr>
            <a:spLocks noGrp="1"/>
          </p:cNvSpPr>
          <p:nvPr>
            <p:ph type="title"/>
          </p:nvPr>
        </p:nvSpPr>
        <p:spPr>
          <a:xfrm>
            <a:off x="305462" y="312067"/>
            <a:ext cx="11644799" cy="896624"/>
          </a:xfrm>
        </p:spPr>
        <p:txBody>
          <a:bodyPr>
            <a:normAutofit fontScale="90000"/>
          </a:bodyPr>
          <a:lstStyle/>
          <a:p>
            <a:pPr>
              <a:lnSpc>
                <a:spcPct val="150000"/>
              </a:lnSpc>
            </a:pPr>
            <a:r>
              <a:rPr lang="en-GB" sz="3000" b="1" dirty="0">
                <a:solidFill>
                  <a:srgbClr val="0070C0"/>
                </a:solidFill>
                <a:latin typeface="Arial" panose="020B0604020202020204" pitchFamily="34" charset="0"/>
                <a:cs typeface="Arial" panose="020B0604020202020204" pitchFamily="34" charset="0"/>
              </a:rPr>
              <a:t>12. Membership update (DOC-BOARD-21-11-10) </a:t>
            </a:r>
            <a:r>
              <a:rPr lang="fr-BE" sz="3000" dirty="0" err="1">
                <a:solidFill>
                  <a:srgbClr val="0070C0"/>
                </a:solidFill>
                <a:latin typeface="Arial" panose="020B0604020202020204" pitchFamily="34" charset="0"/>
                <a:cs typeface="Arial" panose="020B0604020202020204" pitchFamily="34" charset="0"/>
              </a:rPr>
              <a:t>Membership</a:t>
            </a:r>
            <a:r>
              <a:rPr lang="fr-BE" sz="3000" dirty="0">
                <a:solidFill>
                  <a:srgbClr val="0070C0"/>
                </a:solidFill>
                <a:latin typeface="Arial" panose="020B0604020202020204" pitchFamily="34" charset="0"/>
                <a:cs typeface="Arial" panose="020B0604020202020204" pitchFamily="34" charset="0"/>
              </a:rPr>
              <a:t> </a:t>
            </a:r>
            <a:r>
              <a:rPr lang="fr-BE" sz="3000" dirty="0" err="1">
                <a:solidFill>
                  <a:srgbClr val="0070C0"/>
                </a:solidFill>
                <a:latin typeface="Arial" panose="020B0604020202020204" pitchFamily="34" charset="0"/>
                <a:cs typeface="Arial" panose="020B0604020202020204" pitchFamily="34" charset="0"/>
              </a:rPr>
              <a:t>Review</a:t>
            </a:r>
            <a:endParaRPr lang="en-BE" sz="30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AC591C2-E8BF-4386-A3EB-EBEB79803FFD}"/>
              </a:ext>
            </a:extLst>
          </p:cNvPr>
          <p:cNvSpPr>
            <a:spLocks noGrp="1"/>
          </p:cNvSpPr>
          <p:nvPr>
            <p:ph idx="1"/>
          </p:nvPr>
        </p:nvSpPr>
        <p:spPr>
          <a:xfrm>
            <a:off x="305462" y="1578053"/>
            <a:ext cx="11508165" cy="4351338"/>
          </a:xfrm>
        </p:spPr>
        <p:txBody>
          <a:bodyPr>
            <a:normAutofit/>
          </a:bodyPr>
          <a:lstStyle/>
          <a:p>
            <a:pPr>
              <a:lnSpc>
                <a:spcPct val="150000"/>
              </a:lnSpc>
              <a:spcAft>
                <a:spcPts val="1000"/>
              </a:spcAft>
              <a:buClr>
                <a:srgbClr val="0070C0"/>
              </a:buClr>
            </a:pPr>
            <a:r>
              <a:rPr lang="en-US" dirty="0">
                <a:latin typeface="Arial" panose="020B0604020202020204" pitchFamily="34" charset="0"/>
                <a:ea typeface="Calibri" panose="020F0502020204030204" pitchFamily="34" charset="0"/>
                <a:cs typeface="Arial" panose="020B0604020202020204" pitchFamily="34" charset="0"/>
              </a:rPr>
              <a:t>87 </a:t>
            </a:r>
            <a:r>
              <a:rPr lang="en-US" dirty="0" err="1">
                <a:latin typeface="Arial" panose="020B0604020202020204" pitchFamily="34" charset="0"/>
                <a:ea typeface="Calibri" panose="020F0502020204030204" pitchFamily="34" charset="0"/>
                <a:cs typeface="Arial" panose="020B0604020202020204" pitchFamily="34" charset="0"/>
              </a:rPr>
              <a:t>organisations</a:t>
            </a:r>
            <a:r>
              <a:rPr lang="en-US" dirty="0">
                <a:latin typeface="Arial" panose="020B0604020202020204" pitchFamily="34" charset="0"/>
                <a:ea typeface="Calibri" panose="020F0502020204030204" pitchFamily="34" charset="0"/>
                <a:cs typeface="Arial" panose="020B0604020202020204" pitchFamily="34" charset="0"/>
              </a:rPr>
              <a:t> completely reviewed</a:t>
            </a:r>
          </a:p>
          <a:p>
            <a:pPr>
              <a:lnSpc>
                <a:spcPct val="150000"/>
              </a:lnSpc>
              <a:spcAft>
                <a:spcPts val="1000"/>
              </a:spcAft>
              <a:buClr>
                <a:srgbClr val="0070C0"/>
              </a:buClr>
            </a:pPr>
            <a:r>
              <a:rPr lang="en-US" dirty="0">
                <a:latin typeface="Arial" panose="020B0604020202020204" pitchFamily="34" charset="0"/>
                <a:ea typeface="Calibri" panose="020F0502020204030204" pitchFamily="34" charset="0"/>
                <a:cs typeface="Arial" panose="020B0604020202020204" pitchFamily="34" charset="0"/>
              </a:rPr>
              <a:t>5</a:t>
            </a:r>
            <a:r>
              <a:rPr lang="en-US" dirty="0">
                <a:effectLst/>
                <a:latin typeface="Arial" panose="020B0604020202020204" pitchFamily="34" charset="0"/>
                <a:ea typeface="Calibri" panose="020F0502020204030204" pitchFamily="34" charset="0"/>
                <a:cs typeface="Arial" panose="020B0604020202020204" pitchFamily="34" charset="0"/>
              </a:rPr>
              <a:t> still to be reviewed</a:t>
            </a:r>
          </a:p>
          <a:p>
            <a:pPr>
              <a:lnSpc>
                <a:spcPct val="150000"/>
              </a:lnSpc>
              <a:spcAft>
                <a:spcPts val="1000"/>
              </a:spcAft>
              <a:buClr>
                <a:srgbClr val="0070C0"/>
              </a:buClr>
            </a:pPr>
            <a:r>
              <a:rPr lang="en-US" dirty="0">
                <a:effectLst/>
                <a:latin typeface="Arial" panose="020B0604020202020204" pitchFamily="34" charset="0"/>
                <a:ea typeface="Calibri" panose="020F0502020204030204" pitchFamily="34" charset="0"/>
                <a:cs typeface="Arial" panose="020B0604020202020204" pitchFamily="34" charset="0"/>
              </a:rPr>
              <a:t>2 Full member </a:t>
            </a:r>
            <a:r>
              <a:rPr lang="en-US" dirty="0" err="1">
                <a:effectLst/>
                <a:latin typeface="Arial" panose="020B0604020202020204" pitchFamily="34" charset="0"/>
                <a:ea typeface="Calibri" panose="020F0502020204030204" pitchFamily="34" charset="0"/>
                <a:cs typeface="Arial" panose="020B0604020202020204" pitchFamily="34" charset="0"/>
              </a:rPr>
              <a:t>organisations</a:t>
            </a:r>
            <a:r>
              <a:rPr lang="en-US" dirty="0">
                <a:effectLst/>
                <a:latin typeface="Arial" panose="020B0604020202020204" pitchFamily="34" charset="0"/>
                <a:ea typeface="Calibri" panose="020F0502020204030204" pitchFamily="34" charset="0"/>
                <a:cs typeface="Arial" panose="020B0604020202020204" pitchFamily="34" charset="0"/>
              </a:rPr>
              <a:t> are not led by a majority of persons with disabilities; no DPOs and the Membership and Credentials Committee </a:t>
            </a:r>
            <a:r>
              <a:rPr lang="en-US" dirty="0" err="1">
                <a:effectLst/>
                <a:latin typeface="Arial" panose="020B0604020202020204" pitchFamily="34" charset="0"/>
                <a:ea typeface="Calibri" panose="020F0502020204030204" pitchFamily="34" charset="0"/>
                <a:cs typeface="Arial" panose="020B0604020202020204" pitchFamily="34" charset="0"/>
              </a:rPr>
              <a:t>reccomends</a:t>
            </a:r>
            <a:r>
              <a:rPr lang="en-US" dirty="0">
                <a:effectLst/>
                <a:latin typeface="Arial" panose="020B0604020202020204" pitchFamily="34" charset="0"/>
                <a:ea typeface="Calibri" panose="020F0502020204030204" pitchFamily="34" charset="0"/>
                <a:cs typeface="Arial" panose="020B0604020202020204" pitchFamily="34" charset="0"/>
              </a:rPr>
              <a:t> them to change membership category</a:t>
            </a:r>
          </a:p>
        </p:txBody>
      </p:sp>
      <p:pic>
        <p:nvPicPr>
          <p:cNvPr id="4" name="Picture 3">
            <a:extLst>
              <a:ext uri="{FF2B5EF4-FFF2-40B4-BE49-F238E27FC236}">
                <a16:creationId xmlns:a16="http://schemas.microsoft.com/office/drawing/2014/main" id="{DD92EEE1-AC7C-45F2-BC13-99465AD8F748}"/>
              </a:ext>
            </a:extLst>
          </p:cNvPr>
          <p:cNvPicPr>
            <a:picLocks noChangeAspect="1"/>
          </p:cNvPicPr>
          <p:nvPr/>
        </p:nvPicPr>
        <p:blipFill>
          <a:blip r:embed="rId3"/>
          <a:stretch>
            <a:fillRect/>
          </a:stretch>
        </p:blipFill>
        <p:spPr>
          <a:xfrm>
            <a:off x="9187900" y="5594876"/>
            <a:ext cx="2804403" cy="951058"/>
          </a:xfrm>
          <a:prstGeom prst="rect">
            <a:avLst/>
          </a:prstGeom>
        </p:spPr>
      </p:pic>
    </p:spTree>
    <p:extLst>
      <p:ext uri="{BB962C8B-B14F-4D97-AF65-F5344CB8AC3E}">
        <p14:creationId xmlns:p14="http://schemas.microsoft.com/office/powerpoint/2010/main" val="351814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23BA-FE2B-46F0-A3EA-F8ED8894492C}"/>
              </a:ext>
            </a:extLst>
          </p:cNvPr>
          <p:cNvSpPr>
            <a:spLocks noGrp="1"/>
          </p:cNvSpPr>
          <p:nvPr>
            <p:ph type="title"/>
          </p:nvPr>
        </p:nvSpPr>
        <p:spPr>
          <a:xfrm>
            <a:off x="305463" y="322576"/>
            <a:ext cx="11560716" cy="1325563"/>
          </a:xfrm>
        </p:spPr>
        <p:txBody>
          <a:bodyPr>
            <a:normAutofit/>
          </a:bodyPr>
          <a:lstStyle/>
          <a:p>
            <a:pPr>
              <a:lnSpc>
                <a:spcPct val="150000"/>
              </a:lnSpc>
            </a:pPr>
            <a:r>
              <a:rPr lang="en-GB" sz="2800" b="1" dirty="0">
                <a:solidFill>
                  <a:srgbClr val="0070C0"/>
                </a:solidFill>
                <a:latin typeface="Arial" panose="020B0604020202020204" pitchFamily="34" charset="0"/>
                <a:cs typeface="Arial" panose="020B0604020202020204" pitchFamily="34" charset="0"/>
              </a:rPr>
              <a:t>12. Membership update (DOC-BOARD-21-11-10) </a:t>
            </a:r>
            <a:br>
              <a:rPr lang="en-GB" sz="2800" b="1" dirty="0">
                <a:solidFill>
                  <a:srgbClr val="0070C0"/>
                </a:solidFill>
                <a:latin typeface="Arial" panose="020B0604020202020204" pitchFamily="34" charset="0"/>
                <a:cs typeface="Arial" panose="020B0604020202020204" pitchFamily="34" charset="0"/>
              </a:rPr>
            </a:br>
            <a:r>
              <a:rPr lang="en-GB" sz="2800" b="1" dirty="0">
                <a:solidFill>
                  <a:srgbClr val="0070C0"/>
                </a:solidFill>
                <a:latin typeface="Arial" panose="020B0604020202020204" pitchFamily="34" charset="0"/>
                <a:cs typeface="Arial" panose="020B0604020202020204" pitchFamily="34" charset="0"/>
              </a:rPr>
              <a:t>      </a:t>
            </a:r>
            <a:r>
              <a:rPr lang="fr-BE" sz="2800" dirty="0">
                <a:solidFill>
                  <a:srgbClr val="0070C0"/>
                </a:solidFill>
                <a:latin typeface="Arial" panose="020B0604020202020204" pitchFamily="34" charset="0"/>
                <a:cs typeface="Arial" panose="020B0604020202020204" pitchFamily="34" charset="0"/>
              </a:rPr>
              <a:t>Vote on change of  </a:t>
            </a:r>
            <a:r>
              <a:rPr lang="fr-BE" sz="2800" dirty="0" err="1">
                <a:solidFill>
                  <a:srgbClr val="0070C0"/>
                </a:solidFill>
                <a:latin typeface="Arial" panose="020B0604020202020204" pitchFamily="34" charset="0"/>
                <a:cs typeface="Arial" panose="020B0604020202020204" pitchFamily="34" charset="0"/>
              </a:rPr>
              <a:t>membership</a:t>
            </a:r>
            <a:r>
              <a:rPr lang="fr-BE" sz="2800" dirty="0">
                <a:solidFill>
                  <a:srgbClr val="0070C0"/>
                </a:solidFill>
                <a:latin typeface="Arial" panose="020B0604020202020204" pitchFamily="34" charset="0"/>
                <a:cs typeface="Arial" panose="020B0604020202020204" pitchFamily="34" charset="0"/>
              </a:rPr>
              <a:t> </a:t>
            </a:r>
            <a:r>
              <a:rPr lang="fr-BE" sz="2800" dirty="0" err="1">
                <a:solidFill>
                  <a:srgbClr val="0070C0"/>
                </a:solidFill>
                <a:latin typeface="Arial" panose="020B0604020202020204" pitchFamily="34" charset="0"/>
                <a:cs typeface="Arial" panose="020B0604020202020204" pitchFamily="34" charset="0"/>
              </a:rPr>
              <a:t>category</a:t>
            </a:r>
            <a:r>
              <a:rPr lang="fr-BE" sz="2800" dirty="0">
                <a:solidFill>
                  <a:srgbClr val="0070C0"/>
                </a:solidFill>
                <a:latin typeface="Arial" panose="020B0604020202020204" pitchFamily="34" charset="0"/>
                <a:cs typeface="Arial" panose="020B0604020202020204" pitchFamily="34" charset="0"/>
              </a:rPr>
              <a:t> for 2 </a:t>
            </a:r>
            <a:r>
              <a:rPr lang="fr-BE" sz="2800" dirty="0" err="1">
                <a:solidFill>
                  <a:srgbClr val="0070C0"/>
                </a:solidFill>
                <a:latin typeface="Arial" panose="020B0604020202020204" pitchFamily="34" charset="0"/>
                <a:cs typeface="Arial" panose="020B0604020202020204" pitchFamily="34" charset="0"/>
              </a:rPr>
              <a:t>ENGOs</a:t>
            </a:r>
            <a:endParaRPr lang="en-BE" sz="28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AC591C2-E8BF-4386-A3EB-EBEB79803FFD}"/>
              </a:ext>
            </a:extLst>
          </p:cNvPr>
          <p:cNvSpPr>
            <a:spLocks noGrp="1"/>
          </p:cNvSpPr>
          <p:nvPr>
            <p:ph idx="1"/>
          </p:nvPr>
        </p:nvSpPr>
        <p:spPr>
          <a:xfrm>
            <a:off x="315642" y="2151147"/>
            <a:ext cx="11560715" cy="2363326"/>
          </a:xfrm>
        </p:spPr>
        <p:txBody>
          <a:bodyPr>
            <a:normAutofit fontScale="92500" lnSpcReduction="10000"/>
          </a:bodyPr>
          <a:lstStyle/>
          <a:p>
            <a:pPr marL="0" indent="0">
              <a:lnSpc>
                <a:spcPct val="150000"/>
              </a:lnSpc>
              <a:spcAft>
                <a:spcPts val="800"/>
              </a:spcAft>
              <a:buNone/>
            </a:pPr>
            <a:r>
              <a:rPr lang="en-US" dirty="0">
                <a:effectLst/>
                <a:latin typeface="Arial" panose="020B0604020202020204" pitchFamily="34" charset="0"/>
                <a:ea typeface="Calibri" panose="020F0502020204030204" pitchFamily="34" charset="0"/>
                <a:cs typeface="Arial" panose="020B0604020202020204" pitchFamily="34" charset="0"/>
              </a:rPr>
              <a:t>Do you agree that the European Deaf blind Network (EDBN) and the European Cooperation in Anthroposophical Curative Education and Social Therapy (ECCE) to change membership category from Full Members to Ordinary members?</a:t>
            </a:r>
            <a:endParaRPr lang="en-BE"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2" descr="App Voting Icon Images, Stock Photos &amp;amp; Vectors | Shutterstock">
            <a:extLst>
              <a:ext uri="{FF2B5EF4-FFF2-40B4-BE49-F238E27FC236}">
                <a16:creationId xmlns:a16="http://schemas.microsoft.com/office/drawing/2014/main" id="{FD576EC8-BDB5-4D48-A844-9FFEEDEC56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907"/>
          <a:stretch/>
        </p:blipFill>
        <p:spPr bwMode="auto">
          <a:xfrm>
            <a:off x="5167149" y="4514473"/>
            <a:ext cx="1837340" cy="17826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4C1A189-C254-40D6-AEE6-30AB393EDEE6}"/>
              </a:ext>
            </a:extLst>
          </p:cNvPr>
          <p:cNvPicPr>
            <a:picLocks noChangeAspect="1"/>
          </p:cNvPicPr>
          <p:nvPr/>
        </p:nvPicPr>
        <p:blipFill>
          <a:blip r:embed="rId4"/>
          <a:stretch>
            <a:fillRect/>
          </a:stretch>
        </p:blipFill>
        <p:spPr>
          <a:xfrm>
            <a:off x="9187900" y="5594876"/>
            <a:ext cx="2804403" cy="951058"/>
          </a:xfrm>
          <a:prstGeom prst="rect">
            <a:avLst/>
          </a:prstGeom>
        </p:spPr>
      </p:pic>
    </p:spTree>
    <p:extLst>
      <p:ext uri="{BB962C8B-B14F-4D97-AF65-F5344CB8AC3E}">
        <p14:creationId xmlns:p14="http://schemas.microsoft.com/office/powerpoint/2010/main" val="22781155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23BA-FE2B-46F0-A3EA-F8ED8894492C}"/>
              </a:ext>
            </a:extLst>
          </p:cNvPr>
          <p:cNvSpPr>
            <a:spLocks noGrp="1"/>
          </p:cNvSpPr>
          <p:nvPr>
            <p:ph type="title"/>
          </p:nvPr>
        </p:nvSpPr>
        <p:spPr>
          <a:xfrm>
            <a:off x="305463" y="322577"/>
            <a:ext cx="11592246" cy="1190914"/>
          </a:xfrm>
        </p:spPr>
        <p:txBody>
          <a:bodyPr>
            <a:normAutofit/>
          </a:bodyPr>
          <a:lstStyle/>
          <a:p>
            <a:r>
              <a:rPr lang="en-GB" sz="3000" b="1" dirty="0">
                <a:solidFill>
                  <a:srgbClr val="0070C0"/>
                </a:solidFill>
                <a:latin typeface="Arial" panose="020B0604020202020204" pitchFamily="34" charset="0"/>
                <a:cs typeface="Arial" panose="020B0604020202020204" pitchFamily="34" charset="0"/>
              </a:rPr>
              <a:t>12. Membership update (DOC-BOARD-21-11-10) </a:t>
            </a:r>
            <a:r>
              <a:rPr lang="fr-BE" sz="3000" dirty="0">
                <a:solidFill>
                  <a:srgbClr val="0070C0"/>
                </a:solidFill>
                <a:latin typeface="Arial" panose="020B0604020202020204" pitchFamily="34" charset="0"/>
                <a:cs typeface="Arial" panose="020B0604020202020204" pitchFamily="34" charset="0"/>
              </a:rPr>
              <a:t>Vote</a:t>
            </a:r>
            <a:endParaRPr lang="en-BE" sz="30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AC591C2-E8BF-4386-A3EB-EBEB79803FFD}"/>
              </a:ext>
            </a:extLst>
          </p:cNvPr>
          <p:cNvSpPr>
            <a:spLocks noGrp="1"/>
          </p:cNvSpPr>
          <p:nvPr>
            <p:ph idx="1"/>
          </p:nvPr>
        </p:nvSpPr>
        <p:spPr>
          <a:xfrm>
            <a:off x="305463" y="1683156"/>
            <a:ext cx="10515600" cy="4351338"/>
          </a:xfrm>
        </p:spPr>
        <p:txBody>
          <a:bodyPr>
            <a:normAutofit fontScale="92500" lnSpcReduction="20000"/>
          </a:bodyPr>
          <a:lstStyle/>
          <a:p>
            <a:pPr>
              <a:lnSpc>
                <a:spcPct val="107000"/>
              </a:lnSpc>
              <a:spcAft>
                <a:spcPts val="800"/>
              </a:spcAft>
              <a:buClr>
                <a:srgbClr val="0070C0"/>
              </a:buClr>
            </a:pPr>
            <a:r>
              <a:rPr lang="en-US" dirty="0">
                <a:effectLst/>
                <a:latin typeface="Arial" panose="020B0604020202020204" pitchFamily="34" charset="0"/>
                <a:ea typeface="Calibri" panose="020F0502020204030204" pitchFamily="34" charset="0"/>
                <a:cs typeface="Arial" panose="020B0604020202020204" pitchFamily="34" charset="0"/>
              </a:rPr>
              <a:t>We use </a:t>
            </a:r>
            <a:r>
              <a:rPr lang="en-US" dirty="0">
                <a:latin typeface="Arial" panose="020B0604020202020204" pitchFamily="34" charset="0"/>
                <a:ea typeface="Calibri" panose="020F0502020204030204" pitchFamily="34" charset="0"/>
                <a:cs typeface="Arial" panose="020B0604020202020204" pitchFamily="34" charset="0"/>
              </a:rPr>
              <a:t>Google Forms</a:t>
            </a:r>
            <a:r>
              <a:rPr lang="en-US" dirty="0">
                <a:effectLst/>
                <a:latin typeface="Arial" panose="020B0604020202020204" pitchFamily="34" charset="0"/>
                <a:ea typeface="Calibri" panose="020F0502020204030204" pitchFamily="34" charset="0"/>
                <a:cs typeface="Arial" panose="020B0604020202020204" pitchFamily="34" charset="0"/>
              </a:rPr>
              <a:t> to vote: </a:t>
            </a:r>
          </a:p>
          <a:p>
            <a:pPr>
              <a:lnSpc>
                <a:spcPct val="107000"/>
              </a:lnSpc>
              <a:spcAft>
                <a:spcPts val="800"/>
              </a:spcAft>
              <a:buClr>
                <a:srgbClr val="0070C0"/>
              </a:buClr>
            </a:pPr>
            <a:r>
              <a:rPr lang="en-US" dirty="0">
                <a:latin typeface="Arial" panose="020B0604020202020204" pitchFamily="34" charset="0"/>
                <a:ea typeface="Calibri" panose="020F0502020204030204" pitchFamily="34" charset="0"/>
                <a:cs typeface="Arial" panose="020B0604020202020204" pitchFamily="34" charset="0"/>
              </a:rPr>
              <a:t>You have received the link per mail and chat box</a:t>
            </a:r>
          </a:p>
          <a:p>
            <a:pPr>
              <a:lnSpc>
                <a:spcPct val="107000"/>
              </a:lnSpc>
              <a:spcAft>
                <a:spcPts val="800"/>
              </a:spcAft>
              <a:buClr>
                <a:srgbClr val="0070C0"/>
              </a:buClr>
            </a:pPr>
            <a:r>
              <a:rPr lang="en-US" dirty="0">
                <a:effectLst/>
                <a:latin typeface="Arial" panose="020B0604020202020204" pitchFamily="34" charset="0"/>
                <a:ea typeface="Calibri" panose="020F0502020204030204" pitchFamily="34" charset="0"/>
                <a:cs typeface="Arial" panose="020B0604020202020204" pitchFamily="34" charset="0"/>
              </a:rPr>
              <a:t>Only elected board members vote</a:t>
            </a:r>
          </a:p>
          <a:p>
            <a:pPr>
              <a:lnSpc>
                <a:spcPct val="107000"/>
              </a:lnSpc>
              <a:spcAft>
                <a:spcPts val="800"/>
              </a:spcAft>
              <a:buClr>
                <a:srgbClr val="0070C0"/>
              </a:buClr>
            </a:pPr>
            <a:r>
              <a:rPr lang="en-US" dirty="0">
                <a:latin typeface="Arial" panose="020B0604020202020204" pitchFamily="34" charset="0"/>
                <a:ea typeface="Calibri" panose="020F0502020204030204" pitchFamily="34" charset="0"/>
                <a:cs typeface="Arial" panose="020B0604020202020204" pitchFamily="34" charset="0"/>
              </a:rPr>
              <a:t>2 questions to vote</a:t>
            </a:r>
          </a:p>
          <a:p>
            <a:pPr>
              <a:lnSpc>
                <a:spcPct val="107000"/>
              </a:lnSpc>
              <a:spcAft>
                <a:spcPts val="800"/>
              </a:spcAft>
              <a:buClr>
                <a:srgbClr val="0070C0"/>
              </a:buClr>
            </a:pPr>
            <a:r>
              <a:rPr lang="en-US" dirty="0">
                <a:effectLst/>
                <a:latin typeface="Arial" panose="020B0604020202020204" pitchFamily="34" charset="0"/>
                <a:ea typeface="Calibri" panose="020F0502020204030204" pitchFamily="34" charset="0"/>
                <a:cs typeface="Arial" panose="020B0604020202020204" pitchFamily="34" charset="0"/>
              </a:rPr>
              <a:t>The options :</a:t>
            </a:r>
          </a:p>
          <a:p>
            <a:pPr lvl="1">
              <a:lnSpc>
                <a:spcPct val="107000"/>
              </a:lnSpc>
              <a:spcAft>
                <a:spcPts val="800"/>
              </a:spcAft>
              <a:buClr>
                <a:srgbClr val="0070C0"/>
              </a:buClr>
            </a:pPr>
            <a:r>
              <a:rPr lang="fr-BE" dirty="0">
                <a:effectLst/>
                <a:latin typeface="Arial" panose="020B0604020202020204" pitchFamily="34" charset="0"/>
                <a:ea typeface="Calibri" panose="020F0502020204030204" pitchFamily="34" charset="0"/>
                <a:cs typeface="Arial" panose="020B0604020202020204" pitchFamily="34" charset="0"/>
              </a:rPr>
              <a:t>Yes</a:t>
            </a:r>
          </a:p>
          <a:p>
            <a:pPr lvl="1">
              <a:lnSpc>
                <a:spcPct val="107000"/>
              </a:lnSpc>
              <a:spcAft>
                <a:spcPts val="800"/>
              </a:spcAft>
              <a:buClr>
                <a:srgbClr val="0070C0"/>
              </a:buClr>
            </a:pPr>
            <a:r>
              <a:rPr lang="fr-BE" dirty="0">
                <a:latin typeface="Arial" panose="020B0604020202020204" pitchFamily="34" charset="0"/>
                <a:ea typeface="Calibri" panose="020F0502020204030204" pitchFamily="34" charset="0"/>
                <a:cs typeface="Arial" panose="020B0604020202020204" pitchFamily="34" charset="0"/>
              </a:rPr>
              <a:t>No</a:t>
            </a:r>
          </a:p>
          <a:p>
            <a:pPr lvl="1">
              <a:lnSpc>
                <a:spcPct val="107000"/>
              </a:lnSpc>
              <a:spcAft>
                <a:spcPts val="800"/>
              </a:spcAft>
              <a:buClr>
                <a:srgbClr val="0070C0"/>
              </a:buClr>
            </a:pPr>
            <a:r>
              <a:rPr lang="fr-BE" dirty="0">
                <a:effectLst/>
                <a:latin typeface="Arial" panose="020B0604020202020204" pitchFamily="34" charset="0"/>
                <a:ea typeface="Calibri" panose="020F0502020204030204" pitchFamily="34" charset="0"/>
                <a:cs typeface="Arial" panose="020B0604020202020204" pitchFamily="34" charset="0"/>
              </a:rPr>
              <a:t>Abstention</a:t>
            </a:r>
            <a:endParaRPr lang="en-BE"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2" descr="App Voting Icon Images, Stock Photos &amp;amp; Vectors | Shutterstock">
            <a:extLst>
              <a:ext uri="{FF2B5EF4-FFF2-40B4-BE49-F238E27FC236}">
                <a16:creationId xmlns:a16="http://schemas.microsoft.com/office/drawing/2014/main" id="{1E35ED7D-B9FC-4A67-9037-3E25231B2C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907"/>
          <a:stretch/>
        </p:blipFill>
        <p:spPr bwMode="auto">
          <a:xfrm>
            <a:off x="8983723" y="2076165"/>
            <a:ext cx="1837340" cy="17826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7B949AE-3DD9-4F49-B69A-ED80CE184600}"/>
              </a:ext>
            </a:extLst>
          </p:cNvPr>
          <p:cNvPicPr>
            <a:picLocks noChangeAspect="1"/>
          </p:cNvPicPr>
          <p:nvPr/>
        </p:nvPicPr>
        <p:blipFill>
          <a:blip r:embed="rId4"/>
          <a:stretch>
            <a:fillRect/>
          </a:stretch>
        </p:blipFill>
        <p:spPr>
          <a:xfrm>
            <a:off x="9187900" y="5594876"/>
            <a:ext cx="2804403" cy="951058"/>
          </a:xfrm>
          <a:prstGeom prst="rect">
            <a:avLst/>
          </a:prstGeom>
        </p:spPr>
      </p:pic>
    </p:spTree>
    <p:extLst>
      <p:ext uri="{BB962C8B-B14F-4D97-AF65-F5344CB8AC3E}">
        <p14:creationId xmlns:p14="http://schemas.microsoft.com/office/powerpoint/2010/main" val="501803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350" y="308952"/>
            <a:ext cx="11715067" cy="774964"/>
          </a:xfrm>
        </p:spPr>
        <p:txBody>
          <a:bodyPr>
            <a:noAutofit/>
          </a:bodyPr>
          <a:lstStyle/>
          <a:p>
            <a:pPr>
              <a:lnSpc>
                <a:spcPct val="150000"/>
              </a:lnSpc>
            </a:pPr>
            <a:r>
              <a:rPr lang="en-GB" sz="3000" b="1" dirty="0">
                <a:solidFill>
                  <a:srgbClr val="0070C0"/>
                </a:solidFill>
                <a:latin typeface="Arial" panose="020B0604020202020204" pitchFamily="34" charset="0"/>
                <a:cs typeface="Arial" panose="020B0604020202020204" pitchFamily="34" charset="0"/>
              </a:rPr>
              <a:t>13. Upcoming meetings (DOC-BOARD-21-11-11)</a:t>
            </a:r>
          </a:p>
        </p:txBody>
      </p:sp>
      <p:pic>
        <p:nvPicPr>
          <p:cNvPr id="3" name="Picture 2">
            <a:extLst>
              <a:ext uri="{FF2B5EF4-FFF2-40B4-BE49-F238E27FC236}">
                <a16:creationId xmlns:a16="http://schemas.microsoft.com/office/drawing/2014/main" id="{4F820C0E-2883-477A-B23A-F733C034C95A}"/>
              </a:ext>
            </a:extLst>
          </p:cNvPr>
          <p:cNvPicPr>
            <a:picLocks noChangeAspect="1"/>
          </p:cNvPicPr>
          <p:nvPr/>
        </p:nvPicPr>
        <p:blipFill>
          <a:blip r:embed="rId3"/>
          <a:stretch>
            <a:fillRect/>
          </a:stretch>
        </p:blipFill>
        <p:spPr>
          <a:xfrm>
            <a:off x="9204014" y="5597990"/>
            <a:ext cx="2804403" cy="951058"/>
          </a:xfrm>
          <a:prstGeom prst="rect">
            <a:avLst/>
          </a:prstGeom>
        </p:spPr>
      </p:pic>
      <p:sp>
        <p:nvSpPr>
          <p:cNvPr id="4" name="Subtitle 6">
            <a:extLst>
              <a:ext uri="{FF2B5EF4-FFF2-40B4-BE49-F238E27FC236}">
                <a16:creationId xmlns:a16="http://schemas.microsoft.com/office/drawing/2014/main" id="{5F0DB2BB-0CE2-4F00-A5F9-FA88FA02C266}"/>
              </a:ext>
            </a:extLst>
          </p:cNvPr>
          <p:cNvSpPr>
            <a:spLocks noGrp="1"/>
          </p:cNvSpPr>
          <p:nvPr>
            <p:ph type="subTitle" idx="1"/>
          </p:nvPr>
        </p:nvSpPr>
        <p:spPr>
          <a:xfrm>
            <a:off x="293350" y="1688343"/>
            <a:ext cx="11405287" cy="4521810"/>
          </a:xfrm>
        </p:spPr>
        <p:txBody>
          <a:bodyPr>
            <a:normAutofit/>
          </a:bodyPr>
          <a:lstStyle/>
          <a:p>
            <a:pPr marL="457200" indent="-457200">
              <a:lnSpc>
                <a:spcPct val="150000"/>
              </a:lnSpc>
              <a:buClr>
                <a:srgbClr val="0070C0"/>
              </a:buClr>
              <a:buFont typeface="Arial" panose="020B0604020202020204" pitchFamily="34" charset="0"/>
              <a:buChar char="•"/>
            </a:pPr>
            <a:r>
              <a:rPr lang="en-US" sz="2800" dirty="0">
                <a:latin typeface="Arial" panose="020B0604020202020204" pitchFamily="34" charset="0"/>
                <a:cs typeface="Arial" panose="020B0604020202020204" pitchFamily="34" charset="0"/>
              </a:rPr>
              <a:t>European Day Conference </a:t>
            </a:r>
            <a:r>
              <a:rPr lang="en-US" sz="2800" b="0" dirty="0">
                <a:latin typeface="Arial" panose="020B0604020202020204" pitchFamily="34" charset="0"/>
                <a:cs typeface="Arial" panose="020B0604020202020204" pitchFamily="34" charset="0"/>
              </a:rPr>
              <a:t>December 2</a:t>
            </a:r>
            <a:r>
              <a:rPr lang="en-US" sz="2800" b="0" baseline="30000" dirty="0">
                <a:latin typeface="Arial" panose="020B0604020202020204" pitchFamily="34" charset="0"/>
                <a:cs typeface="Arial" panose="020B0604020202020204" pitchFamily="34" charset="0"/>
              </a:rPr>
              <a:t>nd</a:t>
            </a:r>
            <a:r>
              <a:rPr lang="en-US" sz="2800" b="0" dirty="0">
                <a:latin typeface="Arial" panose="020B0604020202020204" pitchFamily="34" charset="0"/>
                <a:cs typeface="Arial" panose="020B0604020202020204" pitchFamily="34" charset="0"/>
              </a:rPr>
              <a:t> and 3</a:t>
            </a:r>
            <a:r>
              <a:rPr lang="en-US" sz="2800" b="0" baseline="30000" dirty="0">
                <a:latin typeface="Arial" panose="020B0604020202020204" pitchFamily="34" charset="0"/>
                <a:cs typeface="Arial" panose="020B0604020202020204" pitchFamily="34" charset="0"/>
              </a:rPr>
              <a:t>rd</a:t>
            </a:r>
            <a:r>
              <a:rPr lang="en-US" sz="2800" b="0" dirty="0">
                <a:latin typeface="Arial" panose="020B0604020202020204" pitchFamily="34" charset="0"/>
                <a:cs typeface="Arial" panose="020B0604020202020204" pitchFamily="34" charset="0"/>
              </a:rPr>
              <a:t> </a:t>
            </a:r>
          </a:p>
          <a:p>
            <a:pPr marL="457200" indent="-457200">
              <a:lnSpc>
                <a:spcPct val="150000"/>
              </a:lnSpc>
              <a:buClr>
                <a:srgbClr val="0070C0"/>
              </a:buClr>
              <a:buFont typeface="Arial" panose="020B0604020202020204" pitchFamily="34" charset="0"/>
              <a:buChar char="•"/>
            </a:pPr>
            <a:r>
              <a:rPr lang="en-US" sz="2800" dirty="0">
                <a:latin typeface="Arial" panose="020B0604020202020204" pitchFamily="34" charset="0"/>
                <a:cs typeface="Arial" panose="020B0604020202020204" pitchFamily="34" charset="0"/>
              </a:rPr>
              <a:t>Executive Committee </a:t>
            </a:r>
            <a:r>
              <a:rPr lang="en-US" sz="2800" b="0" dirty="0">
                <a:latin typeface="Arial" panose="020B0604020202020204" pitchFamily="34" charset="0"/>
                <a:cs typeface="Arial" panose="020B0604020202020204" pitchFamily="34" charset="0"/>
              </a:rPr>
              <a:t>January 21</a:t>
            </a:r>
            <a:r>
              <a:rPr lang="en-US" sz="2800" b="0" baseline="30000" dirty="0">
                <a:latin typeface="Arial" panose="020B0604020202020204" pitchFamily="34" charset="0"/>
                <a:cs typeface="Arial" panose="020B0604020202020204" pitchFamily="34" charset="0"/>
              </a:rPr>
              <a:t>st</a:t>
            </a:r>
            <a:r>
              <a:rPr lang="en-US" sz="2800" b="0" dirty="0">
                <a:latin typeface="Arial" panose="020B0604020202020204" pitchFamily="34" charset="0"/>
                <a:cs typeface="Arial" panose="020B0604020202020204" pitchFamily="34" charset="0"/>
              </a:rPr>
              <a:t> and 22</a:t>
            </a:r>
            <a:r>
              <a:rPr lang="en-US" sz="2800" b="0" baseline="30000" dirty="0">
                <a:latin typeface="Arial" panose="020B0604020202020204" pitchFamily="34" charset="0"/>
                <a:cs typeface="Arial" panose="020B0604020202020204" pitchFamily="34" charset="0"/>
              </a:rPr>
              <a:t>nd</a:t>
            </a:r>
            <a:r>
              <a:rPr lang="en-US" sz="2800" b="0" dirty="0">
                <a:latin typeface="Arial" panose="020B0604020202020204" pitchFamily="34" charset="0"/>
                <a:cs typeface="Arial" panose="020B0604020202020204" pitchFamily="34" charset="0"/>
              </a:rPr>
              <a:t> Thessaloniki, Greece</a:t>
            </a:r>
          </a:p>
          <a:p>
            <a:pPr marL="457200" indent="-457200">
              <a:lnSpc>
                <a:spcPct val="150000"/>
              </a:lnSpc>
              <a:buClr>
                <a:srgbClr val="0070C0"/>
              </a:buClr>
              <a:buFont typeface="Arial" panose="020B0604020202020204" pitchFamily="34" charset="0"/>
              <a:buChar char="•"/>
            </a:pPr>
            <a:r>
              <a:rPr lang="en-US" sz="2800" dirty="0">
                <a:latin typeface="Arial" panose="020B0604020202020204" pitchFamily="34" charset="0"/>
                <a:cs typeface="Arial" panose="020B0604020202020204" pitchFamily="34" charset="0"/>
              </a:rPr>
              <a:t>Board and associated meetings </a:t>
            </a:r>
            <a:r>
              <a:rPr lang="en-US" sz="2800" b="0" dirty="0">
                <a:latin typeface="Arial" panose="020B0604020202020204" pitchFamily="34" charset="0"/>
                <a:cs typeface="Arial" panose="020B0604020202020204" pitchFamily="34" charset="0"/>
              </a:rPr>
              <a:t>March 2022, Paris (dates to be confirmed)</a:t>
            </a:r>
          </a:p>
          <a:p>
            <a:pPr marL="457200" indent="-457200">
              <a:lnSpc>
                <a:spcPct val="150000"/>
              </a:lnSpc>
              <a:buClr>
                <a:srgbClr val="0070C0"/>
              </a:buClr>
              <a:buFont typeface="Arial" panose="020B0604020202020204" pitchFamily="34" charset="0"/>
              <a:buChar char="•"/>
            </a:pPr>
            <a:r>
              <a:rPr lang="en-US" sz="2800" dirty="0">
                <a:latin typeface="Arial" panose="020B0604020202020204" pitchFamily="34" charset="0"/>
                <a:cs typeface="Arial" panose="020B0604020202020204" pitchFamily="34" charset="0"/>
              </a:rPr>
              <a:t>Annual General </a:t>
            </a:r>
            <a:r>
              <a:rPr lang="en-US" sz="2800">
                <a:latin typeface="Arial" panose="020B0604020202020204" pitchFamily="34" charset="0"/>
                <a:cs typeface="Arial" panose="020B0604020202020204" pitchFamily="34" charset="0"/>
              </a:rPr>
              <a:t>Assembly </a:t>
            </a:r>
            <a:r>
              <a:rPr lang="en-US" sz="2800" b="0">
                <a:latin typeface="Arial" panose="020B0604020202020204" pitchFamily="34" charset="0"/>
                <a:cs typeface="Arial" panose="020B0604020202020204" pitchFamily="34" charset="0"/>
              </a:rPr>
              <a:t>June </a:t>
            </a:r>
            <a:r>
              <a:rPr lang="en-US" sz="2800" b="0" dirty="0">
                <a:latin typeface="Arial" panose="020B0604020202020204" pitchFamily="34" charset="0"/>
                <a:cs typeface="Arial" panose="020B0604020202020204" pitchFamily="34" charset="0"/>
              </a:rPr>
              <a:t>25</a:t>
            </a:r>
            <a:r>
              <a:rPr lang="en-US" sz="2800" b="0" baseline="30000" dirty="0">
                <a:latin typeface="Arial" panose="020B0604020202020204" pitchFamily="34" charset="0"/>
                <a:cs typeface="Arial" panose="020B0604020202020204" pitchFamily="34" charset="0"/>
              </a:rPr>
              <a:t>th</a:t>
            </a:r>
            <a:r>
              <a:rPr lang="en-US" sz="2800" b="0" dirty="0">
                <a:latin typeface="Arial" panose="020B0604020202020204" pitchFamily="34" charset="0"/>
                <a:cs typeface="Arial" panose="020B0604020202020204" pitchFamily="34" charset="0"/>
              </a:rPr>
              <a:t> and 26</a:t>
            </a:r>
            <a:r>
              <a:rPr lang="en-US" sz="2800" b="0" baseline="30000" dirty="0">
                <a:latin typeface="Arial" panose="020B0604020202020204" pitchFamily="34" charset="0"/>
                <a:cs typeface="Arial" panose="020B0604020202020204" pitchFamily="34" charset="0"/>
              </a:rPr>
              <a:t>th</a:t>
            </a:r>
            <a:r>
              <a:rPr lang="en-US" sz="2800" b="0" dirty="0">
                <a:latin typeface="Arial" panose="020B0604020202020204" pitchFamily="34" charset="0"/>
                <a:cs typeface="Arial" panose="020B0604020202020204" pitchFamily="34" charset="0"/>
              </a:rPr>
              <a:t>, Athens, Greece</a:t>
            </a:r>
            <a:endParaRPr lang="en-GB" sz="2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326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360" y="1826259"/>
            <a:ext cx="11715067" cy="2364654"/>
          </a:xfrm>
        </p:spPr>
        <p:txBody>
          <a:bodyPr>
            <a:noAutofit/>
          </a:bodyPr>
          <a:lstStyle/>
          <a:p>
            <a:pPr>
              <a:lnSpc>
                <a:spcPct val="150000"/>
              </a:lnSpc>
            </a:pPr>
            <a:r>
              <a:rPr lang="en-GB" sz="3000" b="1" dirty="0">
                <a:solidFill>
                  <a:srgbClr val="0070C0"/>
                </a:solidFill>
                <a:latin typeface="Arial" panose="020B0604020202020204" pitchFamily="34" charset="0"/>
                <a:cs typeface="Arial" panose="020B0604020202020204" pitchFamily="34" charset="0"/>
              </a:rPr>
              <a:t>14. Any other business</a:t>
            </a:r>
            <a:br>
              <a:rPr lang="en-GB" sz="3000" b="1" dirty="0">
                <a:solidFill>
                  <a:srgbClr val="0070C0"/>
                </a:solidFill>
                <a:latin typeface="Arial" panose="020B0604020202020204" pitchFamily="34" charset="0"/>
                <a:cs typeface="Arial" panose="020B0604020202020204" pitchFamily="34" charset="0"/>
              </a:rPr>
            </a:br>
            <a:r>
              <a:rPr lang="en-GB" sz="3000" b="1" dirty="0">
                <a:solidFill>
                  <a:srgbClr val="0070C0"/>
                </a:solidFill>
                <a:latin typeface="Arial" panose="020B0604020202020204" pitchFamily="34" charset="0"/>
                <a:cs typeface="Arial" panose="020B0604020202020204" pitchFamily="34" charset="0"/>
              </a:rPr>
              <a:t>	a. </a:t>
            </a:r>
            <a:r>
              <a:rPr lang="en-US" sz="3000" b="1" dirty="0">
                <a:solidFill>
                  <a:srgbClr val="0070C0"/>
                </a:solidFill>
                <a:latin typeface="Arial" panose="020B0604020202020204" pitchFamily="34" charset="0"/>
                <a:cs typeface="Arial" panose="020B0604020202020204" pitchFamily="34" charset="0"/>
              </a:rPr>
              <a:t>Belgian Disability Forum work on SDGs</a:t>
            </a:r>
            <a:br>
              <a:rPr lang="en-US" sz="3000" b="1" dirty="0">
                <a:solidFill>
                  <a:srgbClr val="0070C0"/>
                </a:solidFill>
                <a:latin typeface="Arial" panose="020B0604020202020204" pitchFamily="34" charset="0"/>
                <a:cs typeface="Arial" panose="020B0604020202020204" pitchFamily="34" charset="0"/>
              </a:rPr>
            </a:br>
            <a:r>
              <a:rPr lang="en-US" sz="3000" b="1" dirty="0">
                <a:solidFill>
                  <a:srgbClr val="0070C0"/>
                </a:solidFill>
                <a:latin typeface="Arial" panose="020B0604020202020204" pitchFamily="34" charset="0"/>
                <a:cs typeface="Arial" panose="020B0604020202020204" pitchFamily="34" charset="0"/>
              </a:rPr>
              <a:t>	b. Resolution on Refugees with Disabilities (DOC-BOARD-	21-11-12)  </a:t>
            </a:r>
            <a:endParaRPr lang="en-GB" sz="3000" b="1" dirty="0">
              <a:solidFill>
                <a:srgbClr val="0070C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F820C0E-2883-477A-B23A-F733C034C95A}"/>
              </a:ext>
            </a:extLst>
          </p:cNvPr>
          <p:cNvPicPr>
            <a:picLocks noChangeAspect="1"/>
          </p:cNvPicPr>
          <p:nvPr/>
        </p:nvPicPr>
        <p:blipFill>
          <a:blip r:embed="rId3"/>
          <a:stretch>
            <a:fillRect/>
          </a:stretch>
        </p:blipFill>
        <p:spPr>
          <a:xfrm>
            <a:off x="9204014" y="5597990"/>
            <a:ext cx="2804403" cy="951058"/>
          </a:xfrm>
          <a:prstGeom prst="rect">
            <a:avLst/>
          </a:prstGeom>
        </p:spPr>
      </p:pic>
    </p:spTree>
    <p:extLst>
      <p:ext uri="{BB962C8B-B14F-4D97-AF65-F5344CB8AC3E}">
        <p14:creationId xmlns:p14="http://schemas.microsoft.com/office/powerpoint/2010/main" val="24981952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350" y="308952"/>
            <a:ext cx="11715067" cy="774964"/>
          </a:xfrm>
        </p:spPr>
        <p:txBody>
          <a:bodyPr>
            <a:noAutofit/>
          </a:bodyPr>
          <a:lstStyle/>
          <a:p>
            <a:pPr>
              <a:lnSpc>
                <a:spcPct val="150000"/>
              </a:lnSpc>
            </a:pPr>
            <a:r>
              <a:rPr lang="en-GB" sz="3000" b="1" dirty="0">
                <a:solidFill>
                  <a:srgbClr val="0070C0"/>
                </a:solidFill>
                <a:latin typeface="Arial" panose="020B0604020202020204" pitchFamily="34" charset="0"/>
                <a:cs typeface="Arial" panose="020B0604020202020204" pitchFamily="34" charset="0"/>
              </a:rPr>
              <a:t>15. Evaluation of the Board</a:t>
            </a:r>
          </a:p>
        </p:txBody>
      </p:sp>
      <p:pic>
        <p:nvPicPr>
          <p:cNvPr id="3" name="Picture 2">
            <a:extLst>
              <a:ext uri="{FF2B5EF4-FFF2-40B4-BE49-F238E27FC236}">
                <a16:creationId xmlns:a16="http://schemas.microsoft.com/office/drawing/2014/main" id="{4F820C0E-2883-477A-B23A-F733C034C95A}"/>
              </a:ext>
            </a:extLst>
          </p:cNvPr>
          <p:cNvPicPr>
            <a:picLocks noChangeAspect="1"/>
          </p:cNvPicPr>
          <p:nvPr/>
        </p:nvPicPr>
        <p:blipFill>
          <a:blip r:embed="rId3"/>
          <a:stretch>
            <a:fillRect/>
          </a:stretch>
        </p:blipFill>
        <p:spPr>
          <a:xfrm>
            <a:off x="9204014" y="5597990"/>
            <a:ext cx="2804403" cy="951058"/>
          </a:xfrm>
          <a:prstGeom prst="rect">
            <a:avLst/>
          </a:prstGeom>
        </p:spPr>
      </p:pic>
      <p:sp>
        <p:nvSpPr>
          <p:cNvPr id="4" name="Subtitle 6">
            <a:extLst>
              <a:ext uri="{FF2B5EF4-FFF2-40B4-BE49-F238E27FC236}">
                <a16:creationId xmlns:a16="http://schemas.microsoft.com/office/drawing/2014/main" id="{5F0DB2BB-0CE2-4F00-A5F9-FA88FA02C266}"/>
              </a:ext>
            </a:extLst>
          </p:cNvPr>
          <p:cNvSpPr>
            <a:spLocks noGrp="1"/>
          </p:cNvSpPr>
          <p:nvPr>
            <p:ph type="subTitle" idx="1"/>
          </p:nvPr>
        </p:nvSpPr>
        <p:spPr>
          <a:xfrm>
            <a:off x="293350" y="2027238"/>
            <a:ext cx="11405287" cy="1655762"/>
          </a:xfrm>
        </p:spPr>
        <p:txBody>
          <a:bodyPr>
            <a:normAutofit/>
          </a:bodyPr>
          <a:lstStyle/>
          <a:p>
            <a:pPr>
              <a:lnSpc>
                <a:spcPct val="150000"/>
              </a:lnSpc>
            </a:pPr>
            <a:endParaRPr lang="en-GB" sz="2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29175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title="EDF Logo"/>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656294" y="652113"/>
            <a:ext cx="2798095" cy="3096117"/>
          </a:xfrm>
          <a:prstGeom prst="rect">
            <a:avLst/>
          </a:prstGeom>
        </p:spPr>
      </p:pic>
      <p:sp>
        <p:nvSpPr>
          <p:cNvPr id="10" name="Content Placeholder 9"/>
          <p:cNvSpPr>
            <a:spLocks noGrp="1"/>
          </p:cNvSpPr>
          <p:nvPr>
            <p:ph sz="half" idx="1"/>
          </p:nvPr>
        </p:nvSpPr>
        <p:spPr>
          <a:xfrm>
            <a:off x="937054" y="1218792"/>
            <a:ext cx="6525126" cy="4351338"/>
          </a:xfrm>
        </p:spPr>
        <p:txBody>
          <a:bodyPr/>
          <a:lstStyle/>
          <a:p>
            <a:pPr marL="0" indent="0">
              <a:buNone/>
            </a:pPr>
            <a:r>
              <a:rPr lang="en-GB" dirty="0">
                <a:latin typeface="Arial" panose="020B0604020202020204" pitchFamily="34" charset="0"/>
                <a:cs typeface="Arial" panose="020B0604020202020204" pitchFamily="34" charset="0"/>
              </a:rPr>
              <a:t>The European Disability Forum</a:t>
            </a:r>
          </a:p>
          <a:p>
            <a:pPr marL="0" indent="0">
              <a:buNone/>
            </a:pPr>
            <a:r>
              <a:rPr lang="en-GB" dirty="0">
                <a:latin typeface="Arial" panose="020B0604020202020204" pitchFamily="34" charset="0"/>
                <a:cs typeface="Arial" panose="020B0604020202020204" pitchFamily="34" charset="0"/>
                <a:hlinkClick r:id="rId4"/>
              </a:rPr>
              <a:t>www.edf-feph.org</a:t>
            </a:r>
            <a:r>
              <a:rPr lang="en-GB" dirty="0">
                <a:latin typeface="Arial" panose="020B0604020202020204" pitchFamily="34" charset="0"/>
                <a:cs typeface="Arial" panose="020B0604020202020204" pitchFamily="34" charset="0"/>
              </a:rPr>
              <a:t> </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Avenue des Arts 7-8, Bruxelles 1210, Belgium</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Twitter: @MyEDF</a:t>
            </a:r>
          </a:p>
          <a:p>
            <a:pPr marL="0" indent="0">
              <a:buNone/>
            </a:pPr>
            <a:r>
              <a:rPr lang="en-GB" dirty="0">
                <a:latin typeface="Arial" panose="020B0604020202020204" pitchFamily="34" charset="0"/>
                <a:cs typeface="Arial" panose="020B0604020202020204" pitchFamily="34" charset="0"/>
              </a:rPr>
              <a:t>Facebook: @MyEDF</a:t>
            </a:r>
          </a:p>
        </p:txBody>
      </p:sp>
      <p:sp>
        <p:nvSpPr>
          <p:cNvPr id="9" name="Title 8"/>
          <p:cNvSpPr>
            <a:spLocks noGrp="1"/>
          </p:cNvSpPr>
          <p:nvPr>
            <p:ph type="title"/>
          </p:nvPr>
        </p:nvSpPr>
        <p:spPr>
          <a:xfrm>
            <a:off x="838200" y="103687"/>
            <a:ext cx="10515600" cy="1325563"/>
          </a:xfrm>
        </p:spPr>
        <p:txBody>
          <a:bodyPr>
            <a:normAutofit/>
          </a:bodyPr>
          <a:lstStyle/>
          <a:p>
            <a:r>
              <a:rPr lang="en-GB" sz="4000" dirty="0">
                <a:solidFill>
                  <a:srgbClr val="0070C0"/>
                </a:solidFill>
                <a:latin typeface="Arial" panose="020B0604020202020204" pitchFamily="34" charset="0"/>
                <a:cs typeface="Arial" panose="020B0604020202020204" pitchFamily="34" charset="0"/>
              </a:rPr>
              <a:t>Thank you for your attention</a:t>
            </a:r>
          </a:p>
        </p:txBody>
      </p:sp>
      <p:sp>
        <p:nvSpPr>
          <p:cNvPr id="5" name="Content Placeholder 2">
            <a:extLst>
              <a:ext uri="{FF2B5EF4-FFF2-40B4-BE49-F238E27FC236}">
                <a16:creationId xmlns:a16="http://schemas.microsoft.com/office/drawing/2014/main" id="{32301B99-22D9-413A-A12E-2D58FCCC0E99}"/>
              </a:ext>
            </a:extLst>
          </p:cNvPr>
          <p:cNvSpPr txBox="1">
            <a:spLocks/>
          </p:cNvSpPr>
          <p:nvPr/>
        </p:nvSpPr>
        <p:spPr>
          <a:xfrm>
            <a:off x="937054" y="5631378"/>
            <a:ext cx="11254946" cy="19284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Thank you to our interpreters: Razaq, Natasha, Marina, Kimberly, XX</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106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FB35-CF56-4501-A65C-A3575648792A}"/>
              </a:ext>
            </a:extLst>
          </p:cNvPr>
          <p:cNvSpPr>
            <a:spLocks noGrp="1"/>
          </p:cNvSpPr>
          <p:nvPr>
            <p:ph type="title"/>
          </p:nvPr>
        </p:nvSpPr>
        <p:spPr>
          <a:xfrm>
            <a:off x="551647" y="234810"/>
            <a:ext cx="10515600" cy="1325563"/>
          </a:xfrm>
        </p:spPr>
        <p:txBody>
          <a:bodyPr>
            <a:normAutofit/>
          </a:bodyPr>
          <a:lstStyle/>
          <a:p>
            <a:r>
              <a:rPr lang="en-US" sz="3200" dirty="0">
                <a:solidFill>
                  <a:srgbClr val="0070C0"/>
                </a:solidFill>
                <a:latin typeface="Arial" panose="020B0604020202020204" pitchFamily="34" charset="0"/>
                <a:cs typeface="Arial" panose="020B0604020202020204" pitchFamily="34" charset="0"/>
              </a:rPr>
              <a:t>Board session 1. </a:t>
            </a:r>
            <a:r>
              <a:rPr lang="en-GB" sz="3200" dirty="0">
                <a:solidFill>
                  <a:srgbClr val="0070C0"/>
                </a:solidFill>
                <a:latin typeface="Arial" panose="020B0604020202020204" pitchFamily="34" charset="0"/>
                <a:cs typeface="Arial" panose="020B0604020202020204" pitchFamily="34" charset="0"/>
              </a:rPr>
              <a:t>10:00 – 11:30</a:t>
            </a:r>
          </a:p>
        </p:txBody>
      </p:sp>
      <p:sp>
        <p:nvSpPr>
          <p:cNvPr id="3" name="Content Placeholder 2">
            <a:extLst>
              <a:ext uri="{FF2B5EF4-FFF2-40B4-BE49-F238E27FC236}">
                <a16:creationId xmlns:a16="http://schemas.microsoft.com/office/drawing/2014/main" id="{6A4DA57A-43F0-4CC4-A82A-A9E120B9DB78}"/>
              </a:ext>
            </a:extLst>
          </p:cNvPr>
          <p:cNvSpPr>
            <a:spLocks noGrp="1"/>
          </p:cNvSpPr>
          <p:nvPr>
            <p:ph idx="1"/>
          </p:nvPr>
        </p:nvSpPr>
        <p:spPr>
          <a:xfrm>
            <a:off x="551647" y="1714993"/>
            <a:ext cx="11791802" cy="3861830"/>
          </a:xfrm>
        </p:spPr>
        <p:txBody>
          <a:bodyPr>
            <a:normAutofit/>
          </a:bodyPr>
          <a:lstStyle/>
          <a:p>
            <a:pPr marL="514350" lvl="0" indent="-514350">
              <a:lnSpc>
                <a:spcPct val="150000"/>
              </a:lnSpc>
              <a:spcAft>
                <a:spcPts val="800"/>
              </a:spcAft>
              <a:buSzPct val="100000"/>
              <a:buFont typeface="+mj-lt"/>
              <a:buAutoNum type="arabicPeriod"/>
            </a:pPr>
            <a:r>
              <a:rPr lang="en-US" dirty="0">
                <a:latin typeface="Arial" panose="020B0604020202020204" pitchFamily="34" charset="0"/>
                <a:cs typeface="Arial" panose="020B0604020202020204" pitchFamily="34" charset="0"/>
              </a:rPr>
              <a:t>Opening by the EDF President and adoption of the agenda </a:t>
            </a:r>
          </a:p>
          <a:p>
            <a:pPr marL="514350" lvl="0" indent="-514350">
              <a:lnSpc>
                <a:spcPct val="150000"/>
              </a:lnSpc>
              <a:spcAft>
                <a:spcPts val="800"/>
              </a:spcAft>
              <a:buSzPct val="100000"/>
              <a:buFont typeface="+mj-lt"/>
              <a:buAutoNum type="arabicPeriod"/>
            </a:pPr>
            <a:r>
              <a:rPr lang="en-US" dirty="0">
                <a:latin typeface="Arial" panose="020B0604020202020204" pitchFamily="34" charset="0"/>
                <a:cs typeface="Arial" panose="020B0604020202020204" pitchFamily="34" charset="0"/>
              </a:rPr>
              <a:t>President and Executive Committee report (DOC-BOARD-21-11-01)</a:t>
            </a:r>
          </a:p>
          <a:p>
            <a:pPr marL="514350" lvl="0" indent="-514350">
              <a:lnSpc>
                <a:spcPct val="150000"/>
              </a:lnSpc>
              <a:spcAft>
                <a:spcPts val="800"/>
              </a:spcAft>
              <a:buSzPct val="100000"/>
              <a:buFont typeface="+mj-lt"/>
              <a:buAutoNum type="arabicPeriod"/>
            </a:pPr>
            <a:r>
              <a:rPr lang="en-US" dirty="0">
                <a:latin typeface="Arial" panose="020B0604020202020204" pitchFamily="34" charset="0"/>
                <a:cs typeface="Arial" panose="020B0604020202020204" pitchFamily="34" charset="0"/>
              </a:rPr>
              <a:t>Report on 2021 main achievements (DOC-BOARD-21-11-02)</a:t>
            </a:r>
          </a:p>
          <a:p>
            <a:pPr marL="514350" lvl="0" indent="-514350">
              <a:lnSpc>
                <a:spcPct val="150000"/>
              </a:lnSpc>
              <a:spcAft>
                <a:spcPts val="800"/>
              </a:spcAft>
              <a:buSzPct val="100000"/>
              <a:buFont typeface="+mj-lt"/>
              <a:buAutoNum type="arabicPeriod"/>
            </a:pPr>
            <a:r>
              <a:rPr lang="en-US" dirty="0">
                <a:latin typeface="Arial" panose="020B0604020202020204" pitchFamily="34" charset="0"/>
                <a:cs typeface="Arial" panose="020B0604020202020204" pitchFamily="34" charset="0"/>
              </a:rPr>
              <a:t>2022- EDF elections (DOC-BOARD-21-11-03)</a:t>
            </a:r>
          </a:p>
        </p:txBody>
      </p:sp>
      <p:pic>
        <p:nvPicPr>
          <p:cNvPr id="4" name="Picture 3">
            <a:extLst>
              <a:ext uri="{FF2B5EF4-FFF2-40B4-BE49-F238E27FC236}">
                <a16:creationId xmlns:a16="http://schemas.microsoft.com/office/drawing/2014/main" id="{12E92FB6-475B-4A7D-B24D-8EA62BC1E8EE}"/>
              </a:ext>
            </a:extLst>
          </p:cNvPr>
          <p:cNvPicPr>
            <a:picLocks noChangeAspect="1"/>
          </p:cNvPicPr>
          <p:nvPr/>
        </p:nvPicPr>
        <p:blipFill>
          <a:blip r:embed="rId2"/>
          <a:stretch>
            <a:fillRect/>
          </a:stretch>
        </p:blipFill>
        <p:spPr>
          <a:xfrm>
            <a:off x="9228728" y="5672132"/>
            <a:ext cx="2804403" cy="951058"/>
          </a:xfrm>
          <a:prstGeom prst="rect">
            <a:avLst/>
          </a:prstGeom>
        </p:spPr>
      </p:pic>
    </p:spTree>
    <p:extLst>
      <p:ext uri="{BB962C8B-B14F-4D97-AF65-F5344CB8AC3E}">
        <p14:creationId xmlns:p14="http://schemas.microsoft.com/office/powerpoint/2010/main" val="59367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350" y="407856"/>
            <a:ext cx="11266152" cy="774964"/>
          </a:xfrm>
        </p:spPr>
        <p:txBody>
          <a:bodyPr>
            <a:noAutofit/>
          </a:bodyPr>
          <a:lstStyle/>
          <a:p>
            <a:pPr>
              <a:lnSpc>
                <a:spcPct val="150000"/>
              </a:lnSpc>
            </a:pPr>
            <a:r>
              <a:rPr lang="en-GB" sz="3000" b="1" dirty="0">
                <a:solidFill>
                  <a:srgbClr val="0070C0"/>
                </a:solidFill>
                <a:latin typeface="Arial" panose="020B0604020202020204" pitchFamily="34" charset="0"/>
                <a:cs typeface="Arial" panose="020B0604020202020204" pitchFamily="34" charset="0"/>
              </a:rPr>
              <a:t>1. </a:t>
            </a:r>
            <a:r>
              <a:rPr lang="en-US" sz="3000" b="1" dirty="0">
                <a:solidFill>
                  <a:srgbClr val="0070C0"/>
                </a:solidFill>
                <a:latin typeface="Arial" panose="020B0604020202020204" pitchFamily="34" charset="0"/>
                <a:cs typeface="Arial" panose="020B0604020202020204" pitchFamily="34" charset="0"/>
              </a:rPr>
              <a:t>Opening by the EDF President and adoption of the agenda </a:t>
            </a:r>
            <a:endParaRPr lang="en-GB" sz="3000" b="1" dirty="0">
              <a:solidFill>
                <a:srgbClr val="0070C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F820C0E-2883-477A-B23A-F733C034C95A}"/>
              </a:ext>
            </a:extLst>
          </p:cNvPr>
          <p:cNvPicPr>
            <a:picLocks noChangeAspect="1"/>
          </p:cNvPicPr>
          <p:nvPr/>
        </p:nvPicPr>
        <p:blipFill>
          <a:blip r:embed="rId3"/>
          <a:stretch>
            <a:fillRect/>
          </a:stretch>
        </p:blipFill>
        <p:spPr>
          <a:xfrm>
            <a:off x="9204014" y="5597990"/>
            <a:ext cx="2804403" cy="951058"/>
          </a:xfrm>
          <a:prstGeom prst="rect">
            <a:avLst/>
          </a:prstGeom>
        </p:spPr>
      </p:pic>
      <p:sp>
        <p:nvSpPr>
          <p:cNvPr id="4" name="Subtitle 6">
            <a:extLst>
              <a:ext uri="{FF2B5EF4-FFF2-40B4-BE49-F238E27FC236}">
                <a16:creationId xmlns:a16="http://schemas.microsoft.com/office/drawing/2014/main" id="{5F0DB2BB-0CE2-4F00-A5F9-FA88FA02C266}"/>
              </a:ext>
            </a:extLst>
          </p:cNvPr>
          <p:cNvSpPr>
            <a:spLocks noGrp="1"/>
          </p:cNvSpPr>
          <p:nvPr>
            <p:ph type="subTitle" idx="1"/>
          </p:nvPr>
        </p:nvSpPr>
        <p:spPr>
          <a:xfrm>
            <a:off x="1137412" y="1878095"/>
            <a:ext cx="7736958" cy="3101810"/>
          </a:xfrm>
        </p:spPr>
        <p:txBody>
          <a:bodyPr>
            <a:normAutofit/>
          </a:bodyPr>
          <a:lstStyle/>
          <a:p>
            <a:pPr>
              <a:lnSpc>
                <a:spcPct val="150000"/>
              </a:lnSpc>
            </a:pPr>
            <a:r>
              <a:rPr lang="en-GB" sz="2400" b="0" dirty="0">
                <a:latin typeface="Arial" panose="020B0604020202020204" pitchFamily="34" charset="0"/>
                <a:cs typeface="Arial" panose="020B0604020202020204" pitchFamily="34" charset="0"/>
              </a:rPr>
              <a:t>Apologies:</a:t>
            </a:r>
          </a:p>
          <a:p>
            <a:pPr marL="457200" indent="-457200">
              <a:lnSpc>
                <a:spcPct val="150000"/>
              </a:lnSpc>
              <a:buClr>
                <a:srgbClr val="0070C0"/>
              </a:buClr>
              <a:buFont typeface="Arial" panose="020B0604020202020204" pitchFamily="34" charset="0"/>
              <a:buChar char="•"/>
            </a:pPr>
            <a:r>
              <a:rPr lang="lt-LT" sz="2400" b="0" dirty="0">
                <a:latin typeface="Arial" panose="020B0604020202020204" pitchFamily="34" charset="0"/>
                <a:cs typeface="Arial" panose="020B0604020202020204" pitchFamily="34" charset="0"/>
              </a:rPr>
              <a:t>Dovilė Juodkaitė</a:t>
            </a:r>
            <a:endParaRPr lang="en-US" sz="2400" b="0" dirty="0">
              <a:latin typeface="Arial" panose="020B0604020202020204" pitchFamily="34" charset="0"/>
              <a:cs typeface="Arial" panose="020B0604020202020204" pitchFamily="34" charset="0"/>
            </a:endParaRPr>
          </a:p>
          <a:p>
            <a:pPr marL="457200" indent="-457200">
              <a:lnSpc>
                <a:spcPct val="150000"/>
              </a:lnSpc>
              <a:buClr>
                <a:srgbClr val="0070C0"/>
              </a:buClr>
              <a:buFont typeface="Arial" panose="020B0604020202020204" pitchFamily="34" charset="0"/>
              <a:buChar char="•"/>
            </a:pPr>
            <a:r>
              <a:rPr lang="en-US" sz="2400" b="0" dirty="0">
                <a:latin typeface="Arial" panose="020B0604020202020204" pitchFamily="34" charset="0"/>
                <a:cs typeface="Arial" panose="020B0604020202020204" pitchFamily="34" charset="0"/>
              </a:rPr>
              <a:t>Sanja Tarczay</a:t>
            </a:r>
            <a:endParaRPr lang="en-GB" sz="2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7309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818" y="788856"/>
            <a:ext cx="11266152" cy="774964"/>
          </a:xfrm>
        </p:spPr>
        <p:txBody>
          <a:bodyPr>
            <a:noAutofit/>
          </a:bodyPr>
          <a:lstStyle/>
          <a:p>
            <a:pPr>
              <a:lnSpc>
                <a:spcPct val="150000"/>
              </a:lnSpc>
            </a:pPr>
            <a:r>
              <a:rPr lang="en-GB" sz="3000" b="1" dirty="0">
                <a:solidFill>
                  <a:srgbClr val="0070C0"/>
                </a:solidFill>
                <a:latin typeface="Arial" panose="020B0604020202020204" pitchFamily="34" charset="0"/>
                <a:cs typeface="Arial" panose="020B0604020202020204" pitchFamily="34" charset="0"/>
              </a:rPr>
              <a:t>2. </a:t>
            </a:r>
            <a:r>
              <a:rPr lang="en-US" sz="3000" b="1" dirty="0">
                <a:solidFill>
                  <a:srgbClr val="0070C0"/>
                </a:solidFill>
                <a:latin typeface="Arial" panose="020B0604020202020204" pitchFamily="34" charset="0"/>
                <a:cs typeface="Arial" panose="020B0604020202020204" pitchFamily="34" charset="0"/>
              </a:rPr>
              <a:t>President and Executive Committee report (DOC-BOARD-21-11-01)</a:t>
            </a:r>
            <a:endParaRPr lang="en-GB" sz="3000" b="1" dirty="0">
              <a:solidFill>
                <a:srgbClr val="0070C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F820C0E-2883-477A-B23A-F733C034C95A}"/>
              </a:ext>
            </a:extLst>
          </p:cNvPr>
          <p:cNvPicPr>
            <a:picLocks noChangeAspect="1"/>
          </p:cNvPicPr>
          <p:nvPr/>
        </p:nvPicPr>
        <p:blipFill>
          <a:blip r:embed="rId3"/>
          <a:stretch>
            <a:fillRect/>
          </a:stretch>
        </p:blipFill>
        <p:spPr>
          <a:xfrm>
            <a:off x="9204014" y="5597990"/>
            <a:ext cx="2804403" cy="951058"/>
          </a:xfrm>
          <a:prstGeom prst="rect">
            <a:avLst/>
          </a:prstGeom>
        </p:spPr>
      </p:pic>
      <p:sp>
        <p:nvSpPr>
          <p:cNvPr id="4" name="Subtitle 6">
            <a:extLst>
              <a:ext uri="{FF2B5EF4-FFF2-40B4-BE49-F238E27FC236}">
                <a16:creationId xmlns:a16="http://schemas.microsoft.com/office/drawing/2014/main" id="{5F0DB2BB-0CE2-4F00-A5F9-FA88FA02C266}"/>
              </a:ext>
            </a:extLst>
          </p:cNvPr>
          <p:cNvSpPr>
            <a:spLocks noGrp="1"/>
          </p:cNvSpPr>
          <p:nvPr>
            <p:ph type="subTitle" idx="1"/>
          </p:nvPr>
        </p:nvSpPr>
        <p:spPr>
          <a:xfrm>
            <a:off x="293350" y="2027238"/>
            <a:ext cx="11405287" cy="1655762"/>
          </a:xfrm>
        </p:spPr>
        <p:txBody>
          <a:bodyPr>
            <a:normAutofit/>
          </a:bodyPr>
          <a:lstStyle/>
          <a:p>
            <a:pPr marL="457200" indent="-457200">
              <a:lnSpc>
                <a:spcPct val="150000"/>
              </a:lnSpc>
              <a:buClr>
                <a:srgbClr val="0070C0"/>
              </a:buClr>
              <a:buFont typeface="Arial" panose="020B0604020202020204" pitchFamily="34" charset="0"/>
              <a:buChar char="•"/>
            </a:pPr>
            <a:r>
              <a:rPr lang="en-US" sz="2800" b="0" dirty="0">
                <a:latin typeface="Arial" panose="020B0604020202020204" pitchFamily="34" charset="0"/>
                <a:cs typeface="Arial" panose="020B0604020202020204" pitchFamily="34" charset="0"/>
              </a:rPr>
              <a:t>Do you have any questions or comments on the report? </a:t>
            </a:r>
            <a:endParaRPr lang="en-GB" sz="2800" b="0" dirty="0">
              <a:latin typeface="Arial" panose="020B0604020202020204" pitchFamily="34" charset="0"/>
              <a:cs typeface="Arial" panose="020B0604020202020204" pitchFamily="34" charset="0"/>
            </a:endParaRPr>
          </a:p>
        </p:txBody>
      </p:sp>
      <p:pic>
        <p:nvPicPr>
          <p:cNvPr id="2052" name="Picture 4" descr="Question Icon Design 501314 Vector Art at Vecteezy">
            <a:extLst>
              <a:ext uri="{FF2B5EF4-FFF2-40B4-BE49-F238E27FC236}">
                <a16:creationId xmlns:a16="http://schemas.microsoft.com/office/drawing/2014/main" id="{799D84E1-541C-4A0B-9CC8-DA12B2D105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8394" y="367511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074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350" y="179166"/>
            <a:ext cx="11715067" cy="774964"/>
          </a:xfrm>
        </p:spPr>
        <p:txBody>
          <a:bodyPr>
            <a:noAutofit/>
          </a:bodyPr>
          <a:lstStyle/>
          <a:p>
            <a:pPr>
              <a:lnSpc>
                <a:spcPct val="150000"/>
              </a:lnSpc>
            </a:pPr>
            <a:r>
              <a:rPr lang="en-GB" sz="3000" b="1" dirty="0">
                <a:solidFill>
                  <a:srgbClr val="0070C0"/>
                </a:solidFill>
                <a:latin typeface="Arial" panose="020B0604020202020204" pitchFamily="34" charset="0"/>
                <a:cs typeface="Arial" panose="020B0604020202020204" pitchFamily="34" charset="0"/>
              </a:rPr>
              <a:t>3. </a:t>
            </a:r>
            <a:r>
              <a:rPr lang="en-US" sz="3000" b="1" dirty="0">
                <a:solidFill>
                  <a:srgbClr val="0070C0"/>
                </a:solidFill>
                <a:latin typeface="Arial" panose="020B0604020202020204" pitchFamily="34" charset="0"/>
                <a:cs typeface="Arial" panose="020B0604020202020204" pitchFamily="34" charset="0"/>
              </a:rPr>
              <a:t>Report on 2021 main achievements (DOC-BOARD-21-11-02)</a:t>
            </a:r>
            <a:endParaRPr lang="en-GB" sz="3000" b="1" dirty="0">
              <a:solidFill>
                <a:srgbClr val="0070C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F820C0E-2883-477A-B23A-F733C034C95A}"/>
              </a:ext>
            </a:extLst>
          </p:cNvPr>
          <p:cNvPicPr>
            <a:picLocks noChangeAspect="1"/>
          </p:cNvPicPr>
          <p:nvPr/>
        </p:nvPicPr>
        <p:blipFill>
          <a:blip r:embed="rId3"/>
          <a:stretch>
            <a:fillRect/>
          </a:stretch>
        </p:blipFill>
        <p:spPr>
          <a:xfrm>
            <a:off x="9204014" y="5597990"/>
            <a:ext cx="2804403" cy="951058"/>
          </a:xfrm>
          <a:prstGeom prst="rect">
            <a:avLst/>
          </a:prstGeom>
        </p:spPr>
      </p:pic>
      <p:sp>
        <p:nvSpPr>
          <p:cNvPr id="4" name="Subtitle 6">
            <a:extLst>
              <a:ext uri="{FF2B5EF4-FFF2-40B4-BE49-F238E27FC236}">
                <a16:creationId xmlns:a16="http://schemas.microsoft.com/office/drawing/2014/main" id="{5F0DB2BB-0CE2-4F00-A5F9-FA88FA02C266}"/>
              </a:ext>
            </a:extLst>
          </p:cNvPr>
          <p:cNvSpPr>
            <a:spLocks noGrp="1"/>
          </p:cNvSpPr>
          <p:nvPr>
            <p:ph type="subTitle" idx="1"/>
          </p:nvPr>
        </p:nvSpPr>
        <p:spPr>
          <a:xfrm>
            <a:off x="293350" y="1282699"/>
            <a:ext cx="11793547" cy="5280521"/>
          </a:xfrm>
        </p:spPr>
        <p:txBody>
          <a:bodyPr>
            <a:normAutofit fontScale="77500" lnSpcReduction="20000"/>
          </a:bodyPr>
          <a:lstStyle/>
          <a:p>
            <a:pPr marL="457200" indent="-457200">
              <a:lnSpc>
                <a:spcPct val="170000"/>
              </a:lnSpc>
              <a:buClr>
                <a:srgbClr val="0070C0"/>
              </a:buClr>
              <a:buFont typeface="Arial" panose="020B0604020202020204" pitchFamily="34" charset="0"/>
              <a:buChar char="•"/>
            </a:pPr>
            <a:r>
              <a:rPr lang="de-DE" sz="2800" b="0" dirty="0">
                <a:latin typeface="Arial" panose="020B0604020202020204" pitchFamily="34" charset="0"/>
                <a:cs typeface="Arial" panose="020B0604020202020204" pitchFamily="34" charset="0"/>
              </a:rPr>
              <a:t>2021 was still heavily influenced by COVID-19 but we managed to outperform our 2020 results on most quantiative indicators</a:t>
            </a:r>
          </a:p>
          <a:p>
            <a:pPr marL="457200" indent="-457200">
              <a:lnSpc>
                <a:spcPct val="170000"/>
              </a:lnSpc>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Fewer face-to-face meetings and meetings with high-level decision makers; difficult to influence decision-making procedure remotely</a:t>
            </a:r>
          </a:p>
          <a:p>
            <a:pPr marL="457200" indent="-457200">
              <a:lnSpc>
                <a:spcPct val="170000"/>
              </a:lnSpc>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Policy results – New Disability Strategy, adoption of Structural Funds Regulation, Erasmus +, or the revised Rail Passengers’ Rights Regulation for example</a:t>
            </a:r>
          </a:p>
          <a:p>
            <a:pPr marL="457200" indent="-457200">
              <a:lnSpc>
                <a:spcPct val="170000"/>
              </a:lnSpc>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Internal developments in EDF</a:t>
            </a:r>
          </a:p>
          <a:p>
            <a:pPr marL="457200" indent="-457200">
              <a:lnSpc>
                <a:spcPct val="170000"/>
              </a:lnSpc>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Hoping for better working and meeting conditions in 2022</a:t>
            </a:r>
          </a:p>
          <a:p>
            <a:pPr marL="457200" indent="-457200">
              <a:lnSpc>
                <a:spcPct val="170000"/>
              </a:lnSpc>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Any questions?</a:t>
            </a:r>
          </a:p>
        </p:txBody>
      </p:sp>
    </p:spTree>
    <p:extLst>
      <p:ext uri="{BB962C8B-B14F-4D97-AF65-F5344CB8AC3E}">
        <p14:creationId xmlns:p14="http://schemas.microsoft.com/office/powerpoint/2010/main" val="2475111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350" y="403755"/>
            <a:ext cx="11266152" cy="774964"/>
          </a:xfrm>
        </p:spPr>
        <p:txBody>
          <a:bodyPr>
            <a:noAutofit/>
          </a:bodyPr>
          <a:lstStyle/>
          <a:p>
            <a:pPr>
              <a:lnSpc>
                <a:spcPct val="150000"/>
              </a:lnSpc>
            </a:pPr>
            <a:r>
              <a:rPr lang="en-GB" sz="3000" b="1" dirty="0">
                <a:solidFill>
                  <a:srgbClr val="0070C0"/>
                </a:solidFill>
                <a:latin typeface="Arial" panose="020B0604020202020204" pitchFamily="34" charset="0"/>
                <a:cs typeface="Arial" panose="020B0604020202020204" pitchFamily="34" charset="0"/>
              </a:rPr>
              <a:t>4. </a:t>
            </a:r>
            <a:r>
              <a:rPr lang="en-US" sz="3000" b="1" dirty="0">
                <a:solidFill>
                  <a:srgbClr val="0070C0"/>
                </a:solidFill>
                <a:latin typeface="Arial" panose="020B0604020202020204" pitchFamily="34" charset="0"/>
                <a:cs typeface="Arial" panose="020B0604020202020204" pitchFamily="34" charset="0"/>
              </a:rPr>
              <a:t>2022- EDF elections (DOC-BOARD-21-11-03)</a:t>
            </a:r>
            <a:endParaRPr lang="en-GB" sz="3000" b="1" dirty="0">
              <a:solidFill>
                <a:srgbClr val="0070C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F820C0E-2883-477A-B23A-F733C034C95A}"/>
              </a:ext>
            </a:extLst>
          </p:cNvPr>
          <p:cNvPicPr>
            <a:picLocks noChangeAspect="1"/>
          </p:cNvPicPr>
          <p:nvPr/>
        </p:nvPicPr>
        <p:blipFill>
          <a:blip r:embed="rId3"/>
          <a:stretch>
            <a:fillRect/>
          </a:stretch>
        </p:blipFill>
        <p:spPr>
          <a:xfrm>
            <a:off x="9204014" y="5597990"/>
            <a:ext cx="2804403" cy="951058"/>
          </a:xfrm>
          <a:prstGeom prst="rect">
            <a:avLst/>
          </a:prstGeom>
        </p:spPr>
      </p:pic>
      <p:sp>
        <p:nvSpPr>
          <p:cNvPr id="4" name="Subtitle 6">
            <a:extLst>
              <a:ext uri="{FF2B5EF4-FFF2-40B4-BE49-F238E27FC236}">
                <a16:creationId xmlns:a16="http://schemas.microsoft.com/office/drawing/2014/main" id="{5F0DB2BB-0CE2-4F00-A5F9-FA88FA02C266}"/>
              </a:ext>
            </a:extLst>
          </p:cNvPr>
          <p:cNvSpPr>
            <a:spLocks noGrp="1"/>
          </p:cNvSpPr>
          <p:nvPr>
            <p:ph type="subTitle" idx="1"/>
          </p:nvPr>
        </p:nvSpPr>
        <p:spPr>
          <a:xfrm>
            <a:off x="393356" y="1465891"/>
            <a:ext cx="11405287" cy="4312609"/>
          </a:xfrm>
        </p:spPr>
        <p:txBody>
          <a:bodyPr>
            <a:normAutofit/>
          </a:bodyPr>
          <a:lstStyle/>
          <a:p>
            <a:pPr marL="457200" indent="-457200">
              <a:lnSpc>
                <a:spcPct val="150000"/>
              </a:lnSpc>
              <a:buClr>
                <a:srgbClr val="0070C0"/>
              </a:buClr>
              <a:buFont typeface="Arial" panose="020B0604020202020204" pitchFamily="34" charset="0"/>
              <a:buChar char="•"/>
            </a:pPr>
            <a:r>
              <a:rPr lang="en-US" sz="2800" b="0" dirty="0">
                <a:latin typeface="Arial" panose="020B0604020202020204" pitchFamily="34" charset="0"/>
                <a:cs typeface="Arial" panose="020B0604020202020204" pitchFamily="34" charset="0"/>
              </a:rPr>
              <a:t>The executive committee has worked on the planning of the 2022 elections</a:t>
            </a:r>
          </a:p>
          <a:p>
            <a:pPr marL="457200" indent="-457200">
              <a:lnSpc>
                <a:spcPct val="150000"/>
              </a:lnSpc>
              <a:buClr>
                <a:srgbClr val="0070C0"/>
              </a:buClr>
              <a:buFont typeface="Arial" panose="020B0604020202020204" pitchFamily="34" charset="0"/>
              <a:buChar char="•"/>
            </a:pPr>
            <a:r>
              <a:rPr lang="en-US" sz="2800" b="0" dirty="0">
                <a:latin typeface="Arial" panose="020B0604020202020204" pitchFamily="34" charset="0"/>
                <a:cs typeface="Arial" panose="020B0604020202020204" pitchFamily="34" charset="0"/>
              </a:rPr>
              <a:t>It is proposed that EDF proceeds with regular elections and reverts to online only if this is needed</a:t>
            </a:r>
          </a:p>
          <a:p>
            <a:pPr marL="457200" indent="-457200">
              <a:lnSpc>
                <a:spcPct val="150000"/>
              </a:lnSpc>
              <a:buClr>
                <a:srgbClr val="0070C0"/>
              </a:buClr>
              <a:buFont typeface="Arial" panose="020B0604020202020204" pitchFamily="34" charset="0"/>
              <a:buChar char="•"/>
            </a:pPr>
            <a:r>
              <a:rPr lang="en-US" sz="2800" b="0" dirty="0">
                <a:latin typeface="Arial" panose="020B0604020202020204" pitchFamily="34" charset="0"/>
                <a:cs typeface="Arial" panose="020B0604020202020204" pitchFamily="34" charset="0"/>
              </a:rPr>
              <a:t>The Executive will meet in person in January, a Board in March in Paris and the AGA in Athens at the end of June 25</a:t>
            </a:r>
            <a:r>
              <a:rPr lang="en-US" sz="2800" b="0" baseline="30000" dirty="0">
                <a:latin typeface="Arial" panose="020B0604020202020204" pitchFamily="34" charset="0"/>
                <a:cs typeface="Arial" panose="020B0604020202020204" pitchFamily="34" charset="0"/>
              </a:rPr>
              <a:t>th</a:t>
            </a:r>
            <a:r>
              <a:rPr lang="en-US" sz="2800" b="0" dirty="0">
                <a:latin typeface="Arial" panose="020B0604020202020204" pitchFamily="34" charset="0"/>
                <a:cs typeface="Arial" panose="020B0604020202020204" pitchFamily="34" charset="0"/>
              </a:rPr>
              <a:t> and 26</a:t>
            </a:r>
            <a:r>
              <a:rPr lang="en-US" sz="2800" b="0" baseline="30000" dirty="0">
                <a:latin typeface="Arial" panose="020B0604020202020204" pitchFamily="34" charset="0"/>
                <a:cs typeface="Arial" panose="020B0604020202020204" pitchFamily="34" charset="0"/>
              </a:rPr>
              <a:t>th</a:t>
            </a:r>
            <a:r>
              <a:rPr lang="en-US" sz="2800" b="0" dirty="0">
                <a:latin typeface="Arial" panose="020B0604020202020204" pitchFamily="34" charset="0"/>
                <a:cs typeface="Arial" panose="020B0604020202020204" pitchFamily="34" charset="0"/>
              </a:rPr>
              <a:t> </a:t>
            </a:r>
            <a:endParaRPr lang="en-GB" sz="2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4403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1813</TotalTime>
  <Words>2596</Words>
  <Application>Microsoft Office PowerPoint</Application>
  <PresentationFormat>Widescreen</PresentationFormat>
  <Paragraphs>312</Paragraphs>
  <Slides>48</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Courier New</vt:lpstr>
      <vt:lpstr>Symbol</vt:lpstr>
      <vt:lpstr>Verdana</vt:lpstr>
      <vt:lpstr>Office Theme</vt:lpstr>
      <vt:lpstr>EDF Board meeting</vt:lpstr>
      <vt:lpstr>Practical information (I)</vt:lpstr>
      <vt:lpstr>Practical information (II)</vt:lpstr>
      <vt:lpstr>PowerPoint Presentation</vt:lpstr>
      <vt:lpstr>Board session 1. 10:00 – 11:30</vt:lpstr>
      <vt:lpstr>1. Opening by the EDF President and adoption of the agenda </vt:lpstr>
      <vt:lpstr>2. President and Executive Committee report (DOC-BOARD-21-11-01)</vt:lpstr>
      <vt:lpstr>3. Report on 2021 main achievements (DOC-BOARD-21-11-02)</vt:lpstr>
      <vt:lpstr>4. 2022- EDF elections (DOC-BOARD-21-11-03)</vt:lpstr>
      <vt:lpstr>PowerPoint Presentation</vt:lpstr>
      <vt:lpstr>PowerPoint Presentation</vt:lpstr>
      <vt:lpstr>4. 2022- EDF elections (DOC-BOARD-21-11-03)     Proposed election timetable</vt:lpstr>
      <vt:lpstr>4. 2022- EDF elections (DOC-BOARD-21-11-03)</vt:lpstr>
      <vt:lpstr>Break   11:30 - 12:00 </vt:lpstr>
      <vt:lpstr>Board session 2. Policy Session 12:00 – 13:30</vt:lpstr>
      <vt:lpstr>5. Review of the EU by the CRPD Committee (DOC-BOARD-21-11-04) </vt:lpstr>
      <vt:lpstr>5. Review of the EU by the CRPD Committee (DOC-BOARD-21-11-04) </vt:lpstr>
      <vt:lpstr>5. Review of the EU by the CRPD Committee (DOC-BOARD-21-11-04) </vt:lpstr>
      <vt:lpstr>5. Review of the EU by the CRPD Committee (DOC-BOARD-21-11-04) </vt:lpstr>
      <vt:lpstr>5. Review of the EU by the CRPD Committee (DOC-BOARD-21-11-04) </vt:lpstr>
      <vt:lpstr>6. Update on ongoing EU policy files (DOC-BOARD-21-11-05)</vt:lpstr>
      <vt:lpstr>6. Update on ongoing EU policy files (DOC-BOARD-21-11-05)</vt:lpstr>
      <vt:lpstr>6. Update on ongoing EU policy files (DOC-BOARD-21-11-05)  </vt:lpstr>
      <vt:lpstr>6. Update on ongoing EU policy files (DOC-BOARD-21-11-05)</vt:lpstr>
      <vt:lpstr>7. Board resolution on the “EU Digital Principles for the inclusion of  persons with disabilities” (DOC-BOARD-21-11-06)</vt:lpstr>
      <vt:lpstr>7. Board resolution on the “EU Digital Principles for the inclusion of  persons with disabilities” (DOC-BOARD-21-11-06)</vt:lpstr>
      <vt:lpstr>8. Reform of EU electoral law</vt:lpstr>
      <vt:lpstr>8. Reform of EU electoral law</vt:lpstr>
      <vt:lpstr>9. Update on EU Council Presidencies (DOC-BOARD-21-11-07)</vt:lpstr>
      <vt:lpstr>Lunch break   13:30 - 14:30 </vt:lpstr>
      <vt:lpstr>Board session 3. 14:30 – 16:00</vt:lpstr>
      <vt:lpstr>10. 25th anniversary (DOC-BOARD-21-11-08)</vt:lpstr>
      <vt:lpstr>10. 25th anniversary (DOC-BOARD-21-11-08) For discussion </vt:lpstr>
      <vt:lpstr>10. 25th anniversary (DOC-BOARD-21-11-08) Survey - Questions</vt:lpstr>
      <vt:lpstr>10. 25th anniversary (DOC-BOARD-21-11-08) Results of the survey</vt:lpstr>
      <vt:lpstr>10. 25th anniversary (DOC-BOARD-21-11-08) Results of the survey</vt:lpstr>
      <vt:lpstr>10. 25th anniversary (DOC-BOARD-21-11-08) Results of the survey</vt:lpstr>
      <vt:lpstr>11. EDF Finances (DOC-BOARD-21-11-09)</vt:lpstr>
      <vt:lpstr>12. Membership update (DOC-BOARD-21-11-10)</vt:lpstr>
      <vt:lpstr>PowerPoint Presentation</vt:lpstr>
      <vt:lpstr>12. Membership update (DOC-BOARD-21-11-10)        Vote new member IAAP Europe</vt:lpstr>
      <vt:lpstr>12. Membership update (DOC-BOARD-21-11-10) Membership Review</vt:lpstr>
      <vt:lpstr>12. Membership update (DOC-BOARD-21-11-10)        Vote on change of  membership category for 2 ENGOs</vt:lpstr>
      <vt:lpstr>12. Membership update (DOC-BOARD-21-11-10) Vote</vt:lpstr>
      <vt:lpstr>13. Upcoming meetings (DOC-BOARD-21-11-11)</vt:lpstr>
      <vt:lpstr>14. Any other business  a. Belgian Disability Forum work on SDGs  b. Resolution on Refugees with Disabilities (DOC-BOARD- 21-11-12)  </vt:lpstr>
      <vt:lpstr>15. Evaluation of the Board</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Catherine Naughton</dc:creator>
  <cp:lastModifiedBy>Raquel Riaza</cp:lastModifiedBy>
  <cp:revision>305</cp:revision>
  <dcterms:created xsi:type="dcterms:W3CDTF">2019-03-25T10:17:14Z</dcterms:created>
  <dcterms:modified xsi:type="dcterms:W3CDTF">2021-11-17T14:08:57Z</dcterms:modified>
</cp:coreProperties>
</file>