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83" r:id="rId4"/>
    <p:sldId id="285" r:id="rId5"/>
    <p:sldId id="295" r:id="rId6"/>
    <p:sldId id="294" r:id="rId7"/>
    <p:sldId id="296" r:id="rId8"/>
    <p:sldId id="288" r:id="rId9"/>
    <p:sldId id="286" r:id="rId10"/>
    <p:sldId id="289" r:id="rId11"/>
    <p:sldId id="290" r:id="rId12"/>
    <p:sldId id="291" r:id="rId13"/>
    <p:sldId id="297" r:id="rId14"/>
    <p:sldId id="270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D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7704" autoAdjust="0"/>
  </p:normalViewPr>
  <p:slideViewPr>
    <p:cSldViewPr snapToGrid="0">
      <p:cViewPr varScale="1">
        <p:scale>
          <a:sx n="52" d="100"/>
          <a:sy n="52" d="100"/>
        </p:scale>
        <p:origin x="12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B6C69-F9C8-476A-A22F-04F238FB09DF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637DA-ECFF-4E30-8019-BCDA5E2DDE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411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EDF logo</a:t>
            </a:r>
          </a:p>
          <a:p>
            <a:r>
              <a:rPr lang="fr-BE" sz="1200" b="0" dirty="0"/>
              <a:t>EU </a:t>
            </a:r>
            <a:r>
              <a:rPr lang="fr-BE" sz="1200" b="0" dirty="0" err="1"/>
              <a:t>review</a:t>
            </a:r>
            <a:r>
              <a:rPr lang="fr-BE" sz="1200" b="0" dirty="0"/>
              <a:t> </a:t>
            </a:r>
            <a:r>
              <a:rPr lang="fr-BE" sz="1200" dirty="0"/>
              <a:t>by CRPD </a:t>
            </a:r>
            <a:r>
              <a:rPr lang="fr-BE" sz="1200" dirty="0" err="1"/>
              <a:t>Committee</a:t>
            </a:r>
            <a:r>
              <a:rPr lang="fr-BE" sz="1200" dirty="0"/>
              <a:t> and alternative </a:t>
            </a:r>
            <a:r>
              <a:rPr lang="fr-BE" sz="1200" dirty="0" err="1"/>
              <a:t>reporting</a:t>
            </a:r>
            <a:endParaRPr lang="fr-BE" sz="1200" dirty="0"/>
          </a:p>
          <a:p>
            <a:endParaRPr lang="en-GB" sz="1200" baseline="0" dirty="0"/>
          </a:p>
          <a:p>
            <a:r>
              <a:rPr lang="en-US" baseline="0" dirty="0"/>
              <a:t>Marine Uldry, Human Rights Officer</a:t>
            </a:r>
          </a:p>
          <a:p>
            <a:r>
              <a:rPr lang="en-US" baseline="0" dirty="0"/>
              <a:t>7 October 2021</a:t>
            </a:r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774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sz="1200" b="1" dirty="0">
                <a:solidFill>
                  <a:srgbClr val="0070C0"/>
                </a:solidFill>
              </a:rPr>
              <a:t>Alternative report: structure of the report </a:t>
            </a:r>
            <a:endParaRPr lang="en-GB" b="1" dirty="0"/>
          </a:p>
          <a:p>
            <a:pPr>
              <a:lnSpc>
                <a:spcPct val="150000"/>
              </a:lnSpc>
            </a:pPr>
            <a:r>
              <a:rPr lang="en-GB" b="0" dirty="0"/>
              <a:t>About your organisation </a:t>
            </a:r>
          </a:p>
          <a:p>
            <a:pPr>
              <a:lnSpc>
                <a:spcPct val="150000"/>
              </a:lnSpc>
            </a:pPr>
            <a:r>
              <a:rPr lang="en-GB" b="0" dirty="0"/>
              <a:t>Context </a:t>
            </a:r>
          </a:p>
          <a:p>
            <a:pPr>
              <a:lnSpc>
                <a:spcPct val="150000"/>
              </a:lnSpc>
            </a:pPr>
            <a:r>
              <a:rPr lang="en-GB" b="0" dirty="0"/>
              <a:t>Methodology, abbreviation and acronyms, glossary </a:t>
            </a:r>
          </a:p>
          <a:p>
            <a:pPr>
              <a:lnSpc>
                <a:spcPct val="150000"/>
              </a:lnSpc>
            </a:pPr>
            <a:r>
              <a:rPr lang="en-GB" b="0" dirty="0">
                <a:highlight>
                  <a:srgbClr val="FFFF00"/>
                </a:highlight>
              </a:rPr>
              <a:t>Review of general provisions of the CRPD </a:t>
            </a:r>
            <a:r>
              <a:rPr lang="en-GB" b="0" dirty="0"/>
              <a:t>– </a:t>
            </a:r>
            <a:r>
              <a:rPr lang="en-GB" dirty="0"/>
              <a:t>article by article; including concerning institutions’ compliance as public administrations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1142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>
                <a:solidFill>
                  <a:srgbClr val="0070C0"/>
                </a:solidFill>
              </a:rPr>
              <a:t>Alternative report: methodology</a:t>
            </a:r>
          </a:p>
          <a:p>
            <a:pPr>
              <a:lnSpc>
                <a:spcPct val="150000"/>
              </a:lnSpc>
            </a:pPr>
            <a:r>
              <a:rPr lang="en-GB" dirty="0"/>
              <a:t>Focus on </a:t>
            </a:r>
            <a:r>
              <a:rPr lang="en-GB" b="1" dirty="0"/>
              <a:t>issues in implementation of the CRPD</a:t>
            </a:r>
            <a:r>
              <a:rPr lang="en-GB" dirty="0"/>
              <a:t>, in light of your priorities and following up on the 2015 Concluding observations </a:t>
            </a:r>
          </a:p>
          <a:p>
            <a:pPr>
              <a:lnSpc>
                <a:spcPct val="150000"/>
              </a:lnSpc>
            </a:pPr>
            <a:r>
              <a:rPr lang="en-GB" dirty="0"/>
              <a:t>Include </a:t>
            </a:r>
            <a:r>
              <a:rPr lang="en-GB" b="1" dirty="0"/>
              <a:t>data and cases</a:t>
            </a:r>
            <a:r>
              <a:rPr lang="en-GB" dirty="0"/>
              <a:t>, when available (footnote)</a:t>
            </a:r>
          </a:p>
          <a:p>
            <a:pPr>
              <a:lnSpc>
                <a:spcPct val="150000"/>
              </a:lnSpc>
            </a:pPr>
            <a:r>
              <a:rPr lang="en-GB" dirty="0"/>
              <a:t>Keep it </a:t>
            </a:r>
            <a:r>
              <a:rPr lang="en-GB" b="1" dirty="0"/>
              <a:t>short and straight to the point </a:t>
            </a:r>
          </a:p>
          <a:p>
            <a:pPr>
              <a:lnSpc>
                <a:spcPct val="150000"/>
              </a:lnSpc>
            </a:pPr>
            <a:r>
              <a:rPr lang="en-GB" dirty="0"/>
              <a:t>No jargon and acronyms </a:t>
            </a:r>
          </a:p>
          <a:p>
            <a:pPr>
              <a:lnSpc>
                <a:spcPct val="150000"/>
              </a:lnSpc>
            </a:pPr>
            <a:r>
              <a:rPr lang="en-GB" dirty="0"/>
              <a:t>Intersectionality (e.g. women and youth perspective)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228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sz="1200" b="1" dirty="0">
                <a:solidFill>
                  <a:srgbClr val="0070C0"/>
                </a:solidFill>
              </a:rPr>
              <a:t>Alternative report: methodology</a:t>
            </a:r>
            <a:endParaRPr lang="en-GB" b="1" dirty="0"/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0" dirty="0"/>
              <a:t>Questions</a:t>
            </a:r>
            <a:r>
              <a:rPr lang="en-GB" dirty="0"/>
              <a:t> must be related to information provided under the article in question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Don’t ask question if you know the answer, and avoid “why” and “yes/no” questions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Be concrete and specific, </a:t>
            </a:r>
            <a:r>
              <a:rPr lang="en-US" dirty="0"/>
              <a:t>e.g.: repealing a specific law, adopting a specific policy according to a given timeframe,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Maximum 3 suggested questions per article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738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sz="1200" b="1" dirty="0">
                <a:solidFill>
                  <a:srgbClr val="0070C0"/>
                </a:solidFill>
              </a:rPr>
              <a:t>Any questions?</a:t>
            </a:r>
            <a:br>
              <a:rPr lang="en-GB" sz="1200" b="1" dirty="0">
                <a:solidFill>
                  <a:srgbClr val="0070C0"/>
                </a:solidFill>
              </a:rPr>
            </a:br>
            <a:br>
              <a:rPr lang="en-GB" sz="1200" b="1" dirty="0">
                <a:solidFill>
                  <a:srgbClr val="0070C0"/>
                </a:solidFill>
              </a:rPr>
            </a:br>
            <a:r>
              <a:rPr lang="en-GB" sz="1200" b="1" dirty="0">
                <a:solidFill>
                  <a:srgbClr val="0070C0"/>
                </a:solidFill>
              </a:rPr>
              <a:t>Are you already working on an alternative report or planning to submit one? </a:t>
            </a:r>
            <a:br>
              <a:rPr lang="en-GB" sz="1200" b="1" dirty="0">
                <a:solidFill>
                  <a:srgbClr val="0070C0"/>
                </a:solidFill>
              </a:rPr>
            </a:br>
            <a:br>
              <a:rPr lang="en-GB" sz="1200" b="1" dirty="0">
                <a:solidFill>
                  <a:srgbClr val="0070C0"/>
                </a:solidFill>
              </a:rPr>
            </a:br>
            <a:r>
              <a:rPr lang="en-GB" sz="1200" b="1" dirty="0">
                <a:solidFill>
                  <a:srgbClr val="0070C0"/>
                </a:solidFill>
              </a:rPr>
              <a:t>Any suggestion for us?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9674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Thank you for your attention</a:t>
            </a:r>
          </a:p>
          <a:p>
            <a:r>
              <a:rPr lang="en-GB" dirty="0"/>
              <a:t>The European Disability Forum</a:t>
            </a:r>
          </a:p>
          <a:p>
            <a:r>
              <a:rPr lang="en-GB" dirty="0"/>
              <a:t>www.edf-feph.org</a:t>
            </a:r>
          </a:p>
          <a:p>
            <a:r>
              <a:rPr lang="en-GB" dirty="0"/>
              <a:t>Avenue</a:t>
            </a:r>
            <a:r>
              <a:rPr lang="en-GB" baseline="0" dirty="0"/>
              <a:t> des Arts 7-8, </a:t>
            </a:r>
            <a:r>
              <a:rPr lang="en-GB" baseline="0" dirty="0" err="1"/>
              <a:t>Bruxelles</a:t>
            </a:r>
            <a:r>
              <a:rPr lang="en-GB" baseline="0" dirty="0"/>
              <a:t> 1210</a:t>
            </a:r>
          </a:p>
          <a:p>
            <a:r>
              <a:rPr lang="en-GB" baseline="0" dirty="0"/>
              <a:t>Belgium</a:t>
            </a:r>
          </a:p>
          <a:p>
            <a:r>
              <a:rPr lang="en-GB" baseline="0" dirty="0"/>
              <a:t>Twitter: @</a:t>
            </a:r>
            <a:r>
              <a:rPr lang="en-GB" baseline="0" dirty="0" err="1"/>
              <a:t>MyEdf</a:t>
            </a:r>
            <a:endParaRPr lang="en-GB" baseline="0" dirty="0"/>
          </a:p>
          <a:p>
            <a:r>
              <a:rPr lang="en-GB" baseline="0" dirty="0"/>
              <a:t>Facebook: @?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178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Background information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/>
              <a:t>EU </a:t>
            </a:r>
            <a:r>
              <a:rPr lang="fr-BE" dirty="0" err="1"/>
              <a:t>ratified</a:t>
            </a:r>
            <a:r>
              <a:rPr lang="fr-BE" dirty="0"/>
              <a:t> the UN Convention on the Rights of Persons </a:t>
            </a:r>
            <a:r>
              <a:rPr lang="fr-BE" dirty="0" err="1"/>
              <a:t>with</a:t>
            </a:r>
            <a:r>
              <a:rPr lang="fr-BE" dirty="0"/>
              <a:t> Disabilities in 2008 and </a:t>
            </a:r>
            <a:r>
              <a:rPr lang="fr-BE" dirty="0" err="1"/>
              <a:t>it</a:t>
            </a:r>
            <a:r>
              <a:rPr lang="fr-BE" dirty="0"/>
              <a:t> </a:t>
            </a:r>
            <a:r>
              <a:rPr lang="fr-BE" dirty="0" err="1"/>
              <a:t>entered</a:t>
            </a:r>
            <a:r>
              <a:rPr lang="fr-BE" dirty="0"/>
              <a:t> </a:t>
            </a:r>
            <a:r>
              <a:rPr lang="fr-BE" dirty="0" err="1"/>
              <a:t>into</a:t>
            </a:r>
            <a:r>
              <a:rPr lang="fr-BE" dirty="0"/>
              <a:t> force in 2010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 err="1"/>
              <a:t>Reviewed</a:t>
            </a:r>
            <a:r>
              <a:rPr lang="fr-BE" dirty="0"/>
              <a:t> by the CRPD </a:t>
            </a:r>
            <a:r>
              <a:rPr lang="fr-BE" dirty="0" err="1"/>
              <a:t>Committee</a:t>
            </a:r>
            <a:r>
              <a:rPr lang="fr-BE" dirty="0"/>
              <a:t> in 2015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 err="1"/>
              <a:t>Since</a:t>
            </a:r>
            <a:r>
              <a:rPr lang="fr-BE" dirty="0"/>
              <a:t> 2018, all EU </a:t>
            </a:r>
            <a:r>
              <a:rPr lang="fr-BE" dirty="0" err="1"/>
              <a:t>Member</a:t>
            </a:r>
            <a:r>
              <a:rPr lang="fr-BE" dirty="0"/>
              <a:t> States have </a:t>
            </a:r>
            <a:r>
              <a:rPr lang="fr-BE" dirty="0" err="1"/>
              <a:t>ratified</a:t>
            </a:r>
            <a:r>
              <a:rPr lang="fr-BE" dirty="0"/>
              <a:t> the CRPD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/>
              <a:t>Start of 2</a:t>
            </a:r>
            <a:r>
              <a:rPr lang="fr-BE" baseline="30000" dirty="0"/>
              <a:t>nd</a:t>
            </a:r>
            <a:r>
              <a:rPr lang="fr-BE" dirty="0"/>
              <a:t> </a:t>
            </a:r>
            <a:r>
              <a:rPr lang="fr-BE" dirty="0" err="1"/>
              <a:t>review</a:t>
            </a:r>
            <a:r>
              <a:rPr lang="fr-BE" dirty="0"/>
              <a:t> </a:t>
            </a:r>
            <a:r>
              <a:rPr lang="fr-BE" dirty="0" err="1"/>
              <a:t>expected</a:t>
            </a:r>
            <a:r>
              <a:rPr lang="fr-BE" dirty="0"/>
              <a:t> in 2022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18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>
                <a:solidFill>
                  <a:srgbClr val="0070C0"/>
                </a:solidFill>
              </a:rPr>
              <a:t>Review process: simplified review procedure </a:t>
            </a:r>
            <a:endParaRPr lang="en-GB" dirty="0"/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CRPD Pre-sessional Working Group: Adoption of a List of Issues Prior to Reporting LOIPR (April or September 2022)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EU replies to the List of Issues Prior to Reporting – “EU report” (12 months after publication of the LOIPR)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CRPD Committee: Constructive dialogue and adoption of Concluding observations on the EU, with recommendations (to be determined)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74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Review process: DPOs’ involvement </a:t>
            </a:r>
          </a:p>
          <a:p>
            <a:endParaRPr lang="en-GB" dirty="0"/>
          </a:p>
          <a:p>
            <a:pPr>
              <a:lnSpc>
                <a:spcPct val="150000"/>
              </a:lnSpc>
            </a:pPr>
            <a:r>
              <a:rPr lang="en-GB" b="1" dirty="0"/>
              <a:t>Before adoption of List of Issues Prior to Reporting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/>
              <a:t> </a:t>
            </a:r>
            <a:r>
              <a:rPr lang="en-GB" dirty="0">
                <a:highlight>
                  <a:srgbClr val="FFFF00"/>
                </a:highlight>
              </a:rPr>
              <a:t>Alternative report, with list of suggested questions 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/>
              <a:t> Oral information during private briefing with the pre-session working group of the Committee  </a:t>
            </a:r>
          </a:p>
          <a:p>
            <a:pPr>
              <a:lnSpc>
                <a:spcPct val="150000"/>
              </a:lnSpc>
            </a:pPr>
            <a:r>
              <a:rPr lang="en-GB" b="1" dirty="0"/>
              <a:t>Before or after EU replies to the LOIPR / Before constructive dialogue 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/>
              <a:t>Alternative replies to the LOIPR and/or revised alternative report, with list of suggested recommendations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/>
              <a:t>Oral information during private briefing with the CRPD Committee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280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EDF Alternative Report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 research by EDF staff in light of the 2015 CRPD Concluding observations on the EU, EDF priorities, the new Disability Rights Strategy </a:t>
            </a:r>
            <a:endParaRPr lang="fr-B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Consultations with EDF members and partners, including discussion with ENGOs </a:t>
            </a:r>
            <a:endParaRPr lang="fr-B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32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EDF Alternative report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August-mid October 2021</a:t>
            </a:r>
            <a:r>
              <a:rPr lang="en-US" dirty="0"/>
              <a:t>: Draft alternative report and proposed list of issues to the CRPD Committee by EDF staff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Mid October 2021-mid-January 2022</a:t>
            </a:r>
            <a:r>
              <a:rPr lang="en-US" dirty="0"/>
              <a:t>: consultation with EDF members, civil society </a:t>
            </a:r>
            <a:r>
              <a:rPr lang="en-US" dirty="0" err="1"/>
              <a:t>organisations</a:t>
            </a:r>
            <a:r>
              <a:rPr lang="en-US" dirty="0"/>
              <a:t> and other relevant stakeholders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February 2022</a:t>
            </a:r>
            <a:r>
              <a:rPr lang="en-US" dirty="0"/>
              <a:t>: </a:t>
            </a:r>
            <a:r>
              <a:rPr lang="en-US" dirty="0" err="1"/>
              <a:t>Finalisation</a:t>
            </a:r>
            <a:r>
              <a:rPr lang="en-US" dirty="0"/>
              <a:t> of the report and send to the CRPD Committee 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426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to prepare an alternative report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934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Alternative report: objective </a:t>
            </a:r>
          </a:p>
          <a:p>
            <a:endParaRPr lang="en-GB" dirty="0"/>
          </a:p>
          <a:p>
            <a:pPr>
              <a:lnSpc>
                <a:spcPct val="150000"/>
              </a:lnSpc>
            </a:pPr>
            <a:r>
              <a:rPr lang="en-GB" b="1" dirty="0"/>
              <a:t>It is a document to</a:t>
            </a:r>
            <a:r>
              <a:rPr lang="en-GB" dirty="0"/>
              <a:t> 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Inform the CRPD Committee about issues in implementation of the Convention by the EU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Highlight our priorities as disability movement 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Propose concrete questions and recommendations to be adopted by the Committee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27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Alternative report: objective and requirement 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GB" b="1" dirty="0"/>
              <a:t>It is not to…</a:t>
            </a:r>
            <a:r>
              <a:rPr lang="en-GB" dirty="0"/>
              <a:t> 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Talk about good things the EU has done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Talk about good news what the disability movement has done/your work 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Be exhaustive </a:t>
            </a:r>
          </a:p>
          <a:p>
            <a:pPr marL="914400" lvl="2" indent="0">
              <a:lnSpc>
                <a:spcPct val="150000"/>
              </a:lnSpc>
              <a:buNone/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Word limit: </a:t>
            </a:r>
            <a:r>
              <a:rPr lang="en-GB" b="1" u="sng" dirty="0"/>
              <a:t>10,700 words</a:t>
            </a:r>
            <a:r>
              <a:rPr lang="en-GB" dirty="0"/>
              <a:t> (excluding footnotes) </a:t>
            </a:r>
            <a:endParaRPr lang="en-GB" b="1" u="sng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624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  <p:sp>
        <p:nvSpPr>
          <p:cNvPr id="7" name="Rectangle 6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28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479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621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  <p:sp>
        <p:nvSpPr>
          <p:cNvPr id="9" name="Rectangle 8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48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970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  <p:sp>
        <p:nvSpPr>
          <p:cNvPr id="8" name="Rectangle 7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34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185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276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014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57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3383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72FB7-52F7-47EC-87D7-765A0F918F4F}" type="datetimeFigureOut">
              <a:rPr lang="fr-BE" smtClean="0"/>
              <a:t>06-10-21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8823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f-feph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569192"/>
            <a:ext cx="9144000" cy="1277126"/>
          </a:xfrm>
        </p:spPr>
        <p:txBody>
          <a:bodyPr>
            <a:noAutofit/>
          </a:bodyPr>
          <a:lstStyle/>
          <a:p>
            <a:r>
              <a:rPr lang="fr-BE" sz="4000" b="1" dirty="0"/>
              <a:t>EU </a:t>
            </a:r>
            <a:r>
              <a:rPr lang="fr-BE" sz="4000" b="1" dirty="0" err="1"/>
              <a:t>revie</a:t>
            </a:r>
            <a:r>
              <a:rPr lang="fr-BE" sz="4000" dirty="0" err="1"/>
              <a:t>w</a:t>
            </a:r>
            <a:r>
              <a:rPr lang="fr-BE" sz="4000" dirty="0"/>
              <a:t> by CRPD </a:t>
            </a:r>
            <a:r>
              <a:rPr lang="fr-BE" sz="4000" dirty="0" err="1"/>
              <a:t>Committee</a:t>
            </a:r>
            <a:r>
              <a:rPr lang="fr-BE" sz="4000" dirty="0"/>
              <a:t> and alternative </a:t>
            </a:r>
            <a:r>
              <a:rPr lang="fr-BE" sz="4000" dirty="0" err="1"/>
              <a:t>reporting</a:t>
            </a:r>
            <a:endParaRPr lang="fr-BE" sz="40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511800"/>
            <a:ext cx="9144000" cy="927612"/>
          </a:xfrm>
        </p:spPr>
        <p:txBody>
          <a:bodyPr>
            <a:normAutofit lnSpcReduction="10000"/>
          </a:bodyPr>
          <a:lstStyle/>
          <a:p>
            <a:r>
              <a:rPr lang="en-GB" sz="2800" dirty="0"/>
              <a:t>Marine Uldry, Human Rights Officer</a:t>
            </a:r>
          </a:p>
          <a:p>
            <a:r>
              <a:rPr lang="en-GB" dirty="0"/>
              <a:t>7 October </a:t>
            </a:r>
            <a:r>
              <a:rPr lang="en-GB" sz="2800" dirty="0"/>
              <a:t>2021</a:t>
            </a:r>
          </a:p>
          <a:p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961" y="517107"/>
            <a:ext cx="1927810" cy="2133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077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Alternative report: structure of the report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About your organisation 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en-GB" b="1" dirty="0"/>
              <a:t>Context </a:t>
            </a:r>
          </a:p>
          <a:p>
            <a:pPr>
              <a:lnSpc>
                <a:spcPct val="150000"/>
              </a:lnSpc>
            </a:pPr>
            <a:r>
              <a:rPr lang="en-GB" b="1" dirty="0"/>
              <a:t>Methodology, abbreviation and acronyms, glossary </a:t>
            </a:r>
          </a:p>
          <a:p>
            <a:pPr>
              <a:lnSpc>
                <a:spcPct val="150000"/>
              </a:lnSpc>
            </a:pPr>
            <a:r>
              <a:rPr lang="en-GB" b="1" dirty="0">
                <a:highlight>
                  <a:srgbClr val="FFFF00"/>
                </a:highlight>
              </a:rPr>
              <a:t>Review of general provisions of the CRPD </a:t>
            </a:r>
            <a:r>
              <a:rPr lang="en-GB" dirty="0"/>
              <a:t>– article by article; including concerning institutions’ compliance as public administrations 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05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Alternative report: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0572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/>
              <a:t>Focus on </a:t>
            </a:r>
            <a:r>
              <a:rPr lang="en-GB" b="1" dirty="0"/>
              <a:t>issues in implementation of the CRPD</a:t>
            </a:r>
            <a:r>
              <a:rPr lang="en-GB" dirty="0"/>
              <a:t>, in light of your priorities and following up on the 2015 Concluding observations </a:t>
            </a:r>
          </a:p>
          <a:p>
            <a:pPr>
              <a:lnSpc>
                <a:spcPct val="150000"/>
              </a:lnSpc>
            </a:pPr>
            <a:r>
              <a:rPr lang="en-GB" dirty="0"/>
              <a:t>Include </a:t>
            </a:r>
            <a:r>
              <a:rPr lang="en-GB" b="1" dirty="0"/>
              <a:t>data and cases</a:t>
            </a:r>
            <a:r>
              <a:rPr lang="en-GB" dirty="0"/>
              <a:t>, when available (footnote)</a:t>
            </a:r>
          </a:p>
          <a:p>
            <a:pPr>
              <a:lnSpc>
                <a:spcPct val="150000"/>
              </a:lnSpc>
            </a:pPr>
            <a:r>
              <a:rPr lang="en-GB" dirty="0"/>
              <a:t>Keep it </a:t>
            </a:r>
            <a:r>
              <a:rPr lang="en-GB" b="1" dirty="0"/>
              <a:t>short and straight to the point </a:t>
            </a:r>
          </a:p>
          <a:p>
            <a:pPr>
              <a:lnSpc>
                <a:spcPct val="150000"/>
              </a:lnSpc>
            </a:pPr>
            <a:r>
              <a:rPr lang="en-GB" dirty="0"/>
              <a:t>No jargon and acronyms </a:t>
            </a:r>
          </a:p>
          <a:p>
            <a:pPr>
              <a:lnSpc>
                <a:spcPct val="150000"/>
              </a:lnSpc>
            </a:pPr>
            <a:r>
              <a:rPr lang="en-GB" dirty="0"/>
              <a:t>Intersectionality (e.g. women and youth perspective) 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7141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Alternative report: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Suggested questions</a:t>
            </a:r>
            <a:r>
              <a:rPr lang="en-GB" dirty="0"/>
              <a:t> must be related to information provided under the article in question </a:t>
            </a:r>
          </a:p>
          <a:p>
            <a:pPr>
              <a:lnSpc>
                <a:spcPct val="150000"/>
              </a:lnSpc>
            </a:pPr>
            <a:r>
              <a:rPr lang="en-GB" dirty="0"/>
              <a:t>Don’t ask question if you know the answer, and avoid “why” and “yes/no” questions </a:t>
            </a:r>
          </a:p>
          <a:p>
            <a:pPr>
              <a:lnSpc>
                <a:spcPct val="150000"/>
              </a:lnSpc>
            </a:pPr>
            <a:r>
              <a:rPr lang="en-GB" dirty="0"/>
              <a:t>Be concrete and specific, </a:t>
            </a:r>
            <a:r>
              <a:rPr lang="en-US" dirty="0"/>
              <a:t>e.g.: repealing a specific law, adopting a specific policy according to a given timeframe, </a:t>
            </a:r>
          </a:p>
          <a:p>
            <a:pPr>
              <a:lnSpc>
                <a:spcPct val="150000"/>
              </a:lnSpc>
            </a:pPr>
            <a:r>
              <a:rPr lang="en-GB" dirty="0"/>
              <a:t>Maximum 3 suggested questions per article 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178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924" y="303418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</a:rPr>
              <a:t>Any questions?</a:t>
            </a:r>
            <a:br>
              <a:rPr lang="en-GB" sz="4000" b="1" dirty="0">
                <a:solidFill>
                  <a:srgbClr val="0070C0"/>
                </a:solidFill>
              </a:rPr>
            </a:br>
            <a:br>
              <a:rPr lang="en-GB" sz="4000" b="1" dirty="0">
                <a:solidFill>
                  <a:srgbClr val="0070C0"/>
                </a:solidFill>
              </a:rPr>
            </a:br>
            <a:r>
              <a:rPr lang="en-GB" sz="4000" b="1" dirty="0">
                <a:solidFill>
                  <a:srgbClr val="0070C0"/>
                </a:solidFill>
              </a:rPr>
              <a:t>Are you already working on an alternative report or planning to submit one? </a:t>
            </a:r>
            <a:br>
              <a:rPr lang="en-GB" sz="4000" b="1" dirty="0">
                <a:solidFill>
                  <a:srgbClr val="0070C0"/>
                </a:solidFill>
              </a:rPr>
            </a:br>
            <a:br>
              <a:rPr lang="en-GB" sz="4000" b="1" dirty="0">
                <a:solidFill>
                  <a:srgbClr val="0070C0"/>
                </a:solidFill>
              </a:rPr>
            </a:br>
            <a:r>
              <a:rPr lang="en-GB" sz="4000" b="1" dirty="0">
                <a:solidFill>
                  <a:srgbClr val="0070C0"/>
                </a:solidFill>
              </a:rPr>
              <a:t>Any suggestion for us? </a:t>
            </a:r>
          </a:p>
        </p:txBody>
      </p:sp>
    </p:spTree>
    <p:extLst>
      <p:ext uri="{BB962C8B-B14F-4D97-AF65-F5344CB8AC3E}">
        <p14:creationId xmlns:p14="http://schemas.microsoft.com/office/powerpoint/2010/main" val="1509414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525126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European Disability Forum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www.edf-feph.org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Avenue des Arts 7-8, </a:t>
            </a:r>
            <a:r>
              <a:rPr lang="en-GB" dirty="0" err="1"/>
              <a:t>Bruxelles</a:t>
            </a:r>
            <a:r>
              <a:rPr lang="en-GB" dirty="0"/>
              <a:t> 1210, Belgium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Twitter: @</a:t>
            </a:r>
            <a:r>
              <a:rPr lang="en-GB" dirty="0" err="1"/>
              <a:t>MyEDF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Facebook: @</a:t>
            </a:r>
            <a:r>
              <a:rPr lang="en-GB" dirty="0" err="1"/>
              <a:t>MyEDF</a:t>
            </a:r>
            <a:endParaRPr lang="en-GB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537" y="2048427"/>
            <a:ext cx="2798095" cy="309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106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Background information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BE" dirty="0"/>
              <a:t>EU </a:t>
            </a:r>
            <a:r>
              <a:rPr lang="fr-BE" dirty="0" err="1"/>
              <a:t>ratified</a:t>
            </a:r>
            <a:r>
              <a:rPr lang="fr-BE" dirty="0"/>
              <a:t> the UN Convention on the Rights of Persons </a:t>
            </a:r>
            <a:r>
              <a:rPr lang="fr-BE" dirty="0" err="1"/>
              <a:t>with</a:t>
            </a:r>
            <a:r>
              <a:rPr lang="fr-BE" dirty="0"/>
              <a:t> Disabilities in 2008 and </a:t>
            </a:r>
            <a:r>
              <a:rPr lang="fr-BE" dirty="0" err="1"/>
              <a:t>it</a:t>
            </a:r>
            <a:r>
              <a:rPr lang="fr-BE" dirty="0"/>
              <a:t> </a:t>
            </a:r>
            <a:r>
              <a:rPr lang="fr-BE" dirty="0" err="1"/>
              <a:t>entered</a:t>
            </a:r>
            <a:r>
              <a:rPr lang="fr-BE" dirty="0"/>
              <a:t> </a:t>
            </a:r>
            <a:r>
              <a:rPr lang="fr-BE" dirty="0" err="1"/>
              <a:t>into</a:t>
            </a:r>
            <a:r>
              <a:rPr lang="fr-BE" dirty="0"/>
              <a:t> force in 2010 </a:t>
            </a:r>
          </a:p>
          <a:p>
            <a:pPr>
              <a:lnSpc>
                <a:spcPct val="150000"/>
              </a:lnSpc>
            </a:pPr>
            <a:r>
              <a:rPr lang="fr-BE" dirty="0" err="1"/>
              <a:t>Reviewed</a:t>
            </a:r>
            <a:r>
              <a:rPr lang="fr-BE" dirty="0"/>
              <a:t> by the CRPD </a:t>
            </a:r>
            <a:r>
              <a:rPr lang="fr-BE" dirty="0" err="1"/>
              <a:t>Committee</a:t>
            </a:r>
            <a:r>
              <a:rPr lang="fr-BE" dirty="0"/>
              <a:t> in 2015 </a:t>
            </a:r>
          </a:p>
          <a:p>
            <a:pPr>
              <a:lnSpc>
                <a:spcPct val="150000"/>
              </a:lnSpc>
            </a:pPr>
            <a:r>
              <a:rPr lang="fr-BE" dirty="0" err="1"/>
              <a:t>Since</a:t>
            </a:r>
            <a:r>
              <a:rPr lang="fr-BE" dirty="0"/>
              <a:t> 2018, all EU </a:t>
            </a:r>
            <a:r>
              <a:rPr lang="fr-BE" dirty="0" err="1"/>
              <a:t>Member</a:t>
            </a:r>
            <a:r>
              <a:rPr lang="fr-BE" dirty="0"/>
              <a:t> States have </a:t>
            </a:r>
            <a:r>
              <a:rPr lang="fr-BE" dirty="0" err="1"/>
              <a:t>ratified</a:t>
            </a:r>
            <a:r>
              <a:rPr lang="fr-BE" dirty="0"/>
              <a:t> the CRPD </a:t>
            </a:r>
          </a:p>
          <a:p>
            <a:pPr>
              <a:lnSpc>
                <a:spcPct val="150000"/>
              </a:lnSpc>
            </a:pPr>
            <a:r>
              <a:rPr lang="fr-BE" dirty="0"/>
              <a:t>Start of 2</a:t>
            </a:r>
            <a:r>
              <a:rPr lang="fr-BE" baseline="30000" dirty="0"/>
              <a:t>nd</a:t>
            </a:r>
            <a:r>
              <a:rPr lang="fr-BE" dirty="0"/>
              <a:t> </a:t>
            </a:r>
            <a:r>
              <a:rPr lang="fr-BE" dirty="0" err="1"/>
              <a:t>review</a:t>
            </a:r>
            <a:r>
              <a:rPr lang="fr-BE" dirty="0"/>
              <a:t> </a:t>
            </a:r>
            <a:r>
              <a:rPr lang="fr-BE" dirty="0" err="1"/>
              <a:t>expected</a:t>
            </a:r>
            <a:r>
              <a:rPr lang="fr-BE" dirty="0"/>
              <a:t> in 2022 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096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Review process: simplified review procedure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GB" dirty="0"/>
              <a:t>CRPD Pre-sessional Working Group: Adoption of a </a:t>
            </a:r>
            <a:r>
              <a:rPr lang="en-GB" b="1" dirty="0"/>
              <a:t>List of Issues Prior to Reporting LOIPR </a:t>
            </a:r>
            <a:r>
              <a:rPr lang="en-GB" dirty="0"/>
              <a:t>(April or September 2022)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GB" dirty="0"/>
              <a:t>EU replies to the List of Issues Prior to Reporting – “</a:t>
            </a:r>
            <a:r>
              <a:rPr lang="en-GB" b="1" dirty="0"/>
              <a:t>EU report</a:t>
            </a:r>
            <a:r>
              <a:rPr lang="en-GB" dirty="0"/>
              <a:t>” (12 months after publication of the LOIPR)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GB" dirty="0"/>
              <a:t>CRPD Committee: Constructive dialogue and adoption of </a:t>
            </a:r>
            <a:r>
              <a:rPr lang="en-GB" b="1" dirty="0"/>
              <a:t>Concluding observations on the EU</a:t>
            </a:r>
            <a:r>
              <a:rPr lang="en-GB" dirty="0"/>
              <a:t>, with recommendations (to be determined)  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047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Review process: DPOs’ involvement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07524"/>
            <a:ext cx="10888363" cy="498535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Before adoption of List of Issues Prior to Reporting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/>
              <a:t> </a:t>
            </a:r>
            <a:r>
              <a:rPr lang="en-GB" dirty="0">
                <a:highlight>
                  <a:srgbClr val="FFFF00"/>
                </a:highlight>
              </a:rPr>
              <a:t>Alternative report, with list of suggested questions 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/>
              <a:t> Oral information during private briefing with the pre-session working group of the Committee  </a:t>
            </a:r>
          </a:p>
          <a:p>
            <a:pPr>
              <a:lnSpc>
                <a:spcPct val="150000"/>
              </a:lnSpc>
            </a:pPr>
            <a:r>
              <a:rPr lang="en-GB" b="1" dirty="0"/>
              <a:t>Before or after EU replies to the LOIPR / Before constructive dialogue 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/>
              <a:t>Alternative replies to the LOIPR and/or revised alternative report, with list of suggested recommendations</a:t>
            </a:r>
          </a:p>
          <a:p>
            <a:pPr lvl="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/>
              <a:t>Oral information during private briefing with the CRPD Committee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5153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EDF Alternative Report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07524"/>
            <a:ext cx="10888363" cy="4985351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GB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 research by EDF staff in light of the 2015 CRPD Concluding observations on the EU, EDF priorities, the new Disability Rights Strategy </a:t>
            </a:r>
            <a:endParaRPr lang="fr-BE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Consultations with EDF members and partners, including discussion with ENGOs </a:t>
            </a:r>
            <a:endParaRPr lang="fr-BE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31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EDF Alternative Report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07524"/>
            <a:ext cx="10888363" cy="498535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August-mid October 2021</a:t>
            </a:r>
            <a:r>
              <a:rPr lang="en-US" dirty="0"/>
              <a:t>: Draft alternative report and proposed list of issues to the CRPD Committee by EDF staff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Mid October 2021-mid-January 2022</a:t>
            </a:r>
            <a:r>
              <a:rPr lang="en-US" dirty="0"/>
              <a:t>: consultation with EDF members, civil society </a:t>
            </a:r>
            <a:r>
              <a:rPr lang="en-US" dirty="0" err="1"/>
              <a:t>organisations</a:t>
            </a:r>
            <a:r>
              <a:rPr lang="en-US" dirty="0"/>
              <a:t> and other relevant stakeholders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February 2022</a:t>
            </a:r>
            <a:r>
              <a:rPr lang="en-US" dirty="0"/>
              <a:t>: </a:t>
            </a:r>
            <a:r>
              <a:rPr lang="en-US" dirty="0" err="1"/>
              <a:t>Finalisation</a:t>
            </a:r>
            <a:r>
              <a:rPr lang="en-US" dirty="0"/>
              <a:t> of the report and send to the CRPD Committee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825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26EE4FD-480F-42A5-9FEB-DA630457C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A187062F-BE14-42FC-B06A-607DB238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2688" y="1766812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731FE21B-2A45-4BF5-8B03-E1234198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2689" y="1423780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2DC5A94D-79ED-48F5-9DC5-96CBB507C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183243" y="1239381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93A3D4BE-AF25-4F9A-9C29-1145CCE24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183242" y="1230651"/>
            <a:ext cx="10208658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9D5033-125E-4213-8DD5-EFAD8B045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997" y="1607809"/>
            <a:ext cx="9236026" cy="28766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How to prepare an alternative report </a:t>
            </a:r>
            <a:endParaRPr lang="en-US" sz="6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3236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Alternative report: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It is a document to</a:t>
            </a:r>
            <a:r>
              <a:rPr lang="en-GB" dirty="0"/>
              <a:t> 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Inform the CRPD Committee about issues in implementation of the Convention by the EU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Highlight priorities as disability movement 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Propose concrete questions and recommendations to be adopted by the Committee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30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Alternative report: objective and requirement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It is not to…</a:t>
            </a:r>
            <a:r>
              <a:rPr lang="en-GB" dirty="0"/>
              <a:t> 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Talk about good things the EU has done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Talk about good news what the disability movement has done/your work </a:t>
            </a:r>
          </a:p>
          <a:p>
            <a:pPr lvl="2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Be exhaustive </a:t>
            </a:r>
          </a:p>
          <a:p>
            <a:pPr marL="914400" lvl="2" indent="0">
              <a:lnSpc>
                <a:spcPct val="150000"/>
              </a:lnSpc>
              <a:buNone/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Word limit: </a:t>
            </a:r>
            <a:r>
              <a:rPr lang="en-GB" b="1" u="sng" dirty="0"/>
              <a:t>10,700 words</a:t>
            </a:r>
            <a:r>
              <a:rPr lang="en-GB" dirty="0"/>
              <a:t> (excluding footnotes) </a:t>
            </a:r>
            <a:endParaRPr lang="en-GB" b="1" u="sng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4436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1239</Words>
  <Application>Microsoft Office PowerPoint</Application>
  <PresentationFormat>Widescreen</PresentationFormat>
  <Paragraphs>146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Symbol</vt:lpstr>
      <vt:lpstr>Verdana</vt:lpstr>
      <vt:lpstr>Wingdings</vt:lpstr>
      <vt:lpstr>Office Theme</vt:lpstr>
      <vt:lpstr>EU review by CRPD Committee and alternative reporting</vt:lpstr>
      <vt:lpstr>Background information </vt:lpstr>
      <vt:lpstr>Review process: simplified review procedure </vt:lpstr>
      <vt:lpstr>Review process: DPOs’ involvement </vt:lpstr>
      <vt:lpstr>EDF Alternative Report </vt:lpstr>
      <vt:lpstr>EDF Alternative Report </vt:lpstr>
      <vt:lpstr>How to prepare an alternative report </vt:lpstr>
      <vt:lpstr>Alternative report: objective</vt:lpstr>
      <vt:lpstr>Alternative report: objective and requirement  </vt:lpstr>
      <vt:lpstr>Alternative report: structure of the report </vt:lpstr>
      <vt:lpstr>Alternative report: methodology</vt:lpstr>
      <vt:lpstr>Alternative report: methodology</vt:lpstr>
      <vt:lpstr>Any questions?  Are you already working on an alternative report or planning to submit one?   Any suggestion for us?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Naomi Mabita</dc:creator>
  <cp:lastModifiedBy>Marine Uldry</cp:lastModifiedBy>
  <cp:revision>123</cp:revision>
  <dcterms:created xsi:type="dcterms:W3CDTF">2019-03-25T10:17:14Z</dcterms:created>
  <dcterms:modified xsi:type="dcterms:W3CDTF">2021-10-06T14:24:07Z</dcterms:modified>
</cp:coreProperties>
</file>