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67" r:id="rId2"/>
    <p:sldId id="259" r:id="rId3"/>
    <p:sldId id="286" r:id="rId4"/>
    <p:sldId id="271" r:id="rId5"/>
    <p:sldId id="328" r:id="rId6"/>
    <p:sldId id="329" r:id="rId7"/>
    <p:sldId id="330" r:id="rId8"/>
    <p:sldId id="331" r:id="rId9"/>
    <p:sldId id="332" r:id="rId10"/>
    <p:sldId id="327" r:id="rId11"/>
    <p:sldId id="347" r:id="rId12"/>
    <p:sldId id="296" r:id="rId13"/>
    <p:sldId id="303" r:id="rId14"/>
    <p:sldId id="304" r:id="rId15"/>
    <p:sldId id="305" r:id="rId16"/>
    <p:sldId id="306" r:id="rId17"/>
    <p:sldId id="307" r:id="rId18"/>
    <p:sldId id="308" r:id="rId19"/>
    <p:sldId id="309" r:id="rId20"/>
    <p:sldId id="348" r:id="rId21"/>
    <p:sldId id="297" r:id="rId22"/>
    <p:sldId id="310" r:id="rId23"/>
    <p:sldId id="311" r:id="rId24"/>
    <p:sldId id="312" r:id="rId25"/>
    <p:sldId id="313" r:id="rId26"/>
    <p:sldId id="349" r:id="rId27"/>
    <p:sldId id="298" r:id="rId28"/>
    <p:sldId id="314" r:id="rId29"/>
    <p:sldId id="319" r:id="rId30"/>
    <p:sldId id="320" r:id="rId31"/>
    <p:sldId id="315" r:id="rId32"/>
    <p:sldId id="321" r:id="rId33"/>
    <p:sldId id="322" r:id="rId34"/>
    <p:sldId id="316" r:id="rId35"/>
    <p:sldId id="323" r:id="rId36"/>
    <p:sldId id="317" r:id="rId37"/>
    <p:sldId id="324" r:id="rId38"/>
    <p:sldId id="325" r:id="rId39"/>
    <p:sldId id="318" r:id="rId40"/>
    <p:sldId id="326" r:id="rId41"/>
    <p:sldId id="350" r:id="rId42"/>
    <p:sldId id="299" r:id="rId43"/>
    <p:sldId id="341" r:id="rId44"/>
    <p:sldId id="342" r:id="rId45"/>
    <p:sldId id="300" r:id="rId46"/>
    <p:sldId id="343" r:id="rId47"/>
    <p:sldId id="344" r:id="rId48"/>
    <p:sldId id="345" r:id="rId49"/>
    <p:sldId id="346" r:id="rId50"/>
    <p:sldId id="272" r:id="rId51"/>
    <p:sldId id="301" r:id="rId52"/>
    <p:sldId id="287" r:id="rId53"/>
    <p:sldId id="334" r:id="rId54"/>
    <p:sldId id="337" r:id="rId55"/>
    <p:sldId id="338" r:id="rId56"/>
    <p:sldId id="336" r:id="rId57"/>
    <p:sldId id="273" r:id="rId58"/>
    <p:sldId id="339" r:id="rId59"/>
    <p:sldId id="278" r:id="rId60"/>
    <p:sldId id="352" r:id="rId61"/>
    <p:sldId id="276" r:id="rId62"/>
    <p:sldId id="351" r:id="rId63"/>
    <p:sldId id="295" r:id="rId64"/>
    <p:sldId id="270" r:id="rId6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ne Uldry" initials="MU" lastIdx="1" clrIdx="0">
    <p:extLst>
      <p:ext uri="{19B8F6BF-5375-455C-9EA6-DF929625EA0E}">
        <p15:presenceInfo xmlns:p15="http://schemas.microsoft.com/office/powerpoint/2012/main" userId="S::marine.uldry@edf-feph.org::d97faf5a-d1f1-4e6a-8f1a-dc7055f5f7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C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77691" autoAdjust="0"/>
  </p:normalViewPr>
  <p:slideViewPr>
    <p:cSldViewPr snapToGrid="0">
      <p:cViewPr varScale="1">
        <p:scale>
          <a:sx n="65" d="100"/>
          <a:sy n="65" d="100"/>
        </p:scale>
        <p:origin x="133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B6C69-F9C8-476A-A22F-04F238FB09DF}" type="datetimeFigureOut">
              <a:rPr lang="en-GB" smtClean="0"/>
              <a:t>03/12/2021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637DA-ECFF-4E30-8019-BCDA5E2DDEE1}" type="slidenum">
              <a:rPr lang="en-GB" smtClean="0"/>
              <a:t>‹#›</a:t>
            </a:fld>
            <a:endParaRPr lang="en-GB"/>
          </a:p>
        </p:txBody>
      </p:sp>
    </p:spTree>
    <p:extLst>
      <p:ext uri="{BB962C8B-B14F-4D97-AF65-F5344CB8AC3E}">
        <p14:creationId xmlns:p14="http://schemas.microsoft.com/office/powerpoint/2010/main" val="72841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ur-lex.europa.eu/legal-content/EN/TXT/HTML/?uri=CELEX:32000L0078&amp;from=E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ec.europa.eu/social/main.jsp?catId=25&amp;langId=e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ur-lex.europa.eu/legal-content/EN/TXT/?uri=CELEX%3A32021R1060"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edf-feph.org/publications/eaa-toolkit/"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www.edf-feph.org/publications/edf-position-paper-on-european-commissions-draft-standardisation-request-for-the-european-accessibility-act/" TargetMode="External"/><Relationship Id="rId5" Type="http://schemas.openxmlformats.org/officeDocument/2006/relationships/hyperlink" Target="https://www.edf-feph.org/publications/webinar-advocating-for-strong-national-adoption-of-the-european-accessibility-act-september-2019/" TargetMode="External"/><Relationship Id="rId4" Type="http://schemas.openxmlformats.org/officeDocument/2006/relationships/hyperlink" Target="https://www.edf-feph.org/publications/european-accessibility-act/"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edf-feph.org/web-accessibility-directive/"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www.edf-feph.org/publications/webinar-online-discussion-on-the-web-accessibility-directive-september-2019/" TargetMode="External"/><Relationship Id="rId5" Type="http://schemas.openxmlformats.org/officeDocument/2006/relationships/hyperlink" Target="http://www.edf-feph.org/content/uploads/2020/12/final_edf_web_and_apps_directive_toolkit_may_2017_0.pdf" TargetMode="External"/><Relationship Id="rId4" Type="http://schemas.openxmlformats.org/officeDocument/2006/relationships/hyperlink" Target="https://www.edf-feph.org/publications/position-paper-on-the-web-directive-public-consultation-response/"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edf-feph.org/publications/electronic-communications-code-toolkit/"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www.edf-feph.org/publications/edf-feedback-to-european-commission-roadmap-consultation-for-ensuring-effective-access-to-emergency-services-in-the-union-through-emergency-communications-to-the-single-european-emergency-number/" TargetMode="External"/><Relationship Id="rId5" Type="http://schemas.openxmlformats.org/officeDocument/2006/relationships/hyperlink" Target="https://www.edf-feph.org/publications/webinar-european-electronic-communications-code/" TargetMode="External"/><Relationship Id="rId4" Type="http://schemas.openxmlformats.org/officeDocument/2006/relationships/hyperlink" Target="https://www.edf-feph.org/publications/equal-access-and-choice-to-electronic-communications/"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edf-feph.org/audiovisual-media-services-directive/" TargetMode="External"/><Relationship Id="rId2" Type="http://schemas.openxmlformats.org/officeDocument/2006/relationships/slide" Target="../slides/slide38.xml"/><Relationship Id="rId1" Type="http://schemas.openxmlformats.org/officeDocument/2006/relationships/notesMaster" Target="../notesMasters/notesMaster1.xml"/><Relationship Id="rId5" Type="http://schemas.openxmlformats.org/officeDocument/2006/relationships/hyperlink" Target="https://www.edf-feph.org/publications/webinar-towards-ambitious-transposition-of-audiovisual-media-services-directive-february-2020/" TargetMode="External"/><Relationship Id="rId4" Type="http://schemas.openxmlformats.org/officeDocument/2006/relationships/hyperlink" Target="https://www.edf-feph.org/publications/accessibility-of-audiovisual-media/"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eur-lex.europa.eu/legal-content/EN/TXT/?uri=CELEX%3A32017L1564"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http://www.euroblind.org/campaigns-and-activities/current-campaigns/marrakesh-treaty" TargetMode="External"/><Relationship Id="rId4" Type="http://schemas.openxmlformats.org/officeDocument/2006/relationships/hyperlink" Target="https://eur-lex.europa.eu/legal-content/EN/TXT/?uri=CELEX%3A32018D0254"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8" Type="http://schemas.openxmlformats.org/officeDocument/2006/relationships/hyperlink" Target="https://europa.eu/youreurope/citizens/travel/passenger-rights/index_en.htm" TargetMode="External"/><Relationship Id="rId3" Type="http://schemas.openxmlformats.org/officeDocument/2006/relationships/hyperlink" Target="https://europa.eu/youreurope/citizens/travel/passenger-rights/air/index_en.htm" TargetMode="External"/><Relationship Id="rId7" Type="http://schemas.openxmlformats.org/officeDocument/2006/relationships/hyperlink" Target="https://europa.eu/youreurope/citizens/travel/passenger-rights/ship/index_en.htm"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europa.eu/youreurope/citizens/travel/passenger-rights/bus-and-coach/index_en.htm" TargetMode="External"/><Relationship Id="rId5" Type="http://schemas.openxmlformats.org/officeDocument/2006/relationships/hyperlink" Target="https://europa.eu/youreurope/citizens/travel/passenger-rights/rail/index_en.htm" TargetMode="External"/><Relationship Id="rId4" Type="http://schemas.openxmlformats.org/officeDocument/2006/relationships/hyperlink" Target="https://europa.eu/youreurope/citizens/travel/transport-disability/reduced-mobility/index_en.htm"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inclusivemobility.eu/"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ec.europa.eu/social/BlobServlet?docId=11490&amp;langId=en"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Online workshop </a:t>
            </a:r>
          </a:p>
          <a:p>
            <a:r>
              <a:rPr lang="en-GB" dirty="0"/>
              <a:t>Your rights in the EU</a:t>
            </a:r>
          </a:p>
          <a:p>
            <a:r>
              <a:rPr lang="en-GB" dirty="0"/>
              <a:t>Logo EDF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Logo </a:t>
            </a:r>
            <a:r>
              <a:rPr lang="fr-BE" sz="1200" dirty="0">
                <a:effectLst/>
                <a:latin typeface="Arial" panose="020B0604020202020204" pitchFamily="34" charset="0"/>
                <a:ea typeface="Calibri" panose="020F0502020204030204" pitchFamily="34" charset="0"/>
              </a:rPr>
              <a:t>NSIOS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effectLst/>
                <a:latin typeface="Arial" panose="020B0604020202020204" pitchFamily="34" charset="0"/>
              </a:rPr>
              <a:t>Monday 15th of </a:t>
            </a:r>
            <a:r>
              <a:rPr lang="fr-BE" sz="1200" dirty="0" err="1">
                <a:effectLst/>
                <a:latin typeface="Arial" panose="020B0604020202020204" pitchFamily="34" charset="0"/>
              </a:rPr>
              <a:t>November</a:t>
            </a:r>
            <a:endParaRPr lang="fr-BE" sz="12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effectLst/>
                <a:latin typeface="Arial" panose="020B0604020202020204" pitchFamily="34" charset="0"/>
              </a:rPr>
              <a:t>1-3 pm CET</a:t>
            </a:r>
            <a:endParaRPr lang="fr-BE" sz="1200" dirty="0"/>
          </a:p>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1</a:t>
            </a:fld>
            <a:endParaRPr lang="en-GB"/>
          </a:p>
        </p:txBody>
      </p:sp>
    </p:spTree>
    <p:extLst>
      <p:ext uri="{BB962C8B-B14F-4D97-AF65-F5344CB8AC3E}">
        <p14:creationId xmlns:p14="http://schemas.microsoft.com/office/powerpoint/2010/main" val="3594918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Basic EU Citizens Rights</a:t>
            </a:r>
          </a:p>
          <a:p>
            <a:pPr marL="1543050" indent="-171450">
              <a:lnSpc>
                <a:spcPct val="115000"/>
              </a:lnSpc>
              <a:spcAft>
                <a:spcPts val="1000"/>
              </a:spcAft>
              <a:buFont typeface="Arial" panose="020B0604020202020204" pitchFamily="34" charset="0"/>
              <a:buChar char="•"/>
            </a:pPr>
            <a:r>
              <a:rPr lang="en-GB" sz="1200" b="1" dirty="0">
                <a:effectLst/>
                <a:latin typeface="Arial" panose="020B0604020202020204" pitchFamily="34" charset="0"/>
                <a:ea typeface="Calibri" panose="020F0502020204030204" pitchFamily="34" charset="0"/>
                <a:cs typeface="Times New Roman" panose="02020603050405020304" pitchFamily="18" charset="0"/>
              </a:rPr>
              <a:t>Employment - Equal Treatment Directive</a:t>
            </a:r>
            <a:r>
              <a:rPr lang="en-GB" sz="1200" dirty="0">
                <a:effectLst/>
                <a:latin typeface="Arial" panose="020B0604020202020204" pitchFamily="34" charset="0"/>
                <a:ea typeface="Calibri" panose="020F0502020204030204" pitchFamily="34" charset="0"/>
                <a:cs typeface="Times New Roman" panose="02020603050405020304" pitchFamily="18" charset="0"/>
              </a:rPr>
              <a:t>: Haydn Hammersley, EDF Social Policy Officer</a:t>
            </a:r>
            <a:r>
              <a:rPr lang="en-GB" sz="1200" b="1" dirty="0">
                <a:effectLst/>
                <a:latin typeface="Arial" panose="020B0604020202020204" pitchFamily="34" charset="0"/>
                <a:ea typeface="Calibri" panose="020F0502020204030204" pitchFamily="34" charset="0"/>
                <a:cs typeface="Times New Roman" panose="02020603050405020304" pitchFamily="18" charset="0"/>
              </a:rPr>
              <a:t>  </a:t>
            </a:r>
            <a:endParaRPr lang="fr-BE" sz="1200" dirty="0">
              <a:effectLst/>
              <a:latin typeface="Calibri" panose="020F0502020204030204" pitchFamily="34" charset="0"/>
              <a:ea typeface="Calibri" panose="020F0502020204030204" pitchFamily="34" charset="0"/>
              <a:cs typeface="Times New Roman" panose="02020603050405020304" pitchFamily="18" charset="0"/>
            </a:endParaRPr>
          </a:p>
          <a:p>
            <a:pPr marL="1543050" indent="-171450">
              <a:lnSpc>
                <a:spcPct val="115000"/>
              </a:lnSpc>
              <a:spcAft>
                <a:spcPts val="1000"/>
              </a:spcAft>
              <a:buFont typeface="Arial" panose="020B0604020202020204" pitchFamily="34" charset="0"/>
              <a:buChar char="•"/>
            </a:pPr>
            <a:r>
              <a:rPr lang="en-GB" sz="1200" b="1" dirty="0">
                <a:effectLst/>
                <a:latin typeface="Arial" panose="020B0604020202020204" pitchFamily="34" charset="0"/>
                <a:ea typeface="Calibri" panose="020F0502020204030204" pitchFamily="34" charset="0"/>
                <a:cs typeface="Times New Roman" panose="02020603050405020304" pitchFamily="18" charset="0"/>
              </a:rPr>
              <a:t>Structural Funds</a:t>
            </a:r>
            <a:r>
              <a:rPr lang="en-GB" sz="1200" dirty="0">
                <a:effectLst/>
                <a:latin typeface="Arial" panose="020B0604020202020204" pitchFamily="34" charset="0"/>
                <a:ea typeface="Calibri" panose="020F0502020204030204" pitchFamily="34" charset="0"/>
                <a:cs typeface="Times New Roman" panose="02020603050405020304" pitchFamily="18" charset="0"/>
              </a:rPr>
              <a:t>: Haydn Hammersley, EDF Social Policy Officer</a:t>
            </a:r>
            <a:r>
              <a:rPr lang="en-GB" sz="1200" b="1" dirty="0">
                <a:effectLst/>
                <a:latin typeface="Arial" panose="020B0604020202020204" pitchFamily="34" charset="0"/>
                <a:ea typeface="Calibri" panose="020F0502020204030204" pitchFamily="34" charset="0"/>
                <a:cs typeface="Times New Roman" panose="02020603050405020304" pitchFamily="18" charset="0"/>
              </a:rPr>
              <a:t>  </a:t>
            </a:r>
            <a:endParaRPr lang="fr-BE" sz="1200" dirty="0">
              <a:effectLst/>
              <a:latin typeface="Calibri" panose="020F0502020204030204" pitchFamily="34" charset="0"/>
              <a:ea typeface="Calibri" panose="020F0502020204030204" pitchFamily="34" charset="0"/>
              <a:cs typeface="Times New Roman" panose="02020603050405020304" pitchFamily="18" charset="0"/>
            </a:endParaRPr>
          </a:p>
          <a:p>
            <a:pPr marL="1543050" indent="-171450">
              <a:lnSpc>
                <a:spcPct val="115000"/>
              </a:lnSpc>
              <a:spcAft>
                <a:spcPts val="1000"/>
              </a:spcAft>
              <a:buFont typeface="Arial" panose="020B0604020202020204" pitchFamily="34" charset="0"/>
              <a:buChar char="•"/>
            </a:pPr>
            <a:r>
              <a:rPr lang="en-GB" sz="1200" b="1" dirty="0">
                <a:effectLst/>
                <a:latin typeface="Arial" panose="020B0604020202020204" pitchFamily="34" charset="0"/>
                <a:ea typeface="Calibri" panose="020F0502020204030204" pitchFamily="34" charset="0"/>
                <a:cs typeface="Times New Roman" panose="02020603050405020304" pitchFamily="18" charset="0"/>
              </a:rPr>
              <a:t>Accessibility</a:t>
            </a:r>
            <a:r>
              <a:rPr lang="en-GB" sz="1200" dirty="0">
                <a:effectLst/>
                <a:latin typeface="Arial" panose="020B0604020202020204" pitchFamily="34" charset="0"/>
                <a:ea typeface="Calibri" panose="020F0502020204030204" pitchFamily="34" charset="0"/>
                <a:cs typeface="Times New Roman" panose="02020603050405020304" pitchFamily="18" charset="0"/>
              </a:rPr>
              <a:t>: Mher Hakobyan, EDF Accessibility Officer </a:t>
            </a:r>
            <a:r>
              <a:rPr lang="en-GB" sz="1200" b="1" dirty="0">
                <a:effectLst/>
                <a:latin typeface="Arial" panose="020B0604020202020204" pitchFamily="34" charset="0"/>
                <a:ea typeface="Calibri" panose="020F0502020204030204" pitchFamily="34" charset="0"/>
                <a:cs typeface="Times New Roman" panose="02020603050405020304" pitchFamily="18" charset="0"/>
              </a:rPr>
              <a:t> </a:t>
            </a:r>
            <a:endParaRPr lang="fr-BE" sz="1200" dirty="0">
              <a:effectLst/>
              <a:latin typeface="Calibri" panose="020F0502020204030204" pitchFamily="34" charset="0"/>
              <a:ea typeface="Calibri" panose="020F0502020204030204" pitchFamily="34" charset="0"/>
              <a:cs typeface="Times New Roman" panose="02020603050405020304" pitchFamily="18" charset="0"/>
            </a:endParaRPr>
          </a:p>
          <a:p>
            <a:pPr marL="1543050" indent="-171450">
              <a:lnSpc>
                <a:spcPct val="115000"/>
              </a:lnSpc>
              <a:spcAft>
                <a:spcPts val="1000"/>
              </a:spcAft>
              <a:buFont typeface="Arial" panose="020B0604020202020204" pitchFamily="34" charset="0"/>
              <a:buChar char="•"/>
            </a:pPr>
            <a:r>
              <a:rPr lang="en-GB" sz="1200" b="1" dirty="0">
                <a:effectLst/>
                <a:latin typeface="Arial" panose="020B0604020202020204" pitchFamily="34" charset="0"/>
                <a:ea typeface="Calibri" panose="020F0502020204030204" pitchFamily="34" charset="0"/>
                <a:cs typeface="Times New Roman" panose="02020603050405020304" pitchFamily="18" charset="0"/>
              </a:rPr>
              <a:t>Passengers Rights and Freedom of Movement</a:t>
            </a:r>
            <a:r>
              <a:rPr lang="en-GB" sz="1200" dirty="0">
                <a:effectLst/>
                <a:latin typeface="Arial" panose="020B0604020202020204" pitchFamily="34" charset="0"/>
                <a:ea typeface="Calibri" panose="020F0502020204030204" pitchFamily="34" charset="0"/>
                <a:cs typeface="Times New Roman" panose="02020603050405020304" pitchFamily="18" charset="0"/>
              </a:rPr>
              <a:t>: Marie Denninghaus, EDF Policy Coordinator </a:t>
            </a:r>
            <a:endParaRPr lang="fr-BE" sz="1200" dirty="0">
              <a:effectLst/>
              <a:latin typeface="Calibri" panose="020F0502020204030204" pitchFamily="34" charset="0"/>
              <a:ea typeface="Calibri" panose="020F0502020204030204" pitchFamily="34" charset="0"/>
              <a:cs typeface="Times New Roman" panose="02020603050405020304" pitchFamily="18" charset="0"/>
            </a:endParaRPr>
          </a:p>
          <a:p>
            <a:pPr marL="1543050" indent="-171450">
              <a:lnSpc>
                <a:spcPct val="115000"/>
              </a:lnSpc>
              <a:spcAft>
                <a:spcPts val="1000"/>
              </a:spcAft>
              <a:buFont typeface="Arial" panose="020B0604020202020204" pitchFamily="34" charset="0"/>
              <a:buChar char="•"/>
            </a:pPr>
            <a:r>
              <a:rPr lang="en-GB" sz="1200" b="1" dirty="0">
                <a:effectLst/>
                <a:latin typeface="Arial" panose="020B0604020202020204" pitchFamily="34" charset="0"/>
                <a:ea typeface="Calibri" panose="020F0502020204030204" pitchFamily="34" charset="0"/>
                <a:cs typeface="Times New Roman" panose="02020603050405020304" pitchFamily="18" charset="0"/>
              </a:rPr>
              <a:t>Youth Programmes</a:t>
            </a:r>
            <a:r>
              <a:rPr lang="en-GB" sz="1200" dirty="0">
                <a:effectLst/>
                <a:latin typeface="Arial" panose="020B0604020202020204" pitchFamily="34" charset="0"/>
                <a:ea typeface="Calibri" panose="020F0502020204030204" pitchFamily="34" charset="0"/>
                <a:cs typeface="Times New Roman" panose="02020603050405020304" pitchFamily="18" charset="0"/>
              </a:rPr>
              <a:t>: Loredana Dicsi, EDF Membership Officer </a:t>
            </a:r>
            <a:endParaRPr lang="fr-B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10</a:t>
            </a:fld>
            <a:endParaRPr lang="en-GB"/>
          </a:p>
        </p:txBody>
      </p:sp>
    </p:spTree>
    <p:extLst>
      <p:ext uri="{BB962C8B-B14F-4D97-AF65-F5344CB8AC3E}">
        <p14:creationId xmlns:p14="http://schemas.microsoft.com/office/powerpoint/2010/main" val="1283624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Employment- Equal Treatment Directive </a:t>
            </a:r>
          </a:p>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11</a:t>
            </a:fld>
            <a:endParaRPr lang="en-GB"/>
          </a:p>
        </p:txBody>
      </p:sp>
    </p:spTree>
    <p:extLst>
      <p:ext uri="{BB962C8B-B14F-4D97-AF65-F5344CB8AC3E}">
        <p14:creationId xmlns:p14="http://schemas.microsoft.com/office/powerpoint/2010/main" val="4157754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Employment- Equal Treatment Directive </a:t>
            </a:r>
          </a:p>
          <a:p>
            <a:pPr marL="342900" lvl="0" indent="-342900" algn="l">
              <a:lnSpc>
                <a:spcPct val="150000"/>
              </a:lnSpc>
              <a:spcAft>
                <a:spcPts val="8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Basis for protection against non-discrimination in employment is </a:t>
            </a:r>
            <a:r>
              <a:rPr lang="en-GB" sz="1200" u="sng" dirty="0">
                <a:solidFill>
                  <a:srgbClr val="0000FF"/>
                </a:solidFill>
                <a:effectLst/>
                <a:latin typeface="Arial" panose="020B0604020202020204" pitchFamily="34" charset="0"/>
                <a:ea typeface="Times New Roman" panose="02020603050405020304" pitchFamily="18" charset="0"/>
                <a:hlinkClick r:id="rId3"/>
              </a:rPr>
              <a:t>Council Directive 2000/78/EC of 27 November 2000 establishing a general framework for equal treatment in employment and occupation</a:t>
            </a:r>
            <a:r>
              <a:rPr lang="en-GB" sz="1200" u="sng" dirty="0">
                <a:solidFill>
                  <a:srgbClr val="0000FF"/>
                </a:solidFill>
                <a:effectLst/>
                <a:latin typeface="Arial" panose="020B0604020202020204" pitchFamily="34" charset="0"/>
                <a:ea typeface="Times New Roman" panose="02020603050405020304" pitchFamily="18" charset="0"/>
              </a:rPr>
              <a:t>.</a:t>
            </a:r>
          </a:p>
          <a:p>
            <a:pPr marL="342900" lvl="0" indent="-342900" algn="l">
              <a:lnSpc>
                <a:spcPct val="1500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It is an EU Directive. This means it is not directly a law that applies in the EU member States</a:t>
            </a:r>
            <a:endParaRPr lang="fr-BE" sz="1200" dirty="0">
              <a:effectLst/>
              <a:latin typeface="Arial" panose="020B0604020202020204" pitchFamily="34" charset="0"/>
              <a:ea typeface="Times New Roman" panose="02020603050405020304" pitchFamily="18" charset="0"/>
            </a:endParaRPr>
          </a:p>
          <a:p>
            <a:pPr marL="342900" lvl="0" indent="-342900" algn="l">
              <a:lnSpc>
                <a:spcPct val="150000"/>
              </a:lnSpc>
              <a:spcAft>
                <a:spcPts val="8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Instead it described the minimum standards national laws must have for protecting people against discrimination in employment</a:t>
            </a:r>
            <a:endParaRPr lang="fr-BE" sz="12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12</a:t>
            </a:fld>
            <a:endParaRPr lang="en-GB"/>
          </a:p>
        </p:txBody>
      </p:sp>
    </p:spTree>
    <p:extLst>
      <p:ext uri="{BB962C8B-B14F-4D97-AF65-F5344CB8AC3E}">
        <p14:creationId xmlns:p14="http://schemas.microsoft.com/office/powerpoint/2010/main" val="784517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Employment- Equal Treatment Directive </a:t>
            </a:r>
          </a:p>
          <a:p>
            <a:pPr marL="342900" lvl="0" indent="-342900" algn="l">
              <a:lnSpc>
                <a:spcPct val="1500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Therefore, if national legislation doesn’t already provide these measures, the existing laws must be adapted or a new national law created.</a:t>
            </a:r>
            <a:endParaRPr lang="fr-BE" sz="1200" dirty="0">
              <a:effectLst/>
              <a:latin typeface="Arial" panose="020B0604020202020204" pitchFamily="34" charset="0"/>
              <a:ea typeface="Times New Roman" panose="02020603050405020304" pitchFamily="18" charset="0"/>
            </a:endParaRPr>
          </a:p>
          <a:p>
            <a:pPr marL="342900" lvl="0" indent="-342900" algn="l">
              <a:lnSpc>
                <a:spcPct val="1500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We call this process “transposition”.</a:t>
            </a:r>
            <a:endParaRPr lang="fr-BE" sz="1200" dirty="0">
              <a:effectLst/>
              <a:latin typeface="Arial" panose="020B0604020202020204" pitchFamily="34" charset="0"/>
              <a:ea typeface="Times New Roman" panose="02020603050405020304" pitchFamily="18" charset="0"/>
            </a:endParaRPr>
          </a:p>
          <a:p>
            <a:pPr marL="342900" lvl="0" indent="-342900" algn="l">
              <a:lnSpc>
                <a:spcPct val="150000"/>
              </a:lnSpc>
              <a:spcAft>
                <a:spcPts val="8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If a Member State has laws that go further than the Directive in protecting people from discrimination at work, this is OK.</a:t>
            </a:r>
            <a:endParaRPr lang="fr-BE" sz="1200" dirty="0">
              <a:effectLst/>
              <a:latin typeface="Arial" panose="020B0604020202020204" pitchFamily="34" charset="0"/>
              <a:ea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13</a:t>
            </a:fld>
            <a:endParaRPr lang="en-GB"/>
          </a:p>
        </p:txBody>
      </p:sp>
    </p:spTree>
    <p:extLst>
      <p:ext uri="{BB962C8B-B14F-4D97-AF65-F5344CB8AC3E}">
        <p14:creationId xmlns:p14="http://schemas.microsoft.com/office/powerpoint/2010/main" val="1478041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Employment- Equal Treatment Directive </a:t>
            </a:r>
          </a:p>
          <a:p>
            <a:pPr lvl="0" algn="l">
              <a:lnSpc>
                <a:spcPct val="150000"/>
              </a:lnSpc>
            </a:pPr>
            <a:r>
              <a:rPr lang="en-GB" sz="1200" b="1" dirty="0">
                <a:effectLst/>
                <a:latin typeface="Arial" panose="020B0604020202020204" pitchFamily="34" charset="0"/>
                <a:ea typeface="Times New Roman" panose="02020603050405020304" pitchFamily="18" charset="0"/>
              </a:rPr>
              <a:t>What does the Directive on non-discrimination in employment say?</a:t>
            </a:r>
            <a:endParaRPr lang="fr-BE" sz="1200" b="1" dirty="0">
              <a:effectLst/>
              <a:latin typeface="Arial" panose="020B0604020202020204" pitchFamily="34" charset="0"/>
              <a:ea typeface="Times New Roman" panose="02020603050405020304" pitchFamily="18" charset="0"/>
            </a:endParaRPr>
          </a:p>
          <a:p>
            <a:pPr marL="342900" lvl="0" indent="-342900" algn="l">
              <a:lnSpc>
                <a:spcPct val="1500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Persons with disabilities are protected against discrimination when they work or have work-related training, especially regarding </a:t>
            </a:r>
            <a:r>
              <a:rPr lang="en-GB" sz="1200" u="sng" dirty="0">
                <a:effectLst/>
                <a:latin typeface="Arial" panose="020B0604020202020204" pitchFamily="34" charset="0"/>
                <a:ea typeface="Times New Roman" panose="02020603050405020304" pitchFamily="18" charset="0"/>
              </a:rPr>
              <a:t>pay and working conditions</a:t>
            </a:r>
            <a:r>
              <a:rPr lang="en-GB" sz="1200" dirty="0">
                <a:effectLst/>
                <a:latin typeface="Arial" panose="020B0604020202020204" pitchFamily="34" charset="0"/>
                <a:ea typeface="Times New Roman" panose="02020603050405020304" pitchFamily="18" charset="0"/>
              </a:rPr>
              <a:t>, and membership in organisations of workers or employers. </a:t>
            </a:r>
            <a:endParaRPr lang="fr-BE" sz="1200" dirty="0">
              <a:effectLst/>
              <a:latin typeface="Arial" panose="020B0604020202020204" pitchFamily="34" charset="0"/>
              <a:ea typeface="Times New Roman" panose="02020603050405020304" pitchFamily="18" charset="0"/>
            </a:endParaRPr>
          </a:p>
          <a:p>
            <a:pPr marL="342900" lvl="0" indent="-342900" algn="l">
              <a:lnSpc>
                <a:spcPct val="150000"/>
              </a:lnSpc>
              <a:spcAft>
                <a:spcPts val="800"/>
              </a:spcAft>
              <a:buFont typeface="Symbol" panose="05050102010706020507" pitchFamily="18" charset="2"/>
              <a:buChar char=""/>
            </a:pPr>
            <a:r>
              <a:rPr lang="en-GB" sz="1200" dirty="0">
                <a:latin typeface="Arial" panose="020B0604020202020204" pitchFamily="34" charset="0"/>
                <a:ea typeface="Times New Roman" panose="02020603050405020304" pitchFamily="18" charset="0"/>
              </a:rPr>
              <a:t>It</a:t>
            </a:r>
            <a:r>
              <a:rPr lang="en-GB" sz="1200" dirty="0">
                <a:effectLst/>
                <a:latin typeface="Arial" panose="020B0604020202020204" pitchFamily="34" charset="0"/>
                <a:ea typeface="Times New Roman" panose="02020603050405020304" pitchFamily="18" charset="0"/>
              </a:rPr>
              <a:t> also protects persons on the grounds of their sex, race, age, sexual orientation, and religion. </a:t>
            </a:r>
            <a:endParaRPr lang="fr-BE" sz="1200" dirty="0">
              <a:effectLst/>
              <a:latin typeface="Arial" panose="020B0604020202020204" pitchFamily="34" charset="0"/>
              <a:ea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14</a:t>
            </a:fld>
            <a:endParaRPr lang="en-GB"/>
          </a:p>
        </p:txBody>
      </p:sp>
    </p:spTree>
    <p:extLst>
      <p:ext uri="{BB962C8B-B14F-4D97-AF65-F5344CB8AC3E}">
        <p14:creationId xmlns:p14="http://schemas.microsoft.com/office/powerpoint/2010/main" val="443560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Employment- Equal Treatment Directive </a:t>
            </a:r>
          </a:p>
          <a:p>
            <a:pPr marL="342900" lvl="0" indent="-342900" algn="l">
              <a:lnSpc>
                <a:spcPct val="1500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this should now appear in all national legislation for all EU Member States. </a:t>
            </a:r>
            <a:endParaRPr lang="fr-BE" sz="1200" dirty="0">
              <a:effectLst/>
              <a:latin typeface="Arial" panose="020B0604020202020204" pitchFamily="34" charset="0"/>
              <a:ea typeface="Times New Roman" panose="02020603050405020304" pitchFamily="18" charset="0"/>
            </a:endParaRPr>
          </a:p>
          <a:p>
            <a:pPr marL="342900" lvl="0" indent="-342900" algn="l">
              <a:lnSpc>
                <a:spcPct val="150000"/>
              </a:lnSpc>
              <a:spcAft>
                <a:spcPts val="8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The difficulty in practice is that a person who is discriminated against in recruitment or in furthering job opportunities must prove that it is on the basis of disability. This evidence can be hard to provide.</a:t>
            </a:r>
            <a:endParaRPr lang="fr-BE" sz="1200" dirty="0">
              <a:effectLst/>
              <a:latin typeface="Arial" panose="020B0604020202020204" pitchFamily="34" charset="0"/>
              <a:ea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15</a:t>
            </a:fld>
            <a:endParaRPr lang="en-GB"/>
          </a:p>
        </p:txBody>
      </p:sp>
    </p:spTree>
    <p:extLst>
      <p:ext uri="{BB962C8B-B14F-4D97-AF65-F5344CB8AC3E}">
        <p14:creationId xmlns:p14="http://schemas.microsoft.com/office/powerpoint/2010/main" val="4034894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Employment- Equal Treatment Directive </a:t>
            </a:r>
          </a:p>
          <a:p>
            <a:pPr marL="457200" algn="just">
              <a:lnSpc>
                <a:spcPct val="150000"/>
              </a:lnSpc>
            </a:pPr>
            <a:r>
              <a:rPr lang="en-GB" sz="1200" b="1" dirty="0">
                <a:effectLst/>
                <a:latin typeface="Arial" panose="020B0604020202020204" pitchFamily="34" charset="0"/>
                <a:ea typeface="Times New Roman" panose="02020603050405020304" pitchFamily="18" charset="0"/>
              </a:rPr>
              <a:t>What else does the directive say?</a:t>
            </a:r>
            <a:endParaRPr lang="fr-BE" sz="1200" b="1" dirty="0">
              <a:effectLst/>
              <a:latin typeface="Arial" panose="020B0604020202020204" pitchFamily="34" charset="0"/>
              <a:ea typeface="Times New Roman" panose="02020603050405020304" pitchFamily="18" charset="0"/>
            </a:endParaRPr>
          </a:p>
          <a:p>
            <a:pPr marL="342900" lvl="0" indent="-342900" algn="l">
              <a:lnSpc>
                <a:spcPct val="1500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The employer is obliged to provide reasonable accommodation (adaptations to workspace or working arrangements for person with disabilities). </a:t>
            </a:r>
            <a:endParaRPr lang="fr-BE" sz="1200" dirty="0">
              <a:effectLst/>
              <a:latin typeface="Arial" panose="020B0604020202020204" pitchFamily="34" charset="0"/>
              <a:ea typeface="Times New Roman" panose="02020603050405020304" pitchFamily="18" charset="0"/>
            </a:endParaRPr>
          </a:p>
          <a:p>
            <a:pPr marL="342900" lvl="0" indent="-342900" algn="l">
              <a:lnSpc>
                <a:spcPct val="150000"/>
              </a:lnSpc>
              <a:spcAft>
                <a:spcPts val="8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Must make changes on basis of worker’s needs such as removing physical barriers by installing ramps, facilitating access of visually impaired employees to information technologies, or altering working times to accommodate the needs of workers with disabilities. Failure to provide reasonable accommodation constitutes discrimination.</a:t>
            </a:r>
            <a:endParaRPr lang="fr-BE" sz="12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16</a:t>
            </a:fld>
            <a:endParaRPr lang="en-GB"/>
          </a:p>
        </p:txBody>
      </p:sp>
    </p:spTree>
    <p:extLst>
      <p:ext uri="{BB962C8B-B14F-4D97-AF65-F5344CB8AC3E}">
        <p14:creationId xmlns:p14="http://schemas.microsoft.com/office/powerpoint/2010/main" val="3584760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Employment- Equal Treatment Directive </a:t>
            </a:r>
          </a:p>
          <a:p>
            <a:pPr marL="342900" lvl="0" indent="-342900" algn="l">
              <a:lnSpc>
                <a:spcPct val="1500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This is probably the most common issue workers face. Why? Because the Directive doesn’t describe what actually needs to be done to ensure “reasonable accommodation”</a:t>
            </a:r>
            <a:endParaRPr lang="fr-BE" sz="1200" dirty="0">
              <a:effectLst/>
              <a:latin typeface="Arial" panose="020B0604020202020204" pitchFamily="34" charset="0"/>
              <a:ea typeface="Times New Roman" panose="02020603050405020304" pitchFamily="18" charset="0"/>
            </a:endParaRPr>
          </a:p>
          <a:p>
            <a:pPr marL="342900" lvl="0" indent="-342900" algn="l">
              <a:lnSpc>
                <a:spcPct val="150000"/>
              </a:lnSpc>
              <a:spcAft>
                <a:spcPts val="8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This is a weak spot in the Directive which means it is hard to impose, although some national legislation might go further and already set strict rules.</a:t>
            </a:r>
            <a:endParaRPr lang="fr-BE" sz="12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17</a:t>
            </a:fld>
            <a:endParaRPr lang="en-GB"/>
          </a:p>
        </p:txBody>
      </p:sp>
    </p:spTree>
    <p:extLst>
      <p:ext uri="{BB962C8B-B14F-4D97-AF65-F5344CB8AC3E}">
        <p14:creationId xmlns:p14="http://schemas.microsoft.com/office/powerpoint/2010/main" val="3189206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Employment- Equal Treatment Directive </a:t>
            </a:r>
          </a:p>
          <a:p>
            <a:pPr marL="342900" lvl="0" indent="-342900" algn="l">
              <a:lnSpc>
                <a:spcPct val="1500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Should hopefully improve as the Commission will release a package for improving labour market outcomes for persons with disabilities (part of Disability Strategy) which could include guidance on offering reasonable accommodation</a:t>
            </a:r>
            <a:endParaRPr lang="fr-BE" sz="1200" dirty="0">
              <a:effectLst/>
              <a:latin typeface="Arial" panose="020B0604020202020204" pitchFamily="34" charset="0"/>
              <a:ea typeface="Times New Roman" panose="02020603050405020304" pitchFamily="18" charset="0"/>
            </a:endParaRPr>
          </a:p>
          <a:p>
            <a:pPr marL="342900" lvl="0" indent="-342900" algn="l">
              <a:lnSpc>
                <a:spcPct val="150000"/>
              </a:lnSpc>
              <a:spcAft>
                <a:spcPts val="8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They will create a report on the implementation of the Directive so far</a:t>
            </a:r>
            <a:endParaRPr lang="fr-BE" sz="1200" dirty="0">
              <a:effectLst/>
              <a:latin typeface="Arial" panose="020B0604020202020204" pitchFamily="34" charset="0"/>
              <a:ea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18</a:t>
            </a:fld>
            <a:endParaRPr lang="en-GB"/>
          </a:p>
        </p:txBody>
      </p:sp>
    </p:spTree>
    <p:extLst>
      <p:ext uri="{BB962C8B-B14F-4D97-AF65-F5344CB8AC3E}">
        <p14:creationId xmlns:p14="http://schemas.microsoft.com/office/powerpoint/2010/main" val="2985825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Employment- Equal Treatment Directive </a:t>
            </a:r>
          </a:p>
          <a:p>
            <a:pPr algn="l">
              <a:lnSpc>
                <a:spcPct val="150000"/>
              </a:lnSpc>
              <a:spcAft>
                <a:spcPts val="800"/>
              </a:spcAft>
            </a:pPr>
            <a:r>
              <a:rPr lang="en-GB" sz="1200" b="1" dirty="0">
                <a:effectLst/>
                <a:latin typeface="Arial" panose="020B0604020202020204" pitchFamily="34" charset="0"/>
                <a:ea typeface="Times New Roman" panose="02020603050405020304" pitchFamily="18" charset="0"/>
              </a:rPr>
              <a:t>Other EU employment rights</a:t>
            </a:r>
            <a:endParaRPr lang="fr-BE" sz="1200" b="1" dirty="0">
              <a:effectLst/>
              <a:latin typeface="Arial" panose="020B0604020202020204" pitchFamily="34" charset="0"/>
              <a:ea typeface="Times New Roman" panose="02020603050405020304" pitchFamily="18" charset="0"/>
            </a:endParaRPr>
          </a:p>
          <a:p>
            <a:pPr marL="342900" lvl="0" indent="-342900" algn="l">
              <a:lnSpc>
                <a:spcPct val="1500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As an EU national – someone that has a passport of an EU country - you have the right to work in another EU country without a work permit.</a:t>
            </a:r>
            <a:endParaRPr lang="fr-BE" sz="1200" dirty="0">
              <a:effectLst/>
              <a:latin typeface="Arial" panose="020B0604020202020204" pitchFamily="34" charset="0"/>
              <a:ea typeface="Times New Roman" panose="02020603050405020304" pitchFamily="18" charset="0"/>
            </a:endParaRPr>
          </a:p>
          <a:p>
            <a:pPr marL="342900" lvl="0" indent="-342900" algn="l">
              <a:lnSpc>
                <a:spcPct val="1500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You have the same rights as nationals of the host country regarding access to work, assistance from employment services, and financial support to help you find work. </a:t>
            </a:r>
            <a:endParaRPr lang="fr-BE" sz="1200" dirty="0">
              <a:effectLst/>
              <a:latin typeface="Arial" panose="020B0604020202020204" pitchFamily="34" charset="0"/>
              <a:ea typeface="Times New Roman" panose="02020603050405020304" pitchFamily="18" charset="0"/>
            </a:endParaRPr>
          </a:p>
          <a:p>
            <a:pPr marL="342900" lvl="0" indent="-342900" algn="l">
              <a:lnSpc>
                <a:spcPct val="150000"/>
              </a:lnSpc>
              <a:spcAft>
                <a:spcPts val="8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For more information, please visit the European Commission’s website “</a:t>
            </a:r>
            <a:r>
              <a:rPr lang="en-GB" sz="1200" u="sng" dirty="0">
                <a:solidFill>
                  <a:srgbClr val="0000FF"/>
                </a:solidFill>
                <a:effectLst/>
                <a:latin typeface="Arial" panose="020B0604020202020204" pitchFamily="34" charset="0"/>
                <a:ea typeface="Times New Roman" panose="02020603050405020304" pitchFamily="18" charset="0"/>
                <a:hlinkClick r:id="rId3"/>
              </a:rPr>
              <a:t>Working in another EU country</a:t>
            </a:r>
            <a:r>
              <a:rPr lang="en-GB" sz="1200" dirty="0">
                <a:effectLst/>
                <a:latin typeface="Arial" panose="020B0604020202020204" pitchFamily="34" charset="0"/>
                <a:ea typeface="Times New Roman" panose="02020603050405020304" pitchFamily="18" charset="0"/>
              </a:rPr>
              <a:t>”.</a:t>
            </a:r>
            <a:endParaRPr lang="fr-BE" sz="12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19</a:t>
            </a:fld>
            <a:endParaRPr lang="en-GB"/>
          </a:p>
        </p:txBody>
      </p:sp>
    </p:spTree>
    <p:extLst>
      <p:ext uri="{BB962C8B-B14F-4D97-AF65-F5344CB8AC3E}">
        <p14:creationId xmlns:p14="http://schemas.microsoft.com/office/powerpoint/2010/main" val="362517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Housekeeping rules</a:t>
            </a:r>
          </a:p>
          <a:p>
            <a:pPr marL="378459" lvl="0" indent="-378458">
              <a:lnSpc>
                <a:spcPct val="150000"/>
              </a:lnSpc>
              <a:spcBef>
                <a:spcPts val="1324"/>
              </a:spcBef>
              <a:buClr>
                <a:srgbClr val="000000"/>
              </a:buClr>
              <a:buSzPts val="30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Language interpretation in English/Slovenian </a:t>
            </a:r>
          </a:p>
          <a:p>
            <a:pPr marL="378459" lvl="0" indent="-378458">
              <a:lnSpc>
                <a:spcPct val="150000"/>
              </a:lnSpc>
              <a:spcBef>
                <a:spcPts val="1324"/>
              </a:spcBef>
              <a:buClr>
                <a:srgbClr val="000000"/>
              </a:buClr>
              <a:buSzPts val="30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International Sign and Slovenian Sign Interpretation </a:t>
            </a:r>
          </a:p>
          <a:p>
            <a:pPr marL="378459" lvl="0" indent="-378458">
              <a:lnSpc>
                <a:spcPct val="150000"/>
              </a:lnSpc>
              <a:spcBef>
                <a:spcPts val="1324"/>
              </a:spcBef>
              <a:buClr>
                <a:srgbClr val="000000"/>
              </a:buClr>
              <a:buSzPts val="30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Real time Captioning in English (additional link in chat box) and automatic captioning Slovenian </a:t>
            </a:r>
          </a:p>
          <a:p>
            <a:pPr marL="378459" lvl="0" indent="-378458">
              <a:lnSpc>
                <a:spcPct val="150000"/>
              </a:lnSpc>
              <a:spcBef>
                <a:spcPts val="1324"/>
              </a:spcBef>
              <a:buClr>
                <a:srgbClr val="000000"/>
              </a:buClr>
              <a:buSzPts val="3000"/>
              <a:buFont typeface="Arial" panose="020B0604020202020204" pitchFamily="34" charset="0"/>
              <a:buChar char="•"/>
            </a:pPr>
            <a:r>
              <a:rPr lang="en-US" sz="1200" dirty="0">
                <a:latin typeface="Arial" panose="020B0604020202020204" pitchFamily="34" charset="0"/>
                <a:cs typeface="Arial" panose="020B0604020202020204" pitchFamily="34" charset="0"/>
              </a:rPr>
              <a:t>For technical questions please contact the host and for content questions please use the chat box or raise your hand (</a:t>
            </a:r>
            <a:r>
              <a:rPr lang="en-US" sz="1200" dirty="0" err="1">
                <a:latin typeface="Arial" panose="020B0604020202020204" pitchFamily="34" charset="0"/>
                <a:cs typeface="Arial" panose="020B0604020202020204" pitchFamily="34" charset="0"/>
              </a:rPr>
              <a:t>Alt+Y</a:t>
            </a:r>
            <a:r>
              <a:rPr lang="en-US" sz="1200" dirty="0">
                <a:latin typeface="Arial" panose="020B0604020202020204" pitchFamily="34" charset="0"/>
                <a:cs typeface="Arial" panose="020B0604020202020204" pitchFamily="34" charset="0"/>
              </a:rPr>
              <a:t>)</a:t>
            </a:r>
          </a:p>
          <a:p>
            <a:pPr marL="378459" lvl="0" indent="-378458">
              <a:lnSpc>
                <a:spcPct val="150000"/>
              </a:lnSpc>
              <a:spcBef>
                <a:spcPts val="1324"/>
              </a:spcBef>
              <a:buClr>
                <a:srgbClr val="000000"/>
              </a:buClr>
              <a:buSzPts val="3000"/>
              <a:buFont typeface="Arial" panose="020B0604020202020204" pitchFamily="34" charset="0"/>
              <a:buChar char="•"/>
            </a:pPr>
            <a:r>
              <a:rPr lang="en-US" sz="1200" dirty="0">
                <a:latin typeface="Arial" panose="020B0604020202020204" pitchFamily="34" charset="0"/>
                <a:cs typeface="Arial" panose="020B0604020202020204" pitchFamily="34" charset="0"/>
              </a:rPr>
              <a:t>Workshop will be recorded and shared with participants </a:t>
            </a:r>
          </a:p>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2</a:t>
            </a:fld>
            <a:endParaRPr lang="en-GB"/>
          </a:p>
        </p:txBody>
      </p:sp>
    </p:spTree>
    <p:extLst>
      <p:ext uri="{BB962C8B-B14F-4D97-AF65-F5344CB8AC3E}">
        <p14:creationId xmlns:p14="http://schemas.microsoft.com/office/powerpoint/2010/main" val="3011384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Structural Funds </a:t>
            </a:r>
          </a:p>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20</a:t>
            </a:fld>
            <a:endParaRPr lang="en-GB"/>
          </a:p>
        </p:txBody>
      </p:sp>
    </p:spTree>
    <p:extLst>
      <p:ext uri="{BB962C8B-B14F-4D97-AF65-F5344CB8AC3E}">
        <p14:creationId xmlns:p14="http://schemas.microsoft.com/office/powerpoint/2010/main" val="1101242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Structural Funds </a:t>
            </a:r>
          </a:p>
          <a:p>
            <a:pPr marL="342900" lvl="0" indent="-342900" algn="l">
              <a:lnSpc>
                <a:spcPct val="1500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The EU provides funding for a broad range of projects and programmes covering areas such as: regional and urban development, employment and social inclusion, agriculture and rural development, maritime and fisheries policies, research and innovation, and humanitarian aid.</a:t>
            </a:r>
            <a:endParaRPr lang="fr-BE" sz="1200" dirty="0">
              <a:effectLst/>
              <a:latin typeface="Arial" panose="020B0604020202020204" pitchFamily="34" charset="0"/>
              <a:ea typeface="Times New Roman" panose="02020603050405020304" pitchFamily="18" charset="0"/>
            </a:endParaRPr>
          </a:p>
          <a:p>
            <a:pPr marL="342900" lvl="0" indent="-342900" algn="l">
              <a:lnSpc>
                <a:spcPct val="150000"/>
              </a:lnSpc>
              <a:spcAft>
                <a:spcPts val="8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The European Structural &amp; Investment Funds (ESIF), which under the EU’s new Multiannual Financial Framework comes under the title Cohesion, Resilience and Values” are the second biggest part of the EU budget. </a:t>
            </a:r>
            <a:endParaRPr lang="fr-BE" sz="12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21</a:t>
            </a:fld>
            <a:endParaRPr lang="en-GB"/>
          </a:p>
        </p:txBody>
      </p:sp>
    </p:spTree>
    <p:extLst>
      <p:ext uri="{BB962C8B-B14F-4D97-AF65-F5344CB8AC3E}">
        <p14:creationId xmlns:p14="http://schemas.microsoft.com/office/powerpoint/2010/main" val="3895574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Structural Funds </a:t>
            </a:r>
          </a:p>
          <a:p>
            <a:pPr marL="342900" lvl="0" indent="-342900" algn="l">
              <a:lnSpc>
                <a:spcPct val="1500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These Funds aim, amongst others, to: </a:t>
            </a:r>
            <a:endParaRPr lang="fr-BE" sz="1200" dirty="0">
              <a:effectLst/>
              <a:latin typeface="Arial" panose="020B0604020202020204" pitchFamily="34" charset="0"/>
              <a:ea typeface="Times New Roman" panose="02020603050405020304" pitchFamily="18" charset="0"/>
            </a:endParaRPr>
          </a:p>
          <a:p>
            <a:pPr marL="342900" lvl="0" indent="-342900" algn="l">
              <a:lnSpc>
                <a:spcPct val="150000"/>
              </a:lnSpc>
              <a:buFont typeface="Courier New" panose="02070309020205020404" pitchFamily="49" charset="0"/>
              <a:buChar char="o"/>
            </a:pPr>
            <a:r>
              <a:rPr lang="en-GB" sz="1200" dirty="0">
                <a:effectLst/>
                <a:latin typeface="Arial" panose="020B0604020202020204" pitchFamily="34" charset="0"/>
                <a:ea typeface="Times New Roman" panose="02020603050405020304" pitchFamily="18" charset="0"/>
              </a:rPr>
              <a:t>improve accessibility</a:t>
            </a:r>
            <a:endParaRPr lang="fr-BE" sz="1200" dirty="0">
              <a:effectLst/>
              <a:latin typeface="Arial" panose="020B0604020202020204" pitchFamily="34" charset="0"/>
              <a:ea typeface="Times New Roman" panose="02020603050405020304" pitchFamily="18" charset="0"/>
            </a:endParaRPr>
          </a:p>
          <a:p>
            <a:pPr marL="342900" lvl="0" indent="-342900" algn="l">
              <a:lnSpc>
                <a:spcPct val="150000"/>
              </a:lnSpc>
              <a:buFont typeface="Courier New" panose="02070309020205020404" pitchFamily="49" charset="0"/>
              <a:buChar char="o"/>
            </a:pPr>
            <a:r>
              <a:rPr lang="en-GB" sz="1200" dirty="0">
                <a:effectLst/>
                <a:latin typeface="Arial" panose="020B0604020202020204" pitchFamily="34" charset="0"/>
                <a:ea typeface="Times New Roman" panose="02020603050405020304" pitchFamily="18" charset="0"/>
              </a:rPr>
              <a:t>fight poverty and social exclusion</a:t>
            </a:r>
            <a:endParaRPr lang="fr-BE" sz="1200" dirty="0">
              <a:effectLst/>
              <a:latin typeface="Arial" panose="020B0604020202020204" pitchFamily="34" charset="0"/>
              <a:ea typeface="Times New Roman" panose="02020603050405020304" pitchFamily="18" charset="0"/>
            </a:endParaRPr>
          </a:p>
          <a:p>
            <a:pPr marL="342900" lvl="0" indent="-342900" algn="l">
              <a:lnSpc>
                <a:spcPct val="150000"/>
              </a:lnSpc>
              <a:buFont typeface="Courier New" panose="02070309020205020404" pitchFamily="49" charset="0"/>
              <a:buChar char="o"/>
            </a:pPr>
            <a:r>
              <a:rPr lang="en-GB" sz="1200" dirty="0">
                <a:effectLst/>
                <a:latin typeface="Arial" panose="020B0604020202020204" pitchFamily="34" charset="0"/>
                <a:ea typeface="Times New Roman" panose="02020603050405020304" pitchFamily="18" charset="0"/>
              </a:rPr>
              <a:t>facilitate the transition from institutional to community-based care and services</a:t>
            </a:r>
            <a:endParaRPr lang="fr-BE" sz="1200" dirty="0">
              <a:effectLst/>
              <a:latin typeface="Arial" panose="020B0604020202020204" pitchFamily="34" charset="0"/>
              <a:ea typeface="Times New Roman" panose="02020603050405020304" pitchFamily="18" charset="0"/>
            </a:endParaRPr>
          </a:p>
          <a:p>
            <a:pPr marL="342900" lvl="0" indent="-342900" algn="l">
              <a:lnSpc>
                <a:spcPct val="150000"/>
              </a:lnSpc>
              <a:spcAft>
                <a:spcPts val="800"/>
              </a:spcAft>
              <a:buFont typeface="Courier New" panose="02070309020205020404" pitchFamily="49" charset="0"/>
              <a:buChar char="o"/>
            </a:pPr>
            <a:r>
              <a:rPr lang="en-GB" sz="1200" dirty="0">
                <a:effectLst/>
                <a:latin typeface="Arial" panose="020B0604020202020204" pitchFamily="34" charset="0"/>
                <a:ea typeface="Times New Roman" panose="02020603050405020304" pitchFamily="18" charset="0"/>
              </a:rPr>
              <a:t>increase education and employment opportunities for persons with disabilities in the EU. </a:t>
            </a:r>
            <a:endParaRPr lang="fr-BE" sz="12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22</a:t>
            </a:fld>
            <a:endParaRPr lang="en-GB"/>
          </a:p>
        </p:txBody>
      </p:sp>
    </p:spTree>
    <p:extLst>
      <p:ext uri="{BB962C8B-B14F-4D97-AF65-F5344CB8AC3E}">
        <p14:creationId xmlns:p14="http://schemas.microsoft.com/office/powerpoint/2010/main" val="3445920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Structural Funds </a:t>
            </a:r>
          </a:p>
          <a:p>
            <a:pPr marL="342900" lvl="0" indent="-342900" algn="l">
              <a:lnSpc>
                <a:spcPct val="150000"/>
              </a:lnSpc>
              <a:buFont typeface="Symbol" panose="05050102010706020507" pitchFamily="18" charset="2"/>
              <a:buChar char=""/>
              <a:tabLst>
                <a:tab pos="457200" algn="l"/>
              </a:tabLst>
            </a:pPr>
            <a:r>
              <a:rPr lang="en-GB" sz="1200" dirty="0">
                <a:effectLst/>
                <a:latin typeface="Arial" panose="020B0604020202020204" pitchFamily="34" charset="0"/>
                <a:ea typeface="Times New Roman" panose="02020603050405020304" pitchFamily="18" charset="0"/>
              </a:rPr>
              <a:t>The newly adopted </a:t>
            </a:r>
            <a:r>
              <a:rPr lang="en-GB" sz="1200" u="sng" dirty="0">
                <a:solidFill>
                  <a:srgbClr val="0000FF"/>
                </a:solidFill>
                <a:effectLst/>
                <a:latin typeface="Arial" panose="020B0604020202020204" pitchFamily="34" charset="0"/>
                <a:ea typeface="Times New Roman" panose="02020603050405020304" pitchFamily="18" charset="0"/>
                <a:hlinkClick r:id="rId3"/>
              </a:rPr>
              <a:t>Common Provisions Regulation (CPR)</a:t>
            </a:r>
            <a:r>
              <a:rPr lang="en-GB" sz="1200" dirty="0">
                <a:effectLst/>
                <a:latin typeface="Arial" panose="020B0604020202020204" pitchFamily="34" charset="0"/>
                <a:ea typeface="Times New Roman" panose="02020603050405020304" pitchFamily="18" charset="0"/>
              </a:rPr>
              <a:t> for shared management funds, covering the period 2021-2027, sets out the rules for the use of a number of EU funds, including the European Regional Development Fund and Cohesion Fund, as well as the European Social Fund Plus.</a:t>
            </a:r>
            <a:endParaRPr lang="fr-BE" sz="1200" dirty="0">
              <a:effectLst/>
              <a:latin typeface="Arial" panose="020B0604020202020204" pitchFamily="34" charset="0"/>
              <a:ea typeface="Times New Roman" panose="02020603050405020304" pitchFamily="18" charset="0"/>
            </a:endParaRPr>
          </a:p>
          <a:p>
            <a:pPr marL="342900" lvl="0" indent="-342900" algn="l">
              <a:lnSpc>
                <a:spcPct val="150000"/>
              </a:lnSpc>
              <a:spcAft>
                <a:spcPts val="800"/>
              </a:spcAft>
              <a:buFont typeface="Symbol" panose="05050102010706020507" pitchFamily="18" charset="2"/>
              <a:buChar char=""/>
              <a:tabLst>
                <a:tab pos="457200" algn="l"/>
              </a:tabLst>
            </a:pPr>
            <a:r>
              <a:rPr lang="en-GB" sz="1200" dirty="0">
                <a:effectLst/>
                <a:latin typeface="Arial" panose="020B0604020202020204" pitchFamily="34" charset="0"/>
                <a:ea typeface="Times New Roman" panose="02020603050405020304" pitchFamily="18" charset="0"/>
              </a:rPr>
              <a:t>The Common Provisions Regulation states that, when using EU money from the funds mentioned above, Member States must follow a number of rules. </a:t>
            </a:r>
            <a:endParaRPr lang="fr-BE" sz="12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23</a:t>
            </a:fld>
            <a:endParaRPr lang="en-GB"/>
          </a:p>
        </p:txBody>
      </p:sp>
    </p:spTree>
    <p:extLst>
      <p:ext uri="{BB962C8B-B14F-4D97-AF65-F5344CB8AC3E}">
        <p14:creationId xmlns:p14="http://schemas.microsoft.com/office/powerpoint/2010/main" val="1145731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Structural Funds </a:t>
            </a:r>
          </a:p>
          <a:p>
            <a:pPr marL="342900" lvl="0" indent="-342900" algn="l">
              <a:lnSpc>
                <a:spcPct val="150000"/>
              </a:lnSpc>
              <a:spcAft>
                <a:spcPts val="800"/>
              </a:spcAft>
              <a:buFont typeface="Symbol" panose="05050102010706020507" pitchFamily="18" charset="2"/>
              <a:buChar char=""/>
              <a:tabLst>
                <a:tab pos="457200" algn="l"/>
              </a:tabLst>
            </a:pPr>
            <a:r>
              <a:rPr lang="en-GB" sz="1200" dirty="0">
                <a:effectLst/>
                <a:latin typeface="Arial" panose="020B0604020202020204" pitchFamily="34" charset="0"/>
                <a:ea typeface="Times New Roman" panose="02020603050405020304" pitchFamily="18" charset="0"/>
              </a:rPr>
              <a:t>Regulation states that, when it comes to selecting and monitoring how funds are used, “non-governmental organisations, and bodies responsible for promoting social inclusion, fundamental rights, rights of persons with disabilities, gender equality and non-discrimination” must be included in the process.</a:t>
            </a:r>
            <a:endParaRPr lang="fr-BE" sz="1200" dirty="0">
              <a:effectLst/>
              <a:latin typeface="Arial" panose="020B0604020202020204" pitchFamily="34" charset="0"/>
              <a:ea typeface="Times New Roman" panose="02020603050405020304" pitchFamily="18" charset="0"/>
            </a:endParaRPr>
          </a:p>
          <a:p>
            <a:pPr marL="342900" lvl="0" indent="-342900" algn="l">
              <a:lnSpc>
                <a:spcPct val="150000"/>
              </a:lnSpc>
              <a:buFont typeface="Symbol" panose="05050102010706020507" pitchFamily="18" charset="2"/>
              <a:buChar char=""/>
              <a:tabLst>
                <a:tab pos="457200" algn="l"/>
              </a:tabLst>
            </a:pPr>
            <a:r>
              <a:rPr lang="en-GB" sz="1200" dirty="0">
                <a:effectLst/>
                <a:latin typeface="Arial" panose="020B0604020202020204" pitchFamily="34" charset="0"/>
                <a:ea typeface="Times New Roman" panose="02020603050405020304" pitchFamily="18" charset="0"/>
              </a:rPr>
              <a:t>The Common Provisions Regulation also contains what are known as “Horizontal Enabling Conditions” which govern the general criteria for eligibility to use the EU funds. </a:t>
            </a:r>
            <a:endParaRPr lang="fr-BE" sz="1200" dirty="0">
              <a:effectLst/>
              <a:latin typeface="Arial" panose="020B0604020202020204" pitchFamily="34" charset="0"/>
              <a:ea typeface="Times New Roman" panose="02020603050405020304" pitchFamily="18" charset="0"/>
            </a:endParaRPr>
          </a:p>
          <a:p>
            <a:pPr marL="342900" lvl="0" indent="-342900" algn="l">
              <a:lnSpc>
                <a:spcPct val="150000"/>
              </a:lnSpc>
              <a:spcAft>
                <a:spcPts val="800"/>
              </a:spcAft>
              <a:buFont typeface="Symbol" panose="05050102010706020507" pitchFamily="18" charset="2"/>
              <a:buChar char=""/>
              <a:tabLst>
                <a:tab pos="457200" algn="l"/>
              </a:tabLst>
            </a:pPr>
            <a:r>
              <a:rPr lang="en-GB" sz="1200" dirty="0">
                <a:effectLst/>
                <a:latin typeface="Arial" panose="020B0604020202020204" pitchFamily="34" charset="0"/>
                <a:ea typeface="Times New Roman" panose="02020603050405020304" pitchFamily="18" charset="0"/>
              </a:rPr>
              <a:t>The Horizontal Enabling Conditions state that Member States must have a “national framework for implementing the UNCRPD” in order to get funding. </a:t>
            </a:r>
            <a:endParaRPr lang="fr-BE" sz="1200" dirty="0">
              <a:effectLst/>
              <a:latin typeface="Arial" panose="020B0604020202020204" pitchFamily="34" charset="0"/>
              <a:ea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24</a:t>
            </a:fld>
            <a:endParaRPr lang="en-GB"/>
          </a:p>
        </p:txBody>
      </p:sp>
    </p:spTree>
    <p:extLst>
      <p:ext uri="{BB962C8B-B14F-4D97-AF65-F5344CB8AC3E}">
        <p14:creationId xmlns:p14="http://schemas.microsoft.com/office/powerpoint/2010/main" val="4008588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Structural Funds </a:t>
            </a:r>
          </a:p>
          <a:p>
            <a:pPr marL="342900" lvl="0" indent="-342900" algn="l">
              <a:lnSpc>
                <a:spcPct val="150000"/>
              </a:lnSpc>
              <a:buFont typeface="Symbol" panose="05050102010706020507" pitchFamily="18" charset="2"/>
              <a:buChar char=""/>
              <a:tabLst>
                <a:tab pos="457200" algn="l"/>
              </a:tabLst>
            </a:pPr>
            <a:r>
              <a:rPr lang="en-GB" sz="1200" dirty="0">
                <a:effectLst/>
                <a:latin typeface="Arial" panose="020B0604020202020204" pitchFamily="34" charset="0"/>
                <a:ea typeface="Times New Roman" panose="02020603050405020304" pitchFamily="18" charset="0"/>
              </a:rPr>
              <a:t>The Regulation also contains “Thematic Enabling Conditions”, which fill a similar purpose to the Horizontal Enabling Conditions, but with specific requirements linked to the different funds under the CPR. </a:t>
            </a:r>
            <a:endParaRPr lang="fr-BE" sz="1200" dirty="0">
              <a:effectLst/>
              <a:latin typeface="Arial" panose="020B0604020202020204" pitchFamily="34" charset="0"/>
              <a:ea typeface="Times New Roman" panose="02020603050405020304" pitchFamily="18" charset="0"/>
            </a:endParaRPr>
          </a:p>
          <a:p>
            <a:pPr marL="342900" lvl="0" indent="-342900" algn="l">
              <a:lnSpc>
                <a:spcPct val="150000"/>
              </a:lnSpc>
              <a:spcAft>
                <a:spcPts val="800"/>
              </a:spcAft>
              <a:buFont typeface="Symbol" panose="05050102010706020507" pitchFamily="18" charset="2"/>
              <a:buChar char=""/>
              <a:tabLst>
                <a:tab pos="457200" algn="l"/>
              </a:tabLst>
            </a:pPr>
            <a:r>
              <a:rPr lang="en-GB" sz="1200" dirty="0">
                <a:effectLst/>
                <a:latin typeface="Arial" panose="020B0604020202020204" pitchFamily="34" charset="0"/>
                <a:ea typeface="Times New Roman" panose="02020603050405020304" pitchFamily="18" charset="0"/>
              </a:rPr>
              <a:t>They state that funding from the EU Regional Development Fund in particular must show “measures to promote community-based services, including prevention and primary care, home-care and community-based services”, and thus cannot be invested in institutions for persons with disabilities.</a:t>
            </a:r>
            <a:endParaRPr lang="fr-BE" sz="12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25</a:t>
            </a:fld>
            <a:endParaRPr lang="en-GB"/>
          </a:p>
        </p:txBody>
      </p:sp>
    </p:spTree>
    <p:extLst>
      <p:ext uri="{BB962C8B-B14F-4D97-AF65-F5344CB8AC3E}">
        <p14:creationId xmlns:p14="http://schemas.microsoft.com/office/powerpoint/2010/main" val="9193053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Accessibility </a:t>
            </a:r>
          </a:p>
        </p:txBody>
      </p:sp>
      <p:sp>
        <p:nvSpPr>
          <p:cNvPr id="4" name="Slide Number Placeholder 3"/>
          <p:cNvSpPr>
            <a:spLocks noGrp="1"/>
          </p:cNvSpPr>
          <p:nvPr>
            <p:ph type="sldNum" sz="quarter" idx="10"/>
          </p:nvPr>
        </p:nvSpPr>
        <p:spPr/>
        <p:txBody>
          <a:bodyPr/>
          <a:lstStyle/>
          <a:p>
            <a:fld id="{6C3637DA-ECFF-4E30-8019-BCDA5E2DDEE1}" type="slidenum">
              <a:rPr lang="en-GB" smtClean="0"/>
              <a:t>26</a:t>
            </a:fld>
            <a:endParaRPr lang="en-GB"/>
          </a:p>
        </p:txBody>
      </p:sp>
    </p:spTree>
    <p:extLst>
      <p:ext uri="{BB962C8B-B14F-4D97-AF65-F5344CB8AC3E}">
        <p14:creationId xmlns:p14="http://schemas.microsoft.com/office/powerpoint/2010/main" val="579724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Accessibility </a:t>
            </a:r>
          </a:p>
          <a:p>
            <a:pPr marL="228600" indent="-228600" algn="just">
              <a:lnSpc>
                <a:spcPct val="150000"/>
              </a:lnSpc>
              <a:spcAft>
                <a:spcPts val="800"/>
              </a:spcAft>
              <a:buFont typeface="+mj-lt"/>
              <a:buAutoNum type="arabicPeriod"/>
            </a:pPr>
            <a:r>
              <a:rPr lang="en-US" sz="1200" dirty="0">
                <a:effectLst/>
                <a:latin typeface="Arial" panose="020B0604020202020204" pitchFamily="34" charset="0"/>
                <a:ea typeface="Times New Roman" panose="02020603050405020304" pitchFamily="18" charset="0"/>
              </a:rPr>
              <a:t>Accessible products and services – European Accessibility Act (EAA)</a:t>
            </a:r>
          </a:p>
          <a:p>
            <a:pPr marL="228600" indent="-228600" algn="just">
              <a:lnSpc>
                <a:spcPct val="150000"/>
              </a:lnSpc>
              <a:spcAft>
                <a:spcPts val="800"/>
              </a:spcAft>
              <a:buFont typeface="+mj-lt"/>
              <a:buAutoNum type="arabicPeriod"/>
            </a:pPr>
            <a:r>
              <a:rPr lang="en-GB" sz="1200" dirty="0">
                <a:effectLst/>
                <a:latin typeface="Arial" panose="020B0604020202020204" pitchFamily="34" charset="0"/>
                <a:ea typeface="Times New Roman" panose="02020603050405020304" pitchFamily="18" charset="0"/>
              </a:rPr>
              <a:t>Websites and mobile apps of public sector bodies – Web Accessibility Directive (WAD)</a:t>
            </a:r>
          </a:p>
          <a:p>
            <a:pPr marL="228600" indent="-228600" algn="just">
              <a:lnSpc>
                <a:spcPct val="150000"/>
              </a:lnSpc>
              <a:spcAft>
                <a:spcPts val="800"/>
              </a:spcAft>
              <a:buFont typeface="+mj-lt"/>
              <a:buAutoNum type="arabicPeriod"/>
            </a:pPr>
            <a:r>
              <a:rPr lang="en-GB" sz="1200" dirty="0">
                <a:effectLst/>
                <a:latin typeface="Arial" panose="020B0604020202020204" pitchFamily="34" charset="0"/>
                <a:ea typeface="Times New Roman" panose="02020603050405020304" pitchFamily="18" charset="0"/>
              </a:rPr>
              <a:t>Electronic communications (incl. emergency communication) – European Electronic Communications Code (EECC)</a:t>
            </a:r>
          </a:p>
          <a:p>
            <a:pPr marL="228600" indent="-228600" algn="just">
              <a:lnSpc>
                <a:spcPct val="150000"/>
              </a:lnSpc>
              <a:spcAft>
                <a:spcPts val="800"/>
              </a:spcAft>
              <a:buFont typeface="+mj-lt"/>
              <a:buAutoNum type="arabicPeriod"/>
            </a:pPr>
            <a:r>
              <a:rPr lang="en-GB" sz="1200" dirty="0">
                <a:latin typeface="Arial" panose="020B0604020202020204" pitchFamily="34" charset="0"/>
                <a:ea typeface="Times New Roman" panose="02020603050405020304" pitchFamily="18" charset="0"/>
              </a:rPr>
              <a:t>Audiovisual content (incl. emergency broadcasts) – Audiovisual Media Services Directive (AVMSD)</a:t>
            </a:r>
          </a:p>
          <a:p>
            <a:pPr marL="228600" indent="-228600" algn="just">
              <a:lnSpc>
                <a:spcPct val="150000"/>
              </a:lnSpc>
              <a:spcAft>
                <a:spcPts val="800"/>
              </a:spcAft>
              <a:buFont typeface="+mj-lt"/>
              <a:buAutoNum type="arabicPeriod"/>
            </a:pPr>
            <a:r>
              <a:rPr lang="en-GB" sz="1200" dirty="0">
                <a:effectLst/>
                <a:latin typeface="Arial" panose="020B0604020202020204" pitchFamily="34" charset="0"/>
                <a:ea typeface="Times New Roman" panose="02020603050405020304" pitchFamily="18" charset="0"/>
              </a:rPr>
              <a:t>Books and e-books – Marrakesh Treaty and Directive</a:t>
            </a:r>
          </a:p>
          <a:p>
            <a:endParaRPr lang="en-GB" sz="1200" b="1" dirty="0"/>
          </a:p>
          <a:p>
            <a:endParaRPr lang="en-GB" b="1" dirty="0"/>
          </a:p>
        </p:txBody>
      </p:sp>
      <p:sp>
        <p:nvSpPr>
          <p:cNvPr id="4" name="Slide Number Placeholder 3"/>
          <p:cNvSpPr>
            <a:spLocks noGrp="1"/>
          </p:cNvSpPr>
          <p:nvPr>
            <p:ph type="sldNum" sz="quarter" idx="10"/>
          </p:nvPr>
        </p:nvSpPr>
        <p:spPr/>
        <p:txBody>
          <a:bodyPr/>
          <a:lstStyle/>
          <a:p>
            <a:fld id="{6C3637DA-ECFF-4E30-8019-BCDA5E2DDEE1}" type="slidenum">
              <a:rPr lang="en-GB" smtClean="0"/>
              <a:t>27</a:t>
            </a:fld>
            <a:endParaRPr lang="en-GB"/>
          </a:p>
        </p:txBody>
      </p:sp>
    </p:spTree>
    <p:extLst>
      <p:ext uri="{BB962C8B-B14F-4D97-AF65-F5344CB8AC3E}">
        <p14:creationId xmlns:p14="http://schemas.microsoft.com/office/powerpoint/2010/main" val="26232796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b="1" dirty="0"/>
              <a:t>Accessible </a:t>
            </a:r>
            <a:r>
              <a:rPr lang="en-US" b="1" dirty="0">
                <a:effectLst/>
              </a:rPr>
              <a:t>products and services – European Accessibility Act (EAA)</a:t>
            </a:r>
            <a:r>
              <a:rPr lang="en-GB" b="1" dirty="0"/>
              <a:t> </a:t>
            </a:r>
          </a:p>
          <a:p>
            <a:pPr marL="0" indent="0" algn="just">
              <a:lnSpc>
                <a:spcPct val="150000"/>
              </a:lnSpc>
              <a:spcAft>
                <a:spcPts val="800"/>
              </a:spcAft>
              <a:buFont typeface="Arial" panose="020B0604020202020204" pitchFamily="34" charset="0"/>
              <a:buNone/>
            </a:pPr>
            <a:r>
              <a:rPr lang="en-US" sz="2800" dirty="0">
                <a:effectLst/>
                <a:latin typeface="Arial" panose="020B0604020202020204" pitchFamily="34" charset="0"/>
                <a:ea typeface="Times New Roman" panose="02020603050405020304" pitchFamily="18" charset="0"/>
              </a:rPr>
              <a:t>A Directive:</a:t>
            </a:r>
          </a:p>
          <a:p>
            <a:pPr marL="457200" indent="-457200" algn="just">
              <a:lnSpc>
                <a:spcPct val="150000"/>
              </a:lnSpc>
              <a:spcAft>
                <a:spcPts val="800"/>
              </a:spcAft>
              <a:buFont typeface="Arial" panose="020B0604020202020204" pitchFamily="34" charset="0"/>
              <a:buChar char="•"/>
            </a:pPr>
            <a:r>
              <a:rPr lang="en-GB" sz="2800" dirty="0">
                <a:effectLst/>
                <a:latin typeface="Arial" panose="020B0604020202020204" pitchFamily="34" charset="0"/>
                <a:ea typeface="Times New Roman" panose="02020603050405020304" pitchFamily="18" charset="0"/>
              </a:rPr>
              <a:t>Adopte</a:t>
            </a:r>
            <a:r>
              <a:rPr lang="en-GB" sz="2800" dirty="0">
                <a:latin typeface="Arial" panose="020B0604020202020204" pitchFamily="34" charset="0"/>
                <a:ea typeface="Times New Roman" panose="02020603050405020304" pitchFamily="18" charset="0"/>
              </a:rPr>
              <a:t>d by the EU on 19 April 2019</a:t>
            </a:r>
          </a:p>
          <a:p>
            <a:pPr marL="457200" indent="-457200" algn="just">
              <a:lnSpc>
                <a:spcPct val="150000"/>
              </a:lnSpc>
              <a:spcAft>
                <a:spcPts val="800"/>
              </a:spcAft>
              <a:buFont typeface="Arial" panose="020B0604020202020204" pitchFamily="34" charset="0"/>
              <a:buChar char="•"/>
            </a:pPr>
            <a:r>
              <a:rPr lang="en-GB" sz="2800" dirty="0">
                <a:effectLst/>
                <a:latin typeface="Arial" panose="020B0604020202020204" pitchFamily="34" charset="0"/>
                <a:ea typeface="Times New Roman" panose="02020603050405020304" pitchFamily="18" charset="0"/>
              </a:rPr>
              <a:t>To be trans</a:t>
            </a:r>
            <a:r>
              <a:rPr lang="en-GB" sz="2800" dirty="0">
                <a:latin typeface="Arial" panose="020B0604020202020204" pitchFamily="34" charset="0"/>
                <a:ea typeface="Times New Roman" panose="02020603050405020304" pitchFamily="18" charset="0"/>
              </a:rPr>
              <a:t>posed by Member States by 28 June 2022</a:t>
            </a:r>
          </a:p>
          <a:p>
            <a:pPr marL="457200" indent="-457200" algn="just">
              <a:lnSpc>
                <a:spcPct val="150000"/>
              </a:lnSpc>
              <a:spcAft>
                <a:spcPts val="800"/>
              </a:spcAft>
              <a:buFont typeface="Arial" panose="020B0604020202020204" pitchFamily="34" charset="0"/>
              <a:buChar char="•"/>
            </a:pPr>
            <a:r>
              <a:rPr lang="en-GB" sz="2800" dirty="0">
                <a:latin typeface="Arial" panose="020B0604020202020204" pitchFamily="34" charset="0"/>
                <a:ea typeface="Times New Roman" panose="02020603050405020304" pitchFamily="18" charset="0"/>
              </a:rPr>
              <a:t>Will apply starting from 28 June 2025 (with exceptions)</a:t>
            </a:r>
          </a:p>
          <a:p>
            <a:pPr marL="457200" indent="-457200" algn="just">
              <a:lnSpc>
                <a:spcPct val="150000"/>
              </a:lnSpc>
              <a:spcAft>
                <a:spcPts val="800"/>
              </a:spcAft>
              <a:buFont typeface="Arial" panose="020B0604020202020204" pitchFamily="34" charset="0"/>
              <a:buChar char="•"/>
            </a:pPr>
            <a:r>
              <a:rPr lang="en-US" sz="2800" dirty="0">
                <a:effectLst/>
                <a:latin typeface="Arial" panose="020B0604020202020204" pitchFamily="34" charset="0"/>
                <a:ea typeface="Times New Roman" panose="02020603050405020304" pitchFamily="18" charset="0"/>
              </a:rPr>
              <a:t>Harmonized standards will help implement the EAA</a:t>
            </a:r>
          </a:p>
          <a:p>
            <a:pPr marL="0" indent="0">
              <a:buNone/>
            </a:pPr>
            <a:endParaRPr lang="en-GB" b="1" dirty="0"/>
          </a:p>
        </p:txBody>
      </p:sp>
      <p:sp>
        <p:nvSpPr>
          <p:cNvPr id="4" name="Slide Number Placeholder 3"/>
          <p:cNvSpPr>
            <a:spLocks noGrp="1"/>
          </p:cNvSpPr>
          <p:nvPr>
            <p:ph type="sldNum" sz="quarter" idx="10"/>
          </p:nvPr>
        </p:nvSpPr>
        <p:spPr/>
        <p:txBody>
          <a:bodyPr/>
          <a:lstStyle/>
          <a:p>
            <a:fld id="{6C3637DA-ECFF-4E30-8019-BCDA5E2DDEE1}" type="slidenum">
              <a:rPr lang="en-GB" smtClean="0"/>
              <a:t>28</a:t>
            </a:fld>
            <a:endParaRPr lang="en-GB"/>
          </a:p>
        </p:txBody>
      </p:sp>
    </p:spTree>
    <p:extLst>
      <p:ext uri="{BB962C8B-B14F-4D97-AF65-F5344CB8AC3E}">
        <p14:creationId xmlns:p14="http://schemas.microsoft.com/office/powerpoint/2010/main" val="1024376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FFFFFF"/>
                </a:solidFill>
                <a:latin typeface="+mj-lt"/>
                <a:ea typeface="+mj-ea"/>
                <a:cs typeface="+mj-cs"/>
              </a:rPr>
              <a:t>1. Accessible </a:t>
            </a:r>
            <a:r>
              <a:rPr lang="en-US" sz="1200" kern="1200" dirty="0">
                <a:solidFill>
                  <a:srgbClr val="FFFFFF"/>
                </a:solidFill>
                <a:effectLst/>
                <a:latin typeface="+mj-lt"/>
                <a:ea typeface="+mj-ea"/>
                <a:cs typeface="+mj-cs"/>
              </a:rPr>
              <a:t>products and services – European Accessibility Act (EAA)</a:t>
            </a:r>
            <a:r>
              <a:rPr lang="en-US" sz="1200" kern="1200" dirty="0">
                <a:solidFill>
                  <a:srgbClr val="FFFFFF"/>
                </a:solidFill>
                <a:latin typeface="+mj-lt"/>
                <a:ea typeface="+mj-ea"/>
                <a:cs typeface="+mj-cs"/>
              </a:rPr>
              <a:t> </a:t>
            </a:r>
            <a:endParaRPr lang="en-GB" dirty="0"/>
          </a:p>
          <a:p>
            <a:pPr marL="342900" lvl="0" indent="-342900" algn="l">
              <a:lnSpc>
                <a:spcPct val="150000"/>
              </a:lnSpc>
              <a:spcAft>
                <a:spcPts val="800"/>
              </a:spcAft>
              <a:buFont typeface="Symbol" panose="05050102010706020507" pitchFamily="18" charset="2"/>
              <a:buChar char=""/>
              <a:tabLst>
                <a:tab pos="266700" algn="l"/>
              </a:tabLst>
            </a:pPr>
            <a:r>
              <a:rPr lang="en-GB" sz="1800" dirty="0">
                <a:effectLst/>
                <a:latin typeface="Arial" panose="020B0604020202020204" pitchFamily="34" charset="0"/>
                <a:ea typeface="Times New Roman" panose="02020603050405020304" pitchFamily="18" charset="0"/>
              </a:rPr>
              <a:t>Smartphones, tablets, computers and their operating systems</a:t>
            </a:r>
            <a:endParaRPr lang="fr-FR" sz="1800" dirty="0">
              <a:effectLst/>
              <a:latin typeface="Arial" panose="020B0604020202020204" pitchFamily="34" charset="0"/>
              <a:ea typeface="Times New Roman" panose="02020603050405020304" pitchFamily="18" charset="0"/>
            </a:endParaRPr>
          </a:p>
          <a:p>
            <a:pPr marL="342900" lvl="0" indent="-342900" algn="l">
              <a:lnSpc>
                <a:spcPct val="150000"/>
              </a:lnSpc>
              <a:spcAft>
                <a:spcPts val="800"/>
              </a:spcAft>
              <a:buFont typeface="Symbol" panose="05050102010706020507" pitchFamily="18" charset="2"/>
              <a:buChar char=""/>
              <a:tabLst>
                <a:tab pos="266700" algn="l"/>
              </a:tabLst>
            </a:pPr>
            <a:r>
              <a:rPr lang="en-GB" sz="1800" dirty="0">
                <a:effectLst/>
                <a:latin typeface="Arial" panose="020B0604020202020204" pitchFamily="34" charset="0"/>
                <a:ea typeface="Times New Roman" panose="02020603050405020304" pitchFamily="18" charset="0"/>
              </a:rPr>
              <a:t>Ticketing machines and check-in machines</a:t>
            </a:r>
            <a:endParaRPr lang="fr-FR" sz="1800" dirty="0">
              <a:effectLst/>
              <a:latin typeface="Arial" panose="020B0604020202020204" pitchFamily="34" charset="0"/>
              <a:ea typeface="Times New Roman" panose="02020603050405020304" pitchFamily="18" charset="0"/>
            </a:endParaRPr>
          </a:p>
          <a:p>
            <a:pPr marL="342900" lvl="0" indent="-342900" algn="l">
              <a:lnSpc>
                <a:spcPct val="150000"/>
              </a:lnSpc>
              <a:spcAft>
                <a:spcPts val="800"/>
              </a:spcAft>
              <a:buFont typeface="Symbol" panose="05050102010706020507" pitchFamily="18" charset="2"/>
              <a:buChar char=""/>
              <a:tabLst>
                <a:tab pos="266700" algn="l"/>
              </a:tabLst>
            </a:pPr>
            <a:r>
              <a:rPr lang="en-GB" sz="1800" dirty="0">
                <a:effectLst/>
                <a:latin typeface="Arial" panose="020B0604020202020204" pitchFamily="34" charset="0"/>
                <a:ea typeface="Times New Roman" panose="02020603050405020304" pitchFamily="18" charset="0"/>
              </a:rPr>
              <a:t>All payment terminals</a:t>
            </a:r>
            <a:endParaRPr lang="fr-FR" sz="1800" dirty="0">
              <a:effectLst/>
              <a:latin typeface="Arial" panose="020B0604020202020204" pitchFamily="34" charset="0"/>
              <a:ea typeface="Times New Roman" panose="02020603050405020304" pitchFamily="18" charset="0"/>
            </a:endParaRPr>
          </a:p>
          <a:p>
            <a:pPr marL="342900" lvl="0" indent="-342900" algn="l">
              <a:lnSpc>
                <a:spcPct val="150000"/>
              </a:lnSpc>
              <a:spcAft>
                <a:spcPts val="800"/>
              </a:spcAft>
              <a:buFont typeface="Symbol" panose="05050102010706020507" pitchFamily="18" charset="2"/>
              <a:buChar char=""/>
              <a:tabLst>
                <a:tab pos="266700" algn="l"/>
              </a:tabLst>
            </a:pPr>
            <a:r>
              <a:rPr lang="en-GB" sz="1800" dirty="0">
                <a:effectLst/>
                <a:latin typeface="Arial" panose="020B0604020202020204" pitchFamily="34" charset="0"/>
                <a:ea typeface="Times New Roman" panose="02020603050405020304" pitchFamily="18" charset="0"/>
              </a:rPr>
              <a:t>Smart televisions and access to TV programmes and video on-demand platforms</a:t>
            </a:r>
            <a:endParaRPr lang="fr-FR" sz="1800" dirty="0">
              <a:effectLst/>
              <a:latin typeface="Arial" panose="020B0604020202020204" pitchFamily="34" charset="0"/>
              <a:ea typeface="Times New Roman" panose="02020603050405020304" pitchFamily="18" charset="0"/>
            </a:endParaRPr>
          </a:p>
          <a:p>
            <a:pPr marL="342900" lvl="0" indent="-342900" algn="l">
              <a:lnSpc>
                <a:spcPct val="150000"/>
              </a:lnSpc>
              <a:spcAft>
                <a:spcPts val="800"/>
              </a:spcAft>
              <a:buFont typeface="Symbol" panose="05050102010706020507" pitchFamily="18" charset="2"/>
              <a:buChar char=""/>
              <a:tabLst>
                <a:tab pos="266700" algn="l"/>
              </a:tabLst>
            </a:pPr>
            <a:r>
              <a:rPr lang="en-GB" sz="1800" dirty="0">
                <a:effectLst/>
                <a:latin typeface="Arial" panose="020B0604020202020204" pitchFamily="34" charset="0"/>
                <a:ea typeface="Times New Roman" panose="02020603050405020304" pitchFamily="18" charset="0"/>
              </a:rPr>
              <a:t>Banking services and ATMs</a:t>
            </a:r>
            <a:endParaRPr lang="fr-FR" sz="1800" dirty="0">
              <a:effectLst/>
              <a:latin typeface="Arial" panose="020B0604020202020204" pitchFamily="34" charset="0"/>
              <a:ea typeface="Times New Roman" panose="02020603050405020304" pitchFamily="18" charset="0"/>
            </a:endParaRPr>
          </a:p>
          <a:p>
            <a:pPr marL="342900" lvl="0" indent="-342900" algn="l">
              <a:lnSpc>
                <a:spcPct val="150000"/>
              </a:lnSpc>
              <a:spcAft>
                <a:spcPts val="800"/>
              </a:spcAft>
              <a:buFont typeface="Symbol" panose="05050102010706020507" pitchFamily="18" charset="2"/>
              <a:buChar char=""/>
              <a:tabLst>
                <a:tab pos="266700" algn="l"/>
              </a:tabLst>
            </a:pPr>
            <a:r>
              <a:rPr lang="en-GB" sz="1800" dirty="0">
                <a:effectLst/>
                <a:latin typeface="Arial" panose="020B0604020202020204" pitchFamily="34" charset="0"/>
                <a:ea typeface="Times New Roman" panose="02020603050405020304" pitchFamily="18" charset="0"/>
              </a:rPr>
              <a:t>E-books and e-readers</a:t>
            </a:r>
            <a:endParaRPr lang="fr-FR" sz="1800" dirty="0">
              <a:effectLst/>
              <a:latin typeface="Arial" panose="020B0604020202020204" pitchFamily="34" charset="0"/>
              <a:ea typeface="Times New Roman" panose="02020603050405020304" pitchFamily="18" charset="0"/>
            </a:endParaRPr>
          </a:p>
          <a:p>
            <a:pPr marL="342900" lvl="0" indent="-342900" algn="l">
              <a:lnSpc>
                <a:spcPct val="150000"/>
              </a:lnSpc>
              <a:spcAft>
                <a:spcPts val="800"/>
              </a:spcAft>
              <a:buFont typeface="Symbol" panose="05050102010706020507" pitchFamily="18" charset="2"/>
              <a:buChar char=""/>
              <a:tabLst>
                <a:tab pos="266700" algn="l"/>
              </a:tabLst>
            </a:pPr>
            <a:r>
              <a:rPr lang="en-GB" sz="1800" dirty="0">
                <a:effectLst/>
                <a:latin typeface="Arial" panose="020B0604020202020204" pitchFamily="34" charset="0"/>
                <a:ea typeface="Times New Roman" panose="02020603050405020304" pitchFamily="18" charset="0"/>
              </a:rPr>
              <a:t>Online shopping websites and mobile applications </a:t>
            </a:r>
            <a:endParaRPr lang="fr-FR" sz="1800" dirty="0">
              <a:effectLst/>
              <a:latin typeface="Arial" panose="020B0604020202020204" pitchFamily="34" charset="0"/>
              <a:ea typeface="Times New Roman" panose="02020603050405020304" pitchFamily="18" charset="0"/>
            </a:endParaRPr>
          </a:p>
          <a:p>
            <a:pPr marL="342900" lvl="0" indent="-342900" algn="l">
              <a:lnSpc>
                <a:spcPct val="150000"/>
              </a:lnSpc>
              <a:spcAft>
                <a:spcPts val="800"/>
              </a:spcAft>
              <a:buFont typeface="Symbol" panose="05050102010706020507" pitchFamily="18" charset="2"/>
              <a:buChar char=""/>
              <a:tabLst>
                <a:tab pos="266700" algn="l"/>
              </a:tabLst>
            </a:pPr>
            <a:r>
              <a:rPr lang="en-GB" sz="1800" dirty="0">
                <a:effectLst/>
                <a:latin typeface="Arial" panose="020B0604020202020204" pitchFamily="34" charset="0"/>
                <a:ea typeface="Times New Roman" panose="02020603050405020304" pitchFamily="18" charset="0"/>
              </a:rPr>
              <a:t>Telephony services, including when calling the 112-emergency number</a:t>
            </a:r>
            <a:endParaRPr lang="fr-FR" sz="1800" dirty="0">
              <a:effectLst/>
              <a:latin typeface="Arial" panose="020B0604020202020204" pitchFamily="34" charset="0"/>
              <a:ea typeface="Times New Roman" panose="02020603050405020304" pitchFamily="18" charset="0"/>
            </a:endParaRPr>
          </a:p>
          <a:p>
            <a:pPr marL="342900" lvl="0" indent="-342900" algn="l">
              <a:lnSpc>
                <a:spcPct val="150000"/>
              </a:lnSpc>
              <a:spcAft>
                <a:spcPts val="800"/>
              </a:spcAft>
              <a:buFont typeface="Symbol" panose="05050102010706020507" pitchFamily="18" charset="2"/>
              <a:buChar char=""/>
              <a:tabLst>
                <a:tab pos="266700" algn="l"/>
              </a:tabLst>
            </a:pPr>
            <a:r>
              <a:rPr lang="en-GB" sz="1800" dirty="0">
                <a:effectLst/>
                <a:latin typeface="Arial" panose="020B0604020202020204" pitchFamily="34" charset="0"/>
                <a:ea typeface="Times New Roman" panose="02020603050405020304" pitchFamily="18" charset="0"/>
              </a:rPr>
              <a:t>Certain elements of air, bus, rail and waterborne passenger transport services, except for urban, suburban and regional transport services (for which only ticketing machines are covered)</a:t>
            </a:r>
            <a:endParaRPr lang="fr-FR"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3637DA-ECFF-4E30-8019-BCDA5E2DD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8525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Welcoming remarks by</a:t>
            </a:r>
          </a:p>
          <a:p>
            <a:pPr marL="171450" indent="-171450">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Pat Clarke, EDF Vice president</a:t>
            </a:r>
            <a:endParaRPr lang="fr-BE"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GB" sz="1200" dirty="0">
                <a:effectLst/>
                <a:latin typeface="Arial" panose="020B0604020202020204" pitchFamily="34" charset="0"/>
                <a:ea typeface="Calibri" panose="020F0502020204030204" pitchFamily="34" charset="0"/>
              </a:rPr>
              <a:t>Goran </a:t>
            </a:r>
            <a:r>
              <a:rPr lang="en-GB" sz="1200" dirty="0" err="1">
                <a:effectLst/>
                <a:latin typeface="Arial" panose="020B0604020202020204" pitchFamily="34" charset="0"/>
                <a:ea typeface="Calibri" panose="020F0502020204030204" pitchFamily="34" charset="0"/>
              </a:rPr>
              <a:t>Kustura</a:t>
            </a:r>
            <a:r>
              <a:rPr lang="en-GB" sz="1200" dirty="0">
                <a:effectLst/>
                <a:latin typeface="Arial" panose="020B0604020202020204" pitchFamily="34" charset="0"/>
                <a:ea typeface="Calibri" panose="020F0502020204030204" pitchFamily="34" charset="0"/>
              </a:rPr>
              <a:t>, Secretary General of the Slovenian National Disability Council (NSIOS)</a:t>
            </a:r>
            <a:endParaRPr lang="fr-BE" sz="1200" dirty="0"/>
          </a:p>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3</a:t>
            </a:fld>
            <a:endParaRPr lang="en-GB"/>
          </a:p>
        </p:txBody>
      </p:sp>
    </p:spTree>
    <p:extLst>
      <p:ext uri="{BB962C8B-B14F-4D97-AF65-F5344CB8AC3E}">
        <p14:creationId xmlns:p14="http://schemas.microsoft.com/office/powerpoint/2010/main" val="4356308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b="1" dirty="0"/>
              <a:t>Accessible </a:t>
            </a:r>
            <a:r>
              <a:rPr lang="en-US" b="1" dirty="0">
                <a:effectLst/>
              </a:rPr>
              <a:t>products and services – European Accessibility Act (EAA)</a:t>
            </a:r>
            <a:r>
              <a:rPr lang="en-GB" b="1" dirty="0"/>
              <a:t> </a:t>
            </a:r>
          </a:p>
          <a:p>
            <a:pPr algn="just">
              <a:lnSpc>
                <a:spcPct val="150000"/>
              </a:lnSpc>
              <a:spcAft>
                <a:spcPts val="800"/>
              </a:spcAft>
            </a:pPr>
            <a:r>
              <a:rPr lang="en-US" sz="1200" dirty="0">
                <a:latin typeface="Arial" panose="020B0604020202020204" pitchFamily="34" charset="0"/>
                <a:ea typeface="Times New Roman" panose="02020603050405020304" pitchFamily="18" charset="0"/>
              </a:rPr>
              <a:t>For more information see:</a:t>
            </a:r>
          </a:p>
          <a:p>
            <a:pPr marL="171450" indent="-171450" algn="just">
              <a:lnSpc>
                <a:spcPct val="150000"/>
              </a:lnSpc>
              <a:spcAft>
                <a:spcPts val="80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hlinkClick r:id="rId3"/>
              </a:rPr>
              <a:t>EDF toolkit on transposition of the </a:t>
            </a:r>
            <a:r>
              <a:rPr lang="en-US" sz="1200" dirty="0">
                <a:latin typeface="Arial" panose="020B0604020202020204" pitchFamily="34" charset="0"/>
                <a:ea typeface="Times New Roman" panose="02020603050405020304" pitchFamily="18" charset="0"/>
                <a:hlinkClick r:id="rId3"/>
              </a:rPr>
              <a:t>EAA</a:t>
            </a:r>
            <a:endParaRPr lang="en-US" sz="1200" dirty="0">
              <a:effectLst/>
              <a:latin typeface="Arial" panose="020B0604020202020204" pitchFamily="34" charset="0"/>
              <a:ea typeface="Times New Roman" panose="02020603050405020304" pitchFamily="18" charset="0"/>
            </a:endParaRPr>
          </a:p>
          <a:p>
            <a:pPr marL="171450" indent="-171450" algn="just">
              <a:lnSpc>
                <a:spcPct val="150000"/>
              </a:lnSpc>
              <a:spcAft>
                <a:spcPts val="80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hlinkClick r:id="rId4"/>
              </a:rPr>
              <a:t>EDF analysis of the EAA</a:t>
            </a:r>
            <a:endParaRPr lang="en-US" sz="1200" dirty="0">
              <a:effectLst/>
              <a:latin typeface="Arial" panose="020B0604020202020204" pitchFamily="34" charset="0"/>
              <a:ea typeface="Times New Roman" panose="02020603050405020304" pitchFamily="18" charset="0"/>
            </a:endParaRPr>
          </a:p>
          <a:p>
            <a:pPr marL="171450" indent="-171450" algn="just">
              <a:lnSpc>
                <a:spcPct val="150000"/>
              </a:lnSpc>
              <a:spcAft>
                <a:spcPts val="80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hlinkClick r:id="rId5"/>
              </a:rPr>
              <a:t>EDF webinar on transposition of the EAA</a:t>
            </a:r>
            <a:endParaRPr lang="en-US" sz="1200" dirty="0">
              <a:effectLst/>
              <a:latin typeface="Arial" panose="020B0604020202020204" pitchFamily="34" charset="0"/>
              <a:ea typeface="Times New Roman" panose="02020603050405020304" pitchFamily="18" charset="0"/>
            </a:endParaRPr>
          </a:p>
          <a:p>
            <a:pPr marL="171450" indent="-171450" algn="just">
              <a:lnSpc>
                <a:spcPct val="150000"/>
              </a:lnSpc>
              <a:spcAft>
                <a:spcPts val="800"/>
              </a:spcAft>
              <a:buFont typeface="Arial" panose="020B0604020202020204" pitchFamily="34" charset="0"/>
              <a:buChar char="•"/>
            </a:pPr>
            <a:r>
              <a:rPr lang="en-US" sz="1200" dirty="0">
                <a:latin typeface="Arial" panose="020B0604020202020204" pitchFamily="34" charset="0"/>
                <a:ea typeface="Times New Roman" panose="02020603050405020304" pitchFamily="18" charset="0"/>
                <a:hlinkClick r:id="rId6"/>
              </a:rPr>
              <a:t>EDF Position on standardization for EAA</a:t>
            </a:r>
            <a:endParaRPr lang="en-US" sz="1200" dirty="0">
              <a:latin typeface="Arial" panose="020B0604020202020204" pitchFamily="34" charset="0"/>
              <a:ea typeface="Times New Roman" panose="02020603050405020304" pitchFamily="18" charset="0"/>
            </a:endParaRPr>
          </a:p>
          <a:p>
            <a:pPr marL="171450" indent="-171450" algn="just">
              <a:lnSpc>
                <a:spcPct val="150000"/>
              </a:lnSpc>
              <a:spcAft>
                <a:spcPts val="80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rPr>
              <a:t>Join EDF peer support meetings on EAA (2022)</a:t>
            </a:r>
          </a:p>
          <a:p>
            <a:pPr marL="0" indent="0">
              <a:buNone/>
            </a:pPr>
            <a:endParaRPr lang="en-GB" b="1" dirty="0"/>
          </a:p>
          <a:p>
            <a:pPr marL="0" indent="0">
              <a:buNone/>
            </a:pPr>
            <a:endParaRPr lang="en-GB" b="1" dirty="0"/>
          </a:p>
        </p:txBody>
      </p:sp>
      <p:sp>
        <p:nvSpPr>
          <p:cNvPr id="4" name="Slide Number Placeholder 3"/>
          <p:cNvSpPr>
            <a:spLocks noGrp="1"/>
          </p:cNvSpPr>
          <p:nvPr>
            <p:ph type="sldNum" sz="quarter" idx="10"/>
          </p:nvPr>
        </p:nvSpPr>
        <p:spPr/>
        <p:txBody>
          <a:bodyPr/>
          <a:lstStyle/>
          <a:p>
            <a:fld id="{6C3637DA-ECFF-4E30-8019-BCDA5E2DDEE1}" type="slidenum">
              <a:rPr lang="en-GB" smtClean="0"/>
              <a:t>30</a:t>
            </a:fld>
            <a:endParaRPr lang="en-GB"/>
          </a:p>
        </p:txBody>
      </p:sp>
    </p:spTree>
    <p:extLst>
      <p:ext uri="{BB962C8B-B14F-4D97-AF65-F5344CB8AC3E}">
        <p14:creationId xmlns:p14="http://schemas.microsoft.com/office/powerpoint/2010/main" val="1119916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2. Websites and mobile apps of public sector bodies – Web Accessibility Directive (WAD) </a:t>
            </a:r>
          </a:p>
          <a:p>
            <a:pPr marL="342900" indent="-342900">
              <a:lnSpc>
                <a:spcPct val="150000"/>
              </a:lnSpc>
              <a:spcAft>
                <a:spcPts val="800"/>
              </a:spcAft>
              <a:buFont typeface="Arial" panose="020B0604020202020204" pitchFamily="34" charset="0"/>
              <a:buChar char="•"/>
            </a:pPr>
            <a:r>
              <a:rPr lang="en-GB" sz="2400" dirty="0">
                <a:effectLst/>
                <a:latin typeface="Arial" panose="020B0604020202020204" pitchFamily="34" charset="0"/>
                <a:ea typeface="Times New Roman" panose="02020603050405020304" pitchFamily="18" charset="0"/>
              </a:rPr>
              <a:t>Obliges your city council, ministry of justice or other public body to have</a:t>
            </a:r>
          </a:p>
          <a:p>
            <a:pPr marL="800100" lvl="1" indent="-342900">
              <a:lnSpc>
                <a:spcPct val="150000"/>
              </a:lnSpc>
              <a:spcAft>
                <a:spcPts val="800"/>
              </a:spcAft>
              <a:buFont typeface="Arial" panose="020B0604020202020204" pitchFamily="34" charset="0"/>
              <a:buChar char="•"/>
            </a:pPr>
            <a:r>
              <a:rPr lang="en-GB" sz="2400" dirty="0">
                <a:effectLst/>
                <a:latin typeface="Arial" panose="020B0604020202020204" pitchFamily="34" charset="0"/>
                <a:ea typeface="Times New Roman" panose="02020603050405020304" pitchFamily="18" charset="0"/>
              </a:rPr>
              <a:t>accessible websites and mobile applications</a:t>
            </a:r>
          </a:p>
          <a:p>
            <a:pPr marL="800100" lvl="1" indent="-342900">
              <a:lnSpc>
                <a:spcPct val="150000"/>
              </a:lnSpc>
              <a:spcAft>
                <a:spcPts val="800"/>
              </a:spcAft>
              <a:buFont typeface="Arial" panose="020B0604020202020204" pitchFamily="34" charset="0"/>
              <a:buChar char="•"/>
            </a:pPr>
            <a:r>
              <a:rPr lang="en-GB" sz="2400" dirty="0">
                <a:latin typeface="Arial" panose="020B0604020202020204" pitchFamily="34" charset="0"/>
                <a:ea typeface="Times New Roman" panose="02020603050405020304" pitchFamily="18" charset="0"/>
              </a:rPr>
              <a:t>accessibility statement about accessibility of the website or the mobile application,</a:t>
            </a:r>
          </a:p>
          <a:p>
            <a:pPr marL="800100" lvl="1" indent="-342900">
              <a:lnSpc>
                <a:spcPct val="150000"/>
              </a:lnSpc>
              <a:spcAft>
                <a:spcPts val="800"/>
              </a:spcAft>
              <a:buFont typeface="Arial" panose="020B0604020202020204" pitchFamily="34" charset="0"/>
              <a:buChar char="•"/>
            </a:pPr>
            <a:r>
              <a:rPr lang="en-GB" sz="2400" dirty="0">
                <a:latin typeface="Arial" panose="020B0604020202020204" pitchFamily="34" charset="0"/>
                <a:ea typeface="Times New Roman" panose="02020603050405020304" pitchFamily="18" charset="0"/>
              </a:rPr>
              <a:t>feedback mechanism and possibility to request alternative formats</a:t>
            </a:r>
          </a:p>
          <a:p>
            <a:pPr marL="342900" indent="-342900">
              <a:lnSpc>
                <a:spcPct val="150000"/>
              </a:lnSpc>
              <a:spcAft>
                <a:spcPts val="800"/>
              </a:spcAft>
              <a:buFont typeface="Arial" panose="020B0604020202020204" pitchFamily="34" charset="0"/>
              <a:buChar char="•"/>
            </a:pPr>
            <a:r>
              <a:rPr lang="en-GB" sz="2400" dirty="0">
                <a:latin typeface="Arial" panose="020B0604020202020204" pitchFamily="34" charset="0"/>
                <a:ea typeface="Times New Roman" panose="02020603050405020304" pitchFamily="18" charset="0"/>
              </a:rPr>
              <a:t>Obliges Member States to:</a:t>
            </a:r>
          </a:p>
          <a:p>
            <a:pPr marL="800100" lvl="1" indent="-342900">
              <a:lnSpc>
                <a:spcPct val="150000"/>
              </a:lnSpc>
              <a:spcAft>
                <a:spcPts val="800"/>
              </a:spcAft>
              <a:buFont typeface="Arial" panose="020B0604020202020204" pitchFamily="34" charset="0"/>
              <a:buChar char="•"/>
            </a:pPr>
            <a:r>
              <a:rPr lang="en-GB" sz="2400" dirty="0">
                <a:latin typeface="Arial" panose="020B0604020202020204" pitchFamily="34" charset="0"/>
                <a:ea typeface="Times New Roman" panose="02020603050405020304" pitchFamily="18" charset="0"/>
              </a:rPr>
              <a:t>designate public authorities to enforce WAD and get complaints from people</a:t>
            </a:r>
          </a:p>
          <a:p>
            <a:pPr marL="800100" lvl="1" indent="-342900">
              <a:lnSpc>
                <a:spcPct val="150000"/>
              </a:lnSpc>
              <a:spcAft>
                <a:spcPts val="800"/>
              </a:spcAft>
              <a:buFont typeface="Arial" panose="020B0604020202020204" pitchFamily="34" charset="0"/>
              <a:buChar char="•"/>
            </a:pPr>
            <a:r>
              <a:rPr lang="en-GB" sz="2400" dirty="0">
                <a:latin typeface="Arial" panose="020B0604020202020204" pitchFamily="34" charset="0"/>
                <a:ea typeface="Times New Roman" panose="02020603050405020304" pitchFamily="18" charset="0"/>
              </a:rPr>
              <a:t>monitor and report on implementation of WAD</a:t>
            </a:r>
            <a:endParaRPr lang="en-GB" sz="1200" b="1" dirty="0"/>
          </a:p>
          <a:p>
            <a:endParaRPr lang="en-GB" b="1" dirty="0"/>
          </a:p>
        </p:txBody>
      </p:sp>
      <p:sp>
        <p:nvSpPr>
          <p:cNvPr id="4" name="Slide Number Placeholder 3"/>
          <p:cNvSpPr>
            <a:spLocks noGrp="1"/>
          </p:cNvSpPr>
          <p:nvPr>
            <p:ph type="sldNum" sz="quarter" idx="10"/>
          </p:nvPr>
        </p:nvSpPr>
        <p:spPr/>
        <p:txBody>
          <a:bodyPr/>
          <a:lstStyle/>
          <a:p>
            <a:fld id="{6C3637DA-ECFF-4E30-8019-BCDA5E2DDEE1}" type="slidenum">
              <a:rPr lang="en-GB" smtClean="0"/>
              <a:t>31</a:t>
            </a:fld>
            <a:endParaRPr lang="en-GB"/>
          </a:p>
        </p:txBody>
      </p:sp>
    </p:spTree>
    <p:extLst>
      <p:ext uri="{BB962C8B-B14F-4D97-AF65-F5344CB8AC3E}">
        <p14:creationId xmlns:p14="http://schemas.microsoft.com/office/powerpoint/2010/main" val="2378686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2. Websites and mobile apps of public sector bodies – Web Accessibility Directive (WAD) </a:t>
            </a:r>
          </a:p>
          <a:p>
            <a:pPr algn="just">
              <a:lnSpc>
                <a:spcPct val="150000"/>
              </a:lnSpc>
              <a:spcAft>
                <a:spcPts val="800"/>
              </a:spcAft>
            </a:pPr>
            <a:r>
              <a:rPr lang="en-GB" sz="1200" dirty="0">
                <a:latin typeface="Arial" panose="020B0604020202020204" pitchFamily="34" charset="0"/>
                <a:ea typeface="Times New Roman" panose="02020603050405020304" pitchFamily="18" charset="0"/>
              </a:rPr>
              <a:t>For more information see:</a:t>
            </a:r>
          </a:p>
          <a:p>
            <a:pPr marL="342900" indent="-342900" algn="just">
              <a:lnSpc>
                <a:spcPct val="150000"/>
              </a:lnSpc>
              <a:spcAft>
                <a:spcPts val="800"/>
              </a:spcAft>
              <a:buFont typeface="Arial" panose="020B0604020202020204" pitchFamily="34" charset="0"/>
              <a:buChar char="•"/>
            </a:pPr>
            <a:r>
              <a:rPr lang="en-GB" sz="1200" dirty="0">
                <a:latin typeface="Arial" panose="020B0604020202020204" pitchFamily="34" charset="0"/>
                <a:ea typeface="Times New Roman" panose="02020603050405020304" pitchFamily="18" charset="0"/>
                <a:hlinkClick r:id="rId3"/>
              </a:rPr>
              <a:t>EDF webpage on WAD</a:t>
            </a:r>
            <a:endParaRPr lang="en-GB" sz="1200" dirty="0">
              <a:latin typeface="Arial" panose="020B0604020202020204" pitchFamily="34" charset="0"/>
              <a:ea typeface="Times New Roman" panose="02020603050405020304" pitchFamily="18" charset="0"/>
            </a:endParaRPr>
          </a:p>
          <a:p>
            <a:pPr marL="342900" indent="-342900" algn="just">
              <a:lnSpc>
                <a:spcPct val="150000"/>
              </a:lnSpc>
              <a:spcAft>
                <a:spcPts val="800"/>
              </a:spcAft>
              <a:buFont typeface="Arial" panose="020B0604020202020204" pitchFamily="34" charset="0"/>
              <a:buChar char="•"/>
            </a:pPr>
            <a:r>
              <a:rPr lang="en-GB" sz="1200" dirty="0">
                <a:latin typeface="Arial" panose="020B0604020202020204" pitchFamily="34" charset="0"/>
                <a:ea typeface="Times New Roman" panose="02020603050405020304" pitchFamily="18" charset="0"/>
                <a:hlinkClick r:id="rId4"/>
              </a:rPr>
              <a:t>Position Paper on the Web Directive: Public consultation response</a:t>
            </a:r>
            <a:endParaRPr lang="en-GB" sz="1200" dirty="0">
              <a:latin typeface="Arial" panose="020B0604020202020204" pitchFamily="34" charset="0"/>
              <a:ea typeface="Times New Roman" panose="02020603050405020304" pitchFamily="18" charset="0"/>
            </a:endParaRPr>
          </a:p>
          <a:p>
            <a:pPr marL="342900" indent="-342900" algn="just">
              <a:lnSpc>
                <a:spcPct val="150000"/>
              </a:lnSpc>
              <a:spcAft>
                <a:spcPts val="800"/>
              </a:spcAft>
              <a:buFont typeface="Arial" panose="020B0604020202020204" pitchFamily="34" charset="0"/>
              <a:buChar char="•"/>
            </a:pPr>
            <a:r>
              <a:rPr lang="en-GB" sz="1200" dirty="0">
                <a:latin typeface="Arial" panose="020B0604020202020204" pitchFamily="34" charset="0"/>
                <a:ea typeface="Times New Roman" panose="02020603050405020304" pitchFamily="18" charset="0"/>
                <a:hlinkClick r:id="rId5"/>
              </a:rPr>
              <a:t>Read our toolkit on the transposition of the Web Directive</a:t>
            </a:r>
            <a:endParaRPr lang="en-GB" sz="1200" dirty="0">
              <a:latin typeface="Arial" panose="020B0604020202020204" pitchFamily="34" charset="0"/>
              <a:ea typeface="Times New Roman" panose="02020603050405020304" pitchFamily="18" charset="0"/>
            </a:endParaRPr>
          </a:p>
          <a:p>
            <a:pPr marL="342900" indent="-342900" algn="just">
              <a:lnSpc>
                <a:spcPct val="150000"/>
              </a:lnSpc>
              <a:spcAft>
                <a:spcPts val="800"/>
              </a:spcAft>
              <a:buFont typeface="Arial" panose="020B0604020202020204" pitchFamily="34" charset="0"/>
              <a:buChar char="•"/>
            </a:pPr>
            <a:r>
              <a:rPr lang="en-GB" sz="1200" dirty="0">
                <a:latin typeface="Arial" panose="020B0604020202020204" pitchFamily="34" charset="0"/>
                <a:ea typeface="Times New Roman" panose="02020603050405020304" pitchFamily="18" charset="0"/>
                <a:hlinkClick r:id="rId6"/>
              </a:rPr>
              <a:t>Check the recording of our online discussion on the Web Directive</a:t>
            </a:r>
            <a:endParaRPr lang="en-GB" sz="1200" b="1" dirty="0"/>
          </a:p>
          <a:p>
            <a:endParaRPr lang="en-GB" b="1" dirty="0"/>
          </a:p>
        </p:txBody>
      </p:sp>
      <p:sp>
        <p:nvSpPr>
          <p:cNvPr id="4" name="Slide Number Placeholder 3"/>
          <p:cNvSpPr>
            <a:spLocks noGrp="1"/>
          </p:cNvSpPr>
          <p:nvPr>
            <p:ph type="sldNum" sz="quarter" idx="10"/>
          </p:nvPr>
        </p:nvSpPr>
        <p:spPr/>
        <p:txBody>
          <a:bodyPr/>
          <a:lstStyle/>
          <a:p>
            <a:fld id="{6C3637DA-ECFF-4E30-8019-BCDA5E2DDEE1}" type="slidenum">
              <a:rPr lang="en-GB" smtClean="0"/>
              <a:t>32</a:t>
            </a:fld>
            <a:endParaRPr lang="en-GB"/>
          </a:p>
        </p:txBody>
      </p:sp>
    </p:spTree>
    <p:extLst>
      <p:ext uri="{BB962C8B-B14F-4D97-AF65-F5344CB8AC3E}">
        <p14:creationId xmlns:p14="http://schemas.microsoft.com/office/powerpoint/2010/main" val="40075880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b="1" dirty="0"/>
              <a:t>3. Electronic communications (incl. emergency communication) – European Electronic Communications Code (EECC)</a:t>
            </a:r>
          </a:p>
          <a:p>
            <a:pPr algn="just">
              <a:lnSpc>
                <a:spcPct val="150000"/>
              </a:lnSpc>
              <a:spcAft>
                <a:spcPts val="800"/>
              </a:spcAft>
            </a:pPr>
            <a:r>
              <a:rPr lang="en-GB" sz="1200" dirty="0">
                <a:latin typeface="Arial" panose="020B0604020202020204" pitchFamily="34" charset="0"/>
                <a:ea typeface="Times New Roman" panose="02020603050405020304" pitchFamily="18" charset="0"/>
              </a:rPr>
              <a:t>Directive:</a:t>
            </a:r>
          </a:p>
          <a:p>
            <a:pPr marL="457200" indent="-457200" algn="just">
              <a:lnSpc>
                <a:spcPct val="150000"/>
              </a:lnSpc>
              <a:spcAft>
                <a:spcPts val="800"/>
              </a:spcAft>
              <a:buFont typeface="Arial" panose="020B0604020202020204" pitchFamily="34" charset="0"/>
              <a:buChar char="•"/>
            </a:pPr>
            <a:r>
              <a:rPr lang="en-GB" sz="1200" dirty="0">
                <a:latin typeface="Arial" panose="020B0604020202020204" pitchFamily="34" charset="0"/>
                <a:ea typeface="Times New Roman" panose="02020603050405020304" pitchFamily="18" charset="0"/>
              </a:rPr>
              <a:t>Addresses many aspects of telecommunications, with a chapter on individual rights (“end-user” rights), incl. of “end-users with disabilities”</a:t>
            </a:r>
          </a:p>
          <a:p>
            <a:pPr marL="457200" indent="-457200" algn="just">
              <a:lnSpc>
                <a:spcPct val="150000"/>
              </a:lnSpc>
              <a:spcAft>
                <a:spcPts val="80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rPr>
              <a:t>ensures that persons with disabilities enjoy equivalent access and choice to good quality, affordable, publicly available electronic communication services: telephony and internet services (telephone, Skype calls, WhatsApp, email, etc.), the single European emergency number “112” and public warnings. </a:t>
            </a:r>
            <a:endParaRPr lang="en-GB" sz="1200" b="1" dirty="0">
              <a:effectLst/>
              <a:latin typeface="Arial" panose="020B0604020202020204" pitchFamily="34" charset="0"/>
              <a:ea typeface="Times New Roman" panose="02020603050405020304" pitchFamily="18" charset="0"/>
            </a:endParaRPr>
          </a:p>
          <a:p>
            <a:pPr marL="0" indent="0" algn="just">
              <a:lnSpc>
                <a:spcPct val="150000"/>
              </a:lnSpc>
              <a:spcAft>
                <a:spcPts val="800"/>
              </a:spcAft>
              <a:buFont typeface="Arial" panose="020B0604020202020204" pitchFamily="34" charset="0"/>
              <a:buNone/>
            </a:pPr>
            <a:endParaRPr lang="en-GB" sz="1200" dirty="0">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C3637DA-ECFF-4E30-8019-BCDA5E2DDEE1}" type="slidenum">
              <a:rPr lang="en-GB" smtClean="0"/>
              <a:t>33</a:t>
            </a:fld>
            <a:endParaRPr lang="en-GB"/>
          </a:p>
        </p:txBody>
      </p:sp>
    </p:spTree>
    <p:extLst>
      <p:ext uri="{BB962C8B-B14F-4D97-AF65-F5344CB8AC3E}">
        <p14:creationId xmlns:p14="http://schemas.microsoft.com/office/powerpoint/2010/main" val="24170284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b="1" dirty="0"/>
              <a:t>3. Electronic communications (incl. emergency communication) – European Electronic Communications Code (EECC)</a:t>
            </a:r>
          </a:p>
          <a:p>
            <a:pPr marL="285750" indent="-285750" algn="just">
              <a:lnSpc>
                <a:spcPct val="150000"/>
              </a:lnSpc>
              <a:spcAft>
                <a:spcPts val="800"/>
              </a:spcAft>
              <a:buFont typeface="Arial" panose="020B0604020202020204" pitchFamily="34" charset="0"/>
              <a:buChar char="•"/>
            </a:pPr>
            <a:r>
              <a:rPr lang="en-GB" sz="2500" dirty="0">
                <a:effectLst/>
                <a:latin typeface="Arial" panose="020B0604020202020204" pitchFamily="34" charset="0"/>
                <a:ea typeface="Times New Roman" panose="02020603050405020304" pitchFamily="18" charset="0"/>
              </a:rPr>
              <a:t>Countries must ensure that persons with disabilities have access to affordable and available:</a:t>
            </a:r>
          </a:p>
          <a:p>
            <a:pPr marL="742950" lvl="1" indent="-285750" algn="just">
              <a:lnSpc>
                <a:spcPct val="150000"/>
              </a:lnSpc>
              <a:spcAft>
                <a:spcPts val="800"/>
              </a:spcAft>
              <a:buFont typeface="Arial" panose="020B0604020202020204" pitchFamily="34" charset="0"/>
              <a:buChar char="•"/>
            </a:pPr>
            <a:r>
              <a:rPr lang="en-GB" sz="2500" dirty="0">
                <a:effectLst/>
                <a:latin typeface="Arial" panose="020B0604020202020204" pitchFamily="34" charset="0"/>
                <a:ea typeface="Times New Roman" panose="02020603050405020304" pitchFamily="18" charset="0"/>
              </a:rPr>
              <a:t>terminal equipment (e.g. accessible smartphone or accessible computer),</a:t>
            </a:r>
          </a:p>
          <a:p>
            <a:pPr marL="742950" lvl="1" indent="-285750" algn="just">
              <a:lnSpc>
                <a:spcPct val="150000"/>
              </a:lnSpc>
              <a:spcAft>
                <a:spcPts val="800"/>
              </a:spcAft>
              <a:buFont typeface="Arial" panose="020B0604020202020204" pitchFamily="34" charset="0"/>
              <a:buChar char="•"/>
            </a:pPr>
            <a:r>
              <a:rPr lang="en-GB" sz="2500" dirty="0">
                <a:effectLst/>
                <a:latin typeface="Arial" panose="020B0604020202020204" pitchFamily="34" charset="0"/>
                <a:ea typeface="Times New Roman" panose="02020603050405020304" pitchFamily="18" charset="0"/>
              </a:rPr>
              <a:t>other specific equipment (i.e. assistive technologies)</a:t>
            </a:r>
          </a:p>
          <a:p>
            <a:pPr marL="742950" lvl="1" indent="-285750" algn="just">
              <a:lnSpc>
                <a:spcPct val="150000"/>
              </a:lnSpc>
              <a:spcAft>
                <a:spcPts val="800"/>
              </a:spcAft>
              <a:buFont typeface="Arial" panose="020B0604020202020204" pitchFamily="34" charset="0"/>
              <a:buChar char="•"/>
            </a:pPr>
            <a:r>
              <a:rPr lang="en-GB" sz="2500" dirty="0">
                <a:effectLst/>
                <a:latin typeface="Arial" panose="020B0604020202020204" pitchFamily="34" charset="0"/>
                <a:ea typeface="Times New Roman" panose="02020603050405020304" pitchFamily="18" charset="0"/>
              </a:rPr>
              <a:t>services that enhance equivalent access (i.e. total conversation and relay services) </a:t>
            </a:r>
          </a:p>
        </p:txBody>
      </p:sp>
      <p:sp>
        <p:nvSpPr>
          <p:cNvPr id="4" name="Slide Number Placeholder 3"/>
          <p:cNvSpPr>
            <a:spLocks noGrp="1"/>
          </p:cNvSpPr>
          <p:nvPr>
            <p:ph type="sldNum" sz="quarter" idx="10"/>
          </p:nvPr>
        </p:nvSpPr>
        <p:spPr/>
        <p:txBody>
          <a:bodyPr/>
          <a:lstStyle/>
          <a:p>
            <a:fld id="{6C3637DA-ECFF-4E30-8019-BCDA5E2DDEE1}" type="slidenum">
              <a:rPr lang="en-GB" smtClean="0"/>
              <a:t>34</a:t>
            </a:fld>
            <a:endParaRPr lang="en-GB"/>
          </a:p>
        </p:txBody>
      </p:sp>
    </p:spTree>
    <p:extLst>
      <p:ext uri="{BB962C8B-B14F-4D97-AF65-F5344CB8AC3E}">
        <p14:creationId xmlns:p14="http://schemas.microsoft.com/office/powerpoint/2010/main" val="42056055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b="1" dirty="0"/>
              <a:t>3. Electronic communications (incl. emergency communication) – European Electronic Communications Code (EECC)</a:t>
            </a:r>
          </a:p>
          <a:p>
            <a:pPr marL="342900" indent="-342900">
              <a:lnSpc>
                <a:spcPct val="150000"/>
              </a:lnSpc>
              <a:spcAft>
                <a:spcPts val="800"/>
              </a:spcAft>
              <a:buFont typeface="Arial" panose="020B0604020202020204" pitchFamily="34" charset="0"/>
              <a:buChar char="•"/>
            </a:pPr>
            <a:r>
              <a:rPr lang="en-GB" sz="2500" dirty="0">
                <a:effectLst/>
                <a:latin typeface="Arial" panose="020B0604020202020204" pitchFamily="34" charset="0"/>
                <a:ea typeface="Times New Roman" panose="02020603050405020304" pitchFamily="18" charset="0"/>
              </a:rPr>
              <a:t>For more information see:</a:t>
            </a:r>
          </a:p>
          <a:p>
            <a:pPr marL="742950" lvl="1" indent="-285750">
              <a:lnSpc>
                <a:spcPct val="150000"/>
              </a:lnSpc>
              <a:spcAft>
                <a:spcPts val="800"/>
              </a:spcAft>
              <a:buFont typeface="Arial" panose="020B0604020202020204" pitchFamily="34" charset="0"/>
              <a:buChar char="•"/>
            </a:pPr>
            <a:r>
              <a:rPr lang="en-GB" sz="2500" dirty="0">
                <a:latin typeface="Arial" panose="020B0604020202020204" pitchFamily="34" charset="0"/>
                <a:ea typeface="Times New Roman" panose="02020603050405020304" pitchFamily="18" charset="0"/>
                <a:hlinkClick r:id="rId3"/>
              </a:rPr>
              <a:t>EDF toolkit on transposition of the EECC</a:t>
            </a:r>
            <a:endParaRPr lang="en-GB" sz="2500" dirty="0">
              <a:latin typeface="Arial" panose="020B0604020202020204" pitchFamily="34" charset="0"/>
              <a:ea typeface="Times New Roman" panose="02020603050405020304" pitchFamily="18" charset="0"/>
            </a:endParaRPr>
          </a:p>
          <a:p>
            <a:pPr marL="742950" lvl="1" indent="-285750">
              <a:lnSpc>
                <a:spcPct val="150000"/>
              </a:lnSpc>
              <a:spcAft>
                <a:spcPts val="800"/>
              </a:spcAft>
              <a:buFont typeface="Arial" panose="020B0604020202020204" pitchFamily="34" charset="0"/>
              <a:buChar char="•"/>
            </a:pPr>
            <a:r>
              <a:rPr lang="en-GB" sz="2500" dirty="0">
                <a:latin typeface="Arial" panose="020B0604020202020204" pitchFamily="34" charset="0"/>
                <a:ea typeface="Times New Roman" panose="02020603050405020304" pitchFamily="18" charset="0"/>
                <a:hlinkClick r:id="rId4"/>
              </a:rPr>
              <a:t>EDF recommendations for equivalent access and choice to electronic communications for persons with disabilities</a:t>
            </a:r>
            <a:endParaRPr lang="en-GB" sz="2500" dirty="0">
              <a:latin typeface="Arial" panose="020B0604020202020204" pitchFamily="34" charset="0"/>
              <a:ea typeface="Times New Roman" panose="02020603050405020304" pitchFamily="18" charset="0"/>
            </a:endParaRPr>
          </a:p>
          <a:p>
            <a:pPr marL="742950" lvl="1" indent="-285750">
              <a:lnSpc>
                <a:spcPct val="150000"/>
              </a:lnSpc>
              <a:spcAft>
                <a:spcPts val="800"/>
              </a:spcAft>
              <a:buFont typeface="Arial" panose="020B0604020202020204" pitchFamily="34" charset="0"/>
              <a:buChar char="•"/>
            </a:pPr>
            <a:r>
              <a:rPr lang="en-GB" sz="2500" dirty="0">
                <a:latin typeface="Arial" panose="020B0604020202020204" pitchFamily="34" charset="0"/>
                <a:ea typeface="Times New Roman" panose="02020603050405020304" pitchFamily="18" charset="0"/>
                <a:hlinkClick r:id="rId5"/>
              </a:rPr>
              <a:t>EDF webinar on transposition of the EECC</a:t>
            </a:r>
            <a:endParaRPr lang="en-GB" sz="2500" dirty="0">
              <a:latin typeface="Arial" panose="020B0604020202020204" pitchFamily="34" charset="0"/>
              <a:ea typeface="Times New Roman" panose="02020603050405020304" pitchFamily="18" charset="0"/>
            </a:endParaRPr>
          </a:p>
          <a:p>
            <a:pPr marL="742950" lvl="1" indent="-285750">
              <a:lnSpc>
                <a:spcPct val="150000"/>
              </a:lnSpc>
              <a:spcAft>
                <a:spcPts val="800"/>
              </a:spcAft>
              <a:buFont typeface="Arial" panose="020B0604020202020204" pitchFamily="34" charset="0"/>
              <a:buChar char="•"/>
            </a:pPr>
            <a:r>
              <a:rPr lang="en-GB" sz="2500" dirty="0">
                <a:latin typeface="Arial" panose="020B0604020202020204" pitchFamily="34" charset="0"/>
                <a:ea typeface="Times New Roman" panose="02020603050405020304" pitchFamily="18" charset="0"/>
                <a:hlinkClick r:id="rId6"/>
              </a:rPr>
              <a:t>EDF position on ensuring effective access to emergency services in the EU</a:t>
            </a:r>
            <a:endParaRPr lang="en-GB" sz="25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C3637DA-ECFF-4E30-8019-BCDA5E2DDEE1}" type="slidenum">
              <a:rPr lang="en-GB" smtClean="0"/>
              <a:t>35</a:t>
            </a:fld>
            <a:endParaRPr lang="en-GB"/>
          </a:p>
        </p:txBody>
      </p:sp>
    </p:spTree>
    <p:extLst>
      <p:ext uri="{BB962C8B-B14F-4D97-AF65-F5344CB8AC3E}">
        <p14:creationId xmlns:p14="http://schemas.microsoft.com/office/powerpoint/2010/main" val="26298293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4. Audiovisual content (incl. emergency broadcasts) – Audiovisual Media Services Directive (AVMSD)</a:t>
            </a:r>
          </a:p>
          <a:p>
            <a:pPr marL="342900" indent="-342900" algn="just">
              <a:lnSpc>
                <a:spcPct val="150000"/>
              </a:lnSpc>
              <a:spcAft>
                <a:spcPts val="800"/>
              </a:spcAft>
              <a:buFont typeface="Arial" panose="020B0604020202020204" pitchFamily="34" charset="0"/>
              <a:buChar char="•"/>
            </a:pPr>
            <a:r>
              <a:rPr lang="en-GB" sz="1200" dirty="0">
                <a:latin typeface="Arial" panose="020B0604020202020204" pitchFamily="34" charset="0"/>
                <a:ea typeface="Times New Roman" panose="02020603050405020304" pitchFamily="18" charset="0"/>
              </a:rPr>
              <a:t>Focuses on the accessibility of the content: subtitles for the deaf and hard of hearing, sign language interpretation, audio-description, audio-subtitles</a:t>
            </a:r>
          </a:p>
          <a:p>
            <a:pPr algn="just">
              <a:lnSpc>
                <a:spcPct val="150000"/>
              </a:lnSpc>
              <a:spcAft>
                <a:spcPts val="800"/>
              </a:spcAft>
            </a:pPr>
            <a:r>
              <a:rPr lang="en-GB" sz="1200" dirty="0">
                <a:latin typeface="Arial" panose="020B0604020202020204" pitchFamily="34" charset="0"/>
                <a:ea typeface="Times New Roman" panose="02020603050405020304" pitchFamily="18" charset="0"/>
              </a:rPr>
              <a:t>Requires that:</a:t>
            </a:r>
          </a:p>
          <a:p>
            <a:pPr marL="342900" indent="-342900" algn="just">
              <a:lnSpc>
                <a:spcPct val="150000"/>
              </a:lnSpc>
              <a:spcAft>
                <a:spcPts val="800"/>
              </a:spcAft>
              <a:buFont typeface="Arial" panose="020B0604020202020204" pitchFamily="34" charset="0"/>
              <a:buChar char="•"/>
            </a:pPr>
            <a:r>
              <a:rPr lang="en-GB" sz="1200" dirty="0">
                <a:latin typeface="Arial" panose="020B0604020202020204" pitchFamily="34" charset="0"/>
                <a:ea typeface="Times New Roman" panose="02020603050405020304" pitchFamily="18" charset="0"/>
              </a:rPr>
              <a:t>audio-visual media service providers (TV channels and on-demand services such as Netflix) make their services gradually more accessible to persons with disabilities </a:t>
            </a:r>
          </a:p>
          <a:p>
            <a:pPr marL="342900" indent="-342900" algn="just">
              <a:lnSpc>
                <a:spcPct val="150000"/>
              </a:lnSpc>
              <a:spcAft>
                <a:spcPts val="80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rPr>
              <a:t>Public emergency broadcasts are accessible for persons with disabilities</a:t>
            </a:r>
          </a:p>
        </p:txBody>
      </p:sp>
      <p:sp>
        <p:nvSpPr>
          <p:cNvPr id="4" name="Slide Number Placeholder 3"/>
          <p:cNvSpPr>
            <a:spLocks noGrp="1"/>
          </p:cNvSpPr>
          <p:nvPr>
            <p:ph type="sldNum" sz="quarter" idx="10"/>
          </p:nvPr>
        </p:nvSpPr>
        <p:spPr/>
        <p:txBody>
          <a:bodyPr/>
          <a:lstStyle/>
          <a:p>
            <a:fld id="{6C3637DA-ECFF-4E30-8019-BCDA5E2DDEE1}" type="slidenum">
              <a:rPr lang="en-GB" smtClean="0"/>
              <a:t>36</a:t>
            </a:fld>
            <a:endParaRPr lang="en-GB"/>
          </a:p>
        </p:txBody>
      </p:sp>
    </p:spTree>
    <p:extLst>
      <p:ext uri="{BB962C8B-B14F-4D97-AF65-F5344CB8AC3E}">
        <p14:creationId xmlns:p14="http://schemas.microsoft.com/office/powerpoint/2010/main" val="9353380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4. Audiovisual content (incl. emergency broadcasts) – Audiovisual Media Services Directive (AVMSD)</a:t>
            </a:r>
          </a:p>
          <a:p>
            <a:pPr marL="457200" indent="-457200">
              <a:lnSpc>
                <a:spcPct val="150000"/>
              </a:lnSpc>
              <a:spcAft>
                <a:spcPts val="80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rPr>
              <a:t>Requires that Member States designate a single, easily accessible, and publicly available online contact point for providing information and receiving complaints regarding any accessibility issues.</a:t>
            </a:r>
          </a:p>
          <a:p>
            <a:pPr marL="457200" indent="-457200">
              <a:lnSpc>
                <a:spcPct val="150000"/>
              </a:lnSpc>
              <a:spcAft>
                <a:spcPts val="800"/>
              </a:spcAft>
              <a:buFont typeface="Arial" panose="020B0604020202020204" pitchFamily="34" charset="0"/>
              <a:buChar char="•"/>
            </a:pPr>
            <a:r>
              <a:rPr lang="en-GB" sz="1200" dirty="0">
                <a:latin typeface="Arial" panose="020B0604020202020204" pitchFamily="34" charset="0"/>
                <a:ea typeface="Times New Roman" panose="02020603050405020304" pitchFamily="18" charset="0"/>
              </a:rPr>
              <a:t>P</a:t>
            </a:r>
            <a:r>
              <a:rPr lang="en-GB" sz="1200" dirty="0">
                <a:effectLst/>
                <a:latin typeface="Arial" panose="020B0604020202020204" pitchFamily="34" charset="0"/>
                <a:ea typeface="Times New Roman" panose="02020603050405020304" pitchFamily="18" charset="0"/>
              </a:rPr>
              <a:t>rohibits discriminatory and hateful speech towards persons with disabilities.</a:t>
            </a:r>
          </a:p>
          <a:p>
            <a:pPr marL="457200" indent="-457200">
              <a:lnSpc>
                <a:spcPct val="150000"/>
              </a:lnSpc>
              <a:spcAft>
                <a:spcPts val="80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rPr>
              <a:t>Main shortcoming is that AVMSD is very vague: does not specify the timeline, amount of content, and quality of services that need to be improved.</a:t>
            </a:r>
          </a:p>
        </p:txBody>
      </p:sp>
      <p:sp>
        <p:nvSpPr>
          <p:cNvPr id="4" name="Slide Number Placeholder 3"/>
          <p:cNvSpPr>
            <a:spLocks noGrp="1"/>
          </p:cNvSpPr>
          <p:nvPr>
            <p:ph type="sldNum" sz="quarter" idx="10"/>
          </p:nvPr>
        </p:nvSpPr>
        <p:spPr/>
        <p:txBody>
          <a:bodyPr/>
          <a:lstStyle/>
          <a:p>
            <a:fld id="{6C3637DA-ECFF-4E30-8019-BCDA5E2DDEE1}" type="slidenum">
              <a:rPr lang="en-GB" smtClean="0"/>
              <a:t>37</a:t>
            </a:fld>
            <a:endParaRPr lang="en-GB"/>
          </a:p>
        </p:txBody>
      </p:sp>
    </p:spTree>
    <p:extLst>
      <p:ext uri="{BB962C8B-B14F-4D97-AF65-F5344CB8AC3E}">
        <p14:creationId xmlns:p14="http://schemas.microsoft.com/office/powerpoint/2010/main" val="31462021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4. Audiovisual content (incl. emergency broadcasts) – Audiovisual Media Services Directive (AVMSD)</a:t>
            </a:r>
          </a:p>
          <a:p>
            <a:pPr>
              <a:lnSpc>
                <a:spcPct val="150000"/>
              </a:lnSpc>
              <a:spcAft>
                <a:spcPts val="800"/>
              </a:spcAft>
            </a:pPr>
            <a:r>
              <a:rPr lang="en-GB" sz="1200" dirty="0">
                <a:effectLst/>
                <a:latin typeface="Arial" panose="020B0604020202020204" pitchFamily="34" charset="0"/>
                <a:ea typeface="Times New Roman" panose="02020603050405020304" pitchFamily="18" charset="0"/>
              </a:rPr>
              <a:t>For more information see:</a:t>
            </a:r>
          </a:p>
          <a:p>
            <a:pPr marL="342900" indent="-342900">
              <a:lnSpc>
                <a:spcPct val="150000"/>
              </a:lnSpc>
              <a:spcAft>
                <a:spcPts val="800"/>
              </a:spcAft>
              <a:buFont typeface="Arial" panose="020B0604020202020204" pitchFamily="34" charset="0"/>
              <a:buChar char="•"/>
            </a:pPr>
            <a:r>
              <a:rPr lang="en-GB" sz="1200" dirty="0">
                <a:latin typeface="Arial" panose="020B0604020202020204" pitchFamily="34" charset="0"/>
                <a:ea typeface="Times New Roman" panose="02020603050405020304" pitchFamily="18" charset="0"/>
                <a:hlinkClick r:id="rId3"/>
              </a:rPr>
              <a:t>EDF webpage on the AVMSD</a:t>
            </a:r>
            <a:endParaRPr lang="en-GB" sz="1200" dirty="0">
              <a:latin typeface="Arial" panose="020B0604020202020204" pitchFamily="34" charset="0"/>
              <a:ea typeface="Times New Roman" panose="02020603050405020304" pitchFamily="18" charset="0"/>
            </a:endParaRPr>
          </a:p>
          <a:p>
            <a:pPr marL="342900" indent="-342900">
              <a:lnSpc>
                <a:spcPct val="150000"/>
              </a:lnSpc>
              <a:spcAft>
                <a:spcPts val="800"/>
              </a:spcAft>
              <a:buFont typeface="Arial" panose="020B0604020202020204" pitchFamily="34" charset="0"/>
              <a:buChar char="•"/>
            </a:pPr>
            <a:r>
              <a:rPr lang="en-GB" sz="1200" dirty="0">
                <a:latin typeface="Arial" panose="020B0604020202020204" pitchFamily="34" charset="0"/>
                <a:ea typeface="Times New Roman" panose="02020603050405020304" pitchFamily="18" charset="0"/>
                <a:hlinkClick r:id="rId4"/>
              </a:rPr>
              <a:t>EDF toolkit on transposition of the AVMSD</a:t>
            </a:r>
            <a:endParaRPr lang="en-GB" sz="1200" dirty="0">
              <a:latin typeface="Arial" panose="020B0604020202020204" pitchFamily="34" charset="0"/>
              <a:ea typeface="Times New Roman" panose="02020603050405020304" pitchFamily="18" charset="0"/>
            </a:endParaRPr>
          </a:p>
          <a:p>
            <a:pPr marL="342900" indent="-342900">
              <a:lnSpc>
                <a:spcPct val="150000"/>
              </a:lnSpc>
              <a:spcAft>
                <a:spcPts val="80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hlinkClick r:id="rId5"/>
              </a:rPr>
              <a:t>EDF webinar on transposition of the AVMSD</a:t>
            </a:r>
            <a:endParaRPr lang="en-GB" sz="12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C3637DA-ECFF-4E30-8019-BCDA5E2DDEE1}" type="slidenum">
              <a:rPr lang="en-GB" smtClean="0"/>
              <a:t>38</a:t>
            </a:fld>
            <a:endParaRPr lang="en-GB"/>
          </a:p>
        </p:txBody>
      </p:sp>
    </p:spTree>
    <p:extLst>
      <p:ext uri="{BB962C8B-B14F-4D97-AF65-F5344CB8AC3E}">
        <p14:creationId xmlns:p14="http://schemas.microsoft.com/office/powerpoint/2010/main" val="23093655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5. Books and e-books – Marrakesh Treaty and Directive</a:t>
            </a:r>
          </a:p>
          <a:p>
            <a:pPr marL="342900" indent="-342900">
              <a:lnSpc>
                <a:spcPct val="150000"/>
              </a:lnSpc>
              <a:spcAft>
                <a:spcPts val="80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rPr>
              <a:t>An international treaty that aims to facilitate access to published works for persons who are blind, visually impaired or otherwise print disabled</a:t>
            </a:r>
          </a:p>
          <a:p>
            <a:pPr marL="342900" indent="-342900">
              <a:lnSpc>
                <a:spcPct val="150000"/>
              </a:lnSpc>
              <a:spcAft>
                <a:spcPts val="800"/>
              </a:spcAft>
              <a:buFont typeface="Arial" panose="020B0604020202020204" pitchFamily="34" charset="0"/>
              <a:buChar char="•"/>
            </a:pPr>
            <a:r>
              <a:rPr lang="en-GB" sz="1200" dirty="0">
                <a:latin typeface="Arial" panose="020B0604020202020204" pitchFamily="34" charset="0"/>
                <a:ea typeface="Times New Roman" panose="02020603050405020304" pitchFamily="18" charset="0"/>
              </a:rPr>
              <a:t>The treaty waives copyright restrictions related to books and e-books to allow authorised bodies to share accessible formats with other bodies across borders  so accessible publications are widely available for persons with disabilities </a:t>
            </a:r>
          </a:p>
          <a:p>
            <a:pPr marL="342900" indent="-342900">
              <a:lnSpc>
                <a:spcPct val="150000"/>
              </a:lnSpc>
              <a:spcAft>
                <a:spcPts val="800"/>
              </a:spcAft>
              <a:buFont typeface="Arial" panose="020B0604020202020204" pitchFamily="34" charset="0"/>
              <a:buChar char="•"/>
            </a:pPr>
            <a:r>
              <a:rPr lang="en-GB" sz="1200" dirty="0">
                <a:latin typeface="Arial" panose="020B0604020202020204" pitchFamily="34" charset="0"/>
                <a:ea typeface="Times New Roman" panose="02020603050405020304" pitchFamily="18" charset="0"/>
              </a:rPr>
              <a:t>E.g. authorised body: library or an organisation of persons with disabilities that creates accessible copies of publications. </a:t>
            </a:r>
            <a:endParaRPr lang="en-GB" sz="12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C3637DA-ECFF-4E30-8019-BCDA5E2DDEE1}" type="slidenum">
              <a:rPr lang="en-GB" smtClean="0"/>
              <a:t>39</a:t>
            </a:fld>
            <a:endParaRPr lang="en-GB"/>
          </a:p>
        </p:txBody>
      </p:sp>
    </p:spTree>
    <p:extLst>
      <p:ext uri="{BB962C8B-B14F-4D97-AF65-F5344CB8AC3E}">
        <p14:creationId xmlns:p14="http://schemas.microsoft.com/office/powerpoint/2010/main" val="292249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rgbClr val="0070C0"/>
                </a:solidFill>
              </a:rPr>
              <a:t>Introducing the booklet and how to use it </a:t>
            </a:r>
          </a:p>
          <a:p>
            <a:r>
              <a:rPr lang="en-US" sz="1200" b="0" dirty="0">
                <a:solidFill>
                  <a:srgbClr val="0070C0"/>
                </a:solidFill>
              </a:rPr>
              <a:t>Photo of the printed version of the booklet </a:t>
            </a:r>
            <a:endParaRPr lang="en-GB" b="0" dirty="0"/>
          </a:p>
        </p:txBody>
      </p:sp>
      <p:sp>
        <p:nvSpPr>
          <p:cNvPr id="4" name="Slide Number Placeholder 3"/>
          <p:cNvSpPr>
            <a:spLocks noGrp="1"/>
          </p:cNvSpPr>
          <p:nvPr>
            <p:ph type="sldNum" sz="quarter" idx="10"/>
          </p:nvPr>
        </p:nvSpPr>
        <p:spPr/>
        <p:txBody>
          <a:bodyPr/>
          <a:lstStyle/>
          <a:p>
            <a:fld id="{6C3637DA-ECFF-4E30-8019-BCDA5E2DDEE1}" type="slidenum">
              <a:rPr lang="en-GB" smtClean="0"/>
              <a:t>4</a:t>
            </a:fld>
            <a:endParaRPr lang="en-GB"/>
          </a:p>
        </p:txBody>
      </p:sp>
    </p:spTree>
    <p:extLst>
      <p:ext uri="{BB962C8B-B14F-4D97-AF65-F5344CB8AC3E}">
        <p14:creationId xmlns:p14="http://schemas.microsoft.com/office/powerpoint/2010/main" val="21777075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b="1" dirty="0"/>
              <a:t>5. Books and e-books – Marrakesh Treaty and Directive</a:t>
            </a:r>
          </a:p>
          <a:p>
            <a:pPr marL="171450" indent="-171450">
              <a:lnSpc>
                <a:spcPct val="150000"/>
              </a:lnSpc>
              <a:spcAft>
                <a:spcPts val="80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rPr>
              <a:t>EU has ratified the Treaty in October 2018, and adopted a </a:t>
            </a:r>
            <a:r>
              <a:rPr lang="en-GB" sz="1200" u="sng" dirty="0">
                <a:solidFill>
                  <a:srgbClr val="0000FF"/>
                </a:solidFill>
                <a:effectLst/>
                <a:latin typeface="Arial" panose="020B0604020202020204" pitchFamily="34" charset="0"/>
                <a:ea typeface="Times New Roman" panose="02020603050405020304" pitchFamily="18" charset="0"/>
                <a:hlinkClick r:id="rId3"/>
              </a:rPr>
              <a:t>Directive</a:t>
            </a:r>
            <a:r>
              <a:rPr lang="en-GB" sz="1200" dirty="0">
                <a:effectLst/>
                <a:latin typeface="Arial" panose="020B0604020202020204" pitchFamily="34" charset="0"/>
                <a:ea typeface="Times New Roman" panose="02020603050405020304" pitchFamily="18" charset="0"/>
              </a:rPr>
              <a:t> setting the legal framework within the EU countries, and a </a:t>
            </a:r>
            <a:r>
              <a:rPr lang="en-GB" sz="1200" u="sng" dirty="0">
                <a:solidFill>
                  <a:srgbClr val="0000FF"/>
                </a:solidFill>
                <a:effectLst/>
                <a:latin typeface="Arial" panose="020B0604020202020204" pitchFamily="34" charset="0"/>
                <a:ea typeface="Times New Roman" panose="02020603050405020304" pitchFamily="18" charset="0"/>
                <a:hlinkClick r:id="rId4"/>
              </a:rPr>
              <a:t>Council decision</a:t>
            </a:r>
            <a:r>
              <a:rPr lang="en-GB" sz="1200" dirty="0">
                <a:effectLst/>
                <a:latin typeface="Arial" panose="020B0604020202020204" pitchFamily="34" charset="0"/>
                <a:ea typeface="Times New Roman" panose="02020603050405020304" pitchFamily="18" charset="0"/>
              </a:rPr>
              <a:t> to set out the conditions with non-EU countries.</a:t>
            </a:r>
          </a:p>
          <a:p>
            <a:pPr>
              <a:lnSpc>
                <a:spcPct val="150000"/>
              </a:lnSpc>
              <a:spcAft>
                <a:spcPts val="800"/>
              </a:spcAft>
            </a:pPr>
            <a:r>
              <a:rPr lang="en-GB" sz="1200" dirty="0">
                <a:effectLst/>
                <a:latin typeface="Arial" panose="020B0604020202020204" pitchFamily="34" charset="0"/>
                <a:ea typeface="Times New Roman" panose="02020603050405020304" pitchFamily="18" charset="0"/>
              </a:rPr>
              <a:t>For more information see:</a:t>
            </a:r>
          </a:p>
          <a:p>
            <a:pPr marL="171450" indent="-171450">
              <a:lnSpc>
                <a:spcPct val="150000"/>
              </a:lnSpc>
              <a:spcAft>
                <a:spcPts val="800"/>
              </a:spcAft>
              <a:buFont typeface="Arial" panose="020B0604020202020204" pitchFamily="34" charset="0"/>
              <a:buChar char="•"/>
            </a:pPr>
            <a:r>
              <a:rPr lang="en-GB" sz="1200" u="sng" dirty="0">
                <a:solidFill>
                  <a:srgbClr val="0000FF"/>
                </a:solidFill>
                <a:effectLst/>
                <a:latin typeface="Arial" panose="020B0604020202020204" pitchFamily="34" charset="0"/>
                <a:ea typeface="Times New Roman" panose="02020603050405020304" pitchFamily="18" charset="0"/>
                <a:hlinkClick r:id="rId5"/>
              </a:rPr>
              <a:t>European Blind Union webpage</a:t>
            </a:r>
            <a:endParaRPr lang="en-GB" sz="12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C3637DA-ECFF-4E30-8019-BCDA5E2DDEE1}" type="slidenum">
              <a:rPr lang="en-GB" smtClean="0"/>
              <a:t>40</a:t>
            </a:fld>
            <a:endParaRPr lang="en-GB"/>
          </a:p>
        </p:txBody>
      </p:sp>
    </p:spTree>
    <p:extLst>
      <p:ext uri="{BB962C8B-B14F-4D97-AF65-F5344CB8AC3E}">
        <p14:creationId xmlns:p14="http://schemas.microsoft.com/office/powerpoint/2010/main" val="4911772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kumimoji="0" lang="fr-BE" sz="4800" b="1" i="0" u="none" strike="noStrike" kern="1200" cap="none" spc="0" normalizeH="0" baseline="0" noProof="0" dirty="0" err="1">
                <a:ln>
                  <a:noFill/>
                </a:ln>
                <a:solidFill>
                  <a:srgbClr val="0070C0"/>
                </a:solidFill>
                <a:effectLst/>
                <a:uLnTx/>
                <a:uFillTx/>
                <a:latin typeface="Verdana" panose="020B0604030504040204" pitchFamily="34" charset="0"/>
                <a:ea typeface="Verdana" panose="020B0604030504040204" pitchFamily="34" charset="0"/>
              </a:rPr>
              <a:t>Passengers</a:t>
            </a:r>
            <a:r>
              <a:rPr kumimoji="0" lang="fr-BE" sz="48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rPr>
              <a:t>’ Rights and Freedom of </a:t>
            </a:r>
            <a:r>
              <a:rPr kumimoji="0" lang="fr-BE" sz="4800" b="1" i="0" u="none" strike="noStrike" kern="1200" cap="none" spc="0" normalizeH="0" baseline="0" noProof="0" dirty="0" err="1">
                <a:ln>
                  <a:noFill/>
                </a:ln>
                <a:solidFill>
                  <a:srgbClr val="0070C0"/>
                </a:solidFill>
                <a:effectLst/>
                <a:uLnTx/>
                <a:uFillTx/>
                <a:latin typeface="Verdana" panose="020B0604030504040204" pitchFamily="34" charset="0"/>
                <a:ea typeface="Verdana" panose="020B0604030504040204" pitchFamily="34" charset="0"/>
              </a:rPr>
              <a:t>Movement</a:t>
            </a:r>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41</a:t>
            </a:fld>
            <a:endParaRPr lang="en-GB"/>
          </a:p>
        </p:txBody>
      </p:sp>
    </p:spTree>
    <p:extLst>
      <p:ext uri="{BB962C8B-B14F-4D97-AF65-F5344CB8AC3E}">
        <p14:creationId xmlns:p14="http://schemas.microsoft.com/office/powerpoint/2010/main" val="4230363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R="0" algn="l" rtl="0"/>
            <a:r>
              <a:rPr lang="en-GB" sz="1800" b="1" i="0" u="none" strike="noStrike" baseline="0" dirty="0">
                <a:latin typeface="Arial" panose="020B0604020202020204" pitchFamily="34" charset="0"/>
              </a:rPr>
              <a:t>Passengers’ rights </a:t>
            </a:r>
          </a:p>
          <a:p>
            <a:r>
              <a:rPr lang="en-GB" dirty="0"/>
              <a:t>  </a:t>
            </a:r>
          </a:p>
          <a:p>
            <a:pPr marR="0" algn="l" rtl="0"/>
            <a:r>
              <a:rPr lang="en-GB" sz="1800" b="0" i="0" u="none" strike="noStrike" baseline="0" dirty="0">
                <a:latin typeface="Arial" panose="020B0604020202020204" pitchFamily="34" charset="0"/>
              </a:rPr>
              <a:t>If you travel by air, train, boat or coach (long distance bus), you have the following rights:</a:t>
            </a:r>
          </a:p>
          <a:p>
            <a:pPr marR="0" algn="l" rtl="0"/>
            <a:r>
              <a:rPr lang="en-GB" sz="1800" b="1" i="0" u="none" strike="noStrike" baseline="0" dirty="0">
                <a:latin typeface="Arial" panose="020B0604020202020204" pitchFamily="34" charset="0"/>
              </a:rPr>
              <a:t>Right to transport and right to buy a ticket</a:t>
            </a:r>
          </a:p>
          <a:p>
            <a:pPr marR="0" algn="l" rtl="0"/>
            <a:r>
              <a:rPr lang="en-GB" sz="1800" b="0" i="0" u="none" strike="noStrike" baseline="0" dirty="0">
                <a:latin typeface="Arial" panose="020B0604020202020204" pitchFamily="34" charset="0"/>
              </a:rPr>
              <a:t>In the transport modes mentioned above, you cannot be denied transport because of your disability and you cannot be denied buying a ticket. However, this is the theory. In practice, there are many exceptions and, most importantly, significant barriers to accessibility which are not addressed under EU Passengers’ Rights legislation.</a:t>
            </a:r>
          </a:p>
          <a:p>
            <a:pPr marR="0" algn="l" rtl="0"/>
            <a:endParaRPr lang="en-GB" sz="1800" b="0" i="0" u="none" strike="noStrike" baseline="0" dirty="0">
              <a:latin typeface="Arial" panose="020B0604020202020204" pitchFamily="34" charset="0"/>
            </a:endParaRPr>
          </a:p>
          <a:p>
            <a:pPr marR="0" algn="l" rtl="0"/>
            <a:r>
              <a:rPr lang="en-GB" sz="1800" b="1" i="0" u="none" strike="noStrike" baseline="0" dirty="0">
                <a:latin typeface="Arial" panose="020B0604020202020204" pitchFamily="34" charset="0"/>
              </a:rPr>
              <a:t>Right to assistance</a:t>
            </a:r>
          </a:p>
          <a:p>
            <a:pPr marR="0" algn="l" rtl="0"/>
            <a:r>
              <a:rPr lang="en-GB" sz="1800" b="0" i="0" u="none" strike="noStrike" baseline="0" dirty="0">
                <a:latin typeface="Arial" panose="020B0604020202020204" pitchFamily="34" charset="0"/>
              </a:rPr>
              <a:t>Persons with disabilities or reduced mobility have the right to assistance free of charge in all transport modes mentioned above. You have this right even if your disability is not immediately obvious to other people. Pre-booking your assistance is </a:t>
            </a:r>
            <a:r>
              <a:rPr lang="en-GB" sz="1800" b="0" i="0" u="sng" strike="noStrike" baseline="0" dirty="0">
                <a:latin typeface="Arial" panose="020B0604020202020204" pitchFamily="34" charset="0"/>
              </a:rPr>
              <a:t>not obligatory,</a:t>
            </a:r>
            <a:r>
              <a:rPr lang="en-GB" sz="1800" b="0" i="0" u="none" strike="noStrike" baseline="0" dirty="0">
                <a:latin typeface="Arial" panose="020B0604020202020204" pitchFamily="34" charset="0"/>
              </a:rPr>
              <a:t> but it is recommended to give a 24-hour notice for air, train and boat travel, and a 36-hour notice for coach travel to ensure that assistance is ready and to avoid long waiting times. </a:t>
            </a:r>
          </a:p>
          <a:p>
            <a:r>
              <a:rPr lang="en-GB" dirty="0"/>
              <a:t> In 2020, because of EDF and its members advocacy work, we managed to lower the pre-notification time from 48 hours to 24 hours in the revision of the Rail Passengers Rights Regulation.</a:t>
            </a:r>
          </a:p>
          <a:p>
            <a:pPr marR="0" algn="l" rtl="0"/>
            <a:r>
              <a:rPr lang="en-GB" sz="1800" b="0" i="0" u="none" strike="noStrike" baseline="0" dirty="0">
                <a:latin typeface="Arial" panose="020B0604020202020204" pitchFamily="34" charset="0"/>
              </a:rPr>
              <a:t>If you do not pre-book, the carrier (for example, the train company) must make “reasonable efforts” to assist. They also cannot refuse reservation or boarding based on disability, unless it is for “safety reasons” or the hold of the vehicle is too small to fit mobility equipment. They are also not allowed to ask for a proof of disability.</a:t>
            </a:r>
          </a:p>
          <a:p>
            <a:pPr marR="0" algn="l" rtl="0"/>
            <a:r>
              <a:rPr lang="en-GB" sz="1800" b="0" i="0" u="none" strike="noStrike" baseline="0" dirty="0">
                <a:latin typeface="Arial" panose="020B0604020202020204" pitchFamily="34" charset="0"/>
              </a:rPr>
              <a:t>When you travel by coach or boat, you are entitled to travel with an accompanying person of your choice free of charge if the carrier obliges you to be accompanied for “safety reasons” and would otherwise not let you travel. This means that this person, which you choose yourself, will not have to pay to accompany you. </a:t>
            </a:r>
          </a:p>
          <a:p>
            <a:pPr marR="0" algn="l" rtl="0"/>
            <a:r>
              <a:rPr lang="en-GB" sz="1800" b="0" i="0" u="none" strike="noStrike" baseline="0" dirty="0">
                <a:latin typeface="Arial" panose="020B0604020202020204" pitchFamily="34" charset="0"/>
              </a:rPr>
              <a:t>If your wheelchair or other mobility device is lost or damaged by the carrier, you are entitled to compensation for the amount required to repair or replace it in all transport modes, except for air travel. In this case, there is a limit of approximately 1.110 Euro for compensation. </a:t>
            </a:r>
          </a:p>
          <a:p>
            <a:pPr marR="0" algn="l" rtl="0"/>
            <a:endParaRPr lang="en-GB" sz="1800" b="0" i="0" u="none" strike="noStrike" baseline="0" dirty="0">
              <a:latin typeface="Arial" panose="020B0604020202020204" pitchFamily="34" charset="0"/>
            </a:endParaRPr>
          </a:p>
          <a:p>
            <a:pPr marR="0" algn="l" rtl="0"/>
            <a:r>
              <a:rPr lang="en-GB" sz="1800" b="1" i="0" u="none" strike="noStrike" baseline="0" dirty="0">
                <a:latin typeface="Arial" panose="020B0604020202020204" pitchFamily="34" charset="0"/>
              </a:rPr>
              <a:t>Air travel</a:t>
            </a:r>
          </a:p>
          <a:p>
            <a:pPr marR="0" algn="l" rtl="0"/>
            <a:r>
              <a:rPr lang="en-GB" sz="1800" b="0" i="0" u="none" strike="noStrike" baseline="0" dirty="0">
                <a:latin typeface="Arial" panose="020B0604020202020204" pitchFamily="34" charset="0"/>
              </a:rPr>
              <a:t>If you are denied boarding, face delays of over 3 hours, or your flight is cancelled or overbooked, you can choose between being taken to your destination through different means (another flight connection, for example) or having your ticket refunded, unless the cause of the delay or cancellation was outside the control of the air company.</a:t>
            </a:r>
          </a:p>
          <a:p>
            <a:pPr marR="0" algn="l" rtl="0"/>
            <a:r>
              <a:rPr lang="en-GB" sz="1800" b="0" i="0" u="none" strike="noStrike" baseline="0" dirty="0">
                <a:latin typeface="Arial" panose="020B0604020202020204" pitchFamily="34" charset="0"/>
              </a:rPr>
              <a:t>If you are denied boarding, your flight is cancelled or arrives at its destination more than 3 hours late, you may be entitled to compensation of between 250 euro to 600 euro – under certain conditions and depending on the distance of the flight. </a:t>
            </a:r>
          </a:p>
          <a:p>
            <a:pPr marR="0" algn="l" rtl="0"/>
            <a:r>
              <a:rPr lang="en-GB" sz="1800" b="0" i="0" u="none" strike="noStrike" baseline="0" dirty="0">
                <a:latin typeface="Arial" panose="020B0604020202020204" pitchFamily="34" charset="0"/>
              </a:rPr>
              <a:t>For more information consult the </a:t>
            </a:r>
            <a:r>
              <a:rPr lang="en-GB" sz="1800" b="0" i="0" u="sng" strike="noStrike" baseline="0" dirty="0">
                <a:solidFill>
                  <a:srgbClr val="0000FF"/>
                </a:solidFill>
                <a:latin typeface="Arial" panose="020B0604020202020204" pitchFamily="34" charset="0"/>
                <a:hlinkClick r:id="rId3"/>
              </a:rPr>
              <a:t>EU air passenger rights website and the section on air travel of the </a:t>
            </a:r>
            <a:r>
              <a:rPr lang="en-GB" sz="1800" b="0" i="0" u="sng" strike="noStrike" baseline="0" dirty="0">
                <a:solidFill>
                  <a:srgbClr val="0000FF"/>
                </a:solidFill>
                <a:latin typeface="Arial" panose="020B0604020202020204" pitchFamily="34" charset="0"/>
                <a:hlinkClick r:id="rId4"/>
              </a:rPr>
              <a:t>EU rights of passengers with reduced mobility’s website.</a:t>
            </a:r>
            <a:endParaRPr lang="en-GB" sz="1800" b="0" i="0" u="none" strike="noStrike" baseline="0" dirty="0">
              <a:solidFill>
                <a:srgbClr val="0000FF"/>
              </a:solidFill>
              <a:latin typeface="Arial" panose="020B0604020202020204" pitchFamily="34" charset="0"/>
              <a:hlinkClick r:id="rId4"/>
            </a:endParaRPr>
          </a:p>
          <a:p>
            <a:r>
              <a:rPr lang="en-GB" dirty="0"/>
              <a:t>  </a:t>
            </a:r>
          </a:p>
          <a:p>
            <a:r>
              <a:rPr lang="en-GB" dirty="0"/>
              <a:t>  </a:t>
            </a:r>
          </a:p>
          <a:p>
            <a:pPr marR="0" algn="l" rtl="0"/>
            <a:endParaRPr lang="en-GB" sz="1800" b="0" i="0" u="none" strike="noStrike" baseline="0" dirty="0">
              <a:latin typeface="Arial" panose="020B0604020202020204" pitchFamily="34" charset="0"/>
            </a:endParaRPr>
          </a:p>
          <a:p>
            <a:pPr marR="0" algn="l" rtl="0"/>
            <a:r>
              <a:rPr lang="en-GB" sz="1800" b="1" i="0" u="none" strike="noStrike" baseline="0" dirty="0">
                <a:latin typeface="Arial" panose="020B0604020202020204" pitchFamily="34" charset="0"/>
              </a:rPr>
              <a:t>Rail travel</a:t>
            </a:r>
          </a:p>
          <a:p>
            <a:pPr marR="0" algn="l" rtl="0"/>
            <a:r>
              <a:rPr lang="en-GB" sz="1800" b="0" i="0" u="none" strike="noStrike" baseline="0" dirty="0">
                <a:latin typeface="Arial" panose="020B0604020202020204" pitchFamily="34" charset="0"/>
              </a:rPr>
              <a:t>If your train is delayed by more than 1 hour, you have the choice between a ticket refund, continuing your journey on the same train, or alternative transport to your destination at the earliest opportunity or at a later date. If you choose to stay on the train, you are entitled to compensation – either 25% or 50% of the cost of your ticket, depending on the length of the delay – unless the cause of the delay was outside the control of the railway.</a:t>
            </a:r>
          </a:p>
          <a:p>
            <a:pPr marR="0" algn="l" rtl="0"/>
            <a:r>
              <a:rPr lang="en-GB" sz="1800" b="0" i="0" u="none" strike="noStrike" baseline="0" dirty="0">
                <a:latin typeface="Arial" panose="020B0604020202020204" pitchFamily="34" charset="0"/>
              </a:rPr>
              <a:t>Please consult the </a:t>
            </a:r>
            <a:r>
              <a:rPr lang="en-GB" sz="1800" b="0" i="0" u="sng" strike="noStrike" baseline="0" dirty="0">
                <a:solidFill>
                  <a:srgbClr val="0000FF"/>
                </a:solidFill>
                <a:latin typeface="Arial" panose="020B0604020202020204" pitchFamily="34" charset="0"/>
                <a:hlinkClick r:id="rId5"/>
              </a:rPr>
              <a:t>EU Rail passenger rights website and the section on train travel of the </a:t>
            </a:r>
            <a:r>
              <a:rPr lang="en-GB" sz="1800" b="0" i="0" u="sng" strike="noStrike" baseline="0" dirty="0">
                <a:solidFill>
                  <a:srgbClr val="0000FF"/>
                </a:solidFill>
                <a:latin typeface="Arial" panose="020B0604020202020204" pitchFamily="34" charset="0"/>
                <a:hlinkClick r:id="rId4"/>
              </a:rPr>
              <a:t>EU rights of passengers with reduced mobility’s website</a:t>
            </a:r>
            <a:r>
              <a:rPr lang="en-GB" sz="1800" b="0" i="0" u="none" strike="noStrike" baseline="0" dirty="0">
                <a:solidFill>
                  <a:srgbClr val="0000FF"/>
                </a:solidFill>
                <a:latin typeface="Arial" panose="020B0604020202020204" pitchFamily="34" charset="0"/>
                <a:hlinkClick r:id="rId4"/>
              </a:rPr>
              <a:t>.</a:t>
            </a:r>
          </a:p>
          <a:p>
            <a:r>
              <a:rPr lang="en-GB" dirty="0"/>
              <a:t>  </a:t>
            </a:r>
          </a:p>
          <a:p>
            <a:r>
              <a:rPr lang="en-GB" dirty="0"/>
              <a:t>  </a:t>
            </a:r>
          </a:p>
          <a:p>
            <a:pPr marR="0" algn="l" rtl="0"/>
            <a:endParaRPr lang="en-GB" sz="1800" b="0" i="0" u="none" strike="noStrike" baseline="0" dirty="0">
              <a:latin typeface="Arial" panose="020B0604020202020204" pitchFamily="34" charset="0"/>
            </a:endParaRPr>
          </a:p>
          <a:p>
            <a:pPr marR="0" algn="l" rtl="0"/>
            <a:r>
              <a:rPr lang="en-GB" sz="1800" b="1" i="0" u="none" strike="noStrike" baseline="0" dirty="0">
                <a:latin typeface="Arial" panose="020B0604020202020204" pitchFamily="34" charset="0"/>
              </a:rPr>
              <a:t>Coach travel</a:t>
            </a:r>
          </a:p>
          <a:p>
            <a:pPr marR="0" algn="l" rtl="0"/>
            <a:r>
              <a:rPr lang="en-GB" sz="1800" b="0" i="0" u="none" strike="noStrike" baseline="0" dirty="0">
                <a:latin typeface="Arial" panose="020B0604020202020204" pitchFamily="34" charset="0"/>
              </a:rPr>
              <a:t>If the long-distance service (more than 250km) you are booked for is cancelled or departure is delayed for more than 2 hours, you can get a refund for your ticket or you can be transported to your destination at the earliest opportunity, and at no extra cost. If you are not offered this choice at the time, you can later complain and claim a refund for the ticket, plus compensation worth 50% of the ticket price.</a:t>
            </a:r>
          </a:p>
          <a:p>
            <a:pPr marR="0" algn="l" rtl="0"/>
            <a:r>
              <a:rPr lang="en-GB" sz="1800" b="0" i="0" u="none" strike="noStrike" baseline="0" dirty="0">
                <a:latin typeface="Arial" panose="020B0604020202020204" pitchFamily="34" charset="0"/>
              </a:rPr>
              <a:t>For more information please visit the </a:t>
            </a:r>
            <a:r>
              <a:rPr lang="en-GB" sz="1800" b="0" i="0" u="sng" strike="noStrike" baseline="0" dirty="0">
                <a:solidFill>
                  <a:srgbClr val="0000FF"/>
                </a:solidFill>
                <a:latin typeface="Arial" panose="020B0604020202020204" pitchFamily="34" charset="0"/>
                <a:hlinkClick r:id="rId6"/>
              </a:rPr>
              <a:t>EU Bus and Coach Passenger Rights website and the section on bus travel of the </a:t>
            </a:r>
            <a:r>
              <a:rPr lang="en-GB" sz="1800" b="0" i="0" u="sng" strike="noStrike" baseline="0" dirty="0">
                <a:solidFill>
                  <a:srgbClr val="0000FF"/>
                </a:solidFill>
                <a:latin typeface="Arial" panose="020B0604020202020204" pitchFamily="34" charset="0"/>
                <a:hlinkClick r:id="rId4"/>
              </a:rPr>
              <a:t>EU rights of passengers with reduced mobility’s website.</a:t>
            </a:r>
            <a:endParaRPr lang="en-GB" sz="1800" b="0" i="0" u="none" strike="noStrike" baseline="0" dirty="0">
              <a:solidFill>
                <a:srgbClr val="0000FF"/>
              </a:solidFill>
              <a:latin typeface="Arial" panose="020B0604020202020204" pitchFamily="34" charset="0"/>
              <a:hlinkClick r:id="rId4"/>
            </a:endParaRPr>
          </a:p>
          <a:p>
            <a:r>
              <a:rPr lang="en-GB" dirty="0"/>
              <a:t>  </a:t>
            </a:r>
          </a:p>
          <a:p>
            <a:r>
              <a:rPr lang="en-GB" dirty="0"/>
              <a:t>  </a:t>
            </a:r>
          </a:p>
          <a:p>
            <a:pPr marR="0" algn="l" rtl="0"/>
            <a:endParaRPr lang="en-GB" sz="1800" b="0" i="0" u="none" strike="noStrike" baseline="0" dirty="0">
              <a:latin typeface="Arial" panose="020B0604020202020204" pitchFamily="34" charset="0"/>
            </a:endParaRPr>
          </a:p>
          <a:p>
            <a:pPr marR="0" algn="l" rtl="0"/>
            <a:r>
              <a:rPr lang="en-US" sz="1800" b="1" i="0" u="none" strike="noStrike" baseline="0" dirty="0">
                <a:latin typeface="Arial" panose="020B0604020202020204" pitchFamily="34" charset="0"/>
              </a:rPr>
              <a:t>Boat travel</a:t>
            </a:r>
            <a:r>
              <a:rPr lang="en-GB" sz="1800" b="1" i="0" u="none" strike="noStrike" baseline="0" dirty="0">
                <a:latin typeface="Arial" panose="020B0604020202020204" pitchFamily="34" charset="0"/>
              </a:rPr>
              <a:t> (except cruises and leisure boats)</a:t>
            </a:r>
          </a:p>
          <a:p>
            <a:pPr marR="0" algn="l" rtl="0"/>
            <a:r>
              <a:rPr lang="en-GB" sz="1800" b="0" i="0" u="none" strike="noStrike" baseline="0" dirty="0">
                <a:latin typeface="Arial" panose="020B0604020202020204" pitchFamily="34" charset="0"/>
              </a:rPr>
              <a:t>If the service is cancelled or departure is delayed for more than 90 minutes, you can either get a refund for your ticket and where necessary a free return journey back to your initial departure point, or you can be transported to your destination at the earliest opportunity, and at no extra cost. If your trip’s arrival at the destination is delayed by more than 1 hour, you are entitled to compensation (25% - 50%).</a:t>
            </a:r>
            <a:endParaRPr lang="en-GB" sz="1800" b="1" i="0" u="none" strike="noStrike" baseline="0" dirty="0">
              <a:latin typeface="Arial" panose="020B0604020202020204" pitchFamily="34" charset="0"/>
            </a:endParaRPr>
          </a:p>
          <a:p>
            <a:pPr marR="0" algn="l" rtl="0"/>
            <a:r>
              <a:rPr lang="en-GB" sz="1800" b="0" i="0" u="none" strike="noStrike" baseline="0" dirty="0">
                <a:latin typeface="Arial" panose="020B0604020202020204" pitchFamily="34" charset="0"/>
              </a:rPr>
              <a:t>For  more information, please visit the </a:t>
            </a:r>
            <a:r>
              <a:rPr lang="en-GB" sz="1800" b="0" i="0" u="sng" strike="noStrike" baseline="0" dirty="0">
                <a:solidFill>
                  <a:srgbClr val="0000FF"/>
                </a:solidFill>
                <a:latin typeface="Arial" panose="020B0604020202020204" pitchFamily="34" charset="0"/>
                <a:hlinkClick r:id="rId7"/>
              </a:rPr>
              <a:t>EU Ship Passenger Rights website and the section on ship travel of the </a:t>
            </a:r>
            <a:r>
              <a:rPr lang="en-GB" sz="1800" b="0" i="0" u="sng" strike="noStrike" baseline="0" dirty="0">
                <a:solidFill>
                  <a:srgbClr val="0000FF"/>
                </a:solidFill>
                <a:latin typeface="Arial" panose="020B0604020202020204" pitchFamily="34" charset="0"/>
                <a:hlinkClick r:id="rId4"/>
              </a:rPr>
              <a:t>EU rights of passengers with reduced mobility’s website.</a:t>
            </a:r>
            <a:endParaRPr lang="en-GB" sz="1800" b="0" i="0" u="none" strike="noStrike" baseline="0" dirty="0">
              <a:solidFill>
                <a:srgbClr val="0000FF"/>
              </a:solidFill>
              <a:latin typeface="Arial" panose="020B0604020202020204" pitchFamily="34" charset="0"/>
              <a:hlinkClick r:id="rId4"/>
            </a:endParaRPr>
          </a:p>
          <a:p>
            <a:r>
              <a:rPr lang="en-GB" dirty="0"/>
              <a:t>  </a:t>
            </a:r>
          </a:p>
          <a:p>
            <a:r>
              <a:rPr lang="en-GB" dirty="0"/>
              <a:t>  </a:t>
            </a:r>
          </a:p>
          <a:p>
            <a:pPr marR="0" algn="l" rtl="0"/>
            <a:r>
              <a:rPr lang="en-GB" sz="1800" b="0" i="0" u="none" strike="noStrike" baseline="0" dirty="0">
                <a:latin typeface="Arial" panose="020B0604020202020204" pitchFamily="34" charset="0"/>
              </a:rPr>
              <a:t>For all four modes of transport, you may also be entitled to refreshments, meals, communications (such as free phone calls) and an overnight stay, depending on the travel distance and length of delay. </a:t>
            </a:r>
          </a:p>
          <a:p>
            <a:pPr marR="0" algn="l" rtl="0"/>
            <a:r>
              <a:rPr lang="en-GB" sz="1800" b="0" i="0" u="none" strike="noStrike" baseline="0" dirty="0">
                <a:latin typeface="Arial" panose="020B0604020202020204" pitchFamily="34" charset="0"/>
              </a:rPr>
              <a:t>For more information, please visit </a:t>
            </a:r>
            <a:r>
              <a:rPr lang="en-GB" sz="1800" b="0" i="0" u="sng" strike="noStrike" baseline="0" dirty="0">
                <a:solidFill>
                  <a:srgbClr val="0000FF"/>
                </a:solidFill>
                <a:latin typeface="Arial" panose="020B0604020202020204" pitchFamily="34" charset="0"/>
                <a:hlinkClick r:id="rId8"/>
              </a:rPr>
              <a:t>Your Europe – Passengers’ Rights.</a:t>
            </a:r>
            <a:endParaRPr lang="en-GB" sz="1800" b="0" i="0" u="none" strike="noStrike" baseline="0" dirty="0">
              <a:solidFill>
                <a:srgbClr val="0000FF"/>
              </a:solidFill>
              <a:latin typeface="Arial" panose="020B0604020202020204" pitchFamily="34" charset="0"/>
              <a:hlinkClick r:id="rId8"/>
            </a:endParaRPr>
          </a:p>
          <a:p>
            <a:r>
              <a:rPr lang="en-GB" dirty="0"/>
              <a:t> </a:t>
            </a:r>
          </a:p>
          <a:p>
            <a:pPr marR="0" algn="l" rtl="0"/>
            <a:r>
              <a:rPr lang="en-GB" sz="1800" b="0" i="0" u="none" strike="noStrike" baseline="0" dirty="0">
                <a:latin typeface="Arial" panose="020B0604020202020204" pitchFamily="34" charset="0"/>
              </a:rPr>
              <a:t>National Enforcement Bodies (NEB) have been established to support passengers claim their rights. Passengers can contact the NEBs if they have problems while traveling by air, train, coach, or boat, or if the companies fail to reply when the passenger has lodged a complaint. For more details, please see part 5 of this booklet. </a:t>
            </a:r>
          </a:p>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42</a:t>
            </a:fld>
            <a:endParaRPr lang="en-GB"/>
          </a:p>
        </p:txBody>
      </p:sp>
    </p:spTree>
    <p:extLst>
      <p:ext uri="{BB962C8B-B14F-4D97-AF65-F5344CB8AC3E}">
        <p14:creationId xmlns:p14="http://schemas.microsoft.com/office/powerpoint/2010/main" val="25423357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fr-BE" sz="1200" dirty="0" err="1"/>
              <a:t>Passengers</a:t>
            </a:r>
            <a:r>
              <a:rPr lang="fr-BE" sz="1200" dirty="0"/>
              <a:t>’ Rights and Freedom of </a:t>
            </a:r>
            <a:r>
              <a:rPr lang="fr-BE" sz="1200" dirty="0" err="1"/>
              <a:t>Movement</a:t>
            </a:r>
            <a:endParaRPr lang="fr-BE" sz="1200" dirty="0"/>
          </a:p>
          <a:p>
            <a:r>
              <a:rPr lang="de-DE" sz="1200" dirty="0">
                <a:latin typeface="Arial" panose="020B0604020202020204" pitchFamily="34" charset="0"/>
                <a:cs typeface="Arial" panose="020B0604020202020204" pitchFamily="34" charset="0"/>
              </a:rPr>
              <a:t>You have the right to</a:t>
            </a:r>
          </a:p>
          <a:p>
            <a:endParaRPr lang="de-DE"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200" dirty="0">
                <a:latin typeface="Arial" panose="020B0604020202020204" pitchFamily="34" charset="0"/>
                <a:cs typeface="Arial" panose="020B0604020202020204" pitchFamily="34" charset="0"/>
              </a:rPr>
              <a:t>Buy a ticket and make a reservation</a:t>
            </a: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Transport</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Assistance </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Compensation for mobility equipment</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Complain</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However, there are still  numerous exemptions!</a:t>
            </a:r>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43</a:t>
            </a:fld>
            <a:endParaRPr lang="en-GB"/>
          </a:p>
        </p:txBody>
      </p:sp>
    </p:spTree>
    <p:extLst>
      <p:ext uri="{BB962C8B-B14F-4D97-AF65-F5344CB8AC3E}">
        <p14:creationId xmlns:p14="http://schemas.microsoft.com/office/powerpoint/2010/main" val="8492197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dirty="0">
                <a:latin typeface="Arial" panose="020B0604020202020204" pitchFamily="34" charset="0"/>
                <a:cs typeface="Arial" panose="020B0604020202020204" pitchFamily="34" charset="0"/>
              </a:rPr>
              <a:t>EU Parking Card</a:t>
            </a:r>
          </a:p>
          <a:p>
            <a:endParaRPr lang="de-DE"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de-DE" sz="1200" dirty="0">
                <a:latin typeface="Arial" panose="020B0604020202020204" pitchFamily="34" charset="0"/>
                <a:cs typeface="Arial" panose="020B0604020202020204" pitchFamily="34" charset="0"/>
              </a:rPr>
              <a:t>Based on Council Recommendation</a:t>
            </a:r>
          </a:p>
          <a:p>
            <a:pPr marL="457200" indent="-457200">
              <a:buFont typeface="Arial" panose="020B0604020202020204" pitchFamily="34" charset="0"/>
              <a:buChar char="•"/>
            </a:pPr>
            <a:r>
              <a:rPr lang="de-DE" sz="1200" dirty="0">
                <a:latin typeface="Arial" panose="020B0604020202020204" pitchFamily="34" charset="0"/>
                <a:cs typeface="Arial" panose="020B0604020202020204" pitchFamily="34" charset="0"/>
              </a:rPr>
              <a:t>Local authorities decide on eligibility and distribute the Card</a:t>
            </a:r>
          </a:p>
          <a:p>
            <a:pPr marL="457200" indent="-457200">
              <a:buFont typeface="Arial" panose="020B0604020202020204" pitchFamily="34" charset="0"/>
              <a:buChar char="•"/>
            </a:pPr>
            <a:r>
              <a:rPr lang="de-DE" sz="1200" dirty="0">
                <a:latin typeface="Arial" panose="020B0604020202020204" pitchFamily="34" charset="0"/>
                <a:cs typeface="Arial" panose="020B0604020202020204" pitchFamily="34" charset="0"/>
              </a:rPr>
              <a:t>Different rules apply in each Member State (sometimes even locally)</a:t>
            </a:r>
          </a:p>
          <a:p>
            <a:endParaRPr lang="en-GB" dirty="0"/>
          </a:p>
          <a:p>
            <a:r>
              <a:rPr lang="en-GB" dirty="0"/>
              <a:t>Photo of a parking spot with disability sign </a:t>
            </a:r>
          </a:p>
        </p:txBody>
      </p:sp>
      <p:sp>
        <p:nvSpPr>
          <p:cNvPr id="4" name="Slide Number Placeholder 3"/>
          <p:cNvSpPr>
            <a:spLocks noGrp="1"/>
          </p:cNvSpPr>
          <p:nvPr>
            <p:ph type="sldNum" sz="quarter" idx="10"/>
          </p:nvPr>
        </p:nvSpPr>
        <p:spPr/>
        <p:txBody>
          <a:bodyPr/>
          <a:lstStyle/>
          <a:p>
            <a:fld id="{6C3637DA-ECFF-4E30-8019-BCDA5E2DDEE1}" type="slidenum">
              <a:rPr lang="en-GB" smtClean="0"/>
              <a:t>44</a:t>
            </a:fld>
            <a:endParaRPr lang="en-GB"/>
          </a:p>
        </p:txBody>
      </p:sp>
    </p:spTree>
    <p:extLst>
      <p:ext uri="{BB962C8B-B14F-4D97-AF65-F5344CB8AC3E}">
        <p14:creationId xmlns:p14="http://schemas.microsoft.com/office/powerpoint/2010/main" val="18613760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dirty="0"/>
              <a:t>Youth Programmes</a:t>
            </a:r>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45</a:t>
            </a:fld>
            <a:endParaRPr lang="en-GB"/>
          </a:p>
        </p:txBody>
      </p:sp>
    </p:spTree>
    <p:extLst>
      <p:ext uri="{BB962C8B-B14F-4D97-AF65-F5344CB8AC3E}">
        <p14:creationId xmlns:p14="http://schemas.microsoft.com/office/powerpoint/2010/main" val="7470560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Erasmus+</a:t>
            </a:r>
          </a:p>
          <a:p>
            <a:r>
              <a:rPr lang="fr-BE" dirty="0"/>
              <a:t>The </a:t>
            </a:r>
            <a:r>
              <a:rPr lang="fr-BE" dirty="0" err="1"/>
              <a:t>Mobility</a:t>
            </a:r>
            <a:r>
              <a:rPr lang="fr-BE" dirty="0"/>
              <a:t> Programme for Education Youth and sport</a:t>
            </a:r>
          </a:p>
          <a:p>
            <a:pPr marL="0" indent="0">
              <a:buNone/>
            </a:pPr>
            <a:endParaRPr lang="fr-BE" dirty="0"/>
          </a:p>
          <a:p>
            <a:pPr marL="0" indent="0">
              <a:buNone/>
            </a:pPr>
            <a:r>
              <a:rPr lang="fr-BE" b="1" dirty="0"/>
              <a:t>For </a:t>
            </a:r>
            <a:r>
              <a:rPr lang="fr-BE" b="1" dirty="0" err="1"/>
              <a:t>learners</a:t>
            </a:r>
            <a:r>
              <a:rPr lang="fr-BE" b="1" dirty="0"/>
              <a:t> and </a:t>
            </a:r>
            <a:r>
              <a:rPr lang="fr-BE" b="1" dirty="0" err="1"/>
              <a:t>youth</a:t>
            </a:r>
            <a:r>
              <a:rPr lang="fr-BE" b="1" dirty="0"/>
              <a:t> </a:t>
            </a:r>
            <a:r>
              <a:rPr lang="fr-BE" b="1" dirty="0" err="1"/>
              <a:t>with</a:t>
            </a:r>
            <a:r>
              <a:rPr lang="fr-BE" b="1" dirty="0"/>
              <a:t> </a:t>
            </a:r>
            <a:r>
              <a:rPr lang="fr-BE" b="1" dirty="0" err="1"/>
              <a:t>disabilities</a:t>
            </a:r>
            <a:r>
              <a:rPr lang="fr-BE" b="1" dirty="0"/>
              <a:t>?</a:t>
            </a:r>
          </a:p>
          <a:p>
            <a:r>
              <a:rPr lang="fr-BE" dirty="0"/>
              <a:t>Grant to cover Disability </a:t>
            </a:r>
            <a:r>
              <a:rPr lang="fr-BE" dirty="0" err="1"/>
              <a:t>costs</a:t>
            </a:r>
            <a:r>
              <a:rPr lang="fr-BE" dirty="0"/>
              <a:t> (</a:t>
            </a:r>
            <a:r>
              <a:rPr lang="fr-BE" dirty="0" err="1"/>
              <a:t>request</a:t>
            </a:r>
            <a:r>
              <a:rPr lang="fr-BE" dirty="0"/>
              <a:t> </a:t>
            </a:r>
            <a:r>
              <a:rPr lang="fr-BE" dirty="0" err="1"/>
              <a:t>it</a:t>
            </a:r>
            <a:r>
              <a:rPr lang="fr-BE" dirty="0"/>
              <a:t> </a:t>
            </a:r>
            <a:r>
              <a:rPr lang="fr-BE" dirty="0" err="1"/>
              <a:t>ahead</a:t>
            </a:r>
            <a:r>
              <a:rPr lang="fr-BE" dirty="0"/>
              <a:t> of </a:t>
            </a:r>
            <a:r>
              <a:rPr lang="fr-BE" dirty="0" err="1"/>
              <a:t>your</a:t>
            </a:r>
            <a:r>
              <a:rPr lang="fr-BE" dirty="0"/>
              <a:t> </a:t>
            </a:r>
            <a:r>
              <a:rPr lang="fr-BE" dirty="0" err="1"/>
              <a:t>mobility</a:t>
            </a:r>
            <a:r>
              <a:rPr lang="fr-BE" dirty="0"/>
              <a:t> to </a:t>
            </a:r>
            <a:r>
              <a:rPr lang="fr-BE" dirty="0" err="1"/>
              <a:t>get</a:t>
            </a:r>
            <a:r>
              <a:rPr lang="fr-BE" dirty="0"/>
              <a:t> </a:t>
            </a:r>
            <a:r>
              <a:rPr lang="fr-BE" dirty="0" err="1"/>
              <a:t>it</a:t>
            </a:r>
            <a:r>
              <a:rPr lang="fr-BE" dirty="0"/>
              <a:t>)</a:t>
            </a:r>
          </a:p>
          <a:p>
            <a:r>
              <a:rPr lang="fr-BE" dirty="0" err="1"/>
              <a:t>Prefinancing</a:t>
            </a:r>
            <a:endParaRPr lang="fr-BE" dirty="0"/>
          </a:p>
          <a:p>
            <a:r>
              <a:rPr lang="fr-BE" dirty="0"/>
              <a:t>Organise a </a:t>
            </a:r>
            <a:r>
              <a:rPr lang="fr-BE" dirty="0" err="1"/>
              <a:t>preparatory</a:t>
            </a:r>
            <a:r>
              <a:rPr lang="fr-BE" dirty="0"/>
              <a:t> </a:t>
            </a:r>
            <a:r>
              <a:rPr lang="fr-BE" dirty="0" err="1"/>
              <a:t>visit</a:t>
            </a:r>
            <a:r>
              <a:rPr lang="fr-BE" dirty="0"/>
              <a:t> </a:t>
            </a:r>
            <a:r>
              <a:rPr lang="fr-BE" dirty="0" err="1"/>
              <a:t>funded</a:t>
            </a:r>
            <a:r>
              <a:rPr lang="fr-BE" dirty="0"/>
              <a:t> by the programme</a:t>
            </a:r>
          </a:p>
          <a:p>
            <a:r>
              <a:rPr lang="fr-BE" dirty="0" err="1"/>
              <a:t>Language</a:t>
            </a:r>
            <a:r>
              <a:rPr lang="fr-BE" dirty="0"/>
              <a:t> classes for </a:t>
            </a:r>
            <a:r>
              <a:rPr lang="fr-BE" dirty="0" err="1"/>
              <a:t>those</a:t>
            </a:r>
            <a:r>
              <a:rPr lang="fr-BE" dirty="0"/>
              <a:t> not </a:t>
            </a:r>
            <a:r>
              <a:rPr lang="fr-BE" dirty="0" err="1"/>
              <a:t>managing</a:t>
            </a:r>
            <a:r>
              <a:rPr lang="fr-BE" dirty="0"/>
              <a:t> to use Online </a:t>
            </a:r>
            <a:r>
              <a:rPr lang="fr-BE" dirty="0" err="1"/>
              <a:t>Linguistic</a:t>
            </a:r>
            <a:r>
              <a:rPr lang="fr-BE" dirty="0"/>
              <a:t> Tool</a:t>
            </a:r>
          </a:p>
          <a:p>
            <a:r>
              <a:rPr lang="fr-BE" dirty="0"/>
              <a:t>Check the </a:t>
            </a:r>
            <a:r>
              <a:rPr lang="fr-BE" dirty="0">
                <a:hlinkClick r:id="rId3"/>
              </a:rPr>
              <a:t>www.inclusivemobility.eu</a:t>
            </a:r>
            <a:r>
              <a:rPr lang="fr-BE" dirty="0"/>
              <a:t> </a:t>
            </a:r>
            <a:endParaRPr lang="en-BE" dirty="0"/>
          </a:p>
        </p:txBody>
      </p:sp>
      <p:sp>
        <p:nvSpPr>
          <p:cNvPr id="4" name="Slide Number Placeholder 3"/>
          <p:cNvSpPr>
            <a:spLocks noGrp="1"/>
          </p:cNvSpPr>
          <p:nvPr>
            <p:ph type="sldNum" sz="quarter" idx="5"/>
          </p:nvPr>
        </p:nvSpPr>
        <p:spPr/>
        <p:txBody>
          <a:bodyPr/>
          <a:lstStyle/>
          <a:p>
            <a:fld id="{6C3637DA-ECFF-4E30-8019-BCDA5E2DDEE1}" type="slidenum">
              <a:rPr lang="en-GB" smtClean="0"/>
              <a:t>46</a:t>
            </a:fld>
            <a:endParaRPr lang="en-GB"/>
          </a:p>
        </p:txBody>
      </p:sp>
    </p:spTree>
    <p:extLst>
      <p:ext uri="{BB962C8B-B14F-4D97-AF65-F5344CB8AC3E}">
        <p14:creationId xmlns:p14="http://schemas.microsoft.com/office/powerpoint/2010/main" val="37925922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z="1200" dirty="0"/>
              <a:t>The European </a:t>
            </a:r>
            <a:r>
              <a:rPr lang="fr-BE" sz="1200" dirty="0" err="1"/>
              <a:t>Solidarity</a:t>
            </a:r>
            <a:r>
              <a:rPr lang="fr-BE" sz="1200" dirty="0"/>
              <a:t> Corps (ESC)</a:t>
            </a:r>
          </a:p>
          <a:p>
            <a:r>
              <a:rPr lang="fr-BE" dirty="0" err="1"/>
              <a:t>Volunteering</a:t>
            </a:r>
            <a:r>
              <a:rPr lang="fr-BE" dirty="0"/>
              <a:t> </a:t>
            </a:r>
            <a:r>
              <a:rPr lang="fr-BE" dirty="0" err="1"/>
              <a:t>abroad</a:t>
            </a:r>
            <a:r>
              <a:rPr lang="fr-BE" dirty="0"/>
              <a:t> for </a:t>
            </a:r>
            <a:r>
              <a:rPr lang="fr-BE" dirty="0" err="1"/>
              <a:t>young</a:t>
            </a:r>
            <a:r>
              <a:rPr lang="fr-BE" dirty="0"/>
              <a:t> people </a:t>
            </a:r>
            <a:r>
              <a:rPr lang="fr-BE" dirty="0" err="1"/>
              <a:t>aged</a:t>
            </a:r>
            <a:r>
              <a:rPr lang="fr-BE" dirty="0"/>
              <a:t> 18 -30 for a maximum </a:t>
            </a:r>
            <a:r>
              <a:rPr lang="fr-BE" dirty="0" err="1"/>
              <a:t>period</a:t>
            </a:r>
            <a:r>
              <a:rPr lang="fr-BE" dirty="0"/>
              <a:t> of 1 </a:t>
            </a:r>
            <a:r>
              <a:rPr lang="fr-BE" dirty="0" err="1"/>
              <a:t>year</a:t>
            </a:r>
            <a:endParaRPr lang="fr-BE" dirty="0"/>
          </a:p>
          <a:p>
            <a:endParaRPr lang="fr-BE" dirty="0"/>
          </a:p>
          <a:p>
            <a:pPr marL="0" indent="0">
              <a:buNone/>
            </a:pPr>
            <a:r>
              <a:rPr lang="fr-BE" b="1" dirty="0"/>
              <a:t>For </a:t>
            </a:r>
            <a:r>
              <a:rPr lang="fr-BE" b="1" dirty="0" err="1"/>
              <a:t>young</a:t>
            </a:r>
            <a:r>
              <a:rPr lang="fr-BE" b="1" dirty="0"/>
              <a:t> </a:t>
            </a:r>
            <a:r>
              <a:rPr lang="fr-BE" b="1" dirty="0" err="1"/>
              <a:t>volunteers</a:t>
            </a:r>
            <a:r>
              <a:rPr lang="fr-BE" b="1" dirty="0"/>
              <a:t> </a:t>
            </a:r>
            <a:r>
              <a:rPr lang="fr-BE" b="1" dirty="0" err="1"/>
              <a:t>with</a:t>
            </a:r>
            <a:r>
              <a:rPr lang="fr-BE" b="1" dirty="0"/>
              <a:t> </a:t>
            </a:r>
            <a:r>
              <a:rPr lang="fr-BE" b="1" dirty="0" err="1"/>
              <a:t>disabilities</a:t>
            </a:r>
            <a:r>
              <a:rPr lang="fr-BE" b="1" dirty="0"/>
              <a:t>?</a:t>
            </a:r>
          </a:p>
          <a:p>
            <a:r>
              <a:rPr lang="fr-BE" dirty="0" err="1"/>
              <a:t>Costs</a:t>
            </a:r>
            <a:r>
              <a:rPr lang="fr-BE" dirty="0"/>
              <a:t> </a:t>
            </a:r>
            <a:r>
              <a:rPr lang="fr-BE" dirty="0" err="1"/>
              <a:t>related</a:t>
            </a:r>
            <a:r>
              <a:rPr lang="fr-BE" dirty="0"/>
              <a:t> to </a:t>
            </a:r>
            <a:r>
              <a:rPr lang="fr-BE" dirty="0" err="1"/>
              <a:t>disabilities</a:t>
            </a:r>
            <a:r>
              <a:rPr lang="fr-BE" dirty="0"/>
              <a:t> </a:t>
            </a:r>
            <a:r>
              <a:rPr lang="fr-BE" dirty="0" err="1"/>
              <a:t>covered</a:t>
            </a:r>
            <a:r>
              <a:rPr lang="fr-BE" dirty="0"/>
              <a:t> </a:t>
            </a:r>
          </a:p>
          <a:p>
            <a:r>
              <a:rPr lang="fr-BE" dirty="0"/>
              <a:t>Organise a </a:t>
            </a:r>
            <a:r>
              <a:rPr lang="fr-BE" dirty="0" err="1"/>
              <a:t>preparatory</a:t>
            </a:r>
            <a:r>
              <a:rPr lang="fr-BE" dirty="0"/>
              <a:t> </a:t>
            </a:r>
            <a:r>
              <a:rPr lang="fr-BE" dirty="0" err="1"/>
              <a:t>visit</a:t>
            </a:r>
            <a:endParaRPr lang="fr-BE" dirty="0"/>
          </a:p>
          <a:p>
            <a:r>
              <a:rPr lang="fr-BE" dirty="0" err="1"/>
              <a:t>Reinforced</a:t>
            </a:r>
            <a:r>
              <a:rPr lang="fr-BE" dirty="0"/>
              <a:t> </a:t>
            </a:r>
            <a:r>
              <a:rPr lang="fr-BE" dirty="0" err="1"/>
              <a:t>mentorship</a:t>
            </a:r>
            <a:endParaRPr lang="fr-BE" dirty="0"/>
          </a:p>
          <a:p>
            <a:r>
              <a:rPr lang="fr-BE" dirty="0"/>
              <a:t>Inclusion </a:t>
            </a:r>
            <a:r>
              <a:rPr lang="fr-BE" dirty="0" err="1"/>
              <a:t>costs</a:t>
            </a:r>
            <a:r>
              <a:rPr lang="fr-BE" dirty="0"/>
              <a:t> a fix </a:t>
            </a:r>
            <a:r>
              <a:rPr lang="fr-BE" dirty="0" err="1"/>
              <a:t>amount</a:t>
            </a:r>
            <a:endParaRPr lang="fr-BE" dirty="0"/>
          </a:p>
          <a:p>
            <a:r>
              <a:rPr lang="fr-BE" dirty="0" err="1"/>
              <a:t>Language</a:t>
            </a:r>
            <a:r>
              <a:rPr lang="fr-BE" dirty="0"/>
              <a:t> classes for </a:t>
            </a:r>
            <a:r>
              <a:rPr lang="fr-BE" dirty="0" err="1"/>
              <a:t>those</a:t>
            </a:r>
            <a:r>
              <a:rPr lang="fr-BE" dirty="0"/>
              <a:t> not </a:t>
            </a:r>
            <a:r>
              <a:rPr lang="fr-BE" dirty="0" err="1"/>
              <a:t>managing</a:t>
            </a:r>
            <a:r>
              <a:rPr lang="fr-BE" dirty="0"/>
              <a:t> to use Online </a:t>
            </a:r>
            <a:r>
              <a:rPr lang="fr-BE" dirty="0" err="1"/>
              <a:t>Linguistic</a:t>
            </a:r>
            <a:r>
              <a:rPr lang="fr-BE" dirty="0"/>
              <a:t> Tool</a:t>
            </a:r>
          </a:p>
          <a:p>
            <a:endParaRPr lang="fr-BE" dirty="0"/>
          </a:p>
        </p:txBody>
      </p:sp>
      <p:sp>
        <p:nvSpPr>
          <p:cNvPr id="4" name="Slide Number Placeholder 3"/>
          <p:cNvSpPr>
            <a:spLocks noGrp="1"/>
          </p:cNvSpPr>
          <p:nvPr>
            <p:ph type="sldNum" sz="quarter" idx="5"/>
          </p:nvPr>
        </p:nvSpPr>
        <p:spPr/>
        <p:txBody>
          <a:bodyPr/>
          <a:lstStyle/>
          <a:p>
            <a:fld id="{6C3637DA-ECFF-4E30-8019-BCDA5E2DDEE1}" type="slidenum">
              <a:rPr lang="en-GB" smtClean="0"/>
              <a:t>47</a:t>
            </a:fld>
            <a:endParaRPr lang="en-GB"/>
          </a:p>
        </p:txBody>
      </p:sp>
    </p:spTree>
    <p:extLst>
      <p:ext uri="{BB962C8B-B14F-4D97-AF65-F5344CB8AC3E}">
        <p14:creationId xmlns:p14="http://schemas.microsoft.com/office/powerpoint/2010/main" val="6704269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The Youth </a:t>
            </a:r>
            <a:r>
              <a:rPr lang="fr-BE" dirty="0" err="1"/>
              <a:t>Guarantee</a:t>
            </a:r>
            <a:endParaRPr lang="fr-BE" dirty="0"/>
          </a:p>
          <a:p>
            <a:r>
              <a:rPr lang="en-GB" dirty="0">
                <a:latin typeface="Arial" panose="020B0604020202020204" pitchFamily="34" charset="0"/>
                <a:ea typeface="Times New Roman" panose="02020603050405020304" pitchFamily="18" charset="0"/>
              </a:rPr>
              <a:t>O</a:t>
            </a:r>
            <a:r>
              <a:rPr lang="en-GB" dirty="0">
                <a:effectLst/>
                <a:latin typeface="Arial" panose="020B0604020202020204" pitchFamily="34" charset="0"/>
                <a:ea typeface="Times New Roman" panose="02020603050405020304" pitchFamily="18" charset="0"/>
              </a:rPr>
              <a:t>ffers young people under the age of 30 the opportunity to receive a good quality offer of employment, continued education, apprenticeship or traineeship</a:t>
            </a:r>
          </a:p>
          <a:p>
            <a:endParaRPr lang="en-GB" dirty="0">
              <a:latin typeface="Arial" panose="020B0604020202020204" pitchFamily="34" charset="0"/>
              <a:ea typeface="Times New Roman" panose="02020603050405020304" pitchFamily="18" charset="0"/>
            </a:endParaRPr>
          </a:p>
          <a:p>
            <a:r>
              <a:rPr lang="en-GB" dirty="0">
                <a:effectLst/>
                <a:latin typeface="Arial" panose="020B0604020202020204" pitchFamily="34" charset="0"/>
                <a:ea typeface="Times New Roman" panose="02020603050405020304" pitchFamily="18" charset="0"/>
              </a:rPr>
              <a:t>Each EU Country organises in a different way for more info contact your </a:t>
            </a:r>
            <a:r>
              <a:rPr lang="en-GB" u="sng" dirty="0">
                <a:solidFill>
                  <a:srgbClr val="0000FF"/>
                </a:solidFill>
                <a:effectLst/>
                <a:latin typeface="Arial" panose="020B0604020202020204" pitchFamily="34" charset="0"/>
                <a:ea typeface="Times New Roman" panose="02020603050405020304" pitchFamily="18" charset="0"/>
                <a:hlinkClick r:id="rId3"/>
              </a:rPr>
              <a:t>Youth guarantee coordinators from your countries via this list</a:t>
            </a:r>
            <a:endParaRPr lang="fr-BE" dirty="0">
              <a:effectLst/>
              <a:latin typeface="Arial" panose="020B0604020202020204" pitchFamily="34" charset="0"/>
              <a:ea typeface="Times New Roman" panose="02020603050405020304" pitchFamily="18" charset="0"/>
            </a:endParaRPr>
          </a:p>
          <a:p>
            <a:endParaRPr lang="fr-BE" dirty="0">
              <a:latin typeface="Arial" panose="020B0604020202020204" pitchFamily="34" charset="0"/>
            </a:endParaRPr>
          </a:p>
          <a:p>
            <a:pPr marL="0" indent="0">
              <a:buNone/>
            </a:pPr>
            <a:r>
              <a:rPr lang="fr-BE" b="1" dirty="0">
                <a:latin typeface="Arial" panose="020B0604020202020204" pitchFamily="34" charset="0"/>
              </a:rPr>
              <a:t>For </a:t>
            </a:r>
            <a:r>
              <a:rPr lang="fr-BE" b="1" dirty="0" err="1">
                <a:latin typeface="Arial" panose="020B0604020202020204" pitchFamily="34" charset="0"/>
              </a:rPr>
              <a:t>young</a:t>
            </a:r>
            <a:r>
              <a:rPr lang="fr-BE" b="1" dirty="0">
                <a:latin typeface="Arial" panose="020B0604020202020204" pitchFamily="34" charset="0"/>
              </a:rPr>
              <a:t> people </a:t>
            </a:r>
            <a:r>
              <a:rPr lang="fr-BE" b="1" dirty="0" err="1">
                <a:latin typeface="Arial" panose="020B0604020202020204" pitchFamily="34" charset="0"/>
              </a:rPr>
              <a:t>with</a:t>
            </a:r>
            <a:r>
              <a:rPr lang="fr-BE" b="1" dirty="0">
                <a:latin typeface="Arial" panose="020B0604020202020204" pitchFamily="34" charset="0"/>
              </a:rPr>
              <a:t> </a:t>
            </a:r>
            <a:r>
              <a:rPr lang="fr-BE" b="1" dirty="0" err="1">
                <a:latin typeface="Arial" panose="020B0604020202020204" pitchFamily="34" charset="0"/>
              </a:rPr>
              <a:t>disabilities</a:t>
            </a:r>
            <a:r>
              <a:rPr lang="fr-BE" b="1" dirty="0">
                <a:latin typeface="Arial" panose="020B0604020202020204" pitchFamily="34" charset="0"/>
              </a:rPr>
              <a:t>?</a:t>
            </a:r>
          </a:p>
          <a:p>
            <a:r>
              <a:rPr lang="fr-BE" dirty="0">
                <a:latin typeface="Arial" panose="020B0604020202020204" pitchFamily="34" charset="0"/>
              </a:rPr>
              <a:t>No </a:t>
            </a:r>
            <a:r>
              <a:rPr lang="fr-BE" dirty="0" err="1">
                <a:latin typeface="Arial" panose="020B0604020202020204" pitchFamily="34" charset="0"/>
              </a:rPr>
              <a:t>need</a:t>
            </a:r>
            <a:r>
              <a:rPr lang="fr-BE" dirty="0">
                <a:latin typeface="Arial" panose="020B0604020202020204" pitchFamily="34" charset="0"/>
              </a:rPr>
              <a:t> to </a:t>
            </a:r>
            <a:r>
              <a:rPr lang="fr-BE" dirty="0" err="1">
                <a:latin typeface="Arial" panose="020B0604020202020204" pitchFamily="34" charset="0"/>
              </a:rPr>
              <a:t>choose</a:t>
            </a:r>
            <a:r>
              <a:rPr lang="fr-BE" dirty="0">
                <a:latin typeface="Arial" panose="020B0604020202020204" pitchFamily="34" charset="0"/>
              </a:rPr>
              <a:t> </a:t>
            </a:r>
            <a:r>
              <a:rPr lang="fr-BE" dirty="0" err="1">
                <a:latin typeface="Arial" panose="020B0604020202020204" pitchFamily="34" charset="0"/>
              </a:rPr>
              <a:t>between</a:t>
            </a:r>
            <a:r>
              <a:rPr lang="fr-BE" dirty="0">
                <a:latin typeface="Arial" panose="020B0604020202020204" pitchFamily="34" charset="0"/>
              </a:rPr>
              <a:t> the </a:t>
            </a:r>
            <a:r>
              <a:rPr lang="fr-BE" dirty="0" err="1">
                <a:latin typeface="Arial" panose="020B0604020202020204" pitchFamily="34" charset="0"/>
              </a:rPr>
              <a:t>grant</a:t>
            </a:r>
            <a:r>
              <a:rPr lang="fr-BE" dirty="0">
                <a:latin typeface="Arial" panose="020B0604020202020204" pitchFamily="34" charset="0"/>
              </a:rPr>
              <a:t> </a:t>
            </a:r>
            <a:r>
              <a:rPr lang="fr-BE" dirty="0" err="1">
                <a:latin typeface="Arial" panose="020B0604020202020204" pitchFamily="34" charset="0"/>
              </a:rPr>
              <a:t>from</a:t>
            </a:r>
            <a:r>
              <a:rPr lang="fr-BE" dirty="0">
                <a:latin typeface="Arial" panose="020B0604020202020204" pitchFamily="34" charset="0"/>
              </a:rPr>
              <a:t> the Youth </a:t>
            </a:r>
            <a:r>
              <a:rPr lang="fr-BE" dirty="0" err="1">
                <a:latin typeface="Arial" panose="020B0604020202020204" pitchFamily="34" charset="0"/>
              </a:rPr>
              <a:t>Guarantee</a:t>
            </a:r>
            <a:r>
              <a:rPr lang="fr-BE" dirty="0">
                <a:latin typeface="Arial" panose="020B0604020202020204" pitchFamily="34" charset="0"/>
              </a:rPr>
              <a:t> and the Disability </a:t>
            </a:r>
            <a:r>
              <a:rPr lang="fr-BE" dirty="0" err="1">
                <a:latin typeface="Arial" panose="020B0604020202020204" pitchFamily="34" charset="0"/>
              </a:rPr>
              <a:t>allowance</a:t>
            </a:r>
            <a:endParaRPr lang="en-BE" sz="1800" dirty="0"/>
          </a:p>
          <a:p>
            <a:endParaRPr lang="en-BE" dirty="0"/>
          </a:p>
        </p:txBody>
      </p:sp>
      <p:sp>
        <p:nvSpPr>
          <p:cNvPr id="4" name="Slide Number Placeholder 3"/>
          <p:cNvSpPr>
            <a:spLocks noGrp="1"/>
          </p:cNvSpPr>
          <p:nvPr>
            <p:ph type="sldNum" sz="quarter" idx="5"/>
          </p:nvPr>
        </p:nvSpPr>
        <p:spPr/>
        <p:txBody>
          <a:bodyPr/>
          <a:lstStyle/>
          <a:p>
            <a:fld id="{6C3637DA-ECFF-4E30-8019-BCDA5E2DDEE1}" type="slidenum">
              <a:rPr lang="en-GB" smtClean="0"/>
              <a:t>48</a:t>
            </a:fld>
            <a:endParaRPr lang="en-GB"/>
          </a:p>
        </p:txBody>
      </p:sp>
    </p:spTree>
    <p:extLst>
      <p:ext uri="{BB962C8B-B14F-4D97-AF65-F5344CB8AC3E}">
        <p14:creationId xmlns:p14="http://schemas.microsoft.com/office/powerpoint/2010/main" val="41497175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The European Youth </a:t>
            </a:r>
            <a:r>
              <a:rPr lang="fr-BE" dirty="0" err="1"/>
              <a:t>Card</a:t>
            </a:r>
            <a:endParaRPr lang="fr-BE" dirty="0"/>
          </a:p>
          <a:p>
            <a:r>
              <a:rPr lang="fr-BE" dirty="0" err="1"/>
              <a:t>Offers</a:t>
            </a:r>
            <a:r>
              <a:rPr lang="fr-BE" dirty="0"/>
              <a:t> </a:t>
            </a:r>
            <a:r>
              <a:rPr lang="en-GB" dirty="0"/>
              <a:t>reductions on cultural activities, shops, transport, eating out and accommodation</a:t>
            </a:r>
          </a:p>
          <a:p>
            <a:r>
              <a:rPr lang="en-GB" dirty="0"/>
              <a:t>It is valid in around 40 European Countries </a:t>
            </a:r>
          </a:p>
          <a:p>
            <a:r>
              <a:rPr lang="en-GB" dirty="0"/>
              <a:t>You need to the card before you enjoy any of the facilities</a:t>
            </a:r>
          </a:p>
          <a:p>
            <a:r>
              <a:rPr lang="en-GB" dirty="0"/>
              <a:t>Each country has its own design for the card</a:t>
            </a:r>
            <a:endParaRPr lang="en-BE" dirty="0"/>
          </a:p>
          <a:p>
            <a:endParaRPr lang="en-BE" dirty="0"/>
          </a:p>
        </p:txBody>
      </p:sp>
      <p:sp>
        <p:nvSpPr>
          <p:cNvPr id="4" name="Slide Number Placeholder 3"/>
          <p:cNvSpPr>
            <a:spLocks noGrp="1"/>
          </p:cNvSpPr>
          <p:nvPr>
            <p:ph type="sldNum" sz="quarter" idx="5"/>
          </p:nvPr>
        </p:nvSpPr>
        <p:spPr/>
        <p:txBody>
          <a:bodyPr/>
          <a:lstStyle/>
          <a:p>
            <a:fld id="{6C3637DA-ECFF-4E30-8019-BCDA5E2DDEE1}" type="slidenum">
              <a:rPr lang="en-GB" smtClean="0"/>
              <a:t>49</a:t>
            </a:fld>
            <a:endParaRPr lang="en-GB"/>
          </a:p>
        </p:txBody>
      </p:sp>
    </p:spTree>
    <p:extLst>
      <p:ext uri="{BB962C8B-B14F-4D97-AF65-F5344CB8AC3E}">
        <p14:creationId xmlns:p14="http://schemas.microsoft.com/office/powerpoint/2010/main" val="2141868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Introducing the booklet and how to use it </a:t>
            </a:r>
          </a:p>
          <a:p>
            <a:r>
              <a:rPr lang="en-US" dirty="0"/>
              <a:t>First version published in 2018</a:t>
            </a:r>
          </a:p>
          <a:p>
            <a:r>
              <a:rPr lang="en-US" dirty="0"/>
              <a:t>3rd revision published in October 2021</a:t>
            </a:r>
          </a:p>
          <a:p>
            <a:r>
              <a:rPr lang="en-US" dirty="0"/>
              <a:t>Available in: Easy to Read, English, French, Spanish, Portuguese, Slovakian and Greek </a:t>
            </a:r>
          </a:p>
          <a:p>
            <a:r>
              <a:rPr lang="en-US" dirty="0"/>
              <a:t>We welcome translation in more languages! </a:t>
            </a:r>
          </a:p>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5</a:t>
            </a:fld>
            <a:endParaRPr lang="en-GB"/>
          </a:p>
        </p:txBody>
      </p:sp>
    </p:spTree>
    <p:extLst>
      <p:ext uri="{BB962C8B-B14F-4D97-AF65-F5344CB8AC3E}">
        <p14:creationId xmlns:p14="http://schemas.microsoft.com/office/powerpoint/2010/main" val="41465629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b="1" dirty="0" err="1">
                <a:solidFill>
                  <a:srgbClr val="0070C0"/>
                </a:solidFill>
              </a:rPr>
              <a:t>Quizz</a:t>
            </a:r>
            <a:br>
              <a:rPr lang="en-GB" sz="1200" b="1" dirty="0">
                <a:solidFill>
                  <a:srgbClr val="0070C0"/>
                </a:solidFill>
              </a:rPr>
            </a:br>
            <a:br>
              <a:rPr lang="en-GB" sz="1200" b="1" dirty="0">
                <a:solidFill>
                  <a:srgbClr val="0070C0"/>
                </a:solidFill>
              </a:rPr>
            </a:br>
            <a:r>
              <a:rPr lang="en-GB" sz="1200" b="1" dirty="0">
                <a:solidFill>
                  <a:srgbClr val="0070C0"/>
                </a:solidFill>
              </a:rPr>
              <a:t>Questions &amp; Answers</a:t>
            </a:r>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50</a:t>
            </a:fld>
            <a:endParaRPr lang="en-GB"/>
          </a:p>
        </p:txBody>
      </p:sp>
    </p:spTree>
    <p:extLst>
      <p:ext uri="{BB962C8B-B14F-4D97-AF65-F5344CB8AC3E}">
        <p14:creationId xmlns:p14="http://schemas.microsoft.com/office/powerpoint/2010/main" val="17246646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Break</a:t>
            </a:r>
          </a:p>
        </p:txBody>
      </p:sp>
      <p:sp>
        <p:nvSpPr>
          <p:cNvPr id="4" name="Slide Number Placeholder 3"/>
          <p:cNvSpPr>
            <a:spLocks noGrp="1"/>
          </p:cNvSpPr>
          <p:nvPr>
            <p:ph type="sldNum" sz="quarter" idx="10"/>
          </p:nvPr>
        </p:nvSpPr>
        <p:spPr/>
        <p:txBody>
          <a:bodyPr/>
          <a:lstStyle/>
          <a:p>
            <a:fld id="{6C3637DA-ECFF-4E30-8019-BCDA5E2DDEE1}" type="slidenum">
              <a:rPr lang="en-GB" smtClean="0"/>
              <a:t>51</a:t>
            </a:fld>
            <a:endParaRPr lang="en-GB"/>
          </a:p>
        </p:txBody>
      </p:sp>
    </p:spTree>
    <p:extLst>
      <p:ext uri="{BB962C8B-B14F-4D97-AF65-F5344CB8AC3E}">
        <p14:creationId xmlns:p14="http://schemas.microsoft.com/office/powerpoint/2010/main" val="28177197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to claim your rights</a:t>
            </a:r>
          </a:p>
        </p:txBody>
      </p:sp>
      <p:sp>
        <p:nvSpPr>
          <p:cNvPr id="4" name="Slide Number Placeholder 3"/>
          <p:cNvSpPr>
            <a:spLocks noGrp="1"/>
          </p:cNvSpPr>
          <p:nvPr>
            <p:ph type="sldNum" sz="quarter" idx="10"/>
          </p:nvPr>
        </p:nvSpPr>
        <p:spPr/>
        <p:txBody>
          <a:bodyPr/>
          <a:lstStyle/>
          <a:p>
            <a:fld id="{6C3637DA-ECFF-4E30-8019-BCDA5E2DDEE1}" type="slidenum">
              <a:rPr lang="en-GB" smtClean="0"/>
              <a:t>52</a:t>
            </a:fld>
            <a:endParaRPr lang="en-GB"/>
          </a:p>
        </p:txBody>
      </p:sp>
    </p:spTree>
    <p:extLst>
      <p:ext uri="{BB962C8B-B14F-4D97-AF65-F5344CB8AC3E}">
        <p14:creationId xmlns:p14="http://schemas.microsoft.com/office/powerpoint/2010/main" val="41096590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Cases of discrimination: </a:t>
            </a:r>
            <a:r>
              <a:rPr lang="fr-BE" dirty="0" err="1"/>
              <a:t>Equality</a:t>
            </a:r>
            <a:r>
              <a:rPr lang="fr-BE" dirty="0"/>
              <a:t> bodies</a:t>
            </a:r>
          </a:p>
          <a:p>
            <a:r>
              <a:rPr lang="en-US" dirty="0"/>
              <a:t>Equality bodies are national institutions that raise awareness, promote equality and often handle complaints when an individual is discriminated against.</a:t>
            </a:r>
          </a:p>
          <a:p>
            <a:r>
              <a:rPr lang="en-US" dirty="0"/>
              <a:t>You can contact them for cases of discrimination based on disability, or other grounds, for example in employment. </a:t>
            </a:r>
          </a:p>
          <a:p>
            <a:r>
              <a:rPr lang="en-US" dirty="0"/>
              <a:t>The European Network of Equality Bodies (Equinet) brings together 46 </a:t>
            </a:r>
            <a:r>
              <a:rPr lang="en-US" dirty="0" err="1"/>
              <a:t>organisations</a:t>
            </a:r>
            <a:r>
              <a:rPr lang="en-US" dirty="0"/>
              <a:t> from 34 European countries, which are empowered to counteract discrimination across a range of grounds including age, disability, gender, race or ethnic origin, religion or belief, and sexual orientation.</a:t>
            </a:r>
          </a:p>
          <a:p>
            <a:endParaRPr lang="fr-BE" dirty="0"/>
          </a:p>
        </p:txBody>
      </p:sp>
      <p:sp>
        <p:nvSpPr>
          <p:cNvPr id="4" name="Slide Number Placeholder 3"/>
          <p:cNvSpPr>
            <a:spLocks noGrp="1"/>
          </p:cNvSpPr>
          <p:nvPr>
            <p:ph type="sldNum" sz="quarter" idx="5"/>
          </p:nvPr>
        </p:nvSpPr>
        <p:spPr/>
        <p:txBody>
          <a:bodyPr/>
          <a:lstStyle/>
          <a:p>
            <a:fld id="{6C3637DA-ECFF-4E30-8019-BCDA5E2DDEE1}" type="slidenum">
              <a:rPr lang="en-GB" smtClean="0"/>
              <a:t>53</a:t>
            </a:fld>
            <a:endParaRPr lang="en-GB"/>
          </a:p>
        </p:txBody>
      </p:sp>
    </p:spTree>
    <p:extLst>
      <p:ext uri="{BB962C8B-B14F-4D97-AF65-F5344CB8AC3E}">
        <p14:creationId xmlns:p14="http://schemas.microsoft.com/office/powerpoint/2010/main" val="3034653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Cases of discrimination: </a:t>
            </a:r>
            <a:r>
              <a:rPr lang="fr-BE" dirty="0" err="1"/>
              <a:t>Equality</a:t>
            </a:r>
            <a:r>
              <a:rPr lang="fr-BE" dirty="0"/>
              <a:t> bodies</a:t>
            </a:r>
          </a:p>
          <a:p>
            <a:r>
              <a:rPr lang="fr-BE" dirty="0"/>
              <a:t>Screenshot of the </a:t>
            </a:r>
            <a:r>
              <a:rPr lang="fr-BE" dirty="0" err="1"/>
              <a:t>webpage</a:t>
            </a:r>
            <a:r>
              <a:rPr lang="fr-BE" dirty="0"/>
              <a:t> of Equinet – European Directory of </a:t>
            </a:r>
            <a:r>
              <a:rPr lang="fr-BE" dirty="0" err="1"/>
              <a:t>Equality</a:t>
            </a:r>
            <a:r>
              <a:rPr lang="fr-BE" dirty="0"/>
              <a:t> bodies</a:t>
            </a:r>
          </a:p>
        </p:txBody>
      </p:sp>
      <p:sp>
        <p:nvSpPr>
          <p:cNvPr id="4" name="Slide Number Placeholder 3"/>
          <p:cNvSpPr>
            <a:spLocks noGrp="1"/>
          </p:cNvSpPr>
          <p:nvPr>
            <p:ph type="sldNum" sz="quarter" idx="5"/>
          </p:nvPr>
        </p:nvSpPr>
        <p:spPr/>
        <p:txBody>
          <a:bodyPr/>
          <a:lstStyle/>
          <a:p>
            <a:fld id="{6C3637DA-ECFF-4E30-8019-BCDA5E2DDEE1}" type="slidenum">
              <a:rPr lang="en-GB" smtClean="0"/>
              <a:t>54</a:t>
            </a:fld>
            <a:endParaRPr lang="en-GB"/>
          </a:p>
        </p:txBody>
      </p:sp>
    </p:spTree>
    <p:extLst>
      <p:ext uri="{BB962C8B-B14F-4D97-AF65-F5344CB8AC3E}">
        <p14:creationId xmlns:p14="http://schemas.microsoft.com/office/powerpoint/2010/main" val="16358276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Exemple: UNIA – </a:t>
            </a:r>
            <a:r>
              <a:rPr lang="fr-BE" dirty="0" err="1"/>
              <a:t>Belgium</a:t>
            </a:r>
            <a:r>
              <a:rPr lang="fr-BE" dirty="0"/>
              <a:t> </a:t>
            </a:r>
          </a:p>
          <a:p>
            <a:r>
              <a:rPr lang="fr-BE" dirty="0"/>
              <a:t>Screenshot of UNIA </a:t>
            </a:r>
            <a:r>
              <a:rPr lang="fr-BE" dirty="0" err="1"/>
              <a:t>webpage</a:t>
            </a:r>
            <a:r>
              <a:rPr lang="fr-BE" dirty="0"/>
              <a:t> on </a:t>
            </a:r>
            <a:r>
              <a:rPr lang="fr-BE" dirty="0" err="1"/>
              <a:t>reporting</a:t>
            </a:r>
            <a:r>
              <a:rPr lang="fr-BE" dirty="0"/>
              <a:t> </a:t>
            </a:r>
          </a:p>
        </p:txBody>
      </p:sp>
      <p:sp>
        <p:nvSpPr>
          <p:cNvPr id="4" name="Slide Number Placeholder 3"/>
          <p:cNvSpPr>
            <a:spLocks noGrp="1"/>
          </p:cNvSpPr>
          <p:nvPr>
            <p:ph type="sldNum" sz="quarter" idx="5"/>
          </p:nvPr>
        </p:nvSpPr>
        <p:spPr/>
        <p:txBody>
          <a:bodyPr/>
          <a:lstStyle/>
          <a:p>
            <a:fld id="{6C3637DA-ECFF-4E30-8019-BCDA5E2DDEE1}" type="slidenum">
              <a:rPr lang="en-GB" smtClean="0"/>
              <a:t>55</a:t>
            </a:fld>
            <a:endParaRPr lang="en-GB"/>
          </a:p>
        </p:txBody>
      </p:sp>
    </p:spTree>
    <p:extLst>
      <p:ext uri="{BB962C8B-B14F-4D97-AF65-F5344CB8AC3E}">
        <p14:creationId xmlns:p14="http://schemas.microsoft.com/office/powerpoint/2010/main" val="1621238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Exemple: </a:t>
            </a:r>
            <a:r>
              <a:rPr lang="en-US" dirty="0"/>
              <a:t>The Advocate of the Principle of Equality – Slovenia </a:t>
            </a:r>
          </a:p>
          <a:p>
            <a:pPr marL="0" indent="0">
              <a:buNone/>
            </a:pPr>
            <a:r>
              <a:rPr lang="en-US" sz="1800" b="0" i="0" dirty="0" err="1">
                <a:solidFill>
                  <a:srgbClr val="626262"/>
                </a:solidFill>
                <a:effectLst/>
                <a:latin typeface="Roboto" panose="02000000000000000000" pitchFamily="2" charset="0"/>
              </a:rPr>
              <a:t>Zagovornik</a:t>
            </a:r>
            <a:r>
              <a:rPr lang="en-US" sz="1800" b="0" i="0" dirty="0">
                <a:solidFill>
                  <a:srgbClr val="626262"/>
                </a:solidFill>
                <a:effectLst/>
                <a:latin typeface="Roboto" panose="02000000000000000000" pitchFamily="2" charset="0"/>
              </a:rPr>
              <a:t> </a:t>
            </a:r>
            <a:r>
              <a:rPr lang="en-US" sz="1800" b="0" i="0" dirty="0" err="1">
                <a:solidFill>
                  <a:srgbClr val="626262"/>
                </a:solidFill>
                <a:effectLst/>
                <a:latin typeface="Roboto" panose="02000000000000000000" pitchFamily="2" charset="0"/>
              </a:rPr>
              <a:t>načela</a:t>
            </a:r>
            <a:r>
              <a:rPr lang="en-US" sz="1800" b="0" i="0" dirty="0">
                <a:solidFill>
                  <a:srgbClr val="626262"/>
                </a:solidFill>
                <a:effectLst/>
                <a:latin typeface="Roboto" panose="02000000000000000000" pitchFamily="2" charset="0"/>
              </a:rPr>
              <a:t> </a:t>
            </a:r>
            <a:r>
              <a:rPr lang="en-US" sz="1800" b="0" i="0" dirty="0" err="1">
                <a:solidFill>
                  <a:srgbClr val="626262"/>
                </a:solidFill>
                <a:effectLst/>
                <a:latin typeface="Roboto" panose="02000000000000000000" pitchFamily="2" charset="0"/>
              </a:rPr>
              <a:t>enakosti</a:t>
            </a:r>
            <a:endParaRPr lang="en-US" sz="1800" b="0" i="0" dirty="0">
              <a:solidFill>
                <a:srgbClr val="626262"/>
              </a:solidFill>
              <a:effectLst/>
              <a:latin typeface="Roboto" panose="02000000000000000000" pitchFamily="2" charset="0"/>
            </a:endParaRPr>
          </a:p>
          <a:p>
            <a:endParaRPr lang="fr-BE" dirty="0"/>
          </a:p>
          <a:p>
            <a:pPr marL="0" indent="0">
              <a:buNone/>
            </a:pPr>
            <a:r>
              <a:rPr lang="en-US" dirty="0"/>
              <a:t>Litigation power:</a:t>
            </a:r>
          </a:p>
          <a:p>
            <a:r>
              <a:rPr lang="en-US" dirty="0"/>
              <a:t>Representing in front of courts</a:t>
            </a:r>
          </a:p>
          <a:p>
            <a:r>
              <a:rPr lang="en-US" dirty="0"/>
              <a:t>Bringing proceedings in own name</a:t>
            </a:r>
          </a:p>
          <a:p>
            <a:r>
              <a:rPr lang="en-US" dirty="0"/>
              <a:t>Intervening before the court</a:t>
            </a:r>
          </a:p>
          <a:p>
            <a:r>
              <a:rPr lang="en-US" dirty="0"/>
              <a:t>Formally deciding on complaints (e.g. decision or recommendation addressed to the parties) legally binding</a:t>
            </a:r>
          </a:p>
          <a:p>
            <a:r>
              <a:rPr lang="en-US" dirty="0"/>
              <a:t>Formally deciding on complaints (e.g. decision or recommendation addressed to the parties) Not legally binding</a:t>
            </a:r>
          </a:p>
          <a:p>
            <a:r>
              <a:rPr lang="en-US" dirty="0"/>
              <a:t>The Advocate has a mix of quasi judicial and promotional duties, i.e. can support </a:t>
            </a:r>
            <a:r>
              <a:rPr lang="en-US" dirty="0" err="1"/>
              <a:t>vicims</a:t>
            </a:r>
            <a:r>
              <a:rPr lang="en-US" dirty="0"/>
              <a:t> in legal proceedings with remedies (counseling), or can provide guidance to prevent and dismantle discrimination.</a:t>
            </a:r>
            <a:endParaRPr lang="fr-BE" dirty="0"/>
          </a:p>
          <a:p>
            <a:endParaRPr lang="fr-BE" dirty="0"/>
          </a:p>
        </p:txBody>
      </p:sp>
      <p:sp>
        <p:nvSpPr>
          <p:cNvPr id="4" name="Slide Number Placeholder 3"/>
          <p:cNvSpPr>
            <a:spLocks noGrp="1"/>
          </p:cNvSpPr>
          <p:nvPr>
            <p:ph type="sldNum" sz="quarter" idx="5"/>
          </p:nvPr>
        </p:nvSpPr>
        <p:spPr/>
        <p:txBody>
          <a:bodyPr/>
          <a:lstStyle/>
          <a:p>
            <a:fld id="{6C3637DA-ECFF-4E30-8019-BCDA5E2DDEE1}" type="slidenum">
              <a:rPr lang="en-GB" smtClean="0"/>
              <a:t>56</a:t>
            </a:fld>
            <a:endParaRPr lang="en-GB"/>
          </a:p>
        </p:txBody>
      </p:sp>
    </p:spTree>
    <p:extLst>
      <p:ext uri="{BB962C8B-B14F-4D97-AF65-F5344CB8AC3E}">
        <p14:creationId xmlns:p14="http://schemas.microsoft.com/office/powerpoint/2010/main" val="16390968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z="1200" dirty="0"/>
              <a:t>National </a:t>
            </a:r>
            <a:r>
              <a:rPr lang="fr-BE" sz="1200" dirty="0" err="1"/>
              <a:t>Enforcement</a:t>
            </a:r>
            <a:r>
              <a:rPr lang="fr-BE" sz="1200" dirty="0"/>
              <a:t>/</a:t>
            </a:r>
            <a:r>
              <a:rPr lang="fr-BE" sz="1200" dirty="0" err="1"/>
              <a:t>Regulatory</a:t>
            </a:r>
            <a:r>
              <a:rPr lang="fr-BE" sz="1200" dirty="0"/>
              <a:t> Bodies </a:t>
            </a:r>
          </a:p>
          <a:p>
            <a:pPr marL="0" indent="0">
              <a:buNone/>
            </a:pPr>
            <a:r>
              <a:rPr lang="en-US" dirty="0"/>
              <a:t>EU rules oblige Member States to create "national enforcement bodies (NEB)“ or national regulatory authorities/body whose role is to verify that EU laws are respected, e.g.: </a:t>
            </a:r>
          </a:p>
          <a:p>
            <a:r>
              <a:rPr lang="en-US" dirty="0"/>
              <a:t>Transport operators are treating all passengers in accordance with their rights</a:t>
            </a:r>
          </a:p>
          <a:p>
            <a:r>
              <a:rPr lang="en-US" dirty="0"/>
              <a:t>Public sector bodies comply with the obligation to make their websites and mobile applications accessible</a:t>
            </a:r>
          </a:p>
          <a:p>
            <a:pPr marL="0" indent="0">
              <a:buNone/>
            </a:pPr>
            <a:endParaRPr lang="en-US" dirty="0"/>
          </a:p>
          <a:p>
            <a:pPr marL="0" indent="0">
              <a:buNone/>
            </a:pPr>
            <a:r>
              <a:rPr lang="en-US" dirty="0"/>
              <a:t>There is a specific NEB for each of the Regulations on passengers’ rights, for the web accessibility directive, Audiovisual services directive.</a:t>
            </a:r>
          </a:p>
          <a:p>
            <a:endParaRPr lang="fr-BE" dirty="0"/>
          </a:p>
        </p:txBody>
      </p:sp>
      <p:sp>
        <p:nvSpPr>
          <p:cNvPr id="4" name="Slide Number Placeholder 3"/>
          <p:cNvSpPr>
            <a:spLocks noGrp="1"/>
          </p:cNvSpPr>
          <p:nvPr>
            <p:ph type="sldNum" sz="quarter" idx="5"/>
          </p:nvPr>
        </p:nvSpPr>
        <p:spPr/>
        <p:txBody>
          <a:bodyPr/>
          <a:lstStyle/>
          <a:p>
            <a:fld id="{6C3637DA-ECFF-4E30-8019-BCDA5E2DDEE1}" type="slidenum">
              <a:rPr lang="en-GB" smtClean="0"/>
              <a:t>57</a:t>
            </a:fld>
            <a:endParaRPr lang="en-GB"/>
          </a:p>
        </p:txBody>
      </p:sp>
    </p:spTree>
    <p:extLst>
      <p:ext uri="{BB962C8B-B14F-4D97-AF65-F5344CB8AC3E}">
        <p14:creationId xmlns:p14="http://schemas.microsoft.com/office/powerpoint/2010/main" val="31718146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European Ombudsman </a:t>
            </a:r>
          </a:p>
          <a:p>
            <a:pPr algn="just">
              <a:lnSpc>
                <a:spcPct val="150000"/>
              </a:lnSpc>
              <a:spcAft>
                <a:spcPts val="800"/>
              </a:spcAft>
            </a:pPr>
            <a:r>
              <a:rPr lang="en-US" sz="1200" dirty="0">
                <a:effectLst/>
                <a:latin typeface="Arial" panose="020B0604020202020204" pitchFamily="34" charset="0"/>
                <a:ea typeface="Times New Roman" panose="02020603050405020304" pitchFamily="18" charset="0"/>
              </a:rPr>
              <a:t>The European Ombudsman is an independent and impartial body that holds the EU administration accountable for its actions. The Ombudsman investigates complaints about maladministration in EU institutions, bodies, offices, and agencies. </a:t>
            </a:r>
          </a:p>
          <a:p>
            <a:pPr algn="just">
              <a:lnSpc>
                <a:spcPct val="150000"/>
              </a:lnSpc>
              <a:spcAft>
                <a:spcPts val="800"/>
              </a:spcAft>
            </a:pPr>
            <a:r>
              <a:rPr lang="en-US" sz="1200" dirty="0">
                <a:effectLst/>
                <a:latin typeface="Arial" panose="020B0604020202020204" pitchFamily="34" charset="0"/>
                <a:ea typeface="Times New Roman" panose="02020603050405020304" pitchFamily="18" charset="0"/>
              </a:rPr>
              <a:t>The Ombudsman may find maladministration if an institution fails to respect fundamental rights, legal rules or principles, or the principles of good administration. European Ombudsman can only deal with complaints concerning the EU administration and not with complaints about national, regional, or local administrations, even when the complaints concern EU matters.</a:t>
            </a:r>
            <a:endParaRPr lang="fr-BE" sz="900" dirty="0">
              <a:effectLst/>
              <a:latin typeface="Arial" panose="020B0604020202020204" pitchFamily="34" charset="0"/>
              <a:ea typeface="Calibri" panose="020F0502020204030204" pitchFamily="34" charset="0"/>
              <a:cs typeface="Times New Roman" panose="02020603050405020304" pitchFamily="18" charset="0"/>
            </a:endParaRPr>
          </a:p>
          <a:p>
            <a:endParaRPr lang="fr-BE" dirty="0"/>
          </a:p>
          <a:p>
            <a:endParaRPr lang="fr-BE" dirty="0"/>
          </a:p>
        </p:txBody>
      </p:sp>
      <p:sp>
        <p:nvSpPr>
          <p:cNvPr id="4" name="Slide Number Placeholder 3"/>
          <p:cNvSpPr>
            <a:spLocks noGrp="1"/>
          </p:cNvSpPr>
          <p:nvPr>
            <p:ph type="sldNum" sz="quarter" idx="5"/>
          </p:nvPr>
        </p:nvSpPr>
        <p:spPr/>
        <p:txBody>
          <a:bodyPr/>
          <a:lstStyle/>
          <a:p>
            <a:fld id="{6C3637DA-ECFF-4E30-8019-BCDA5E2DDEE1}" type="slidenum">
              <a:rPr lang="en-GB" smtClean="0"/>
              <a:t>58</a:t>
            </a:fld>
            <a:endParaRPr lang="en-GB"/>
          </a:p>
        </p:txBody>
      </p:sp>
    </p:spTree>
    <p:extLst>
      <p:ext uri="{BB962C8B-B14F-4D97-AF65-F5344CB8AC3E}">
        <p14:creationId xmlns:p14="http://schemas.microsoft.com/office/powerpoint/2010/main" val="11358573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a:t>Committee</a:t>
            </a:r>
            <a:r>
              <a:rPr lang="fr-BE" dirty="0"/>
              <a:t> of </a:t>
            </a:r>
            <a:r>
              <a:rPr lang="fr-BE" dirty="0" err="1"/>
              <a:t>Petitions</a:t>
            </a:r>
            <a:r>
              <a:rPr lang="fr-BE" dirty="0"/>
              <a:t> of the European </a:t>
            </a:r>
            <a:r>
              <a:rPr lang="fr-BE" dirty="0" err="1"/>
              <a:t>Parliament</a:t>
            </a:r>
            <a:endParaRPr lang="fr-BE" dirty="0"/>
          </a:p>
          <a:p>
            <a:pPr marL="171450" indent="-171450" algn="l">
              <a:lnSpc>
                <a:spcPct val="150000"/>
              </a:lnSpc>
              <a:spcAft>
                <a:spcPts val="800"/>
              </a:spcAft>
              <a:buFont typeface="Arial" panose="020B0604020202020204" pitchFamily="34" charset="0"/>
              <a:buChar char="•"/>
            </a:pPr>
            <a:r>
              <a:rPr lang="en-GB" dirty="0">
                <a:effectLst/>
                <a:latin typeface="Arial" panose="020B0604020202020204" pitchFamily="34" charset="0"/>
                <a:ea typeface="Times New Roman" panose="02020603050405020304" pitchFamily="18" charset="0"/>
              </a:rPr>
              <a:t>To express your fundamental right to petition and to communicate with the European Parliament. </a:t>
            </a:r>
          </a:p>
          <a:p>
            <a:pPr marL="171450" indent="-171450" algn="l">
              <a:lnSpc>
                <a:spcPct val="150000"/>
              </a:lnSpc>
              <a:spcAft>
                <a:spcPts val="800"/>
              </a:spcAft>
              <a:buFont typeface="Arial" panose="020B0604020202020204" pitchFamily="34" charset="0"/>
              <a:buChar char="•"/>
            </a:pPr>
            <a:r>
              <a:rPr lang="en-GB" dirty="0">
                <a:effectLst/>
                <a:latin typeface="Arial" panose="020B0604020202020204" pitchFamily="34" charset="0"/>
                <a:ea typeface="Times New Roman" panose="02020603050405020304" pitchFamily="18" charset="0"/>
              </a:rPr>
              <a:t>You can submit your own petition electronically or on paper, and provide information on petitions already received by the Committee. Your petition and information allow the Parliament to conduct a “reality check” on the way in which EU laws are implemented. </a:t>
            </a:r>
            <a:endParaRPr lang="fr-BE" dirty="0">
              <a:latin typeface="Arial" panose="020B0604020202020204" pitchFamily="34" charset="0"/>
              <a:ea typeface="Times New Roman" panose="02020603050405020304" pitchFamily="18" charset="0"/>
            </a:endParaRPr>
          </a:p>
          <a:p>
            <a:endParaRPr lang="fr-BE" dirty="0"/>
          </a:p>
        </p:txBody>
      </p:sp>
      <p:sp>
        <p:nvSpPr>
          <p:cNvPr id="4" name="Slide Number Placeholder 3"/>
          <p:cNvSpPr>
            <a:spLocks noGrp="1"/>
          </p:cNvSpPr>
          <p:nvPr>
            <p:ph type="sldNum" sz="quarter" idx="5"/>
          </p:nvPr>
        </p:nvSpPr>
        <p:spPr/>
        <p:txBody>
          <a:bodyPr/>
          <a:lstStyle/>
          <a:p>
            <a:fld id="{6C3637DA-ECFF-4E30-8019-BCDA5E2DDEE1}" type="slidenum">
              <a:rPr lang="en-GB" smtClean="0"/>
              <a:t>59</a:t>
            </a:fld>
            <a:endParaRPr lang="en-GB"/>
          </a:p>
        </p:txBody>
      </p:sp>
    </p:spTree>
    <p:extLst>
      <p:ext uri="{BB962C8B-B14F-4D97-AF65-F5344CB8AC3E}">
        <p14:creationId xmlns:p14="http://schemas.microsoft.com/office/powerpoint/2010/main" val="2453997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Introducing booklet and how to use it</a:t>
            </a:r>
          </a:p>
          <a:p>
            <a:r>
              <a:rPr lang="en-GB" sz="1200" dirty="0"/>
              <a:t>Available on our website:</a:t>
            </a:r>
          </a:p>
          <a:p>
            <a:pPr marL="571500" indent="-571500">
              <a:buFont typeface="Arial" panose="020B0604020202020204" pitchFamily="34" charset="0"/>
              <a:buChar char="•"/>
            </a:pPr>
            <a:r>
              <a:rPr lang="en-GB" sz="1200" dirty="0"/>
              <a:t>Menu &gt; Take Actions &gt; Your rights in the EU </a:t>
            </a:r>
          </a:p>
          <a:p>
            <a:pPr marL="571500" indent="-571500">
              <a:buFont typeface="Arial" panose="020B0604020202020204" pitchFamily="34" charset="0"/>
              <a:buChar char="•"/>
            </a:pPr>
            <a:r>
              <a:rPr lang="en-GB" sz="1200" dirty="0"/>
              <a:t>Library “Know your rights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6</a:t>
            </a:fld>
            <a:endParaRPr lang="en-GB"/>
          </a:p>
        </p:txBody>
      </p:sp>
    </p:spTree>
    <p:extLst>
      <p:ext uri="{BB962C8B-B14F-4D97-AF65-F5344CB8AC3E}">
        <p14:creationId xmlns:p14="http://schemas.microsoft.com/office/powerpoint/2010/main" val="32552148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United Nations </a:t>
            </a:r>
          </a:p>
          <a:p>
            <a:pPr marL="171450" indent="-171450">
              <a:lnSpc>
                <a:spcPct val="150000"/>
              </a:lnSpc>
              <a:buFont typeface="Arial" panose="020B0604020202020204" pitchFamily="34" charset="0"/>
              <a:buChar char="•"/>
            </a:pPr>
            <a:r>
              <a:rPr lang="en-US" b="1" dirty="0"/>
              <a:t>Committee on the Rights of Persons with Disabilities</a:t>
            </a:r>
            <a:r>
              <a:rPr lang="en-US" dirty="0"/>
              <a:t>: if your country ratified the Optional Protocol to CRPD, and after you have made an unsuccessful complaints in your country </a:t>
            </a:r>
          </a:p>
          <a:p>
            <a:pPr marL="171450" indent="-171450">
              <a:lnSpc>
                <a:spcPct val="150000"/>
              </a:lnSpc>
              <a:buFont typeface="Arial" panose="020B0604020202020204" pitchFamily="34" charset="0"/>
              <a:buChar char="•"/>
            </a:pPr>
            <a:r>
              <a:rPr lang="en-US" b="1" dirty="0"/>
              <a:t>UN Special Rapporteur on the Rights of Persons with Disabilities</a:t>
            </a:r>
            <a:r>
              <a:rPr lang="en-US" dirty="0"/>
              <a:t>:  under the Special procedures’ mechanisms, the Special Rapporteur can write a letter to your government on a human rights violation that has already occurred, is ongoing, or which has a high risk of occurring, and that is related to his mandate. </a:t>
            </a:r>
          </a:p>
          <a:p>
            <a:endParaRPr lang="fr-BE" dirty="0"/>
          </a:p>
        </p:txBody>
      </p:sp>
      <p:sp>
        <p:nvSpPr>
          <p:cNvPr id="4" name="Slide Number Placeholder 3"/>
          <p:cNvSpPr>
            <a:spLocks noGrp="1"/>
          </p:cNvSpPr>
          <p:nvPr>
            <p:ph type="sldNum" sz="quarter" idx="5"/>
          </p:nvPr>
        </p:nvSpPr>
        <p:spPr/>
        <p:txBody>
          <a:bodyPr/>
          <a:lstStyle/>
          <a:p>
            <a:fld id="{6C3637DA-ECFF-4E30-8019-BCDA5E2DDEE1}" type="slidenum">
              <a:rPr lang="en-GB" smtClean="0"/>
              <a:t>60</a:t>
            </a:fld>
            <a:endParaRPr lang="en-GB"/>
          </a:p>
        </p:txBody>
      </p:sp>
    </p:spTree>
    <p:extLst>
      <p:ext uri="{BB962C8B-B14F-4D97-AF65-F5344CB8AC3E}">
        <p14:creationId xmlns:p14="http://schemas.microsoft.com/office/powerpoint/2010/main" val="20623093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z="1200" dirty="0"/>
              <a:t>Information/</a:t>
            </a:r>
            <a:r>
              <a:rPr lang="fr-BE" sz="1100" dirty="0"/>
              <a:t>support</a:t>
            </a:r>
            <a:r>
              <a:rPr lang="fr-BE" sz="1200" dirty="0"/>
              <a:t> services</a:t>
            </a:r>
          </a:p>
          <a:p>
            <a:pPr marL="228600" marR="0" lvl="0" indent="-228600" algn="just" defTabSz="914400" rtl="0" eaLnBrk="1" fontAlgn="auto" latinLnBrk="0" hangingPunct="1">
              <a:lnSpc>
                <a:spcPct val="150000"/>
              </a:lnSpc>
              <a:spcBef>
                <a:spcPts val="1000"/>
              </a:spcBef>
              <a:spcAft>
                <a:spcPts val="80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rPr>
              <a:t>Your Europe Advice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rPr>
              <a:t>: EU advice service provided by legal experts. Your Europe Advice replies to questions from citizens or businesses on their personal EU rights. The experts respond to the questions within one week, free of charge and in the language chosen by the user. Enquiries can be submitted either via an online form or by phone. </a:t>
            </a: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endParaRPr>
          </a:p>
          <a:p>
            <a:pPr marL="228600" marR="0" lvl="0" indent="-228600" algn="just" defTabSz="914400" rtl="0" eaLnBrk="1" fontAlgn="auto" latinLnBrk="0" hangingPunct="1">
              <a:lnSpc>
                <a:spcPct val="150000"/>
              </a:lnSpc>
              <a:spcBef>
                <a:spcPts val="1000"/>
              </a:spcBef>
              <a:spcAft>
                <a:spcPts val="800"/>
              </a:spcAft>
              <a:buClrTx/>
              <a:buSzTx/>
              <a:buFont typeface="Arial" panose="020B0604020202020204" pitchFamily="34" charset="0"/>
              <a:buChar char="•"/>
              <a:tabLst/>
              <a:defRPr/>
            </a:pPr>
            <a:r>
              <a:rPr lang="en-US" sz="1200" b="1" dirty="0">
                <a:effectLst/>
                <a:latin typeface="Arial" panose="020B0604020202020204" pitchFamily="34" charset="0"/>
                <a:ea typeface="Times New Roman" panose="02020603050405020304" pitchFamily="18" charset="0"/>
              </a:rPr>
              <a:t>SOLVIT</a:t>
            </a:r>
            <a:r>
              <a:rPr lang="en-US" sz="1200" dirty="0">
                <a:effectLst/>
                <a:latin typeface="Arial" panose="020B0604020202020204" pitchFamily="34" charset="0"/>
                <a:ea typeface="Times New Roman" panose="02020603050405020304" pitchFamily="18" charset="0"/>
              </a:rPr>
              <a:t>: online and free service provided by the national administration in each EU country to find solutions to your problems related to national administration within 10 weeks of your request (e.g. getting your professional qualifications </a:t>
            </a:r>
            <a:r>
              <a:rPr lang="en-US" sz="1200" dirty="0" err="1">
                <a:effectLst/>
                <a:latin typeface="Arial" panose="020B0604020202020204" pitchFamily="34" charset="0"/>
                <a:ea typeface="Times New Roman" panose="02020603050405020304" pitchFamily="18" charset="0"/>
              </a:rPr>
              <a:t>recognised</a:t>
            </a:r>
            <a:r>
              <a:rPr lang="en-US" sz="1200" dirty="0">
                <a:effectLst/>
                <a:latin typeface="Arial" panose="020B0604020202020204" pitchFamily="34" charset="0"/>
                <a:ea typeface="Times New Roman" panose="02020603050405020304" pitchFamily="18" charset="0"/>
              </a:rPr>
              <a:t>, working abroad, health insurance, unemployment benefits and with issues related to visa and residence rights)</a:t>
            </a:r>
          </a:p>
          <a:p>
            <a:endParaRPr lang="fr-BE" dirty="0"/>
          </a:p>
        </p:txBody>
      </p:sp>
      <p:sp>
        <p:nvSpPr>
          <p:cNvPr id="4" name="Slide Number Placeholder 3"/>
          <p:cNvSpPr>
            <a:spLocks noGrp="1"/>
          </p:cNvSpPr>
          <p:nvPr>
            <p:ph type="sldNum" sz="quarter" idx="5"/>
          </p:nvPr>
        </p:nvSpPr>
        <p:spPr/>
        <p:txBody>
          <a:bodyPr/>
          <a:lstStyle/>
          <a:p>
            <a:fld id="{6C3637DA-ECFF-4E30-8019-BCDA5E2DDEE1}" type="slidenum">
              <a:rPr lang="en-GB" smtClean="0"/>
              <a:t>61</a:t>
            </a:fld>
            <a:endParaRPr lang="en-GB"/>
          </a:p>
        </p:txBody>
      </p:sp>
    </p:spTree>
    <p:extLst>
      <p:ext uri="{BB962C8B-B14F-4D97-AF65-F5344CB8AC3E}">
        <p14:creationId xmlns:p14="http://schemas.microsoft.com/office/powerpoint/2010/main" val="11294325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err="1"/>
              <a:t>Quizz</a:t>
            </a:r>
            <a:endParaRPr lang="en-GB" dirty="0"/>
          </a:p>
          <a:p>
            <a:r>
              <a:rPr lang="en-GB" dirty="0"/>
              <a:t>Questions &amp; Answers</a:t>
            </a:r>
          </a:p>
        </p:txBody>
      </p:sp>
      <p:sp>
        <p:nvSpPr>
          <p:cNvPr id="4" name="Slide Number Placeholder 3"/>
          <p:cNvSpPr>
            <a:spLocks noGrp="1"/>
          </p:cNvSpPr>
          <p:nvPr>
            <p:ph type="sldNum" sz="quarter" idx="10"/>
          </p:nvPr>
        </p:nvSpPr>
        <p:spPr/>
        <p:txBody>
          <a:bodyPr/>
          <a:lstStyle/>
          <a:p>
            <a:fld id="{6C3637DA-ECFF-4E30-8019-BCDA5E2DDEE1}" type="slidenum">
              <a:rPr lang="en-GB" smtClean="0"/>
              <a:t>62</a:t>
            </a:fld>
            <a:endParaRPr lang="en-GB"/>
          </a:p>
        </p:txBody>
      </p:sp>
    </p:spTree>
    <p:extLst>
      <p:ext uri="{BB962C8B-B14F-4D97-AF65-F5344CB8AC3E}">
        <p14:creationId xmlns:p14="http://schemas.microsoft.com/office/powerpoint/2010/main" val="12900469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Closing by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Calibri" panose="020F0502020204030204" pitchFamily="34" charset="0"/>
              </a:rPr>
              <a:t>Goran </a:t>
            </a:r>
            <a:r>
              <a:rPr lang="en-GB" sz="1200" dirty="0" err="1">
                <a:effectLst/>
                <a:latin typeface="Arial" panose="020B0604020202020204" pitchFamily="34" charset="0"/>
                <a:ea typeface="Calibri" panose="020F0502020204030204" pitchFamily="34" charset="0"/>
              </a:rPr>
              <a:t>Kustura</a:t>
            </a:r>
            <a:r>
              <a:rPr lang="en-GB" sz="1200" dirty="0">
                <a:effectLst/>
                <a:latin typeface="Arial" panose="020B0604020202020204" pitchFamily="34" charset="0"/>
                <a:ea typeface="Calibri" panose="020F0502020204030204" pitchFamily="34" charset="0"/>
              </a:rPr>
              <a:t>, Secretary General of the Slovenian National Disability Council (NSIOS)</a:t>
            </a:r>
            <a:endParaRPr lang="fr-BE" sz="1200" dirty="0"/>
          </a:p>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63</a:t>
            </a:fld>
            <a:endParaRPr lang="en-GB"/>
          </a:p>
        </p:txBody>
      </p:sp>
    </p:spTree>
    <p:extLst>
      <p:ext uri="{BB962C8B-B14F-4D97-AF65-F5344CB8AC3E}">
        <p14:creationId xmlns:p14="http://schemas.microsoft.com/office/powerpoint/2010/main" val="994075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Thank you for your attention</a:t>
            </a:r>
          </a:p>
          <a:p>
            <a:r>
              <a:rPr lang="en-GB" baseline="0" dirty="0"/>
              <a:t>Logo of EDF</a:t>
            </a:r>
          </a:p>
          <a:p>
            <a:r>
              <a:rPr lang="en-GB" baseline="0" dirty="0"/>
              <a:t>Logo of NSIOS </a:t>
            </a:r>
          </a:p>
        </p:txBody>
      </p:sp>
      <p:sp>
        <p:nvSpPr>
          <p:cNvPr id="4" name="Slide Number Placeholder 3"/>
          <p:cNvSpPr>
            <a:spLocks noGrp="1"/>
          </p:cNvSpPr>
          <p:nvPr>
            <p:ph type="sldNum" sz="quarter" idx="10"/>
          </p:nvPr>
        </p:nvSpPr>
        <p:spPr/>
        <p:txBody>
          <a:bodyPr/>
          <a:lstStyle/>
          <a:p>
            <a:fld id="{6C3637DA-ECFF-4E30-8019-BCDA5E2DDEE1}" type="slidenum">
              <a:rPr lang="en-GB" smtClean="0"/>
              <a:t>64</a:t>
            </a:fld>
            <a:endParaRPr lang="en-GB"/>
          </a:p>
        </p:txBody>
      </p:sp>
    </p:spTree>
    <p:extLst>
      <p:ext uri="{BB962C8B-B14F-4D97-AF65-F5344CB8AC3E}">
        <p14:creationId xmlns:p14="http://schemas.microsoft.com/office/powerpoint/2010/main" val="1821178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Introducing booklet and how to use it</a:t>
            </a:r>
          </a:p>
          <a:p>
            <a:pPr marL="571500" indent="-571500">
              <a:buFont typeface="Arial" panose="020B0604020202020204" pitchFamily="34" charset="0"/>
              <a:buChar char="•"/>
            </a:pPr>
            <a:r>
              <a:rPr lang="en-GB" sz="1200" dirty="0"/>
              <a:t>Part 1  - What is the European Union?</a:t>
            </a:r>
          </a:p>
          <a:p>
            <a:pPr marL="571500" indent="-571500">
              <a:buFont typeface="Arial" panose="020B0604020202020204" pitchFamily="34" charset="0"/>
              <a:buChar char="•"/>
            </a:pPr>
            <a:r>
              <a:rPr lang="en-GB" sz="1200" dirty="0"/>
              <a:t>Part 2 – Before and after 1997</a:t>
            </a:r>
          </a:p>
          <a:p>
            <a:pPr marL="571500" indent="-571500">
              <a:buFont typeface="Arial" panose="020B0604020202020204" pitchFamily="34" charset="0"/>
              <a:buChar char="•"/>
            </a:pPr>
            <a:r>
              <a:rPr lang="en-GB" sz="1200" dirty="0"/>
              <a:t>Part 3 – The EU Framework on the rights of persons with disabilities </a:t>
            </a:r>
          </a:p>
          <a:p>
            <a:pPr marL="571500" indent="-571500">
              <a:buFont typeface="Arial" panose="020B0604020202020204" pitchFamily="34" charset="0"/>
              <a:buChar char="•"/>
            </a:pPr>
            <a:r>
              <a:rPr lang="en-GB" sz="1200" dirty="0"/>
              <a:t>Part 4 – What are your rights in the EU? </a:t>
            </a:r>
          </a:p>
          <a:p>
            <a:pPr marL="571500" indent="-571500">
              <a:buFont typeface="Arial" panose="020B0604020202020204" pitchFamily="34" charset="0"/>
              <a:buChar char="•"/>
            </a:pPr>
            <a:r>
              <a:rPr lang="en-GB" sz="1200" dirty="0"/>
              <a:t>Part 5 – Defending your rights and seeking redress </a:t>
            </a:r>
          </a:p>
          <a:p>
            <a:pPr marL="571500" indent="-571500">
              <a:buFont typeface="Arial" panose="020B0604020202020204" pitchFamily="34" charset="0"/>
              <a:buChar char="•"/>
            </a:pPr>
            <a:r>
              <a:rPr lang="en-GB" sz="1200" dirty="0"/>
              <a:t>Part 6 – Looking at the future: remaining challenges and recommendations </a:t>
            </a:r>
          </a:p>
          <a:p>
            <a:endParaRPr lang="en-US" dirty="0"/>
          </a:p>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7</a:t>
            </a:fld>
            <a:endParaRPr lang="en-GB"/>
          </a:p>
        </p:txBody>
      </p:sp>
    </p:spTree>
    <p:extLst>
      <p:ext uri="{BB962C8B-B14F-4D97-AF65-F5344CB8AC3E}">
        <p14:creationId xmlns:p14="http://schemas.microsoft.com/office/powerpoint/2010/main" val="1583602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70C0"/>
                </a:solidFill>
              </a:rPr>
              <a:t>Introducing booklet and how to use it</a:t>
            </a:r>
            <a:endParaRPr lang="en-GB" dirty="0"/>
          </a:p>
          <a:p>
            <a:r>
              <a:rPr lang="en-GB" sz="1200" dirty="0"/>
              <a:t>Good tool to: </a:t>
            </a:r>
          </a:p>
          <a:p>
            <a:pPr marL="571500" indent="-571500">
              <a:buFontTx/>
              <a:buChar char="-"/>
            </a:pPr>
            <a:r>
              <a:rPr lang="en-GB" sz="1200" dirty="0"/>
              <a:t>Better understand the role of the EU </a:t>
            </a:r>
          </a:p>
          <a:p>
            <a:pPr marL="571500" indent="-571500">
              <a:buFontTx/>
              <a:buChar char="-"/>
            </a:pPr>
            <a:r>
              <a:rPr lang="en-GB" sz="1200" dirty="0"/>
              <a:t>Get more knowledge on your rights under EU law</a:t>
            </a:r>
          </a:p>
          <a:p>
            <a:pPr marL="571500" indent="-571500">
              <a:buFontTx/>
              <a:buChar char="-"/>
            </a:pPr>
            <a:r>
              <a:rPr lang="en-GB" sz="1200" dirty="0"/>
              <a:t>Know who you can contact / complain to when your rights are not respected </a:t>
            </a:r>
          </a:p>
          <a:p>
            <a:pPr marL="571500" indent="-571500">
              <a:buFontTx/>
              <a:buChar char="-"/>
            </a:pPr>
            <a:r>
              <a:rPr lang="en-GB" sz="1200" dirty="0"/>
              <a:t>Share this knowledge with your members and individuals in your countries </a:t>
            </a:r>
            <a:endParaRPr lang="en-GB" sz="1600" dirty="0"/>
          </a:p>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8</a:t>
            </a:fld>
            <a:endParaRPr lang="en-GB"/>
          </a:p>
        </p:txBody>
      </p:sp>
    </p:spTree>
    <p:extLst>
      <p:ext uri="{BB962C8B-B14F-4D97-AF65-F5344CB8AC3E}">
        <p14:creationId xmlns:p14="http://schemas.microsoft.com/office/powerpoint/2010/main" val="1329603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70C0"/>
                </a:solidFill>
              </a:rPr>
              <a:t>Introducing booklet and how to use it</a:t>
            </a:r>
            <a:endParaRPr lang="en-GB" dirty="0"/>
          </a:p>
          <a:p>
            <a:r>
              <a:rPr lang="en-GB" sz="1200" dirty="0"/>
              <a:t>Attention note: </a:t>
            </a:r>
          </a:p>
          <a:p>
            <a:pPr marL="571500" indent="-571500">
              <a:buFontTx/>
              <a:buChar char="-"/>
            </a:pPr>
            <a:r>
              <a:rPr lang="en-GB" sz="1200" dirty="0"/>
              <a:t>Some rights depends on your national law: the toolkit gives basic information about your rights – more information can be found through links in the report</a:t>
            </a:r>
          </a:p>
          <a:p>
            <a:pPr marL="571500" indent="-571500">
              <a:buFontTx/>
              <a:buChar char="-"/>
            </a:pPr>
            <a:r>
              <a:rPr lang="en-GB" sz="1200" dirty="0"/>
              <a:t>Does not give or replace legal advices from qualified lawyers and authorities in your country </a:t>
            </a:r>
          </a:p>
          <a:p>
            <a:pPr marL="571500" indent="-571500">
              <a:buFontTx/>
              <a:buChar char="-"/>
            </a:pPr>
            <a:r>
              <a:rPr lang="en-GB" sz="1200" dirty="0"/>
              <a:t>Needs to be regularly updated </a:t>
            </a:r>
            <a:endParaRPr lang="en-GB" sz="1600" dirty="0"/>
          </a:p>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9</a:t>
            </a:fld>
            <a:endParaRPr lang="en-GB"/>
          </a:p>
        </p:txBody>
      </p:sp>
    </p:spTree>
    <p:extLst>
      <p:ext uri="{BB962C8B-B14F-4D97-AF65-F5344CB8AC3E}">
        <p14:creationId xmlns:p14="http://schemas.microsoft.com/office/powerpoint/2010/main" val="4057601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solidFill>
                  <a:srgbClr val="0070C0"/>
                </a:solidFill>
              </a:defRPr>
            </a:lvl1pPr>
          </a:lstStyle>
          <a:p>
            <a:r>
              <a:rPr lang="en-US" dirty="0"/>
              <a:t>Click to edit Master title style</a:t>
            </a:r>
            <a:endParaRPr lang="fr-BE"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r-BE" dirty="0"/>
          </a:p>
        </p:txBody>
      </p:sp>
      <p:sp>
        <p:nvSpPr>
          <p:cNvPr id="4" name="Date Placeholder 3"/>
          <p:cNvSpPr>
            <a:spLocks noGrp="1"/>
          </p:cNvSpPr>
          <p:nvPr>
            <p:ph type="dt" sz="half" idx="10"/>
          </p:nvPr>
        </p:nvSpPr>
        <p:spPr/>
        <p:txBody>
          <a:bodyPr/>
          <a:lstStyle/>
          <a:p>
            <a:fld id="{5B872FB7-52F7-47EC-87D7-765A0F918F4F}" type="datetimeFigureOut">
              <a:rPr lang="fr-BE" smtClean="0"/>
              <a:t>03-12-21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
        <p:nvSpPr>
          <p:cNvPr id="7" name="Rectangle 6"/>
          <p:cNvSpPr/>
          <p:nvPr userDrawn="1"/>
        </p:nvSpPr>
        <p:spPr>
          <a:xfrm>
            <a:off x="146050" y="139700"/>
            <a:ext cx="11899900" cy="6581775"/>
          </a:xfrm>
          <a:prstGeom prst="rect">
            <a:avLst/>
          </a:prstGeom>
          <a:solidFill>
            <a:schemeClr val="accent1">
              <a:alpha val="0"/>
            </a:schemeClr>
          </a:solidFill>
          <a:ln w="38100" cmpd="sng">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25282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10"/>
          </p:nvPr>
        </p:nvSpPr>
        <p:spPr/>
        <p:txBody>
          <a:bodyPr/>
          <a:lstStyle/>
          <a:p>
            <a:fld id="{5B872FB7-52F7-47EC-87D7-765A0F918F4F}" type="datetimeFigureOut">
              <a:rPr lang="fr-BE" smtClean="0"/>
              <a:t>03-12-21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734793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838200" y="365125"/>
            <a:ext cx="7734300" cy="5811838"/>
          </a:xfrm>
        </p:spPr>
        <p:txBody>
          <a:bodyPr vert="eaVert">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10"/>
          </p:nvPr>
        </p:nvSpPr>
        <p:spPr/>
        <p:txBody>
          <a:bodyPr/>
          <a:lstStyle/>
          <a:p>
            <a:fld id="{5B872FB7-52F7-47EC-87D7-765A0F918F4F}" type="datetimeFigureOut">
              <a:rPr lang="fr-BE" smtClean="0"/>
              <a:t>03-12-21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75621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70C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fr-BE" dirty="0"/>
          </a:p>
        </p:txBody>
      </p:sp>
      <p:sp>
        <p:nvSpPr>
          <p:cNvPr id="3" name="Content Placeholder 2"/>
          <p:cNvSpPr>
            <a:spLocks noGrp="1"/>
          </p:cNvSpPr>
          <p:nvPr>
            <p:ph idx="1"/>
          </p:nvPr>
        </p:nvSpPr>
        <p:spPr/>
        <p:txBody>
          <a:bodyPr/>
          <a:lstStyle>
            <a:lvl1pPr>
              <a:defRPr sz="2800">
                <a:latin typeface="Verdana" panose="020B0604030504040204" pitchFamily="34" charset="0"/>
                <a:ea typeface="Verdana" panose="020B0604030504040204" pitchFamily="34" charset="0"/>
                <a:cs typeface="Verdana" panose="020B0604030504040204" pitchFamily="34" charset="0"/>
              </a:defRPr>
            </a:lvl1pPr>
            <a:lvl2pPr>
              <a:defRPr sz="2800">
                <a:latin typeface="Verdana" panose="020B0604030504040204" pitchFamily="34" charset="0"/>
                <a:ea typeface="Verdana" panose="020B0604030504040204" pitchFamily="34" charset="0"/>
                <a:cs typeface="Verdana" panose="020B0604030504040204" pitchFamily="34" charset="0"/>
              </a:defRPr>
            </a:lvl2pPr>
            <a:lvl3pPr>
              <a:defRPr sz="2800">
                <a:latin typeface="Verdana" panose="020B0604030504040204" pitchFamily="34" charset="0"/>
                <a:ea typeface="Verdana" panose="020B0604030504040204" pitchFamily="34" charset="0"/>
                <a:cs typeface="Verdana" panose="020B0604030504040204" pitchFamily="34" charset="0"/>
              </a:defRPr>
            </a:lvl3pPr>
            <a:lvl4pPr>
              <a:defRPr sz="2800">
                <a:latin typeface="Verdana" panose="020B0604030504040204" pitchFamily="34" charset="0"/>
                <a:ea typeface="Verdana" panose="020B0604030504040204" pitchFamily="34" charset="0"/>
                <a:cs typeface="Verdana" panose="020B0604030504040204" pitchFamily="34" charset="0"/>
              </a:defRPr>
            </a:lvl4pPr>
            <a:lvl5pPr>
              <a:defRPr sz="28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10"/>
          </p:nvPr>
        </p:nvSpPr>
        <p:spPr/>
        <p:txBody>
          <a:bodyPr/>
          <a:lstStyle/>
          <a:p>
            <a:fld id="{5B872FB7-52F7-47EC-87D7-765A0F918F4F}" type="datetimeFigureOut">
              <a:rPr lang="fr-BE" smtClean="0"/>
              <a:t>03-12-21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
        <p:nvSpPr>
          <p:cNvPr id="9" name="Rectangle 8"/>
          <p:cNvSpPr/>
          <p:nvPr userDrawn="1"/>
        </p:nvSpPr>
        <p:spPr>
          <a:xfrm>
            <a:off x="146050" y="139700"/>
            <a:ext cx="11899900" cy="6581775"/>
          </a:xfrm>
          <a:prstGeom prst="rect">
            <a:avLst/>
          </a:prstGeom>
          <a:solidFill>
            <a:schemeClr val="accent1">
              <a:alpha val="0"/>
            </a:schemeClr>
          </a:solidFill>
          <a:ln w="38100" cmpd="sng">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3248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fr-BE" dirty="0"/>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5B872FB7-52F7-47EC-87D7-765A0F918F4F}" type="datetimeFigureOut">
              <a:rPr lang="fr-BE" smtClean="0"/>
              <a:t>03-12-21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3879707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70C0"/>
                </a:solidFill>
              </a:defRPr>
            </a:lvl1pPr>
          </a:lstStyle>
          <a:p>
            <a:r>
              <a:rPr lang="en-US" dirty="0"/>
              <a:t>Click to edit Master title style</a:t>
            </a:r>
            <a:endParaRPr lang="fr-BE" dirty="0"/>
          </a:p>
        </p:txBody>
      </p:sp>
      <p:sp>
        <p:nvSpPr>
          <p:cNvPr id="3" name="Content Placeholder 2"/>
          <p:cNvSpPr>
            <a:spLocks noGrp="1"/>
          </p:cNvSpPr>
          <p:nvPr>
            <p:ph sz="half" idx="1"/>
          </p:nvPr>
        </p:nvSpPr>
        <p:spPr>
          <a:xfrm>
            <a:off x="838200" y="1825625"/>
            <a:ext cx="5181600" cy="435133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Content Placeholder 3"/>
          <p:cNvSpPr>
            <a:spLocks noGrp="1"/>
          </p:cNvSpPr>
          <p:nvPr>
            <p:ph sz="half" idx="2"/>
          </p:nvPr>
        </p:nvSpPr>
        <p:spPr>
          <a:xfrm>
            <a:off x="6172200" y="1825625"/>
            <a:ext cx="5181600" cy="435133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5" name="Date Placeholder 4"/>
          <p:cNvSpPr>
            <a:spLocks noGrp="1"/>
          </p:cNvSpPr>
          <p:nvPr>
            <p:ph type="dt" sz="half" idx="10"/>
          </p:nvPr>
        </p:nvSpPr>
        <p:spPr/>
        <p:txBody>
          <a:bodyPr/>
          <a:lstStyle/>
          <a:p>
            <a:fld id="{5B872FB7-52F7-47EC-87D7-765A0F918F4F}" type="datetimeFigureOut">
              <a:rPr lang="fr-BE" smtClean="0"/>
              <a:t>03-12-21</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a:t>
            </a:fld>
            <a:endParaRPr lang="fr-BE"/>
          </a:p>
        </p:txBody>
      </p:sp>
      <p:sp>
        <p:nvSpPr>
          <p:cNvPr id="8" name="Rectangle 7"/>
          <p:cNvSpPr/>
          <p:nvPr userDrawn="1"/>
        </p:nvSpPr>
        <p:spPr>
          <a:xfrm>
            <a:off x="146050" y="139700"/>
            <a:ext cx="11899900" cy="6581775"/>
          </a:xfrm>
          <a:prstGeom prst="rect">
            <a:avLst/>
          </a:prstGeom>
          <a:solidFill>
            <a:schemeClr val="accent1">
              <a:alpha val="0"/>
            </a:schemeClr>
          </a:solidFill>
          <a:ln w="38100" cmpd="sng">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1234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7" name="Date Placeholder 6"/>
          <p:cNvSpPr>
            <a:spLocks noGrp="1"/>
          </p:cNvSpPr>
          <p:nvPr>
            <p:ph type="dt" sz="half" idx="10"/>
          </p:nvPr>
        </p:nvSpPr>
        <p:spPr/>
        <p:txBody>
          <a:bodyPr/>
          <a:lstStyle/>
          <a:p>
            <a:fld id="{5B872FB7-52F7-47EC-87D7-765A0F918F4F}" type="datetimeFigureOut">
              <a:rPr lang="fr-BE" smtClean="0"/>
              <a:t>03-12-21</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881854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fr-BE" dirty="0"/>
          </a:p>
        </p:txBody>
      </p:sp>
      <p:sp>
        <p:nvSpPr>
          <p:cNvPr id="3" name="Date Placeholder 2"/>
          <p:cNvSpPr>
            <a:spLocks noGrp="1"/>
          </p:cNvSpPr>
          <p:nvPr>
            <p:ph type="dt" sz="half" idx="10"/>
          </p:nvPr>
        </p:nvSpPr>
        <p:spPr/>
        <p:txBody>
          <a:bodyPr/>
          <a:lstStyle/>
          <a:p>
            <a:fld id="{5B872FB7-52F7-47EC-87D7-765A0F918F4F}" type="datetimeFigureOut">
              <a:rPr lang="fr-BE" smtClean="0"/>
              <a:t>03-12-21</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217276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72FB7-52F7-47EC-87D7-765A0F918F4F}" type="datetimeFigureOut">
              <a:rPr lang="fr-BE" smtClean="0"/>
              <a:t>03-12-21</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252014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p:cNvSpPr>
            <a:spLocks noGrp="1"/>
          </p:cNvSpPr>
          <p:nvPr>
            <p:ph idx="1"/>
          </p:nvPr>
        </p:nvSpPr>
        <p:spPr>
          <a:xfrm>
            <a:off x="5183188" y="987425"/>
            <a:ext cx="6172200" cy="4873625"/>
          </a:xfrm>
        </p:spPr>
        <p:txBody>
          <a:bodyPr>
            <a:normAutofit/>
          </a:bodyPr>
          <a:lstStyle>
            <a:lvl1pPr>
              <a:defRPr sz="28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5B872FB7-52F7-47EC-87D7-765A0F918F4F}" type="datetimeFigureOut">
              <a:rPr lang="fr-BE" smtClean="0"/>
              <a:t>03-12-21</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174577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5B872FB7-52F7-47EC-87D7-765A0F918F4F}" type="datetimeFigureOut">
              <a:rPr lang="fr-BE" smtClean="0"/>
              <a:t>03-12-21</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1333836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fr-BE"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72FB7-52F7-47EC-87D7-765A0F918F4F}" type="datetimeFigureOut">
              <a:rPr lang="fr-BE" smtClean="0"/>
              <a:t>03-12-21</a:t>
            </a:fld>
            <a:endParaRPr lang="fr-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06037-44A0-42BA-8800-9704F8DAAE06}" type="slidenum">
              <a:rPr lang="fr-BE" smtClean="0"/>
              <a:t>‹#›</a:t>
            </a:fld>
            <a:endParaRPr lang="fr-BE"/>
          </a:p>
        </p:txBody>
      </p:sp>
    </p:spTree>
    <p:extLst>
      <p:ext uri="{BB962C8B-B14F-4D97-AF65-F5344CB8AC3E}">
        <p14:creationId xmlns:p14="http://schemas.microsoft.com/office/powerpoint/2010/main" val="3938823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ur-lex.europa.eu/legal-content/EN/TXT/HTML/?uri=CELEX:32000L0078&amp;from=E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c.europa.eu/social/main.jsp?catId=25&amp;langId=e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ur-lex.europa.eu/legal-content/EN/TXT/?uri=CELEX%3A32021R106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hyperlink" Target="https://www.edf-feph.org/publications/eaa-toolki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edf-feph.org/publications/edf-position-paper-on-european-commissions-draft-standardisation-request-for-the-european-accessibility-act/" TargetMode="External"/><Relationship Id="rId5" Type="http://schemas.openxmlformats.org/officeDocument/2006/relationships/hyperlink" Target="https://www.edf-feph.org/publications/webinar-advocating-for-strong-national-adoption-of-the-european-accessibility-act-september-2019/" TargetMode="External"/><Relationship Id="rId4" Type="http://schemas.openxmlformats.org/officeDocument/2006/relationships/hyperlink" Target="https://www.edf-feph.org/publications/european-accessibility-act/"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edf-feph.org/web-accessibility-directive/"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www.edf-feph.org/publications/webinar-online-discussion-on-the-web-accessibility-directive-september-2019/" TargetMode="External"/><Relationship Id="rId5" Type="http://schemas.openxmlformats.org/officeDocument/2006/relationships/hyperlink" Target="http://www.edf-feph.org/content/uploads/2020/12/final_edf_web_and_apps_directive_toolkit_may_2017_0.pdf" TargetMode="External"/><Relationship Id="rId4" Type="http://schemas.openxmlformats.org/officeDocument/2006/relationships/hyperlink" Target="https://www.edf-feph.org/publications/position-paper-on-the-web-directive-public-consultation-response/"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edf-feph.org/publications/electronic-communications-code-toolkit/"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edf-feph.org/publications/edf-feedback-to-european-commission-roadmap-consultation-for-ensuring-effective-access-to-emergency-services-in-the-union-through-emergency-communications-to-the-single-european-emergency-number/" TargetMode="External"/><Relationship Id="rId5" Type="http://schemas.openxmlformats.org/officeDocument/2006/relationships/hyperlink" Target="https://www.edf-feph.org/publications/webinar-european-electronic-communications-code/" TargetMode="External"/><Relationship Id="rId4" Type="http://schemas.openxmlformats.org/officeDocument/2006/relationships/hyperlink" Target="https://www.edf-feph.org/publications/equal-access-and-choice-to-electronic-communications/"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edf-feph.org/audiovisual-media-services-directive/"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www.edf-feph.org/publications/webinar-towards-ambitious-transposition-of-audiovisual-media-services-directive-february-2020/" TargetMode="External"/><Relationship Id="rId4" Type="http://schemas.openxmlformats.org/officeDocument/2006/relationships/hyperlink" Target="https://www.edf-feph.org/publications/accessibility-of-audiovisual-media/"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eur-lex.europa.eu/legal-content/EN/TXT/?uri=CELEX%3A32017L1564"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www.euroblind.org/campaigns-and-activities/current-campaigns/marrakesh-treaty" TargetMode="External"/><Relationship Id="rId4" Type="http://schemas.openxmlformats.org/officeDocument/2006/relationships/hyperlink" Target="https://eur-lex.europa.eu/legal-content/EN/TXT/?uri=CELEX%3A32018D0254"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inclusivemobility.eu/"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ec.europa.eu/social/BlobServlet?docId=11490&amp;langId=en"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4.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1784"/>
            <a:ext cx="10515600" cy="2681814"/>
          </a:xfrm>
        </p:spPr>
        <p:txBody>
          <a:bodyPr>
            <a:normAutofit/>
          </a:bodyPr>
          <a:lstStyle/>
          <a:p>
            <a:pPr algn="ctr">
              <a:lnSpc>
                <a:spcPct val="115000"/>
              </a:lnSpc>
              <a:spcAft>
                <a:spcPts val="600"/>
              </a:spcAft>
            </a:pPr>
            <a:r>
              <a:rPr lang="en-US" b="1" kern="1800" dirty="0">
                <a:solidFill>
                  <a:srgbClr val="0477B3"/>
                </a:solidFill>
                <a:effectLst/>
                <a:latin typeface="Helvetica" panose="020B0604020202020204" pitchFamily="34" charset="0"/>
                <a:ea typeface="Calibri" panose="020F0502020204030204" pitchFamily="34" charset="0"/>
                <a:cs typeface="Times New Roman" panose="02020603050405020304" pitchFamily="18" charset="0"/>
              </a:rPr>
              <a:t>Online Workshop </a:t>
            </a:r>
            <a:br>
              <a:rPr lang="en-US" b="1" kern="1800" dirty="0">
                <a:solidFill>
                  <a:srgbClr val="0477B3"/>
                </a:solidFill>
                <a:effectLst/>
                <a:latin typeface="Helvetica" panose="020B0604020202020204" pitchFamily="34" charset="0"/>
                <a:ea typeface="Calibri" panose="020F0502020204030204" pitchFamily="34" charset="0"/>
                <a:cs typeface="Times New Roman" panose="02020603050405020304" pitchFamily="18" charset="0"/>
              </a:rPr>
            </a:br>
            <a:r>
              <a:rPr lang="en-US" b="1" kern="1800" dirty="0">
                <a:solidFill>
                  <a:srgbClr val="0477B3"/>
                </a:solidFill>
                <a:effectLst/>
                <a:latin typeface="Helvetica" panose="020B0604020202020204" pitchFamily="34" charset="0"/>
                <a:ea typeface="Calibri" panose="020F0502020204030204" pitchFamily="34" charset="0"/>
                <a:cs typeface="Times New Roman" panose="02020603050405020304" pitchFamily="18" charset="0"/>
              </a:rPr>
              <a:t>Your Rights in the EU</a:t>
            </a:r>
            <a:br>
              <a:rPr lang="fr-BE" dirty="0">
                <a:effectLst/>
                <a:latin typeface="Arial" panose="020B0604020202020204" pitchFamily="34" charset="0"/>
                <a:ea typeface="Calibri" panose="020F0502020204030204" pitchFamily="34" charset="0"/>
                <a:cs typeface="Times New Roman" panose="02020603050405020304" pitchFamily="18" charset="0"/>
              </a:rPr>
            </a:br>
            <a:endParaRPr lang="en-GB" b="1" dirty="0">
              <a:solidFill>
                <a:srgbClr val="0070C0"/>
              </a:solidFill>
            </a:endParaRPr>
          </a:p>
        </p:txBody>
      </p:sp>
      <p:sp>
        <p:nvSpPr>
          <p:cNvPr id="5" name="Content Placeholder 4">
            <a:extLst>
              <a:ext uri="{FF2B5EF4-FFF2-40B4-BE49-F238E27FC236}">
                <a16:creationId xmlns:a16="http://schemas.microsoft.com/office/drawing/2014/main" id="{146DFA15-841C-40AB-8386-4DC6FEA1632B}"/>
              </a:ext>
            </a:extLst>
          </p:cNvPr>
          <p:cNvSpPr>
            <a:spLocks noGrp="1"/>
          </p:cNvSpPr>
          <p:nvPr>
            <p:ph idx="1"/>
          </p:nvPr>
        </p:nvSpPr>
        <p:spPr>
          <a:xfrm>
            <a:off x="911085" y="5435600"/>
            <a:ext cx="10479157" cy="1225687"/>
          </a:xfrm>
        </p:spPr>
        <p:txBody>
          <a:bodyPr/>
          <a:lstStyle/>
          <a:p>
            <a:pPr marL="0" indent="0" algn="ctr">
              <a:buNone/>
            </a:pPr>
            <a:r>
              <a:rPr lang="fr-BE" dirty="0"/>
              <a:t>Monday 15th of </a:t>
            </a:r>
            <a:r>
              <a:rPr lang="fr-BE" dirty="0" err="1"/>
              <a:t>November</a:t>
            </a:r>
            <a:endParaRPr lang="fr-BE" dirty="0"/>
          </a:p>
          <a:p>
            <a:pPr marL="0" indent="0" algn="ctr">
              <a:buNone/>
            </a:pPr>
            <a:r>
              <a:rPr lang="fr-BE" dirty="0"/>
              <a:t>1-3 pm CET </a:t>
            </a:r>
          </a:p>
        </p:txBody>
      </p:sp>
      <p:pic>
        <p:nvPicPr>
          <p:cNvPr id="3" name="Picture 2">
            <a:extLst>
              <a:ext uri="{FF2B5EF4-FFF2-40B4-BE49-F238E27FC236}">
                <a16:creationId xmlns:a16="http://schemas.microsoft.com/office/drawing/2014/main" id="{2500B6F9-2AE7-4904-9238-78ED63BD6DFE}"/>
              </a:ext>
            </a:extLst>
          </p:cNvPr>
          <p:cNvPicPr>
            <a:picLocks noChangeAspect="1"/>
          </p:cNvPicPr>
          <p:nvPr/>
        </p:nvPicPr>
        <p:blipFill>
          <a:blip r:embed="rId3"/>
          <a:stretch>
            <a:fillRect/>
          </a:stretch>
        </p:blipFill>
        <p:spPr>
          <a:xfrm>
            <a:off x="3840650" y="2744485"/>
            <a:ext cx="1953321" cy="2165311"/>
          </a:xfrm>
          <a:prstGeom prst="rect">
            <a:avLst/>
          </a:prstGeom>
        </p:spPr>
      </p:pic>
      <p:pic>
        <p:nvPicPr>
          <p:cNvPr id="6" name="Picture 5">
            <a:extLst>
              <a:ext uri="{FF2B5EF4-FFF2-40B4-BE49-F238E27FC236}">
                <a16:creationId xmlns:a16="http://schemas.microsoft.com/office/drawing/2014/main" id="{E7118BEF-3121-46DB-A1C2-288603CE0070}"/>
              </a:ext>
            </a:extLst>
          </p:cNvPr>
          <p:cNvPicPr>
            <a:picLocks noChangeAspect="1"/>
          </p:cNvPicPr>
          <p:nvPr/>
        </p:nvPicPr>
        <p:blipFill>
          <a:blip r:embed="rId4"/>
          <a:stretch>
            <a:fillRect/>
          </a:stretch>
        </p:blipFill>
        <p:spPr>
          <a:xfrm>
            <a:off x="6398031" y="2744485"/>
            <a:ext cx="2180664" cy="2165522"/>
          </a:xfrm>
          <a:prstGeom prst="rect">
            <a:avLst/>
          </a:prstGeom>
        </p:spPr>
      </p:pic>
    </p:spTree>
    <p:extLst>
      <p:ext uri="{BB962C8B-B14F-4D97-AF65-F5344CB8AC3E}">
        <p14:creationId xmlns:p14="http://schemas.microsoft.com/office/powerpoint/2010/main" val="2840967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3" y="532312"/>
            <a:ext cx="10515600" cy="1311865"/>
          </a:xfrm>
        </p:spPr>
        <p:txBody>
          <a:bodyPr>
            <a:normAutofit/>
          </a:bodyPr>
          <a:lstStyle/>
          <a:p>
            <a:r>
              <a:rPr lang="en-GB" sz="5300" b="1" dirty="0">
                <a:solidFill>
                  <a:srgbClr val="0070C0"/>
                </a:solidFill>
              </a:rPr>
              <a:t>Basic EU Citizens Rights  </a:t>
            </a:r>
            <a:endParaRPr lang="en-GB" sz="4000" b="1" dirty="0">
              <a:solidFill>
                <a:srgbClr val="0070C0"/>
              </a:solidFill>
            </a:endParaRPr>
          </a:p>
        </p:txBody>
      </p:sp>
      <p:sp>
        <p:nvSpPr>
          <p:cNvPr id="3" name="TextBox 2">
            <a:extLst>
              <a:ext uri="{FF2B5EF4-FFF2-40B4-BE49-F238E27FC236}">
                <a16:creationId xmlns:a16="http://schemas.microsoft.com/office/drawing/2014/main" id="{E862039D-77F6-4882-908D-ACCA88643310}"/>
              </a:ext>
            </a:extLst>
          </p:cNvPr>
          <p:cNvSpPr txBox="1"/>
          <p:nvPr/>
        </p:nvSpPr>
        <p:spPr>
          <a:xfrm>
            <a:off x="-683222" y="2060837"/>
            <a:ext cx="12137286" cy="4479175"/>
          </a:xfrm>
          <a:prstGeom prst="rect">
            <a:avLst/>
          </a:prstGeom>
          <a:noFill/>
        </p:spPr>
        <p:txBody>
          <a:bodyPr wrap="square" rtlCol="0">
            <a:spAutoFit/>
          </a:bodyPr>
          <a:lstStyle/>
          <a:p>
            <a:pPr marL="1371600">
              <a:lnSpc>
                <a:spcPct val="115000"/>
              </a:lnSpc>
              <a:spcAft>
                <a:spcPts val="1000"/>
              </a:spcAft>
            </a:pPr>
            <a:r>
              <a:rPr lang="en-GB" sz="2800" b="1" dirty="0">
                <a:effectLst/>
                <a:latin typeface="Arial" panose="020B0604020202020204" pitchFamily="34" charset="0"/>
                <a:ea typeface="Calibri" panose="020F0502020204030204" pitchFamily="34" charset="0"/>
                <a:cs typeface="Times New Roman" panose="02020603050405020304" pitchFamily="18" charset="0"/>
              </a:rPr>
              <a:t>Employment - Equal Treatment Directive</a:t>
            </a:r>
            <a:r>
              <a:rPr lang="en-GB" sz="2800" dirty="0">
                <a:effectLst/>
                <a:latin typeface="Arial" panose="020B0604020202020204" pitchFamily="34" charset="0"/>
                <a:ea typeface="Calibri" panose="020F0502020204030204" pitchFamily="34" charset="0"/>
                <a:cs typeface="Times New Roman" panose="02020603050405020304" pitchFamily="18" charset="0"/>
              </a:rPr>
              <a:t>: Haydn Hammersley, EDF Social Policy Officer</a:t>
            </a:r>
            <a:r>
              <a:rPr lang="en-GB" sz="2800" b="1" dirty="0">
                <a:effectLst/>
                <a:latin typeface="Arial" panose="020B0604020202020204" pitchFamily="34" charset="0"/>
                <a:ea typeface="Calibri" panose="020F0502020204030204" pitchFamily="34" charset="0"/>
                <a:cs typeface="Times New Roman" panose="02020603050405020304" pitchFamily="18" charset="0"/>
              </a:rPr>
              <a:t>  </a:t>
            </a:r>
            <a:endParaRPr lang="fr-BE" sz="2800" dirty="0">
              <a:effectLst/>
              <a:latin typeface="Calibri" panose="020F0502020204030204" pitchFamily="34" charset="0"/>
              <a:ea typeface="Calibri" panose="020F0502020204030204" pitchFamily="34" charset="0"/>
              <a:cs typeface="Times New Roman" panose="02020603050405020304" pitchFamily="18" charset="0"/>
            </a:endParaRPr>
          </a:p>
          <a:p>
            <a:pPr marL="1371600">
              <a:lnSpc>
                <a:spcPct val="115000"/>
              </a:lnSpc>
              <a:spcAft>
                <a:spcPts val="1000"/>
              </a:spcAft>
            </a:pPr>
            <a:r>
              <a:rPr lang="en-GB" sz="2800" b="1" dirty="0">
                <a:effectLst/>
                <a:latin typeface="Arial" panose="020B0604020202020204" pitchFamily="34" charset="0"/>
                <a:ea typeface="Calibri" panose="020F0502020204030204" pitchFamily="34" charset="0"/>
                <a:cs typeface="Times New Roman" panose="02020603050405020304" pitchFamily="18" charset="0"/>
              </a:rPr>
              <a:t>Structural Funds</a:t>
            </a:r>
            <a:r>
              <a:rPr lang="en-GB" sz="2800" dirty="0">
                <a:effectLst/>
                <a:latin typeface="Arial" panose="020B0604020202020204" pitchFamily="34" charset="0"/>
                <a:ea typeface="Calibri" panose="020F0502020204030204" pitchFamily="34" charset="0"/>
                <a:cs typeface="Times New Roman" panose="02020603050405020304" pitchFamily="18" charset="0"/>
              </a:rPr>
              <a:t>: Haydn Hammersley, EDF Social Policy Officer</a:t>
            </a:r>
            <a:r>
              <a:rPr lang="en-GB" sz="2800" b="1" dirty="0">
                <a:effectLst/>
                <a:latin typeface="Arial" panose="020B0604020202020204" pitchFamily="34" charset="0"/>
                <a:ea typeface="Calibri" panose="020F0502020204030204" pitchFamily="34" charset="0"/>
                <a:cs typeface="Times New Roman" panose="02020603050405020304" pitchFamily="18" charset="0"/>
              </a:rPr>
              <a:t>  </a:t>
            </a:r>
            <a:endParaRPr lang="fr-BE" sz="2800" dirty="0">
              <a:effectLst/>
              <a:latin typeface="Calibri" panose="020F0502020204030204" pitchFamily="34" charset="0"/>
              <a:ea typeface="Calibri" panose="020F0502020204030204" pitchFamily="34" charset="0"/>
              <a:cs typeface="Times New Roman" panose="02020603050405020304" pitchFamily="18" charset="0"/>
            </a:endParaRPr>
          </a:p>
          <a:p>
            <a:pPr marL="1371600">
              <a:lnSpc>
                <a:spcPct val="115000"/>
              </a:lnSpc>
              <a:spcAft>
                <a:spcPts val="1000"/>
              </a:spcAft>
            </a:pPr>
            <a:r>
              <a:rPr lang="en-GB" sz="2800" b="1" dirty="0">
                <a:effectLst/>
                <a:latin typeface="Arial" panose="020B0604020202020204" pitchFamily="34" charset="0"/>
                <a:ea typeface="Calibri" panose="020F0502020204030204" pitchFamily="34" charset="0"/>
                <a:cs typeface="Times New Roman" panose="02020603050405020304" pitchFamily="18" charset="0"/>
              </a:rPr>
              <a:t>Accessibility</a:t>
            </a:r>
            <a:r>
              <a:rPr lang="en-GB" sz="2800" dirty="0">
                <a:effectLst/>
                <a:latin typeface="Arial" panose="020B0604020202020204" pitchFamily="34" charset="0"/>
                <a:ea typeface="Calibri" panose="020F0502020204030204" pitchFamily="34" charset="0"/>
                <a:cs typeface="Times New Roman" panose="02020603050405020304" pitchFamily="18" charset="0"/>
              </a:rPr>
              <a:t>: Mher Hakobyan, EDF Accessibility Officer </a:t>
            </a:r>
            <a:r>
              <a:rPr lang="en-GB" sz="2800" b="1" dirty="0">
                <a:effectLst/>
                <a:latin typeface="Arial" panose="020B0604020202020204" pitchFamily="34" charset="0"/>
                <a:ea typeface="Calibri" panose="020F0502020204030204" pitchFamily="34" charset="0"/>
                <a:cs typeface="Times New Roman" panose="02020603050405020304" pitchFamily="18" charset="0"/>
              </a:rPr>
              <a:t> </a:t>
            </a:r>
            <a:endParaRPr lang="fr-BE" sz="2800" dirty="0">
              <a:effectLst/>
              <a:latin typeface="Calibri" panose="020F0502020204030204" pitchFamily="34" charset="0"/>
              <a:ea typeface="Calibri" panose="020F0502020204030204" pitchFamily="34" charset="0"/>
              <a:cs typeface="Times New Roman" panose="02020603050405020304" pitchFamily="18" charset="0"/>
            </a:endParaRPr>
          </a:p>
          <a:p>
            <a:pPr marL="1371600">
              <a:lnSpc>
                <a:spcPct val="115000"/>
              </a:lnSpc>
              <a:spcAft>
                <a:spcPts val="1000"/>
              </a:spcAft>
            </a:pPr>
            <a:r>
              <a:rPr lang="en-GB" sz="2800" b="1" dirty="0">
                <a:effectLst/>
                <a:latin typeface="Arial" panose="020B0604020202020204" pitchFamily="34" charset="0"/>
                <a:ea typeface="Calibri" panose="020F0502020204030204" pitchFamily="34" charset="0"/>
                <a:cs typeface="Times New Roman" panose="02020603050405020304" pitchFamily="18" charset="0"/>
              </a:rPr>
              <a:t>Passengers Rights and Freedom of Movement</a:t>
            </a:r>
            <a:r>
              <a:rPr lang="en-GB" sz="2800" dirty="0">
                <a:effectLst/>
                <a:latin typeface="Arial" panose="020B0604020202020204" pitchFamily="34" charset="0"/>
                <a:ea typeface="Calibri" panose="020F0502020204030204" pitchFamily="34" charset="0"/>
                <a:cs typeface="Times New Roman" panose="02020603050405020304" pitchFamily="18" charset="0"/>
              </a:rPr>
              <a:t>: Marie Denninghaus, EDF Policy Coordinator </a:t>
            </a:r>
            <a:endParaRPr lang="fr-BE" sz="2800" dirty="0">
              <a:effectLst/>
              <a:latin typeface="Calibri" panose="020F0502020204030204" pitchFamily="34" charset="0"/>
              <a:ea typeface="Calibri" panose="020F0502020204030204" pitchFamily="34" charset="0"/>
              <a:cs typeface="Times New Roman" panose="02020603050405020304" pitchFamily="18" charset="0"/>
            </a:endParaRPr>
          </a:p>
          <a:p>
            <a:pPr marL="1371600">
              <a:lnSpc>
                <a:spcPct val="115000"/>
              </a:lnSpc>
              <a:spcAft>
                <a:spcPts val="1000"/>
              </a:spcAft>
            </a:pPr>
            <a:r>
              <a:rPr lang="en-GB" sz="2800" b="1" dirty="0">
                <a:effectLst/>
                <a:latin typeface="Arial" panose="020B0604020202020204" pitchFamily="34" charset="0"/>
                <a:ea typeface="Calibri" panose="020F0502020204030204" pitchFamily="34" charset="0"/>
                <a:cs typeface="Times New Roman" panose="02020603050405020304" pitchFamily="18" charset="0"/>
              </a:rPr>
              <a:t>Youth Programmes</a:t>
            </a:r>
            <a:r>
              <a:rPr lang="en-GB" sz="2800" dirty="0">
                <a:effectLst/>
                <a:latin typeface="Arial" panose="020B0604020202020204" pitchFamily="34" charset="0"/>
                <a:ea typeface="Calibri" panose="020F0502020204030204" pitchFamily="34" charset="0"/>
                <a:cs typeface="Times New Roman" panose="02020603050405020304" pitchFamily="18" charset="0"/>
              </a:rPr>
              <a:t>: Loredana Dicsi, EDF Membership Officer </a:t>
            </a:r>
            <a:endParaRPr lang="fr-BE"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Tree>
    <p:extLst>
      <p:ext uri="{BB962C8B-B14F-4D97-AF65-F5344CB8AC3E}">
        <p14:creationId xmlns:p14="http://schemas.microsoft.com/office/powerpoint/2010/main" val="3347501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50479"/>
            <a:ext cx="10515600" cy="1311865"/>
          </a:xfrm>
        </p:spPr>
        <p:txBody>
          <a:bodyPr>
            <a:normAutofit fontScale="90000"/>
          </a:bodyPr>
          <a:lstStyle/>
          <a:p>
            <a:pPr algn="ctr"/>
            <a:r>
              <a:rPr lang="en-GB" sz="5300" dirty="0"/>
              <a:t>Employment – Equal Treatment Directive </a:t>
            </a:r>
            <a:endParaRPr lang="en-GB" sz="4000" b="1" dirty="0">
              <a:solidFill>
                <a:srgbClr val="0070C0"/>
              </a:solidFill>
            </a:endParaRPr>
          </a:p>
        </p:txBody>
      </p:sp>
    </p:spTree>
    <p:extLst>
      <p:ext uri="{BB962C8B-B14F-4D97-AF65-F5344CB8AC3E}">
        <p14:creationId xmlns:p14="http://schemas.microsoft.com/office/powerpoint/2010/main" val="3116718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3" y="532312"/>
            <a:ext cx="10515600" cy="1311865"/>
          </a:xfrm>
        </p:spPr>
        <p:txBody>
          <a:bodyPr>
            <a:normAutofit fontScale="90000"/>
          </a:bodyPr>
          <a:lstStyle/>
          <a:p>
            <a:r>
              <a:rPr lang="en-GB" sz="5300" dirty="0"/>
              <a:t>Employment – Equal Treatment Directive </a:t>
            </a:r>
            <a:endParaRPr lang="en-GB" sz="4000" b="1" dirty="0">
              <a:solidFill>
                <a:srgbClr val="0070C0"/>
              </a:solidFill>
            </a:endParaRPr>
          </a:p>
        </p:txBody>
      </p:sp>
      <p:sp>
        <p:nvSpPr>
          <p:cNvPr id="4" name="TextBox 3">
            <a:extLst>
              <a:ext uri="{FF2B5EF4-FFF2-40B4-BE49-F238E27FC236}">
                <a16:creationId xmlns:a16="http://schemas.microsoft.com/office/drawing/2014/main" id="{EB723729-35AB-4780-93C2-1A77FEF34C08}"/>
              </a:ext>
            </a:extLst>
          </p:cNvPr>
          <p:cNvSpPr txBox="1"/>
          <p:nvPr/>
        </p:nvSpPr>
        <p:spPr>
          <a:xfrm>
            <a:off x="963828" y="2075935"/>
            <a:ext cx="10515599" cy="4004430"/>
          </a:xfrm>
          <a:prstGeom prst="rect">
            <a:avLst/>
          </a:prstGeom>
          <a:noFill/>
        </p:spPr>
        <p:txBody>
          <a:bodyPr wrap="square">
            <a:spAutoFit/>
          </a:bodyPr>
          <a:lstStyle/>
          <a:p>
            <a:pPr marL="342900" lvl="0" indent="-342900" algn="l">
              <a:lnSpc>
                <a:spcPct val="150000"/>
              </a:lnSpc>
              <a:spcAft>
                <a:spcPts val="800"/>
              </a:spcAft>
              <a:buFont typeface="Symbol" panose="05050102010706020507" pitchFamily="18" charset="2"/>
              <a:buChar char=""/>
            </a:pPr>
            <a:r>
              <a:rPr lang="en-GB" sz="2400" dirty="0">
                <a:effectLst/>
                <a:latin typeface="Arial" panose="020B0604020202020204" pitchFamily="34" charset="0"/>
                <a:ea typeface="Times New Roman" panose="02020603050405020304" pitchFamily="18" charset="0"/>
              </a:rPr>
              <a:t>Basis for protection against non-discrimination in employment is </a:t>
            </a:r>
            <a:r>
              <a:rPr lang="en-GB" sz="2400" u="sng" dirty="0">
                <a:solidFill>
                  <a:srgbClr val="0000FF"/>
                </a:solidFill>
                <a:effectLst/>
                <a:latin typeface="Arial" panose="020B0604020202020204" pitchFamily="34" charset="0"/>
                <a:ea typeface="Times New Roman" panose="02020603050405020304" pitchFamily="18" charset="0"/>
                <a:hlinkClick r:id="rId3"/>
              </a:rPr>
              <a:t>Council Directive 2000/78/EC of 27 November 2000 establishing a general framework for equal treatment in employment and occupation</a:t>
            </a:r>
            <a:r>
              <a:rPr lang="en-GB" sz="2400" u="sng" dirty="0">
                <a:solidFill>
                  <a:srgbClr val="0000FF"/>
                </a:solidFill>
                <a:effectLst/>
                <a:latin typeface="Arial" panose="020B0604020202020204" pitchFamily="34" charset="0"/>
                <a:ea typeface="Times New Roman" panose="02020603050405020304" pitchFamily="18" charset="0"/>
              </a:rPr>
              <a:t>.</a:t>
            </a:r>
          </a:p>
          <a:p>
            <a:pPr marL="342900" lvl="0" indent="-342900" algn="l">
              <a:lnSpc>
                <a:spcPct val="150000"/>
              </a:lnSpc>
              <a:buFont typeface="Symbol" panose="05050102010706020507" pitchFamily="18" charset="2"/>
              <a:buChar char=""/>
            </a:pPr>
            <a:r>
              <a:rPr lang="en-GB" sz="2400" dirty="0">
                <a:effectLst/>
                <a:latin typeface="Arial" panose="020B0604020202020204" pitchFamily="34" charset="0"/>
                <a:ea typeface="Times New Roman" panose="02020603050405020304" pitchFamily="18" charset="0"/>
              </a:rPr>
              <a:t>It is an EU Directive. This means it is not directly a law that applies in the EU member States</a:t>
            </a:r>
            <a:endParaRPr lang="fr-BE" sz="2400" dirty="0">
              <a:effectLst/>
              <a:latin typeface="Arial" panose="020B0604020202020204" pitchFamily="34" charset="0"/>
              <a:ea typeface="Times New Roman" panose="02020603050405020304" pitchFamily="18" charset="0"/>
            </a:endParaRPr>
          </a:p>
          <a:p>
            <a:pPr marL="342900" lvl="0" indent="-342900" algn="l">
              <a:lnSpc>
                <a:spcPct val="150000"/>
              </a:lnSpc>
              <a:spcAft>
                <a:spcPts val="800"/>
              </a:spcAft>
              <a:buFont typeface="Symbol" panose="05050102010706020507" pitchFamily="18" charset="2"/>
              <a:buChar char=""/>
            </a:pPr>
            <a:r>
              <a:rPr lang="en-GB" sz="2400" dirty="0">
                <a:effectLst/>
                <a:latin typeface="Arial" panose="020B0604020202020204" pitchFamily="34" charset="0"/>
                <a:ea typeface="Times New Roman" panose="02020603050405020304" pitchFamily="18" charset="0"/>
              </a:rPr>
              <a:t>Instead it described the minimum standards national laws must have for protecting people against discrimination in employment</a:t>
            </a:r>
            <a:endParaRPr lang="fr-BE" sz="24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609706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3" y="532312"/>
            <a:ext cx="10515600" cy="1311865"/>
          </a:xfrm>
        </p:spPr>
        <p:txBody>
          <a:bodyPr>
            <a:normAutofit fontScale="90000"/>
          </a:bodyPr>
          <a:lstStyle/>
          <a:p>
            <a:r>
              <a:rPr lang="en-GB" sz="5300" dirty="0"/>
              <a:t>Employment – Equal Treatment Directive </a:t>
            </a:r>
            <a:endParaRPr lang="en-GB" sz="4000" b="1" dirty="0">
              <a:solidFill>
                <a:srgbClr val="0070C0"/>
              </a:solidFill>
            </a:endParaRPr>
          </a:p>
        </p:txBody>
      </p:sp>
      <p:sp>
        <p:nvSpPr>
          <p:cNvPr id="4" name="TextBox 3">
            <a:extLst>
              <a:ext uri="{FF2B5EF4-FFF2-40B4-BE49-F238E27FC236}">
                <a16:creationId xmlns:a16="http://schemas.microsoft.com/office/drawing/2014/main" id="{EB723729-35AB-4780-93C2-1A77FEF34C08}"/>
              </a:ext>
            </a:extLst>
          </p:cNvPr>
          <p:cNvSpPr txBox="1"/>
          <p:nvPr/>
        </p:nvSpPr>
        <p:spPr>
          <a:xfrm>
            <a:off x="576943" y="2051222"/>
            <a:ext cx="10939553" cy="3890489"/>
          </a:xfrm>
          <a:prstGeom prst="rect">
            <a:avLst/>
          </a:prstGeom>
          <a:noFill/>
        </p:spPr>
        <p:txBody>
          <a:bodyPr wrap="square">
            <a:spAutoFit/>
          </a:bodyPr>
          <a:lstStyle/>
          <a:p>
            <a:pPr marL="342900" lvl="0" indent="-342900" algn="l">
              <a:lnSpc>
                <a:spcPct val="150000"/>
              </a:lnSpc>
              <a:buFont typeface="Symbol" panose="05050102010706020507" pitchFamily="18" charset="2"/>
              <a:buChar char=""/>
            </a:pPr>
            <a:r>
              <a:rPr lang="en-GB" sz="2800" dirty="0">
                <a:effectLst/>
                <a:latin typeface="Arial" panose="020B0604020202020204" pitchFamily="34" charset="0"/>
                <a:ea typeface="Times New Roman" panose="02020603050405020304" pitchFamily="18" charset="0"/>
              </a:rPr>
              <a:t>Therefore, if national legislation doesn’t already provide these measures, the existing laws must be adapted or a new national law created.</a:t>
            </a:r>
            <a:endParaRPr lang="fr-BE" sz="2800" dirty="0">
              <a:effectLst/>
              <a:latin typeface="Arial" panose="020B0604020202020204" pitchFamily="34" charset="0"/>
              <a:ea typeface="Times New Roman" panose="02020603050405020304" pitchFamily="18" charset="0"/>
            </a:endParaRPr>
          </a:p>
          <a:p>
            <a:pPr marL="342900" lvl="0" indent="-342900" algn="l">
              <a:lnSpc>
                <a:spcPct val="150000"/>
              </a:lnSpc>
              <a:buFont typeface="Symbol" panose="05050102010706020507" pitchFamily="18" charset="2"/>
              <a:buChar char=""/>
            </a:pPr>
            <a:r>
              <a:rPr lang="en-GB" sz="2800" dirty="0">
                <a:effectLst/>
                <a:latin typeface="Arial" panose="020B0604020202020204" pitchFamily="34" charset="0"/>
                <a:ea typeface="Times New Roman" panose="02020603050405020304" pitchFamily="18" charset="0"/>
              </a:rPr>
              <a:t>We call this process “transposition”.</a:t>
            </a:r>
            <a:endParaRPr lang="fr-BE" sz="2800" dirty="0">
              <a:effectLst/>
              <a:latin typeface="Arial" panose="020B0604020202020204" pitchFamily="34" charset="0"/>
              <a:ea typeface="Times New Roman" panose="02020603050405020304" pitchFamily="18" charset="0"/>
            </a:endParaRPr>
          </a:p>
          <a:p>
            <a:pPr marL="342900" lvl="0" indent="-342900" algn="l">
              <a:lnSpc>
                <a:spcPct val="150000"/>
              </a:lnSpc>
              <a:spcAft>
                <a:spcPts val="800"/>
              </a:spcAft>
              <a:buFont typeface="Symbol" panose="05050102010706020507" pitchFamily="18" charset="2"/>
              <a:buChar char=""/>
            </a:pPr>
            <a:r>
              <a:rPr lang="en-GB" sz="2800" dirty="0">
                <a:effectLst/>
                <a:latin typeface="Arial" panose="020B0604020202020204" pitchFamily="34" charset="0"/>
                <a:ea typeface="Times New Roman" panose="02020603050405020304" pitchFamily="18" charset="0"/>
              </a:rPr>
              <a:t>If a Member State has laws that go further than the Directive in protecting people from discrimination at work, this is OK.</a:t>
            </a:r>
            <a:endParaRPr lang="fr-BE" sz="28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711472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3" y="532312"/>
            <a:ext cx="10515600" cy="1311865"/>
          </a:xfrm>
        </p:spPr>
        <p:txBody>
          <a:bodyPr>
            <a:normAutofit fontScale="90000"/>
          </a:bodyPr>
          <a:lstStyle/>
          <a:p>
            <a:r>
              <a:rPr lang="en-GB" sz="5300" dirty="0"/>
              <a:t>Employment – Equal Treatment Directive </a:t>
            </a:r>
            <a:endParaRPr lang="en-GB" sz="4000" b="1" dirty="0">
              <a:solidFill>
                <a:srgbClr val="0070C0"/>
              </a:solidFill>
            </a:endParaRPr>
          </a:p>
        </p:txBody>
      </p:sp>
      <p:sp>
        <p:nvSpPr>
          <p:cNvPr id="4" name="TextBox 3">
            <a:extLst>
              <a:ext uri="{FF2B5EF4-FFF2-40B4-BE49-F238E27FC236}">
                <a16:creationId xmlns:a16="http://schemas.microsoft.com/office/drawing/2014/main" id="{EB723729-35AB-4780-93C2-1A77FEF34C08}"/>
              </a:ext>
            </a:extLst>
          </p:cNvPr>
          <p:cNvSpPr txBox="1"/>
          <p:nvPr/>
        </p:nvSpPr>
        <p:spPr>
          <a:xfrm>
            <a:off x="704335" y="2394326"/>
            <a:ext cx="10515599" cy="3347840"/>
          </a:xfrm>
          <a:prstGeom prst="rect">
            <a:avLst/>
          </a:prstGeom>
          <a:noFill/>
        </p:spPr>
        <p:txBody>
          <a:bodyPr wrap="square">
            <a:spAutoFit/>
          </a:bodyPr>
          <a:lstStyle/>
          <a:p>
            <a:pPr lvl="0" algn="l">
              <a:lnSpc>
                <a:spcPct val="150000"/>
              </a:lnSpc>
            </a:pPr>
            <a:r>
              <a:rPr lang="en-GB" sz="2400" b="1" dirty="0">
                <a:effectLst/>
                <a:latin typeface="Arial" panose="020B0604020202020204" pitchFamily="34" charset="0"/>
                <a:ea typeface="Times New Roman" panose="02020603050405020304" pitchFamily="18" charset="0"/>
              </a:rPr>
              <a:t>What does the Directive on non-discrimination in employment say?</a:t>
            </a:r>
            <a:endParaRPr lang="fr-BE" sz="2400" b="1" dirty="0">
              <a:effectLst/>
              <a:latin typeface="Arial" panose="020B0604020202020204" pitchFamily="34" charset="0"/>
              <a:ea typeface="Times New Roman" panose="02020603050405020304" pitchFamily="18" charset="0"/>
            </a:endParaRPr>
          </a:p>
          <a:p>
            <a:pPr marL="342900" lvl="0" indent="-342900" algn="l">
              <a:lnSpc>
                <a:spcPct val="150000"/>
              </a:lnSpc>
              <a:buFont typeface="Symbol" panose="05050102010706020507" pitchFamily="18" charset="2"/>
              <a:buChar char=""/>
            </a:pPr>
            <a:r>
              <a:rPr lang="en-GB" sz="2400" dirty="0">
                <a:effectLst/>
                <a:latin typeface="Arial" panose="020B0604020202020204" pitchFamily="34" charset="0"/>
                <a:ea typeface="Times New Roman" panose="02020603050405020304" pitchFamily="18" charset="0"/>
              </a:rPr>
              <a:t>Persons with disabilities are protected against discrimination when they work or have work-related training, especially regarding </a:t>
            </a:r>
            <a:r>
              <a:rPr lang="en-GB" sz="2400" u="sng" dirty="0">
                <a:effectLst/>
                <a:latin typeface="Arial" panose="020B0604020202020204" pitchFamily="34" charset="0"/>
                <a:ea typeface="Times New Roman" panose="02020603050405020304" pitchFamily="18" charset="0"/>
              </a:rPr>
              <a:t>pay and working conditions</a:t>
            </a:r>
            <a:r>
              <a:rPr lang="en-GB" sz="2400" dirty="0">
                <a:effectLst/>
                <a:latin typeface="Arial" panose="020B0604020202020204" pitchFamily="34" charset="0"/>
                <a:ea typeface="Times New Roman" panose="02020603050405020304" pitchFamily="18" charset="0"/>
              </a:rPr>
              <a:t>, and membership in organisations of workers or employers. </a:t>
            </a:r>
            <a:endParaRPr lang="fr-BE" sz="2400" dirty="0">
              <a:effectLst/>
              <a:latin typeface="Arial" panose="020B0604020202020204" pitchFamily="34" charset="0"/>
              <a:ea typeface="Times New Roman" panose="02020603050405020304" pitchFamily="18" charset="0"/>
            </a:endParaRPr>
          </a:p>
          <a:p>
            <a:pPr marL="342900" lvl="0" indent="-342900" algn="l">
              <a:lnSpc>
                <a:spcPct val="150000"/>
              </a:lnSpc>
              <a:spcAft>
                <a:spcPts val="800"/>
              </a:spcAft>
              <a:buFont typeface="Symbol" panose="05050102010706020507" pitchFamily="18" charset="2"/>
              <a:buChar char=""/>
            </a:pPr>
            <a:r>
              <a:rPr lang="en-GB" sz="2400" dirty="0">
                <a:latin typeface="Arial" panose="020B0604020202020204" pitchFamily="34" charset="0"/>
                <a:ea typeface="Times New Roman" panose="02020603050405020304" pitchFamily="18" charset="0"/>
              </a:rPr>
              <a:t>It</a:t>
            </a:r>
            <a:r>
              <a:rPr lang="en-GB" sz="2400" dirty="0">
                <a:effectLst/>
                <a:latin typeface="Arial" panose="020B0604020202020204" pitchFamily="34" charset="0"/>
                <a:ea typeface="Times New Roman" panose="02020603050405020304" pitchFamily="18" charset="0"/>
              </a:rPr>
              <a:t> also protects persons on the grounds of their sex, race, age, sexual orientation, and religion. </a:t>
            </a:r>
            <a:endParaRPr lang="fr-BE" sz="24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118558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3" y="532312"/>
            <a:ext cx="10515600" cy="1311865"/>
          </a:xfrm>
        </p:spPr>
        <p:txBody>
          <a:bodyPr>
            <a:normAutofit fontScale="90000"/>
          </a:bodyPr>
          <a:lstStyle/>
          <a:p>
            <a:r>
              <a:rPr lang="en-GB" sz="5300" dirty="0"/>
              <a:t>Employment – Equal Treatment Directive </a:t>
            </a:r>
            <a:endParaRPr lang="en-GB" sz="4000" b="1" dirty="0">
              <a:solidFill>
                <a:srgbClr val="0070C0"/>
              </a:solidFill>
            </a:endParaRPr>
          </a:p>
        </p:txBody>
      </p:sp>
      <p:sp>
        <p:nvSpPr>
          <p:cNvPr id="4" name="TextBox 3">
            <a:extLst>
              <a:ext uri="{FF2B5EF4-FFF2-40B4-BE49-F238E27FC236}">
                <a16:creationId xmlns:a16="http://schemas.microsoft.com/office/drawing/2014/main" id="{EB723729-35AB-4780-93C2-1A77FEF34C08}"/>
              </a:ext>
            </a:extLst>
          </p:cNvPr>
          <p:cNvSpPr txBox="1"/>
          <p:nvPr/>
        </p:nvSpPr>
        <p:spPr>
          <a:xfrm>
            <a:off x="877331" y="2261286"/>
            <a:ext cx="10354962" cy="4023529"/>
          </a:xfrm>
          <a:prstGeom prst="rect">
            <a:avLst/>
          </a:prstGeom>
          <a:noFill/>
        </p:spPr>
        <p:txBody>
          <a:bodyPr wrap="square">
            <a:spAutoFit/>
          </a:bodyPr>
          <a:lstStyle/>
          <a:p>
            <a:pPr marL="342900" lvl="0" indent="-342900" algn="l">
              <a:lnSpc>
                <a:spcPct val="150000"/>
              </a:lnSpc>
              <a:buFont typeface="Symbol" panose="05050102010706020507" pitchFamily="18" charset="2"/>
              <a:buChar char=""/>
            </a:pPr>
            <a:r>
              <a:rPr lang="en-GB" sz="2800" dirty="0">
                <a:effectLst/>
                <a:latin typeface="Arial" panose="020B0604020202020204" pitchFamily="34" charset="0"/>
                <a:ea typeface="Times New Roman" panose="02020603050405020304" pitchFamily="18" charset="0"/>
              </a:rPr>
              <a:t>this should now appear in all national legislation for all EU Member States. </a:t>
            </a:r>
            <a:endParaRPr lang="fr-BE" sz="2800" dirty="0">
              <a:effectLst/>
              <a:latin typeface="Arial" panose="020B0604020202020204" pitchFamily="34" charset="0"/>
              <a:ea typeface="Times New Roman" panose="02020603050405020304" pitchFamily="18" charset="0"/>
            </a:endParaRPr>
          </a:p>
          <a:p>
            <a:pPr marL="342900" lvl="0" indent="-342900" algn="l">
              <a:lnSpc>
                <a:spcPct val="150000"/>
              </a:lnSpc>
              <a:spcAft>
                <a:spcPts val="800"/>
              </a:spcAft>
              <a:buFont typeface="Symbol" panose="05050102010706020507" pitchFamily="18" charset="2"/>
              <a:buChar char=""/>
            </a:pPr>
            <a:r>
              <a:rPr lang="en-GB" sz="2800" dirty="0">
                <a:effectLst/>
                <a:latin typeface="Arial" panose="020B0604020202020204" pitchFamily="34" charset="0"/>
                <a:ea typeface="Times New Roman" panose="02020603050405020304" pitchFamily="18" charset="0"/>
              </a:rPr>
              <a:t>The difficulty in practice is that a person who is discriminated against in recruitment or in furthering job opportunities must prove that it is on the basis of disability. This evidence can be hard to provide.</a:t>
            </a:r>
            <a:endParaRPr lang="fr-BE" sz="28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652358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3" y="532312"/>
            <a:ext cx="10515600" cy="1311865"/>
          </a:xfrm>
        </p:spPr>
        <p:txBody>
          <a:bodyPr>
            <a:normAutofit fontScale="90000"/>
          </a:bodyPr>
          <a:lstStyle/>
          <a:p>
            <a:r>
              <a:rPr lang="en-GB" sz="5300" dirty="0"/>
              <a:t>Employment – Equal Treatment Directive </a:t>
            </a:r>
            <a:endParaRPr lang="en-GB" sz="4000" b="1" dirty="0">
              <a:solidFill>
                <a:srgbClr val="0070C0"/>
              </a:solidFill>
            </a:endParaRPr>
          </a:p>
        </p:txBody>
      </p:sp>
      <p:sp>
        <p:nvSpPr>
          <p:cNvPr id="4" name="TextBox 3">
            <a:extLst>
              <a:ext uri="{FF2B5EF4-FFF2-40B4-BE49-F238E27FC236}">
                <a16:creationId xmlns:a16="http://schemas.microsoft.com/office/drawing/2014/main" id="{EB723729-35AB-4780-93C2-1A77FEF34C08}"/>
              </a:ext>
            </a:extLst>
          </p:cNvPr>
          <p:cNvSpPr txBox="1"/>
          <p:nvPr/>
        </p:nvSpPr>
        <p:spPr>
          <a:xfrm>
            <a:off x="625781" y="2022299"/>
            <a:ext cx="10940438" cy="4455835"/>
          </a:xfrm>
          <a:prstGeom prst="rect">
            <a:avLst/>
          </a:prstGeom>
          <a:noFill/>
        </p:spPr>
        <p:txBody>
          <a:bodyPr wrap="square">
            <a:spAutoFit/>
          </a:bodyPr>
          <a:lstStyle/>
          <a:p>
            <a:pPr marL="457200" algn="just">
              <a:lnSpc>
                <a:spcPct val="150000"/>
              </a:lnSpc>
            </a:pPr>
            <a:r>
              <a:rPr lang="en-GB" sz="2400" b="1" dirty="0">
                <a:effectLst/>
                <a:latin typeface="Arial" panose="020B0604020202020204" pitchFamily="34" charset="0"/>
                <a:ea typeface="Times New Roman" panose="02020603050405020304" pitchFamily="18" charset="0"/>
              </a:rPr>
              <a:t>What else does the directive say?</a:t>
            </a:r>
            <a:endParaRPr lang="fr-BE" sz="2400" b="1" dirty="0">
              <a:effectLst/>
              <a:latin typeface="Arial" panose="020B0604020202020204" pitchFamily="34" charset="0"/>
              <a:ea typeface="Times New Roman" panose="02020603050405020304" pitchFamily="18" charset="0"/>
            </a:endParaRPr>
          </a:p>
          <a:p>
            <a:pPr marL="342900" lvl="0" indent="-342900" algn="l">
              <a:lnSpc>
                <a:spcPct val="150000"/>
              </a:lnSpc>
              <a:buFont typeface="Symbol" panose="05050102010706020507" pitchFamily="18" charset="2"/>
              <a:buChar char=""/>
            </a:pPr>
            <a:r>
              <a:rPr lang="en-GB" sz="2400" dirty="0">
                <a:effectLst/>
                <a:latin typeface="Arial" panose="020B0604020202020204" pitchFamily="34" charset="0"/>
                <a:ea typeface="Times New Roman" panose="02020603050405020304" pitchFamily="18" charset="0"/>
              </a:rPr>
              <a:t>The employer is obliged to provide reasonable accommodation (adaptations to workspace or working arrangements for person with disabilities). </a:t>
            </a:r>
            <a:endParaRPr lang="fr-BE" sz="2400" dirty="0">
              <a:effectLst/>
              <a:latin typeface="Arial" panose="020B0604020202020204" pitchFamily="34" charset="0"/>
              <a:ea typeface="Times New Roman" panose="02020603050405020304" pitchFamily="18" charset="0"/>
            </a:endParaRPr>
          </a:p>
          <a:p>
            <a:pPr marL="342900" lvl="0" indent="-342900" algn="l">
              <a:lnSpc>
                <a:spcPct val="150000"/>
              </a:lnSpc>
              <a:spcAft>
                <a:spcPts val="800"/>
              </a:spcAft>
              <a:buFont typeface="Symbol" panose="05050102010706020507" pitchFamily="18" charset="2"/>
              <a:buChar char=""/>
            </a:pPr>
            <a:r>
              <a:rPr lang="en-GB" sz="2400" dirty="0">
                <a:effectLst/>
                <a:latin typeface="Arial" panose="020B0604020202020204" pitchFamily="34" charset="0"/>
                <a:ea typeface="Times New Roman" panose="02020603050405020304" pitchFamily="18" charset="0"/>
              </a:rPr>
              <a:t>Must make changes on basis of worker’s needs such as removing physical barriers by installing ramps, facilitating access of visually impaired employees to information technologies, or altering working times to accommodate the needs of workers with disabilities. Failure to provide reasonable accommodation constitutes discrimination.</a:t>
            </a:r>
            <a:endParaRPr lang="fr-BE" sz="24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993729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3" y="532312"/>
            <a:ext cx="10515600" cy="1311865"/>
          </a:xfrm>
        </p:spPr>
        <p:txBody>
          <a:bodyPr>
            <a:normAutofit fontScale="90000"/>
          </a:bodyPr>
          <a:lstStyle/>
          <a:p>
            <a:r>
              <a:rPr lang="en-GB" sz="5300" dirty="0"/>
              <a:t>Employment – Equal Treatment Directive </a:t>
            </a:r>
            <a:endParaRPr lang="en-GB" sz="4000" b="1" dirty="0">
              <a:solidFill>
                <a:srgbClr val="0070C0"/>
              </a:solidFill>
            </a:endParaRPr>
          </a:p>
        </p:txBody>
      </p:sp>
      <p:sp>
        <p:nvSpPr>
          <p:cNvPr id="4" name="TextBox 3">
            <a:extLst>
              <a:ext uri="{FF2B5EF4-FFF2-40B4-BE49-F238E27FC236}">
                <a16:creationId xmlns:a16="http://schemas.microsoft.com/office/drawing/2014/main" id="{EB723729-35AB-4780-93C2-1A77FEF34C08}"/>
              </a:ext>
            </a:extLst>
          </p:cNvPr>
          <p:cNvSpPr txBox="1"/>
          <p:nvPr/>
        </p:nvSpPr>
        <p:spPr>
          <a:xfrm>
            <a:off x="1132114" y="2541283"/>
            <a:ext cx="10236102" cy="3883114"/>
          </a:xfrm>
          <a:prstGeom prst="rect">
            <a:avLst/>
          </a:prstGeom>
          <a:noFill/>
        </p:spPr>
        <p:txBody>
          <a:bodyPr wrap="square">
            <a:spAutoFit/>
          </a:bodyPr>
          <a:lstStyle/>
          <a:p>
            <a:pPr marL="342900" lvl="0" indent="-342900" algn="l">
              <a:lnSpc>
                <a:spcPct val="150000"/>
              </a:lnSpc>
              <a:buFont typeface="Symbol" panose="05050102010706020507" pitchFamily="18" charset="2"/>
              <a:buChar char=""/>
            </a:pPr>
            <a:r>
              <a:rPr lang="en-GB" sz="2400" dirty="0">
                <a:effectLst/>
                <a:latin typeface="Arial" panose="020B0604020202020204" pitchFamily="34" charset="0"/>
                <a:ea typeface="Times New Roman" panose="02020603050405020304" pitchFamily="18" charset="0"/>
              </a:rPr>
              <a:t>This is probably the most common issue workers face. Why? Because the Directive doesn’t describe what actually needs to be done to ensure “reasonable accommodation”</a:t>
            </a:r>
            <a:endParaRPr lang="fr-BE" sz="2400" dirty="0">
              <a:effectLst/>
              <a:latin typeface="Arial" panose="020B0604020202020204" pitchFamily="34" charset="0"/>
              <a:ea typeface="Times New Roman" panose="02020603050405020304" pitchFamily="18" charset="0"/>
            </a:endParaRPr>
          </a:p>
          <a:p>
            <a:pPr marL="342900" lvl="0" indent="-342900" algn="l">
              <a:lnSpc>
                <a:spcPct val="150000"/>
              </a:lnSpc>
              <a:spcAft>
                <a:spcPts val="800"/>
              </a:spcAft>
              <a:buFont typeface="Symbol" panose="05050102010706020507" pitchFamily="18" charset="2"/>
              <a:buChar char=""/>
            </a:pPr>
            <a:r>
              <a:rPr lang="en-GB" sz="2400" dirty="0">
                <a:effectLst/>
                <a:latin typeface="Arial" panose="020B0604020202020204" pitchFamily="34" charset="0"/>
                <a:ea typeface="Times New Roman" panose="02020603050405020304" pitchFamily="18" charset="0"/>
              </a:rPr>
              <a:t>This is a weak spot in the Directive which means it is hard to impose, although some national legislation might go further and already set strict rules.</a:t>
            </a:r>
            <a:endParaRPr lang="fr-BE" sz="2400" dirty="0">
              <a:effectLst/>
              <a:latin typeface="Arial" panose="020B0604020202020204" pitchFamily="34" charset="0"/>
              <a:ea typeface="Times New Roman" panose="02020603050405020304" pitchFamily="18" charset="0"/>
            </a:endParaRPr>
          </a:p>
          <a:p>
            <a:pPr lvl="0" algn="l">
              <a:lnSpc>
                <a:spcPct val="150000"/>
              </a:lnSpc>
              <a:spcAft>
                <a:spcPts val="800"/>
              </a:spcAft>
            </a:pPr>
            <a:endParaRPr lang="fr-BE" sz="18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691529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3" y="532312"/>
            <a:ext cx="10515600" cy="1311865"/>
          </a:xfrm>
        </p:spPr>
        <p:txBody>
          <a:bodyPr>
            <a:normAutofit fontScale="90000"/>
          </a:bodyPr>
          <a:lstStyle/>
          <a:p>
            <a:r>
              <a:rPr lang="en-GB" sz="5300" dirty="0"/>
              <a:t>Employment – Equal Treatment Directive </a:t>
            </a:r>
            <a:endParaRPr lang="en-GB" sz="4000" b="1" dirty="0">
              <a:solidFill>
                <a:srgbClr val="0070C0"/>
              </a:solidFill>
            </a:endParaRPr>
          </a:p>
        </p:txBody>
      </p:sp>
      <p:sp>
        <p:nvSpPr>
          <p:cNvPr id="4" name="TextBox 3">
            <a:extLst>
              <a:ext uri="{FF2B5EF4-FFF2-40B4-BE49-F238E27FC236}">
                <a16:creationId xmlns:a16="http://schemas.microsoft.com/office/drawing/2014/main" id="{EB723729-35AB-4780-93C2-1A77FEF34C08}"/>
              </a:ext>
            </a:extLst>
          </p:cNvPr>
          <p:cNvSpPr txBox="1"/>
          <p:nvPr/>
        </p:nvSpPr>
        <p:spPr>
          <a:xfrm>
            <a:off x="1132114" y="2541283"/>
            <a:ext cx="9960429" cy="3329116"/>
          </a:xfrm>
          <a:prstGeom prst="rect">
            <a:avLst/>
          </a:prstGeom>
          <a:noFill/>
        </p:spPr>
        <p:txBody>
          <a:bodyPr wrap="square">
            <a:spAutoFit/>
          </a:bodyPr>
          <a:lstStyle/>
          <a:p>
            <a:pPr marL="342900" lvl="0" indent="-342900" algn="l">
              <a:lnSpc>
                <a:spcPct val="150000"/>
              </a:lnSpc>
              <a:buFont typeface="Symbol" panose="05050102010706020507" pitchFamily="18" charset="2"/>
              <a:buChar char=""/>
            </a:pPr>
            <a:r>
              <a:rPr lang="en-GB" sz="2400" dirty="0">
                <a:effectLst/>
                <a:latin typeface="Arial" panose="020B0604020202020204" pitchFamily="34" charset="0"/>
                <a:ea typeface="Times New Roman" panose="02020603050405020304" pitchFamily="18" charset="0"/>
              </a:rPr>
              <a:t>Should hopefully improve as the Commission will release a package for improving labour market outcomes for persons with disabilities (part of Disability Strategy) which could include guidance on offering reasonable accommodation</a:t>
            </a:r>
            <a:endParaRPr lang="fr-BE" sz="2400" dirty="0">
              <a:effectLst/>
              <a:latin typeface="Arial" panose="020B0604020202020204" pitchFamily="34" charset="0"/>
              <a:ea typeface="Times New Roman" panose="02020603050405020304" pitchFamily="18" charset="0"/>
            </a:endParaRPr>
          </a:p>
          <a:p>
            <a:pPr marL="342900" lvl="0" indent="-342900" algn="l">
              <a:lnSpc>
                <a:spcPct val="150000"/>
              </a:lnSpc>
              <a:spcAft>
                <a:spcPts val="800"/>
              </a:spcAft>
              <a:buFont typeface="Symbol" panose="05050102010706020507" pitchFamily="18" charset="2"/>
              <a:buChar char=""/>
            </a:pPr>
            <a:r>
              <a:rPr lang="en-GB" sz="2400" dirty="0">
                <a:effectLst/>
                <a:latin typeface="Arial" panose="020B0604020202020204" pitchFamily="34" charset="0"/>
                <a:ea typeface="Times New Roman" panose="02020603050405020304" pitchFamily="18" charset="0"/>
              </a:rPr>
              <a:t>They will create a report on the implementation of the Directive so far</a:t>
            </a:r>
            <a:endParaRPr lang="fr-BE" sz="2400" dirty="0">
              <a:effectLst/>
              <a:latin typeface="Arial" panose="020B0604020202020204" pitchFamily="34" charset="0"/>
              <a:ea typeface="Times New Roman" panose="02020603050405020304" pitchFamily="18" charset="0"/>
            </a:endParaRPr>
          </a:p>
          <a:p>
            <a:pPr lvl="0" algn="l">
              <a:lnSpc>
                <a:spcPct val="150000"/>
              </a:lnSpc>
              <a:spcAft>
                <a:spcPts val="800"/>
              </a:spcAft>
            </a:pPr>
            <a:endParaRPr lang="fr-BE" sz="18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675405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3" y="532312"/>
            <a:ext cx="10515600" cy="1311865"/>
          </a:xfrm>
        </p:spPr>
        <p:txBody>
          <a:bodyPr>
            <a:normAutofit fontScale="90000"/>
          </a:bodyPr>
          <a:lstStyle/>
          <a:p>
            <a:r>
              <a:rPr lang="en-GB" sz="5300" dirty="0"/>
              <a:t>Employment – Equal Treatment Directive </a:t>
            </a:r>
            <a:endParaRPr lang="en-GB" sz="4000" b="1" dirty="0">
              <a:solidFill>
                <a:srgbClr val="0070C0"/>
              </a:solidFill>
            </a:endParaRPr>
          </a:p>
        </p:txBody>
      </p:sp>
      <p:sp>
        <p:nvSpPr>
          <p:cNvPr id="4" name="TextBox 3">
            <a:extLst>
              <a:ext uri="{FF2B5EF4-FFF2-40B4-BE49-F238E27FC236}">
                <a16:creationId xmlns:a16="http://schemas.microsoft.com/office/drawing/2014/main" id="{EB723729-35AB-4780-93C2-1A77FEF34C08}"/>
              </a:ext>
            </a:extLst>
          </p:cNvPr>
          <p:cNvSpPr txBox="1"/>
          <p:nvPr/>
        </p:nvSpPr>
        <p:spPr>
          <a:xfrm>
            <a:off x="897336" y="1844177"/>
            <a:ext cx="10359669" cy="4558427"/>
          </a:xfrm>
          <a:prstGeom prst="rect">
            <a:avLst/>
          </a:prstGeom>
          <a:noFill/>
        </p:spPr>
        <p:txBody>
          <a:bodyPr wrap="square">
            <a:spAutoFit/>
          </a:bodyPr>
          <a:lstStyle/>
          <a:p>
            <a:pPr algn="l">
              <a:lnSpc>
                <a:spcPct val="150000"/>
              </a:lnSpc>
              <a:spcAft>
                <a:spcPts val="800"/>
              </a:spcAft>
            </a:pPr>
            <a:r>
              <a:rPr lang="en-GB" sz="2400" b="1" dirty="0">
                <a:effectLst/>
                <a:latin typeface="Arial" panose="020B0604020202020204" pitchFamily="34" charset="0"/>
                <a:ea typeface="Times New Roman" panose="02020603050405020304" pitchFamily="18" charset="0"/>
              </a:rPr>
              <a:t>Other EU employment rights</a:t>
            </a:r>
            <a:endParaRPr lang="fr-BE" sz="2400" b="1" dirty="0">
              <a:effectLst/>
              <a:latin typeface="Arial" panose="020B0604020202020204" pitchFamily="34" charset="0"/>
              <a:ea typeface="Times New Roman" panose="02020603050405020304" pitchFamily="18" charset="0"/>
            </a:endParaRPr>
          </a:p>
          <a:p>
            <a:pPr marL="342900" lvl="0" indent="-342900" algn="l">
              <a:lnSpc>
                <a:spcPct val="150000"/>
              </a:lnSpc>
              <a:buFont typeface="Symbol" panose="05050102010706020507" pitchFamily="18" charset="2"/>
              <a:buChar char=""/>
            </a:pPr>
            <a:r>
              <a:rPr lang="en-GB" sz="2400" dirty="0">
                <a:effectLst/>
                <a:latin typeface="Arial" panose="020B0604020202020204" pitchFamily="34" charset="0"/>
                <a:ea typeface="Times New Roman" panose="02020603050405020304" pitchFamily="18" charset="0"/>
              </a:rPr>
              <a:t>As an EU national – someone that has a passport of an EU country - you have the right to work in another EU country without a work permit.</a:t>
            </a:r>
            <a:endParaRPr lang="fr-BE" sz="2400" dirty="0">
              <a:effectLst/>
              <a:latin typeface="Arial" panose="020B0604020202020204" pitchFamily="34" charset="0"/>
              <a:ea typeface="Times New Roman" panose="02020603050405020304" pitchFamily="18" charset="0"/>
            </a:endParaRPr>
          </a:p>
          <a:p>
            <a:pPr marL="342900" lvl="0" indent="-342900" algn="l">
              <a:lnSpc>
                <a:spcPct val="150000"/>
              </a:lnSpc>
              <a:buFont typeface="Symbol" panose="05050102010706020507" pitchFamily="18" charset="2"/>
              <a:buChar char=""/>
            </a:pPr>
            <a:r>
              <a:rPr lang="en-GB" sz="2400" dirty="0">
                <a:effectLst/>
                <a:latin typeface="Arial" panose="020B0604020202020204" pitchFamily="34" charset="0"/>
                <a:ea typeface="Times New Roman" panose="02020603050405020304" pitchFamily="18" charset="0"/>
              </a:rPr>
              <a:t>You have the same rights as nationals of the host country regarding access to work, assistance from employment services, and financial support to help you find work. </a:t>
            </a:r>
            <a:endParaRPr lang="fr-BE" sz="2400" dirty="0">
              <a:effectLst/>
              <a:latin typeface="Arial" panose="020B0604020202020204" pitchFamily="34" charset="0"/>
              <a:ea typeface="Times New Roman" panose="02020603050405020304" pitchFamily="18" charset="0"/>
            </a:endParaRPr>
          </a:p>
          <a:p>
            <a:pPr marL="342900" lvl="0" indent="-342900" algn="l">
              <a:lnSpc>
                <a:spcPct val="150000"/>
              </a:lnSpc>
              <a:spcAft>
                <a:spcPts val="800"/>
              </a:spcAft>
              <a:buFont typeface="Symbol" panose="05050102010706020507" pitchFamily="18" charset="2"/>
              <a:buChar char=""/>
            </a:pPr>
            <a:r>
              <a:rPr lang="en-GB" sz="2400" dirty="0">
                <a:effectLst/>
                <a:latin typeface="Arial" panose="020B0604020202020204" pitchFamily="34" charset="0"/>
                <a:ea typeface="Times New Roman" panose="02020603050405020304" pitchFamily="18" charset="0"/>
              </a:rPr>
              <a:t>For more information, please visit the European Commission’s website “</a:t>
            </a:r>
            <a:r>
              <a:rPr lang="en-GB" sz="2400" u="sng" dirty="0">
                <a:solidFill>
                  <a:srgbClr val="0000FF"/>
                </a:solidFill>
                <a:effectLst/>
                <a:latin typeface="Arial" panose="020B0604020202020204" pitchFamily="34" charset="0"/>
                <a:ea typeface="Times New Roman" panose="02020603050405020304" pitchFamily="18" charset="0"/>
                <a:hlinkClick r:id="rId3"/>
              </a:rPr>
              <a:t>Working in another EU country</a:t>
            </a:r>
            <a:r>
              <a:rPr lang="en-GB" sz="2400" dirty="0">
                <a:effectLst/>
                <a:latin typeface="Arial" panose="020B0604020202020204" pitchFamily="34" charset="0"/>
                <a:ea typeface="Times New Roman" panose="02020603050405020304" pitchFamily="18" charset="0"/>
              </a:rPr>
              <a:t>”.</a:t>
            </a:r>
            <a:endParaRPr lang="fr-BE" sz="24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718938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err="1">
                <a:solidFill>
                  <a:srgbClr val="0070C0"/>
                </a:solidFill>
              </a:rPr>
              <a:t>Housekeeping</a:t>
            </a:r>
            <a:r>
              <a:rPr lang="fr-BE" b="1" dirty="0">
                <a:solidFill>
                  <a:srgbClr val="0070C0"/>
                </a:solidFill>
              </a:rPr>
              <a:t> </a:t>
            </a:r>
            <a:r>
              <a:rPr lang="fr-BE" b="1" dirty="0" err="1">
                <a:solidFill>
                  <a:srgbClr val="0070C0"/>
                </a:solidFill>
              </a:rPr>
              <a:t>rules</a:t>
            </a:r>
            <a:r>
              <a:rPr lang="fr-BE" b="1" dirty="0">
                <a:solidFill>
                  <a:srgbClr val="0070C0"/>
                </a:solidFill>
              </a:rPr>
              <a:t> </a:t>
            </a:r>
          </a:p>
        </p:txBody>
      </p:sp>
      <p:sp>
        <p:nvSpPr>
          <p:cNvPr id="3" name="Content Placeholder 2"/>
          <p:cNvSpPr>
            <a:spLocks noGrp="1"/>
          </p:cNvSpPr>
          <p:nvPr>
            <p:ph idx="1"/>
          </p:nvPr>
        </p:nvSpPr>
        <p:spPr>
          <a:xfrm>
            <a:off x="510540" y="1519640"/>
            <a:ext cx="11170920" cy="4351338"/>
          </a:xfrm>
        </p:spPr>
        <p:txBody>
          <a:bodyPr>
            <a:noAutofit/>
          </a:bodyPr>
          <a:lstStyle/>
          <a:p>
            <a:pPr marL="835659" lvl="1" indent="-378458">
              <a:lnSpc>
                <a:spcPct val="150000"/>
              </a:lnSpc>
              <a:spcBef>
                <a:spcPts val="1324"/>
              </a:spcBef>
              <a:buClr>
                <a:srgbClr val="000000"/>
              </a:buClr>
              <a:buSzPts val="3000"/>
            </a:pPr>
            <a:r>
              <a:rPr lang="en-US" sz="2400" dirty="0">
                <a:solidFill>
                  <a:srgbClr val="000000"/>
                </a:solidFill>
                <a:latin typeface="Arial" panose="020B0604020202020204" pitchFamily="34" charset="0"/>
                <a:cs typeface="Arial" panose="020B0604020202020204" pitchFamily="34" charset="0"/>
              </a:rPr>
              <a:t>Language interpretation in English/Slovenian </a:t>
            </a:r>
          </a:p>
          <a:p>
            <a:pPr marL="835659" lvl="1" indent="-378458">
              <a:lnSpc>
                <a:spcPct val="150000"/>
              </a:lnSpc>
              <a:spcBef>
                <a:spcPts val="1324"/>
              </a:spcBef>
              <a:buClr>
                <a:srgbClr val="000000"/>
              </a:buClr>
              <a:buSzPts val="3000"/>
            </a:pPr>
            <a:r>
              <a:rPr lang="en-US" sz="2400" dirty="0">
                <a:solidFill>
                  <a:srgbClr val="000000"/>
                </a:solidFill>
                <a:latin typeface="Arial" panose="020B0604020202020204" pitchFamily="34" charset="0"/>
                <a:cs typeface="Arial" panose="020B0604020202020204" pitchFamily="34" charset="0"/>
              </a:rPr>
              <a:t>International Sign and Slovenian Sign Interpretation </a:t>
            </a:r>
          </a:p>
          <a:p>
            <a:pPr marL="835659" lvl="1" indent="-378458">
              <a:lnSpc>
                <a:spcPct val="150000"/>
              </a:lnSpc>
              <a:spcBef>
                <a:spcPts val="1324"/>
              </a:spcBef>
              <a:buClr>
                <a:srgbClr val="000000"/>
              </a:buClr>
              <a:buSzPts val="3000"/>
            </a:pPr>
            <a:r>
              <a:rPr lang="en-US" sz="2400" dirty="0">
                <a:solidFill>
                  <a:srgbClr val="000000"/>
                </a:solidFill>
                <a:latin typeface="Arial" panose="020B0604020202020204" pitchFamily="34" charset="0"/>
                <a:cs typeface="Arial" panose="020B0604020202020204" pitchFamily="34" charset="0"/>
              </a:rPr>
              <a:t>Real time Captioning in English (additional link in chat box) and automatic captioning in Slovenian, Estonian,  Portuguese, Spanish and Czech</a:t>
            </a:r>
          </a:p>
          <a:p>
            <a:pPr marL="835659" lvl="1" indent="-378458">
              <a:lnSpc>
                <a:spcPct val="150000"/>
              </a:lnSpc>
              <a:spcBef>
                <a:spcPts val="1324"/>
              </a:spcBef>
              <a:buClr>
                <a:srgbClr val="000000"/>
              </a:buClr>
              <a:buSzPts val="3000"/>
            </a:pPr>
            <a:r>
              <a:rPr lang="en-US" sz="2400" dirty="0">
                <a:latin typeface="Arial" panose="020B0604020202020204" pitchFamily="34" charset="0"/>
                <a:cs typeface="Arial" panose="020B0604020202020204" pitchFamily="34" charset="0"/>
              </a:rPr>
              <a:t>For technical questions please contact the host and for content questions please use the question box or raise your hand (</a:t>
            </a:r>
            <a:r>
              <a:rPr lang="en-US" sz="2400" dirty="0" err="1">
                <a:latin typeface="Arial" panose="020B0604020202020204" pitchFamily="34" charset="0"/>
                <a:cs typeface="Arial" panose="020B0604020202020204" pitchFamily="34" charset="0"/>
              </a:rPr>
              <a:t>Alt+Y</a:t>
            </a:r>
            <a:r>
              <a:rPr lang="en-US" sz="2400" dirty="0">
                <a:latin typeface="Arial" panose="020B0604020202020204" pitchFamily="34" charset="0"/>
                <a:cs typeface="Arial" panose="020B0604020202020204" pitchFamily="34" charset="0"/>
              </a:rPr>
              <a:t>)</a:t>
            </a:r>
          </a:p>
          <a:p>
            <a:pPr marL="835659" lvl="1" indent="-378458">
              <a:lnSpc>
                <a:spcPct val="150000"/>
              </a:lnSpc>
              <a:spcBef>
                <a:spcPts val="1324"/>
              </a:spcBef>
              <a:buClr>
                <a:srgbClr val="000000"/>
              </a:buClr>
              <a:buSzPts val="3000"/>
            </a:pPr>
            <a:r>
              <a:rPr lang="en-US" sz="2400" dirty="0">
                <a:latin typeface="Arial" panose="020B0604020202020204" pitchFamily="34" charset="0"/>
                <a:cs typeface="Arial" panose="020B0604020202020204" pitchFamily="34" charset="0"/>
              </a:rPr>
              <a:t>Workshop will be recorded and shared with participants </a:t>
            </a:r>
          </a:p>
        </p:txBody>
      </p:sp>
    </p:spTree>
    <p:extLst>
      <p:ext uri="{BB962C8B-B14F-4D97-AF65-F5344CB8AC3E}">
        <p14:creationId xmlns:p14="http://schemas.microsoft.com/office/powerpoint/2010/main" val="177536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50479"/>
            <a:ext cx="10515600" cy="1311865"/>
          </a:xfrm>
        </p:spPr>
        <p:txBody>
          <a:bodyPr>
            <a:normAutofit/>
          </a:bodyPr>
          <a:lstStyle/>
          <a:p>
            <a:pPr algn="ctr"/>
            <a:r>
              <a:rPr lang="en-GB" sz="5300" dirty="0" err="1"/>
              <a:t>Structur</a:t>
            </a:r>
            <a:r>
              <a:rPr lang="fr-BE" sz="5300" dirty="0"/>
              <a:t>al Funds</a:t>
            </a:r>
            <a:endParaRPr lang="en-GB" sz="4000" b="1" dirty="0">
              <a:solidFill>
                <a:srgbClr val="0070C0"/>
              </a:solidFill>
            </a:endParaRPr>
          </a:p>
        </p:txBody>
      </p:sp>
    </p:spTree>
    <p:extLst>
      <p:ext uri="{BB962C8B-B14F-4D97-AF65-F5344CB8AC3E}">
        <p14:creationId xmlns:p14="http://schemas.microsoft.com/office/powerpoint/2010/main" val="1785276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3" y="532312"/>
            <a:ext cx="10515600" cy="1311865"/>
          </a:xfrm>
        </p:spPr>
        <p:txBody>
          <a:bodyPr>
            <a:normAutofit/>
          </a:bodyPr>
          <a:lstStyle/>
          <a:p>
            <a:r>
              <a:rPr lang="en-GB" sz="5300" dirty="0"/>
              <a:t>Structural Funds </a:t>
            </a:r>
            <a:endParaRPr lang="en-GB" sz="4000" b="1" dirty="0">
              <a:solidFill>
                <a:srgbClr val="0070C0"/>
              </a:solidFill>
            </a:endParaRPr>
          </a:p>
        </p:txBody>
      </p:sp>
      <p:sp>
        <p:nvSpPr>
          <p:cNvPr id="4" name="TextBox 3">
            <a:extLst>
              <a:ext uri="{FF2B5EF4-FFF2-40B4-BE49-F238E27FC236}">
                <a16:creationId xmlns:a16="http://schemas.microsoft.com/office/drawing/2014/main" id="{90BA1D07-380A-4896-B1B8-2E607B39E991}"/>
              </a:ext>
            </a:extLst>
          </p:cNvPr>
          <p:cNvSpPr txBox="1"/>
          <p:nvPr/>
        </p:nvSpPr>
        <p:spPr>
          <a:xfrm>
            <a:off x="832757" y="1844177"/>
            <a:ext cx="10515600" cy="4455835"/>
          </a:xfrm>
          <a:prstGeom prst="rect">
            <a:avLst/>
          </a:prstGeom>
          <a:noFill/>
        </p:spPr>
        <p:txBody>
          <a:bodyPr wrap="square">
            <a:spAutoFit/>
          </a:bodyPr>
          <a:lstStyle/>
          <a:p>
            <a:pPr marL="342900" lvl="0" indent="-342900" algn="l">
              <a:lnSpc>
                <a:spcPct val="150000"/>
              </a:lnSpc>
              <a:buFont typeface="Symbol" panose="05050102010706020507" pitchFamily="18" charset="2"/>
              <a:buChar char=""/>
            </a:pPr>
            <a:r>
              <a:rPr lang="en-GB" sz="2400" dirty="0">
                <a:effectLst/>
                <a:latin typeface="Arial" panose="020B0604020202020204" pitchFamily="34" charset="0"/>
                <a:ea typeface="Times New Roman" panose="02020603050405020304" pitchFamily="18" charset="0"/>
              </a:rPr>
              <a:t>The EU provides funding for a broad range of projects and programmes covering areas such as: regional and urban development, employment and social inclusion, agriculture and rural development, maritime and fisheries policies, research and innovation, and humanitarian aid.</a:t>
            </a:r>
            <a:endParaRPr lang="fr-BE" sz="2400" dirty="0">
              <a:effectLst/>
              <a:latin typeface="Arial" panose="020B0604020202020204" pitchFamily="34" charset="0"/>
              <a:ea typeface="Times New Roman" panose="02020603050405020304" pitchFamily="18" charset="0"/>
            </a:endParaRPr>
          </a:p>
          <a:p>
            <a:pPr marL="342900" lvl="0" indent="-342900" algn="l">
              <a:lnSpc>
                <a:spcPct val="150000"/>
              </a:lnSpc>
              <a:spcAft>
                <a:spcPts val="800"/>
              </a:spcAft>
              <a:buFont typeface="Symbol" panose="05050102010706020507" pitchFamily="18" charset="2"/>
              <a:buChar char=""/>
            </a:pPr>
            <a:r>
              <a:rPr lang="en-GB" sz="2400" dirty="0">
                <a:effectLst/>
                <a:latin typeface="Arial" panose="020B0604020202020204" pitchFamily="34" charset="0"/>
                <a:ea typeface="Times New Roman" panose="02020603050405020304" pitchFamily="18" charset="0"/>
              </a:rPr>
              <a:t>The European Structural &amp; Investment Funds (ESIF), which under the EU’s new Multiannual Financial Framework comes under the title Cohesion, Resilience and Values” are the second biggest part of the EU budget. </a:t>
            </a:r>
            <a:endParaRPr lang="fr-BE" sz="24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625655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3" y="532312"/>
            <a:ext cx="10515600" cy="1311865"/>
          </a:xfrm>
        </p:spPr>
        <p:txBody>
          <a:bodyPr>
            <a:normAutofit/>
          </a:bodyPr>
          <a:lstStyle/>
          <a:p>
            <a:r>
              <a:rPr lang="en-GB" sz="5300" dirty="0"/>
              <a:t>Structural Funds </a:t>
            </a:r>
            <a:endParaRPr lang="en-GB" sz="4000" b="1" dirty="0">
              <a:solidFill>
                <a:srgbClr val="0070C0"/>
              </a:solidFill>
            </a:endParaRPr>
          </a:p>
        </p:txBody>
      </p:sp>
      <p:sp>
        <p:nvSpPr>
          <p:cNvPr id="4" name="TextBox 3">
            <a:extLst>
              <a:ext uri="{FF2B5EF4-FFF2-40B4-BE49-F238E27FC236}">
                <a16:creationId xmlns:a16="http://schemas.microsoft.com/office/drawing/2014/main" id="{90BA1D07-380A-4896-B1B8-2E607B39E991}"/>
              </a:ext>
            </a:extLst>
          </p:cNvPr>
          <p:cNvSpPr txBox="1"/>
          <p:nvPr/>
        </p:nvSpPr>
        <p:spPr>
          <a:xfrm>
            <a:off x="832757" y="1844177"/>
            <a:ext cx="10515600" cy="4437112"/>
          </a:xfrm>
          <a:prstGeom prst="rect">
            <a:avLst/>
          </a:prstGeom>
          <a:noFill/>
        </p:spPr>
        <p:txBody>
          <a:bodyPr wrap="square">
            <a:spAutoFit/>
          </a:bodyPr>
          <a:lstStyle/>
          <a:p>
            <a:pPr marL="342900" lvl="0" indent="-342900" algn="l">
              <a:lnSpc>
                <a:spcPct val="150000"/>
              </a:lnSpc>
              <a:buFont typeface="Symbol" panose="05050102010706020507" pitchFamily="18" charset="2"/>
              <a:buChar char=""/>
            </a:pPr>
            <a:r>
              <a:rPr lang="en-GB" sz="2400" dirty="0">
                <a:effectLst/>
                <a:latin typeface="Arial" panose="020B0604020202020204" pitchFamily="34" charset="0"/>
                <a:ea typeface="Times New Roman" panose="02020603050405020304" pitchFamily="18" charset="0"/>
              </a:rPr>
              <a:t>These Funds aim, amongst others, to: </a:t>
            </a:r>
            <a:endParaRPr lang="fr-BE" sz="2400" dirty="0">
              <a:effectLst/>
              <a:latin typeface="Arial" panose="020B0604020202020204" pitchFamily="34" charset="0"/>
              <a:ea typeface="Times New Roman" panose="02020603050405020304" pitchFamily="18" charset="0"/>
            </a:endParaRPr>
          </a:p>
          <a:p>
            <a:pPr marL="342900" lvl="0" indent="-342900" algn="l">
              <a:lnSpc>
                <a:spcPct val="150000"/>
              </a:lnSpc>
              <a:buFont typeface="Courier New" panose="02070309020205020404" pitchFamily="49" charset="0"/>
              <a:buChar char="o"/>
            </a:pPr>
            <a:r>
              <a:rPr lang="en-GB" sz="2400" dirty="0">
                <a:effectLst/>
                <a:latin typeface="Arial" panose="020B0604020202020204" pitchFamily="34" charset="0"/>
                <a:ea typeface="Times New Roman" panose="02020603050405020304" pitchFamily="18" charset="0"/>
              </a:rPr>
              <a:t>improve accessibility</a:t>
            </a:r>
            <a:endParaRPr lang="fr-BE" sz="2400" dirty="0">
              <a:effectLst/>
              <a:latin typeface="Arial" panose="020B0604020202020204" pitchFamily="34" charset="0"/>
              <a:ea typeface="Times New Roman" panose="02020603050405020304" pitchFamily="18" charset="0"/>
            </a:endParaRPr>
          </a:p>
          <a:p>
            <a:pPr marL="342900" lvl="0" indent="-342900" algn="l">
              <a:lnSpc>
                <a:spcPct val="150000"/>
              </a:lnSpc>
              <a:buFont typeface="Courier New" panose="02070309020205020404" pitchFamily="49" charset="0"/>
              <a:buChar char="o"/>
            </a:pPr>
            <a:r>
              <a:rPr lang="en-GB" sz="2400" dirty="0">
                <a:effectLst/>
                <a:latin typeface="Arial" panose="020B0604020202020204" pitchFamily="34" charset="0"/>
                <a:ea typeface="Times New Roman" panose="02020603050405020304" pitchFamily="18" charset="0"/>
              </a:rPr>
              <a:t>fight poverty and social exclusion</a:t>
            </a:r>
            <a:endParaRPr lang="fr-BE" sz="2400" dirty="0">
              <a:effectLst/>
              <a:latin typeface="Arial" panose="020B0604020202020204" pitchFamily="34" charset="0"/>
              <a:ea typeface="Times New Roman" panose="02020603050405020304" pitchFamily="18" charset="0"/>
            </a:endParaRPr>
          </a:p>
          <a:p>
            <a:pPr marL="342900" lvl="0" indent="-342900" algn="l">
              <a:lnSpc>
                <a:spcPct val="150000"/>
              </a:lnSpc>
              <a:buFont typeface="Courier New" panose="02070309020205020404" pitchFamily="49" charset="0"/>
              <a:buChar char="o"/>
            </a:pPr>
            <a:r>
              <a:rPr lang="en-GB" sz="2400" dirty="0">
                <a:effectLst/>
                <a:latin typeface="Arial" panose="020B0604020202020204" pitchFamily="34" charset="0"/>
                <a:ea typeface="Times New Roman" panose="02020603050405020304" pitchFamily="18" charset="0"/>
              </a:rPr>
              <a:t>facilitate the transition from institutional to community-based care and services</a:t>
            </a:r>
            <a:endParaRPr lang="fr-BE" sz="2400" dirty="0">
              <a:effectLst/>
              <a:latin typeface="Arial" panose="020B0604020202020204" pitchFamily="34" charset="0"/>
              <a:ea typeface="Times New Roman" panose="02020603050405020304" pitchFamily="18" charset="0"/>
            </a:endParaRPr>
          </a:p>
          <a:p>
            <a:pPr marL="342900" lvl="0" indent="-342900" algn="l">
              <a:lnSpc>
                <a:spcPct val="150000"/>
              </a:lnSpc>
              <a:spcAft>
                <a:spcPts val="800"/>
              </a:spcAft>
              <a:buFont typeface="Courier New" panose="02070309020205020404" pitchFamily="49" charset="0"/>
              <a:buChar char="o"/>
            </a:pPr>
            <a:r>
              <a:rPr lang="en-GB" sz="2400" dirty="0">
                <a:effectLst/>
                <a:latin typeface="Arial" panose="020B0604020202020204" pitchFamily="34" charset="0"/>
                <a:ea typeface="Times New Roman" panose="02020603050405020304" pitchFamily="18" charset="0"/>
              </a:rPr>
              <a:t>increase education and employment opportunities for persons with disabilities in the EU. </a:t>
            </a:r>
            <a:endParaRPr lang="fr-BE" sz="2400" dirty="0">
              <a:effectLst/>
              <a:latin typeface="Arial" panose="020B0604020202020204" pitchFamily="34" charset="0"/>
              <a:ea typeface="Times New Roman" panose="02020603050405020304" pitchFamily="18" charset="0"/>
            </a:endParaRPr>
          </a:p>
          <a:p>
            <a:pPr marL="342900" lvl="0" indent="-342900" algn="l">
              <a:lnSpc>
                <a:spcPct val="150000"/>
              </a:lnSpc>
              <a:buFont typeface="Symbol" panose="05050102010706020507" pitchFamily="18" charset="2"/>
              <a:buChar char=""/>
            </a:pPr>
            <a:endParaRPr lang="fr-BE" sz="18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537931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3" y="532312"/>
            <a:ext cx="10515600" cy="1311865"/>
          </a:xfrm>
        </p:spPr>
        <p:txBody>
          <a:bodyPr>
            <a:normAutofit/>
          </a:bodyPr>
          <a:lstStyle/>
          <a:p>
            <a:r>
              <a:rPr lang="en-GB" sz="5300" dirty="0"/>
              <a:t>Structural Funds </a:t>
            </a:r>
            <a:endParaRPr lang="en-GB" sz="4000" b="1" dirty="0">
              <a:solidFill>
                <a:srgbClr val="0070C0"/>
              </a:solidFill>
            </a:endParaRPr>
          </a:p>
        </p:txBody>
      </p:sp>
      <p:sp>
        <p:nvSpPr>
          <p:cNvPr id="4" name="TextBox 3">
            <a:extLst>
              <a:ext uri="{FF2B5EF4-FFF2-40B4-BE49-F238E27FC236}">
                <a16:creationId xmlns:a16="http://schemas.microsoft.com/office/drawing/2014/main" id="{90BA1D07-380A-4896-B1B8-2E607B39E991}"/>
              </a:ext>
            </a:extLst>
          </p:cNvPr>
          <p:cNvSpPr txBox="1"/>
          <p:nvPr/>
        </p:nvSpPr>
        <p:spPr>
          <a:xfrm>
            <a:off x="832757" y="1844177"/>
            <a:ext cx="10515600" cy="4991110"/>
          </a:xfrm>
          <a:prstGeom prst="rect">
            <a:avLst/>
          </a:prstGeom>
          <a:noFill/>
        </p:spPr>
        <p:txBody>
          <a:bodyPr wrap="square">
            <a:spAutoFit/>
          </a:bodyPr>
          <a:lstStyle/>
          <a:p>
            <a:pPr marL="342900" lvl="0" indent="-342900" algn="l">
              <a:lnSpc>
                <a:spcPct val="150000"/>
              </a:lnSpc>
              <a:buFont typeface="Symbol" panose="05050102010706020507" pitchFamily="18" charset="2"/>
              <a:buChar char=""/>
              <a:tabLst>
                <a:tab pos="457200" algn="l"/>
              </a:tabLst>
            </a:pPr>
            <a:r>
              <a:rPr lang="en-GB" sz="2400" dirty="0">
                <a:effectLst/>
                <a:latin typeface="Arial" panose="020B0604020202020204" pitchFamily="34" charset="0"/>
                <a:ea typeface="Times New Roman" panose="02020603050405020304" pitchFamily="18" charset="0"/>
              </a:rPr>
              <a:t>The newly adopted </a:t>
            </a:r>
            <a:r>
              <a:rPr lang="en-GB" sz="2400" u="sng" dirty="0">
                <a:solidFill>
                  <a:srgbClr val="0000FF"/>
                </a:solidFill>
                <a:effectLst/>
                <a:latin typeface="Arial" panose="020B0604020202020204" pitchFamily="34" charset="0"/>
                <a:ea typeface="Times New Roman" panose="02020603050405020304" pitchFamily="18" charset="0"/>
                <a:hlinkClick r:id="rId3"/>
              </a:rPr>
              <a:t>Common Provisions Regulation (CPR)</a:t>
            </a:r>
            <a:r>
              <a:rPr lang="en-GB" sz="2400" dirty="0">
                <a:effectLst/>
                <a:latin typeface="Arial" panose="020B0604020202020204" pitchFamily="34" charset="0"/>
                <a:ea typeface="Times New Roman" panose="02020603050405020304" pitchFamily="18" charset="0"/>
              </a:rPr>
              <a:t> for shared management funds, covering the period 2021-2027, sets out the rules for the use of a number of EU funds, including the European Regional Development Fund and Cohesion Fund, as well as the European Social Fund Plus.</a:t>
            </a:r>
            <a:endParaRPr lang="fr-BE" sz="2400" dirty="0">
              <a:effectLst/>
              <a:latin typeface="Arial" panose="020B0604020202020204" pitchFamily="34" charset="0"/>
              <a:ea typeface="Times New Roman" panose="02020603050405020304" pitchFamily="18" charset="0"/>
            </a:endParaRPr>
          </a:p>
          <a:p>
            <a:pPr marL="342900" lvl="0" indent="-342900" algn="l">
              <a:lnSpc>
                <a:spcPct val="150000"/>
              </a:lnSpc>
              <a:spcAft>
                <a:spcPts val="800"/>
              </a:spcAft>
              <a:buFont typeface="Symbol" panose="05050102010706020507" pitchFamily="18" charset="2"/>
              <a:buChar char=""/>
              <a:tabLst>
                <a:tab pos="457200" algn="l"/>
              </a:tabLst>
            </a:pPr>
            <a:r>
              <a:rPr lang="en-GB" sz="2400" dirty="0">
                <a:effectLst/>
                <a:latin typeface="Arial" panose="020B0604020202020204" pitchFamily="34" charset="0"/>
                <a:ea typeface="Times New Roman" panose="02020603050405020304" pitchFamily="18" charset="0"/>
              </a:rPr>
              <a:t>The Common Provisions Regulation states that, when using EU money from the funds mentioned above, Member States must follow a number of rules. </a:t>
            </a:r>
            <a:endParaRPr lang="fr-BE" sz="2400" dirty="0">
              <a:effectLst/>
              <a:latin typeface="Arial" panose="020B0604020202020204" pitchFamily="34" charset="0"/>
              <a:ea typeface="Times New Roman" panose="02020603050405020304" pitchFamily="18" charset="0"/>
            </a:endParaRPr>
          </a:p>
          <a:p>
            <a:pPr marL="342900" lvl="0" indent="-342900" algn="l">
              <a:lnSpc>
                <a:spcPct val="150000"/>
              </a:lnSpc>
              <a:buFont typeface="Symbol" panose="05050102010706020507" pitchFamily="18" charset="2"/>
              <a:buChar char=""/>
            </a:pPr>
            <a:endParaRPr lang="fr-BE" sz="18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15255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3" y="532312"/>
            <a:ext cx="10515600" cy="1311865"/>
          </a:xfrm>
        </p:spPr>
        <p:txBody>
          <a:bodyPr>
            <a:normAutofit/>
          </a:bodyPr>
          <a:lstStyle/>
          <a:p>
            <a:r>
              <a:rPr lang="en-GB" sz="5300" dirty="0"/>
              <a:t>Structural Funds </a:t>
            </a:r>
            <a:endParaRPr lang="en-GB" sz="4000" b="1" dirty="0">
              <a:solidFill>
                <a:srgbClr val="0070C0"/>
              </a:solidFill>
            </a:endParaRPr>
          </a:p>
        </p:txBody>
      </p:sp>
      <p:sp>
        <p:nvSpPr>
          <p:cNvPr id="4" name="TextBox 3">
            <a:extLst>
              <a:ext uri="{FF2B5EF4-FFF2-40B4-BE49-F238E27FC236}">
                <a16:creationId xmlns:a16="http://schemas.microsoft.com/office/drawing/2014/main" id="{90BA1D07-380A-4896-B1B8-2E607B39E991}"/>
              </a:ext>
            </a:extLst>
          </p:cNvPr>
          <p:cNvSpPr txBox="1"/>
          <p:nvPr/>
        </p:nvSpPr>
        <p:spPr>
          <a:xfrm>
            <a:off x="688154" y="1646469"/>
            <a:ext cx="10515600" cy="3831242"/>
          </a:xfrm>
          <a:prstGeom prst="rect">
            <a:avLst/>
          </a:prstGeom>
          <a:noFill/>
        </p:spPr>
        <p:txBody>
          <a:bodyPr wrap="square">
            <a:spAutoFit/>
          </a:bodyPr>
          <a:lstStyle/>
          <a:p>
            <a:pPr marL="342900" lvl="0" indent="-342900" algn="l">
              <a:lnSpc>
                <a:spcPct val="150000"/>
              </a:lnSpc>
              <a:spcAft>
                <a:spcPts val="800"/>
              </a:spcAft>
              <a:buFont typeface="Symbol" panose="05050102010706020507" pitchFamily="18" charset="2"/>
              <a:buChar char=""/>
              <a:tabLst>
                <a:tab pos="457200" algn="l"/>
              </a:tabLst>
            </a:pPr>
            <a:r>
              <a:rPr lang="en-GB" sz="2000" dirty="0">
                <a:effectLst/>
                <a:latin typeface="Arial" panose="020B0604020202020204" pitchFamily="34" charset="0"/>
                <a:ea typeface="Times New Roman" panose="02020603050405020304" pitchFamily="18" charset="0"/>
              </a:rPr>
              <a:t>Regulation states that, when it comes to selecting and monitoring how funds are used, “non-governmental organisations, and bodies responsible for promoting social inclusion, fundamental rights, rights of persons with disabilities, gender equality and non-discrimination” must be included in the process.</a:t>
            </a:r>
            <a:endParaRPr lang="fr-BE" sz="2000" dirty="0">
              <a:effectLst/>
              <a:latin typeface="Arial" panose="020B0604020202020204" pitchFamily="34" charset="0"/>
              <a:ea typeface="Times New Roman" panose="02020603050405020304" pitchFamily="18" charset="0"/>
            </a:endParaRPr>
          </a:p>
          <a:p>
            <a:pPr marL="342900" lvl="0" indent="-342900" algn="l">
              <a:lnSpc>
                <a:spcPct val="150000"/>
              </a:lnSpc>
              <a:buFont typeface="Symbol" panose="05050102010706020507" pitchFamily="18" charset="2"/>
              <a:buChar char=""/>
              <a:tabLst>
                <a:tab pos="457200" algn="l"/>
              </a:tabLst>
            </a:pPr>
            <a:r>
              <a:rPr lang="en-GB" sz="2000" dirty="0">
                <a:effectLst/>
                <a:latin typeface="Arial" panose="020B0604020202020204" pitchFamily="34" charset="0"/>
                <a:ea typeface="Times New Roman" panose="02020603050405020304" pitchFamily="18" charset="0"/>
              </a:rPr>
              <a:t>The Common Provisions Regulation also contains what are known as “Horizontal Enabling Conditions” which govern the general criteria for eligibility to use the EU funds. </a:t>
            </a:r>
            <a:endParaRPr lang="fr-BE" sz="2000" dirty="0">
              <a:effectLst/>
              <a:latin typeface="Arial" panose="020B0604020202020204" pitchFamily="34" charset="0"/>
              <a:ea typeface="Times New Roman" panose="02020603050405020304" pitchFamily="18" charset="0"/>
            </a:endParaRPr>
          </a:p>
          <a:p>
            <a:pPr marL="342900" lvl="0" indent="-342900" algn="l">
              <a:lnSpc>
                <a:spcPct val="150000"/>
              </a:lnSpc>
              <a:spcAft>
                <a:spcPts val="800"/>
              </a:spcAft>
              <a:buFont typeface="Symbol" panose="05050102010706020507" pitchFamily="18" charset="2"/>
              <a:buChar char=""/>
              <a:tabLst>
                <a:tab pos="457200" algn="l"/>
              </a:tabLst>
            </a:pPr>
            <a:r>
              <a:rPr lang="en-GB" sz="2000" dirty="0">
                <a:effectLst/>
                <a:latin typeface="Arial" panose="020B0604020202020204" pitchFamily="34" charset="0"/>
                <a:ea typeface="Times New Roman" panose="02020603050405020304" pitchFamily="18" charset="0"/>
              </a:rPr>
              <a:t>The Horizontal Enabling Conditions state that Member States must have a “national framework for implementing the UNCRPD” in order to get funding. </a:t>
            </a:r>
            <a:endParaRPr lang="fr-BE" sz="20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805301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3" y="532312"/>
            <a:ext cx="10515600" cy="1311865"/>
          </a:xfrm>
        </p:spPr>
        <p:txBody>
          <a:bodyPr>
            <a:normAutofit/>
          </a:bodyPr>
          <a:lstStyle/>
          <a:p>
            <a:r>
              <a:rPr lang="en-GB" sz="5300" dirty="0"/>
              <a:t>Structural Funds </a:t>
            </a:r>
            <a:endParaRPr lang="en-GB" sz="4000" b="1" dirty="0">
              <a:solidFill>
                <a:srgbClr val="0070C0"/>
              </a:solidFill>
            </a:endParaRPr>
          </a:p>
        </p:txBody>
      </p:sp>
      <p:sp>
        <p:nvSpPr>
          <p:cNvPr id="4" name="TextBox 3">
            <a:extLst>
              <a:ext uri="{FF2B5EF4-FFF2-40B4-BE49-F238E27FC236}">
                <a16:creationId xmlns:a16="http://schemas.microsoft.com/office/drawing/2014/main" id="{90BA1D07-380A-4896-B1B8-2E607B39E991}"/>
              </a:ext>
            </a:extLst>
          </p:cNvPr>
          <p:cNvSpPr txBox="1"/>
          <p:nvPr/>
        </p:nvSpPr>
        <p:spPr>
          <a:xfrm>
            <a:off x="832757" y="1844177"/>
            <a:ext cx="10515600" cy="4455835"/>
          </a:xfrm>
          <a:prstGeom prst="rect">
            <a:avLst/>
          </a:prstGeom>
          <a:noFill/>
        </p:spPr>
        <p:txBody>
          <a:bodyPr wrap="square">
            <a:spAutoFit/>
          </a:bodyPr>
          <a:lstStyle/>
          <a:p>
            <a:pPr marL="342900" lvl="0" indent="-342900" algn="l">
              <a:lnSpc>
                <a:spcPct val="150000"/>
              </a:lnSpc>
              <a:buFont typeface="Symbol" panose="05050102010706020507" pitchFamily="18" charset="2"/>
              <a:buChar char=""/>
              <a:tabLst>
                <a:tab pos="457200" algn="l"/>
              </a:tabLst>
            </a:pPr>
            <a:r>
              <a:rPr lang="en-GB" sz="2400" dirty="0">
                <a:effectLst/>
                <a:latin typeface="Arial" panose="020B0604020202020204" pitchFamily="34" charset="0"/>
                <a:ea typeface="Times New Roman" panose="02020603050405020304" pitchFamily="18" charset="0"/>
              </a:rPr>
              <a:t>The Regulation also contains “Thematic Enabling Conditions”, which fill a similar purpose to the Horizontal Enabling Conditions, but with specific requirements linked to the different funds under the CPR. </a:t>
            </a:r>
            <a:endParaRPr lang="fr-BE" sz="2400" dirty="0">
              <a:effectLst/>
              <a:latin typeface="Arial" panose="020B0604020202020204" pitchFamily="34" charset="0"/>
              <a:ea typeface="Times New Roman" panose="02020603050405020304" pitchFamily="18" charset="0"/>
            </a:endParaRPr>
          </a:p>
          <a:p>
            <a:pPr marL="342900" lvl="0" indent="-342900" algn="l">
              <a:lnSpc>
                <a:spcPct val="150000"/>
              </a:lnSpc>
              <a:spcAft>
                <a:spcPts val="800"/>
              </a:spcAft>
              <a:buFont typeface="Symbol" panose="05050102010706020507" pitchFamily="18" charset="2"/>
              <a:buChar char=""/>
              <a:tabLst>
                <a:tab pos="457200" algn="l"/>
              </a:tabLst>
            </a:pPr>
            <a:r>
              <a:rPr lang="en-GB" sz="2400" dirty="0">
                <a:effectLst/>
                <a:latin typeface="Arial" panose="020B0604020202020204" pitchFamily="34" charset="0"/>
                <a:ea typeface="Times New Roman" panose="02020603050405020304" pitchFamily="18" charset="0"/>
              </a:rPr>
              <a:t>They state that funding from the EU Regional Development Fund in particular must show “measures to promote community-based services, including prevention and primary care, home-care and community-based services”, and thus cannot be invested in institutions for persons with disabilities.</a:t>
            </a:r>
            <a:endParaRPr lang="fr-BE" sz="24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164657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50479"/>
            <a:ext cx="10515600" cy="1311865"/>
          </a:xfrm>
        </p:spPr>
        <p:txBody>
          <a:bodyPr>
            <a:normAutofit/>
          </a:bodyPr>
          <a:lstStyle/>
          <a:p>
            <a:pPr algn="ctr"/>
            <a:r>
              <a:rPr lang="fr-BE" sz="5300" dirty="0" err="1"/>
              <a:t>Accessibility</a:t>
            </a:r>
            <a:endParaRPr lang="en-GB" sz="4000" b="1" dirty="0">
              <a:solidFill>
                <a:srgbClr val="0070C0"/>
              </a:solidFill>
            </a:endParaRPr>
          </a:p>
        </p:txBody>
      </p:sp>
    </p:spTree>
    <p:extLst>
      <p:ext uri="{BB962C8B-B14F-4D97-AF65-F5344CB8AC3E}">
        <p14:creationId xmlns:p14="http://schemas.microsoft.com/office/powerpoint/2010/main" val="1848171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08" y="260464"/>
            <a:ext cx="10515600" cy="1098780"/>
          </a:xfrm>
        </p:spPr>
        <p:txBody>
          <a:bodyPr>
            <a:normAutofit/>
          </a:bodyPr>
          <a:lstStyle/>
          <a:p>
            <a:r>
              <a:rPr lang="en-GB" sz="5300" dirty="0"/>
              <a:t>Accessibility </a:t>
            </a:r>
            <a:endParaRPr lang="en-GB" sz="4000" b="1" dirty="0">
              <a:solidFill>
                <a:srgbClr val="0070C0"/>
              </a:solidFill>
            </a:endParaRPr>
          </a:p>
        </p:txBody>
      </p:sp>
      <p:sp>
        <p:nvSpPr>
          <p:cNvPr id="4" name="TextBox 3">
            <a:extLst>
              <a:ext uri="{FF2B5EF4-FFF2-40B4-BE49-F238E27FC236}">
                <a16:creationId xmlns:a16="http://schemas.microsoft.com/office/drawing/2014/main" id="{1E0DFCD5-1D98-4417-9632-9EDE515A8664}"/>
              </a:ext>
            </a:extLst>
          </p:cNvPr>
          <p:cNvSpPr txBox="1"/>
          <p:nvPr/>
        </p:nvSpPr>
        <p:spPr>
          <a:xfrm>
            <a:off x="329808" y="1572328"/>
            <a:ext cx="11532384" cy="4866204"/>
          </a:xfrm>
          <a:prstGeom prst="rect">
            <a:avLst/>
          </a:prstGeom>
          <a:noFill/>
        </p:spPr>
        <p:txBody>
          <a:bodyPr wrap="square">
            <a:spAutoFit/>
          </a:bodyPr>
          <a:lstStyle/>
          <a:p>
            <a:pPr marL="457200" indent="-457200" algn="just">
              <a:lnSpc>
                <a:spcPct val="150000"/>
              </a:lnSpc>
              <a:spcAft>
                <a:spcPts val="800"/>
              </a:spcAft>
              <a:buFont typeface="+mj-lt"/>
              <a:buAutoNum type="arabicPeriod"/>
            </a:pPr>
            <a:r>
              <a:rPr lang="en-US" sz="2400" dirty="0">
                <a:effectLst/>
                <a:latin typeface="Arial" panose="020B0604020202020204" pitchFamily="34" charset="0"/>
                <a:ea typeface="Times New Roman" panose="02020603050405020304" pitchFamily="18" charset="0"/>
              </a:rPr>
              <a:t>Accessible products and services – European Accessibility Act (EAA)</a:t>
            </a:r>
          </a:p>
          <a:p>
            <a:pPr marL="457200" indent="-457200" algn="just">
              <a:lnSpc>
                <a:spcPct val="150000"/>
              </a:lnSpc>
              <a:spcAft>
                <a:spcPts val="800"/>
              </a:spcAft>
              <a:buFont typeface="+mj-lt"/>
              <a:buAutoNum type="arabicPeriod"/>
            </a:pPr>
            <a:r>
              <a:rPr lang="en-GB" sz="2400" dirty="0">
                <a:effectLst/>
                <a:latin typeface="Arial" panose="020B0604020202020204" pitchFamily="34" charset="0"/>
                <a:ea typeface="Times New Roman" panose="02020603050405020304" pitchFamily="18" charset="0"/>
              </a:rPr>
              <a:t>Websites and mobile apps of public sector bodies – Web Accessibility Directive (WAD)</a:t>
            </a:r>
          </a:p>
          <a:p>
            <a:pPr marL="457200" indent="-457200" algn="just">
              <a:lnSpc>
                <a:spcPct val="150000"/>
              </a:lnSpc>
              <a:spcAft>
                <a:spcPts val="800"/>
              </a:spcAft>
              <a:buFont typeface="+mj-lt"/>
              <a:buAutoNum type="arabicPeriod"/>
            </a:pPr>
            <a:r>
              <a:rPr lang="en-GB" sz="2400" dirty="0">
                <a:effectLst/>
                <a:latin typeface="Arial" panose="020B0604020202020204" pitchFamily="34" charset="0"/>
                <a:ea typeface="Times New Roman" panose="02020603050405020304" pitchFamily="18" charset="0"/>
              </a:rPr>
              <a:t>Electronic communications (incl. emergency communication) – European Electronic Communications Code (EECC)</a:t>
            </a:r>
          </a:p>
          <a:p>
            <a:pPr marL="457200" indent="-457200" algn="just">
              <a:lnSpc>
                <a:spcPct val="150000"/>
              </a:lnSpc>
              <a:spcAft>
                <a:spcPts val="800"/>
              </a:spcAft>
              <a:buFont typeface="+mj-lt"/>
              <a:buAutoNum type="arabicPeriod"/>
            </a:pPr>
            <a:r>
              <a:rPr lang="en-GB" sz="2400" dirty="0">
                <a:latin typeface="Arial" panose="020B0604020202020204" pitchFamily="34" charset="0"/>
                <a:ea typeface="Times New Roman" panose="02020603050405020304" pitchFamily="18" charset="0"/>
              </a:rPr>
              <a:t>Audiovisual content (incl. emergency broadcasts) – Audiovisual Media Services Directive (AVMSD)</a:t>
            </a:r>
          </a:p>
          <a:p>
            <a:pPr marL="457200" indent="-457200" algn="just">
              <a:lnSpc>
                <a:spcPct val="150000"/>
              </a:lnSpc>
              <a:spcAft>
                <a:spcPts val="800"/>
              </a:spcAft>
              <a:buFont typeface="+mj-lt"/>
              <a:buAutoNum type="arabicPeriod"/>
            </a:pPr>
            <a:r>
              <a:rPr lang="en-GB" sz="2400" dirty="0">
                <a:effectLst/>
                <a:latin typeface="Arial" panose="020B0604020202020204" pitchFamily="34" charset="0"/>
                <a:ea typeface="Times New Roman" panose="02020603050405020304" pitchFamily="18" charset="0"/>
              </a:rPr>
              <a:t>Books and e-books – Marrakesh Treaty and Directive</a:t>
            </a:r>
          </a:p>
        </p:txBody>
      </p:sp>
    </p:spTree>
    <p:extLst>
      <p:ext uri="{BB962C8B-B14F-4D97-AF65-F5344CB8AC3E}">
        <p14:creationId xmlns:p14="http://schemas.microsoft.com/office/powerpoint/2010/main" val="4114986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08" y="333632"/>
            <a:ext cx="11433824" cy="1905961"/>
          </a:xfrm>
        </p:spPr>
        <p:txBody>
          <a:bodyPr>
            <a:normAutofit/>
          </a:bodyPr>
          <a:lstStyle/>
          <a:p>
            <a:r>
              <a:rPr lang="en-GB" dirty="0"/>
              <a:t>1. Accessible </a:t>
            </a:r>
            <a:r>
              <a:rPr lang="en-US" dirty="0">
                <a:effectLst/>
              </a:rPr>
              <a:t>products and services – European Accessibility Act (EAA)</a:t>
            </a:r>
            <a:r>
              <a:rPr lang="en-GB" dirty="0"/>
              <a:t> </a:t>
            </a:r>
            <a:endParaRPr lang="en-GB" b="1" dirty="0">
              <a:solidFill>
                <a:srgbClr val="0070C0"/>
              </a:solidFill>
            </a:endParaRPr>
          </a:p>
        </p:txBody>
      </p:sp>
      <p:sp>
        <p:nvSpPr>
          <p:cNvPr id="4" name="TextBox 3">
            <a:extLst>
              <a:ext uri="{FF2B5EF4-FFF2-40B4-BE49-F238E27FC236}">
                <a16:creationId xmlns:a16="http://schemas.microsoft.com/office/drawing/2014/main" id="{1E0DFCD5-1D98-4417-9632-9EDE515A8664}"/>
              </a:ext>
            </a:extLst>
          </p:cNvPr>
          <p:cNvSpPr txBox="1"/>
          <p:nvPr/>
        </p:nvSpPr>
        <p:spPr>
          <a:xfrm>
            <a:off x="231248" y="2318290"/>
            <a:ext cx="11532384" cy="3654527"/>
          </a:xfrm>
          <a:prstGeom prst="rect">
            <a:avLst/>
          </a:prstGeom>
          <a:noFill/>
        </p:spPr>
        <p:txBody>
          <a:bodyPr wrap="square">
            <a:spAutoFit/>
          </a:bodyPr>
          <a:lstStyle/>
          <a:p>
            <a:pPr marL="342900" indent="-342900" algn="just">
              <a:lnSpc>
                <a:spcPct val="150000"/>
              </a:lnSpc>
              <a:spcAft>
                <a:spcPts val="800"/>
              </a:spcAft>
              <a:buFont typeface="Arial" panose="020B0604020202020204" pitchFamily="34" charset="0"/>
              <a:buChar char="•"/>
            </a:pPr>
            <a:r>
              <a:rPr lang="en-US" sz="2800" dirty="0">
                <a:effectLst/>
                <a:latin typeface="Arial" panose="020B0604020202020204" pitchFamily="34" charset="0"/>
                <a:ea typeface="Times New Roman" panose="02020603050405020304" pitchFamily="18" charset="0"/>
              </a:rPr>
              <a:t>A Directive:</a:t>
            </a:r>
          </a:p>
          <a:p>
            <a:pPr marL="800100" lvl="1" indent="-342900" algn="just">
              <a:lnSpc>
                <a:spcPct val="150000"/>
              </a:lnSpc>
              <a:spcAft>
                <a:spcPts val="800"/>
              </a:spcAft>
              <a:buFont typeface="Arial" panose="020B0604020202020204" pitchFamily="34" charset="0"/>
              <a:buChar char="•"/>
            </a:pPr>
            <a:r>
              <a:rPr lang="en-GB" sz="2800" dirty="0">
                <a:effectLst/>
                <a:latin typeface="Arial" panose="020B0604020202020204" pitchFamily="34" charset="0"/>
                <a:ea typeface="Times New Roman" panose="02020603050405020304" pitchFamily="18" charset="0"/>
              </a:rPr>
              <a:t>Adopte</a:t>
            </a:r>
            <a:r>
              <a:rPr lang="en-GB" sz="2800" dirty="0">
                <a:latin typeface="Arial" panose="020B0604020202020204" pitchFamily="34" charset="0"/>
                <a:ea typeface="Times New Roman" panose="02020603050405020304" pitchFamily="18" charset="0"/>
              </a:rPr>
              <a:t>d by the EU on 19 April 2019</a:t>
            </a:r>
          </a:p>
          <a:p>
            <a:pPr marL="800100" lvl="1" indent="-342900" algn="just">
              <a:lnSpc>
                <a:spcPct val="150000"/>
              </a:lnSpc>
              <a:spcAft>
                <a:spcPts val="800"/>
              </a:spcAft>
              <a:buFont typeface="Arial" panose="020B0604020202020204" pitchFamily="34" charset="0"/>
              <a:buChar char="•"/>
            </a:pPr>
            <a:r>
              <a:rPr lang="en-GB" sz="2800" dirty="0">
                <a:effectLst/>
                <a:latin typeface="Arial" panose="020B0604020202020204" pitchFamily="34" charset="0"/>
                <a:ea typeface="Times New Roman" panose="02020603050405020304" pitchFamily="18" charset="0"/>
              </a:rPr>
              <a:t>To be trans</a:t>
            </a:r>
            <a:r>
              <a:rPr lang="en-GB" sz="2800" dirty="0">
                <a:latin typeface="Arial" panose="020B0604020202020204" pitchFamily="34" charset="0"/>
                <a:ea typeface="Times New Roman" panose="02020603050405020304" pitchFamily="18" charset="0"/>
              </a:rPr>
              <a:t>posed by Member States by 28 June 2022</a:t>
            </a:r>
          </a:p>
          <a:p>
            <a:pPr marL="800100" lvl="1" indent="-342900" algn="just">
              <a:lnSpc>
                <a:spcPct val="150000"/>
              </a:lnSpc>
              <a:spcAft>
                <a:spcPts val="800"/>
              </a:spcAft>
              <a:buFont typeface="Arial" panose="020B0604020202020204" pitchFamily="34" charset="0"/>
              <a:buChar char="•"/>
            </a:pPr>
            <a:r>
              <a:rPr lang="en-GB" sz="2800" dirty="0">
                <a:latin typeface="Arial" panose="020B0604020202020204" pitchFamily="34" charset="0"/>
                <a:ea typeface="Times New Roman" panose="02020603050405020304" pitchFamily="18" charset="0"/>
              </a:rPr>
              <a:t>Will apply starting from 28 June 2025 (with exceptions)</a:t>
            </a:r>
          </a:p>
          <a:p>
            <a:pPr marL="800100" lvl="1" indent="-342900" algn="just">
              <a:lnSpc>
                <a:spcPct val="150000"/>
              </a:lnSpc>
              <a:spcAft>
                <a:spcPts val="800"/>
              </a:spcAft>
              <a:buFont typeface="Arial" panose="020B0604020202020204" pitchFamily="34" charset="0"/>
              <a:buChar char="•"/>
            </a:pPr>
            <a:r>
              <a:rPr lang="en-US" sz="2800" dirty="0">
                <a:effectLst/>
                <a:latin typeface="Arial" panose="020B0604020202020204" pitchFamily="34" charset="0"/>
                <a:ea typeface="Times New Roman" panose="02020603050405020304" pitchFamily="18" charset="0"/>
              </a:rPr>
              <a:t> Harmonized standards will help implement the EAA</a:t>
            </a:r>
          </a:p>
        </p:txBody>
      </p:sp>
    </p:spTree>
    <p:extLst>
      <p:ext uri="{BB962C8B-B14F-4D97-AF65-F5344CB8AC3E}">
        <p14:creationId xmlns:p14="http://schemas.microsoft.com/office/powerpoint/2010/main" val="2177248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3">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9" name="Picture 8" descr="black E-book reader beside white and black mug">
            <a:extLst>
              <a:ext uri="{FF2B5EF4-FFF2-40B4-BE49-F238E27FC236}">
                <a16:creationId xmlns:a16="http://schemas.microsoft.com/office/drawing/2014/main" id="{9A508A95-85C6-47C5-9704-3CDF662703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0025" y="649288"/>
            <a:ext cx="2833688" cy="163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omputer, tablet, smartphones">
            <a:extLst>
              <a:ext uri="{FF2B5EF4-FFF2-40B4-BE49-F238E27FC236}">
                <a16:creationId xmlns:a16="http://schemas.microsoft.com/office/drawing/2014/main" id="{C8FFF078-3A7A-4C76-8D72-4CFF79B4C5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0025" y="2352675"/>
            <a:ext cx="2833688" cy="20970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elf Service Check-in machine">
            <a:extLst>
              <a:ext uri="{FF2B5EF4-FFF2-40B4-BE49-F238E27FC236}">
                <a16:creationId xmlns:a16="http://schemas.microsoft.com/office/drawing/2014/main" id="{6957A047-462E-46B4-A130-87DDD54A74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0025" y="4518025"/>
            <a:ext cx="2833688" cy="16906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112 emergency sign. Red background, icons of police, ambulance and fire services and a telephone sign. ">
            <a:extLst>
              <a:ext uri="{FF2B5EF4-FFF2-40B4-BE49-F238E27FC236}">
                <a16:creationId xmlns:a16="http://schemas.microsoft.com/office/drawing/2014/main" id="{6FD81F71-3A33-4285-87E1-513E32ECB2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0388" y="649288"/>
            <a:ext cx="1870075" cy="18319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V screen">
            <a:extLst>
              <a:ext uri="{FF2B5EF4-FFF2-40B4-BE49-F238E27FC236}">
                <a16:creationId xmlns:a16="http://schemas.microsoft.com/office/drawing/2014/main" id="{124BC914-9AAD-4531-941F-854ED9443F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17138" y="649288"/>
            <a:ext cx="1431925" cy="654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Illustration of Telephony services">
            <a:extLst>
              <a:ext uri="{FF2B5EF4-FFF2-40B4-BE49-F238E27FC236}">
                <a16:creationId xmlns:a16="http://schemas.microsoft.com/office/drawing/2014/main" id="{F734E7FF-D215-4265-933D-7842C6DF15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17138" y="1371600"/>
            <a:ext cx="1431925" cy="1111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TM ">
            <a:extLst>
              <a:ext uri="{FF2B5EF4-FFF2-40B4-BE49-F238E27FC236}">
                <a16:creationId xmlns:a16="http://schemas.microsoft.com/office/drawing/2014/main" id="{51394F5B-B53B-4197-A1DA-93F5450D01D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80388" y="2549525"/>
            <a:ext cx="3367088" cy="18065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Illustration of online shopping">
            <a:extLst>
              <a:ext uri="{FF2B5EF4-FFF2-40B4-BE49-F238E27FC236}">
                <a16:creationId xmlns:a16="http://schemas.microsoft.com/office/drawing/2014/main" id="{B2D848C6-4CB4-4772-A66B-F2A9839A823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80388" y="4424363"/>
            <a:ext cx="3367088" cy="17843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43277" y="712269"/>
            <a:ext cx="3370998" cy="5502264"/>
          </a:xfrm>
          <a:prstGeom prst="ellipse">
            <a:avLst/>
          </a:prstGeom>
        </p:spPr>
        <p:txBody>
          <a:bodyPr vert="horz" lIns="91440" tIns="45720" rIns="91440" bIns="45720" rtlCol="0">
            <a:normAutofit/>
          </a:bodyPr>
          <a:lstStyle/>
          <a:p>
            <a:r>
              <a:rPr lang="en-US" sz="3400" kern="1200" dirty="0">
                <a:solidFill>
                  <a:srgbClr val="FFFFFF"/>
                </a:solidFill>
                <a:latin typeface="+mj-lt"/>
                <a:ea typeface="+mj-ea"/>
                <a:cs typeface="+mj-cs"/>
              </a:rPr>
              <a:t>1. Accessible </a:t>
            </a:r>
            <a:r>
              <a:rPr lang="en-US" sz="3400" kern="1200" dirty="0">
                <a:solidFill>
                  <a:srgbClr val="FFFFFF"/>
                </a:solidFill>
                <a:effectLst/>
                <a:latin typeface="+mj-lt"/>
                <a:ea typeface="+mj-ea"/>
                <a:cs typeface="+mj-cs"/>
              </a:rPr>
              <a:t>products and services – European Accessibility Act (EAA)</a:t>
            </a:r>
            <a:r>
              <a:rPr lang="en-US" sz="3400" kern="1200" dirty="0">
                <a:solidFill>
                  <a:srgbClr val="FFFFFF"/>
                </a:solidFill>
                <a:latin typeface="+mj-lt"/>
                <a:ea typeface="+mj-ea"/>
                <a:cs typeface="+mj-cs"/>
              </a:rPr>
              <a:t> </a:t>
            </a:r>
            <a:endParaRPr lang="en-US" sz="3400" b="1" kern="1200" dirty="0">
              <a:solidFill>
                <a:srgbClr val="FFFFFF"/>
              </a:solidFill>
              <a:latin typeface="+mj-lt"/>
              <a:ea typeface="+mj-ea"/>
              <a:cs typeface="+mj-cs"/>
            </a:endParaRPr>
          </a:p>
        </p:txBody>
      </p:sp>
    </p:spTree>
    <p:extLst>
      <p:ext uri="{BB962C8B-B14F-4D97-AF65-F5344CB8AC3E}">
        <p14:creationId xmlns:p14="http://schemas.microsoft.com/office/powerpoint/2010/main" val="1069714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3485"/>
            <a:ext cx="10515600" cy="1325563"/>
          </a:xfrm>
        </p:spPr>
        <p:txBody>
          <a:bodyPr>
            <a:normAutofit/>
          </a:bodyPr>
          <a:lstStyle/>
          <a:p>
            <a:r>
              <a:rPr lang="en-GB" sz="4000" b="1" dirty="0">
                <a:solidFill>
                  <a:srgbClr val="0070C0"/>
                </a:solidFill>
              </a:rPr>
              <a:t>Welcoming remarks by </a:t>
            </a:r>
          </a:p>
        </p:txBody>
      </p:sp>
      <p:pic>
        <p:nvPicPr>
          <p:cNvPr id="4" name="Picture 3" descr="A picture containing text, person, suit&#10;&#10;Description automatically generated">
            <a:extLst>
              <a:ext uri="{FF2B5EF4-FFF2-40B4-BE49-F238E27FC236}">
                <a16:creationId xmlns:a16="http://schemas.microsoft.com/office/drawing/2014/main" id="{789DFE56-5472-43BC-A171-788778DC79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01" y="3624499"/>
            <a:ext cx="5505187" cy="2951843"/>
          </a:xfrm>
          <a:prstGeom prst="rect">
            <a:avLst/>
          </a:prstGeom>
        </p:spPr>
      </p:pic>
      <p:pic>
        <p:nvPicPr>
          <p:cNvPr id="6" name="Picture 5" descr="A picture containing text, wall, person, person&#10;&#10;Description automatically generated">
            <a:extLst>
              <a:ext uri="{FF2B5EF4-FFF2-40B4-BE49-F238E27FC236}">
                <a16:creationId xmlns:a16="http://schemas.microsoft.com/office/drawing/2014/main" id="{C5B71A6D-9D3B-493D-89B2-8A35FEE59349}"/>
              </a:ext>
            </a:extLst>
          </p:cNvPr>
          <p:cNvPicPr>
            <a:picLocks noChangeAspect="1"/>
          </p:cNvPicPr>
          <p:nvPr/>
        </p:nvPicPr>
        <p:blipFill rotWithShape="1">
          <a:blip r:embed="rId4">
            <a:extLst>
              <a:ext uri="{28A0092B-C50C-407E-A947-70E740481C1C}">
                <a14:useLocalDpi xmlns:a14="http://schemas.microsoft.com/office/drawing/2010/main" val="0"/>
              </a:ext>
            </a:extLst>
          </a:blip>
          <a:srcRect r="14022"/>
          <a:stretch/>
        </p:blipFill>
        <p:spPr>
          <a:xfrm>
            <a:off x="5719415" y="3624499"/>
            <a:ext cx="4758621" cy="2951843"/>
          </a:xfrm>
          <a:prstGeom prst="rect">
            <a:avLst/>
          </a:prstGeom>
        </p:spPr>
      </p:pic>
      <p:sp>
        <p:nvSpPr>
          <p:cNvPr id="7" name="TextBox 6">
            <a:extLst>
              <a:ext uri="{FF2B5EF4-FFF2-40B4-BE49-F238E27FC236}">
                <a16:creationId xmlns:a16="http://schemas.microsoft.com/office/drawing/2014/main" id="{C7B61520-342A-4D58-BCD4-3012235FF2C4}"/>
              </a:ext>
            </a:extLst>
          </p:cNvPr>
          <p:cNvSpPr txBox="1"/>
          <p:nvPr/>
        </p:nvSpPr>
        <p:spPr>
          <a:xfrm>
            <a:off x="-878305" y="1809048"/>
            <a:ext cx="11670632" cy="1554785"/>
          </a:xfrm>
          <a:prstGeom prst="rect">
            <a:avLst/>
          </a:prstGeom>
          <a:noFill/>
        </p:spPr>
        <p:txBody>
          <a:bodyPr wrap="square" rtlCol="0">
            <a:spAutoFit/>
          </a:bodyPr>
          <a:lstStyle/>
          <a:p>
            <a:pPr marL="1828800" indent="-457200">
              <a:lnSpc>
                <a:spcPct val="107000"/>
              </a:lnSpc>
              <a:spcAft>
                <a:spcPts val="800"/>
              </a:spcAft>
              <a:buFont typeface="Arial" panose="020B0604020202020204" pitchFamily="34" charset="0"/>
              <a:buChar char="•"/>
            </a:pPr>
            <a:r>
              <a:rPr lang="en-GB" sz="2800" dirty="0">
                <a:effectLst/>
                <a:latin typeface="Arial" panose="020B0604020202020204" pitchFamily="34" charset="0"/>
                <a:ea typeface="Calibri" panose="020F0502020204030204" pitchFamily="34" charset="0"/>
                <a:cs typeface="Times New Roman" panose="02020603050405020304" pitchFamily="18" charset="0"/>
              </a:rPr>
              <a:t>Pat Clarke, EDF Vice president</a:t>
            </a:r>
            <a:endParaRPr lang="fr-BE" sz="2800" dirty="0">
              <a:latin typeface="Calibri" panose="020F0502020204030204" pitchFamily="34" charset="0"/>
              <a:ea typeface="Calibri" panose="020F0502020204030204" pitchFamily="34" charset="0"/>
              <a:cs typeface="Times New Roman" panose="02020603050405020304" pitchFamily="18" charset="0"/>
            </a:endParaRPr>
          </a:p>
          <a:p>
            <a:pPr marL="1828800" indent="-457200">
              <a:lnSpc>
                <a:spcPct val="107000"/>
              </a:lnSpc>
              <a:spcAft>
                <a:spcPts val="800"/>
              </a:spcAft>
              <a:buFont typeface="Arial" panose="020B0604020202020204" pitchFamily="34" charset="0"/>
              <a:buChar char="•"/>
            </a:pPr>
            <a:r>
              <a:rPr lang="en-GB" sz="2800" dirty="0">
                <a:effectLst/>
                <a:latin typeface="Arial" panose="020B0604020202020204" pitchFamily="34" charset="0"/>
                <a:ea typeface="Calibri" panose="020F0502020204030204" pitchFamily="34" charset="0"/>
              </a:rPr>
              <a:t>Goran </a:t>
            </a:r>
            <a:r>
              <a:rPr lang="en-GB" sz="2800" dirty="0" err="1">
                <a:effectLst/>
                <a:latin typeface="Arial" panose="020B0604020202020204" pitchFamily="34" charset="0"/>
                <a:ea typeface="Calibri" panose="020F0502020204030204" pitchFamily="34" charset="0"/>
              </a:rPr>
              <a:t>Kustura</a:t>
            </a:r>
            <a:r>
              <a:rPr lang="en-GB" sz="2800" dirty="0">
                <a:effectLst/>
                <a:latin typeface="Arial" panose="020B0604020202020204" pitchFamily="34" charset="0"/>
                <a:ea typeface="Calibri" panose="020F0502020204030204" pitchFamily="34" charset="0"/>
              </a:rPr>
              <a:t>, Secretary General of the Slovenian National Disability Council (NSIOS)</a:t>
            </a:r>
            <a:endParaRPr lang="fr-BE" sz="2800" dirty="0"/>
          </a:p>
        </p:txBody>
      </p:sp>
    </p:spTree>
    <p:extLst>
      <p:ext uri="{BB962C8B-B14F-4D97-AF65-F5344CB8AC3E}">
        <p14:creationId xmlns:p14="http://schemas.microsoft.com/office/powerpoint/2010/main" val="4081754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08" y="333633"/>
            <a:ext cx="11433824" cy="1280856"/>
          </a:xfrm>
        </p:spPr>
        <p:txBody>
          <a:bodyPr>
            <a:normAutofit fontScale="90000"/>
          </a:bodyPr>
          <a:lstStyle/>
          <a:p>
            <a:r>
              <a:rPr lang="en-GB" dirty="0"/>
              <a:t>1. Accessible </a:t>
            </a:r>
            <a:r>
              <a:rPr lang="en-US" dirty="0">
                <a:effectLst/>
              </a:rPr>
              <a:t>products and services – European Accessibility Act (EAA)</a:t>
            </a:r>
            <a:r>
              <a:rPr lang="en-GB" dirty="0"/>
              <a:t> </a:t>
            </a:r>
            <a:endParaRPr lang="en-GB" b="1" dirty="0">
              <a:solidFill>
                <a:srgbClr val="0070C0"/>
              </a:solidFill>
            </a:endParaRPr>
          </a:p>
        </p:txBody>
      </p:sp>
      <p:sp>
        <p:nvSpPr>
          <p:cNvPr id="4" name="TextBox 3">
            <a:extLst>
              <a:ext uri="{FF2B5EF4-FFF2-40B4-BE49-F238E27FC236}">
                <a16:creationId xmlns:a16="http://schemas.microsoft.com/office/drawing/2014/main" id="{1E0DFCD5-1D98-4417-9632-9EDE515A8664}"/>
              </a:ext>
            </a:extLst>
          </p:cNvPr>
          <p:cNvSpPr txBox="1"/>
          <p:nvPr/>
        </p:nvSpPr>
        <p:spPr>
          <a:xfrm>
            <a:off x="329808" y="1741848"/>
            <a:ext cx="11532384" cy="4946034"/>
          </a:xfrm>
          <a:prstGeom prst="rect">
            <a:avLst/>
          </a:prstGeom>
          <a:noFill/>
        </p:spPr>
        <p:txBody>
          <a:bodyPr wrap="square">
            <a:spAutoFit/>
          </a:bodyPr>
          <a:lstStyle/>
          <a:p>
            <a:pPr algn="just">
              <a:lnSpc>
                <a:spcPct val="150000"/>
              </a:lnSpc>
              <a:spcAft>
                <a:spcPts val="800"/>
              </a:spcAft>
            </a:pPr>
            <a:r>
              <a:rPr lang="en-US" sz="3200" dirty="0">
                <a:latin typeface="Arial" panose="020B0604020202020204" pitchFamily="34" charset="0"/>
                <a:ea typeface="Times New Roman" panose="02020603050405020304" pitchFamily="18" charset="0"/>
              </a:rPr>
              <a:t>For more information see:</a:t>
            </a:r>
          </a:p>
          <a:p>
            <a:pPr marL="457200" indent="-457200" algn="just">
              <a:lnSpc>
                <a:spcPct val="150000"/>
              </a:lnSpc>
              <a:spcAft>
                <a:spcPts val="800"/>
              </a:spcAft>
              <a:buFont typeface="Arial" panose="020B0604020202020204" pitchFamily="34" charset="0"/>
              <a:buChar char="•"/>
            </a:pPr>
            <a:r>
              <a:rPr lang="en-US" sz="3200" dirty="0">
                <a:effectLst/>
                <a:latin typeface="Arial" panose="020B0604020202020204" pitchFamily="34" charset="0"/>
                <a:ea typeface="Times New Roman" panose="02020603050405020304" pitchFamily="18" charset="0"/>
                <a:hlinkClick r:id="rId3"/>
              </a:rPr>
              <a:t>EDF toolkit on transposition of the </a:t>
            </a:r>
            <a:r>
              <a:rPr lang="en-US" sz="3200" dirty="0">
                <a:latin typeface="Arial" panose="020B0604020202020204" pitchFamily="34" charset="0"/>
                <a:ea typeface="Times New Roman" panose="02020603050405020304" pitchFamily="18" charset="0"/>
                <a:hlinkClick r:id="rId3"/>
              </a:rPr>
              <a:t>EAA</a:t>
            </a:r>
            <a:endParaRPr lang="en-US" sz="3200" dirty="0">
              <a:latin typeface="Arial" panose="020B0604020202020204" pitchFamily="34" charset="0"/>
              <a:ea typeface="Times New Roman" panose="02020603050405020304" pitchFamily="18" charset="0"/>
            </a:endParaRPr>
          </a:p>
          <a:p>
            <a:pPr marL="457200" indent="-457200" algn="just">
              <a:lnSpc>
                <a:spcPct val="150000"/>
              </a:lnSpc>
              <a:spcAft>
                <a:spcPts val="800"/>
              </a:spcAft>
              <a:buFont typeface="Arial" panose="020B0604020202020204" pitchFamily="34" charset="0"/>
              <a:buChar char="•"/>
            </a:pPr>
            <a:r>
              <a:rPr lang="en-US" sz="3200" dirty="0">
                <a:effectLst/>
                <a:latin typeface="Arial" panose="020B0604020202020204" pitchFamily="34" charset="0"/>
                <a:ea typeface="Times New Roman" panose="02020603050405020304" pitchFamily="18" charset="0"/>
                <a:hlinkClick r:id="rId4"/>
              </a:rPr>
              <a:t>EDF analysis of the EAA</a:t>
            </a:r>
            <a:endParaRPr lang="en-US" sz="3200" dirty="0">
              <a:effectLst/>
              <a:latin typeface="Arial" panose="020B0604020202020204" pitchFamily="34" charset="0"/>
              <a:ea typeface="Times New Roman" panose="02020603050405020304" pitchFamily="18" charset="0"/>
            </a:endParaRPr>
          </a:p>
          <a:p>
            <a:pPr marL="457200" indent="-457200" algn="just">
              <a:lnSpc>
                <a:spcPct val="150000"/>
              </a:lnSpc>
              <a:spcAft>
                <a:spcPts val="800"/>
              </a:spcAft>
              <a:buFont typeface="Arial" panose="020B0604020202020204" pitchFamily="34" charset="0"/>
              <a:buChar char="•"/>
            </a:pPr>
            <a:r>
              <a:rPr lang="en-US" sz="3200" dirty="0">
                <a:effectLst/>
                <a:latin typeface="Arial" panose="020B0604020202020204" pitchFamily="34" charset="0"/>
                <a:ea typeface="Times New Roman" panose="02020603050405020304" pitchFamily="18" charset="0"/>
                <a:hlinkClick r:id="rId5"/>
              </a:rPr>
              <a:t>EDF webinar on transposition of the EAA</a:t>
            </a:r>
            <a:endParaRPr lang="en-US" sz="3200" dirty="0">
              <a:effectLst/>
              <a:latin typeface="Arial" panose="020B0604020202020204" pitchFamily="34" charset="0"/>
              <a:ea typeface="Times New Roman" panose="02020603050405020304" pitchFamily="18" charset="0"/>
            </a:endParaRPr>
          </a:p>
          <a:p>
            <a:pPr marL="457200" indent="-457200" algn="just">
              <a:lnSpc>
                <a:spcPct val="150000"/>
              </a:lnSpc>
              <a:spcAft>
                <a:spcPts val="800"/>
              </a:spcAft>
              <a:buFont typeface="Arial" panose="020B0604020202020204" pitchFamily="34" charset="0"/>
              <a:buChar char="•"/>
            </a:pPr>
            <a:r>
              <a:rPr lang="en-US" sz="3200" dirty="0">
                <a:latin typeface="Arial" panose="020B0604020202020204" pitchFamily="34" charset="0"/>
                <a:ea typeface="Times New Roman" panose="02020603050405020304" pitchFamily="18" charset="0"/>
                <a:hlinkClick r:id="rId6"/>
              </a:rPr>
              <a:t>EDF Position on standardization for EAA</a:t>
            </a:r>
            <a:endParaRPr lang="en-US" sz="3200" dirty="0">
              <a:latin typeface="Arial" panose="020B0604020202020204" pitchFamily="34" charset="0"/>
              <a:ea typeface="Times New Roman" panose="02020603050405020304" pitchFamily="18" charset="0"/>
            </a:endParaRPr>
          </a:p>
          <a:p>
            <a:pPr marL="457200" indent="-457200" algn="just">
              <a:lnSpc>
                <a:spcPct val="150000"/>
              </a:lnSpc>
              <a:spcAft>
                <a:spcPts val="800"/>
              </a:spcAft>
              <a:buFont typeface="Arial" panose="020B0604020202020204" pitchFamily="34" charset="0"/>
              <a:buChar char="•"/>
            </a:pPr>
            <a:r>
              <a:rPr lang="en-US" sz="3200" dirty="0">
                <a:effectLst/>
                <a:latin typeface="Arial" panose="020B0604020202020204" pitchFamily="34" charset="0"/>
                <a:ea typeface="Times New Roman" panose="02020603050405020304" pitchFamily="18" charset="0"/>
              </a:rPr>
              <a:t>Join EDF peer support meetings on EAA (2022)</a:t>
            </a:r>
          </a:p>
        </p:txBody>
      </p:sp>
    </p:spTree>
    <p:extLst>
      <p:ext uri="{BB962C8B-B14F-4D97-AF65-F5344CB8AC3E}">
        <p14:creationId xmlns:p14="http://schemas.microsoft.com/office/powerpoint/2010/main" val="3836945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08" y="140374"/>
            <a:ext cx="11532383" cy="1288376"/>
          </a:xfrm>
        </p:spPr>
        <p:txBody>
          <a:bodyPr>
            <a:normAutofit fontScale="90000"/>
          </a:bodyPr>
          <a:lstStyle/>
          <a:p>
            <a:r>
              <a:rPr lang="en-GB" sz="3800" dirty="0"/>
              <a:t>2. Websites and mobile apps of public sector bodies – Web Accessibility Directive (WAD) </a:t>
            </a:r>
            <a:endParaRPr lang="en-GB" sz="3800" b="1" dirty="0">
              <a:solidFill>
                <a:srgbClr val="0070C0"/>
              </a:solidFill>
            </a:endParaRPr>
          </a:p>
        </p:txBody>
      </p:sp>
      <p:sp>
        <p:nvSpPr>
          <p:cNvPr id="4" name="TextBox 3">
            <a:extLst>
              <a:ext uri="{FF2B5EF4-FFF2-40B4-BE49-F238E27FC236}">
                <a16:creationId xmlns:a16="http://schemas.microsoft.com/office/drawing/2014/main" id="{1E0DFCD5-1D98-4417-9632-9EDE515A8664}"/>
              </a:ext>
            </a:extLst>
          </p:cNvPr>
          <p:cNvSpPr txBox="1"/>
          <p:nvPr/>
        </p:nvSpPr>
        <p:spPr>
          <a:xfrm>
            <a:off x="224435" y="1428750"/>
            <a:ext cx="11743130" cy="5253298"/>
          </a:xfrm>
          <a:prstGeom prst="rect">
            <a:avLst/>
          </a:prstGeom>
          <a:noFill/>
        </p:spPr>
        <p:txBody>
          <a:bodyPr wrap="square">
            <a:spAutoFit/>
          </a:bodyPr>
          <a:lstStyle/>
          <a:p>
            <a:pPr marL="342900" indent="-342900">
              <a:lnSpc>
                <a:spcPct val="150000"/>
              </a:lnSpc>
              <a:spcAft>
                <a:spcPts val="800"/>
              </a:spcAft>
              <a:buFont typeface="Arial" panose="020B0604020202020204" pitchFamily="34" charset="0"/>
              <a:buChar char="•"/>
            </a:pPr>
            <a:r>
              <a:rPr lang="en-GB" sz="2400" dirty="0">
                <a:effectLst/>
                <a:latin typeface="Arial" panose="020B0604020202020204" pitchFamily="34" charset="0"/>
                <a:ea typeface="Times New Roman" panose="02020603050405020304" pitchFamily="18" charset="0"/>
              </a:rPr>
              <a:t>Obliges your city council, ministry of justice or other public body to have</a:t>
            </a:r>
          </a:p>
          <a:p>
            <a:pPr marL="800100" lvl="1" indent="-342900">
              <a:lnSpc>
                <a:spcPct val="150000"/>
              </a:lnSpc>
              <a:spcAft>
                <a:spcPts val="800"/>
              </a:spcAft>
              <a:buFont typeface="Arial" panose="020B0604020202020204" pitchFamily="34" charset="0"/>
              <a:buChar char="•"/>
            </a:pPr>
            <a:r>
              <a:rPr lang="en-GB" sz="2400" dirty="0">
                <a:effectLst/>
                <a:latin typeface="Arial" panose="020B0604020202020204" pitchFamily="34" charset="0"/>
                <a:ea typeface="Times New Roman" panose="02020603050405020304" pitchFamily="18" charset="0"/>
              </a:rPr>
              <a:t>accessible websites and mobile applications</a:t>
            </a:r>
          </a:p>
          <a:p>
            <a:pPr marL="800100" lvl="1" indent="-342900">
              <a:lnSpc>
                <a:spcPct val="150000"/>
              </a:lnSpc>
              <a:spcAft>
                <a:spcPts val="800"/>
              </a:spcAft>
              <a:buFont typeface="Arial" panose="020B0604020202020204" pitchFamily="34" charset="0"/>
              <a:buChar char="•"/>
            </a:pPr>
            <a:r>
              <a:rPr lang="en-GB" sz="2400" dirty="0">
                <a:latin typeface="Arial" panose="020B0604020202020204" pitchFamily="34" charset="0"/>
                <a:ea typeface="Times New Roman" panose="02020603050405020304" pitchFamily="18" charset="0"/>
              </a:rPr>
              <a:t>accessibility statement about accessibility of the website or the mobile application</a:t>
            </a:r>
          </a:p>
          <a:p>
            <a:pPr marL="800100" lvl="1" indent="-342900">
              <a:lnSpc>
                <a:spcPct val="150000"/>
              </a:lnSpc>
              <a:spcAft>
                <a:spcPts val="800"/>
              </a:spcAft>
              <a:buFont typeface="Arial" panose="020B0604020202020204" pitchFamily="34" charset="0"/>
              <a:buChar char="•"/>
            </a:pPr>
            <a:r>
              <a:rPr lang="en-GB" sz="2400" dirty="0">
                <a:latin typeface="Arial" panose="020B0604020202020204" pitchFamily="34" charset="0"/>
                <a:ea typeface="Times New Roman" panose="02020603050405020304" pitchFamily="18" charset="0"/>
              </a:rPr>
              <a:t>feedback mechanism and possibility to request alternative formats</a:t>
            </a:r>
          </a:p>
          <a:p>
            <a:pPr marL="342900" indent="-342900">
              <a:lnSpc>
                <a:spcPct val="150000"/>
              </a:lnSpc>
              <a:spcAft>
                <a:spcPts val="800"/>
              </a:spcAft>
              <a:buFont typeface="Arial" panose="020B0604020202020204" pitchFamily="34" charset="0"/>
              <a:buChar char="•"/>
            </a:pPr>
            <a:r>
              <a:rPr lang="en-GB" sz="2400" dirty="0">
                <a:latin typeface="Arial" panose="020B0604020202020204" pitchFamily="34" charset="0"/>
                <a:ea typeface="Times New Roman" panose="02020603050405020304" pitchFamily="18" charset="0"/>
              </a:rPr>
              <a:t>Obliges Member States to:</a:t>
            </a:r>
          </a:p>
          <a:p>
            <a:pPr marL="800100" lvl="1" indent="-342900">
              <a:lnSpc>
                <a:spcPct val="150000"/>
              </a:lnSpc>
              <a:spcAft>
                <a:spcPts val="800"/>
              </a:spcAft>
              <a:buFont typeface="Arial" panose="020B0604020202020204" pitchFamily="34" charset="0"/>
              <a:buChar char="•"/>
            </a:pPr>
            <a:r>
              <a:rPr lang="en-GB" sz="2400" dirty="0">
                <a:latin typeface="Arial" panose="020B0604020202020204" pitchFamily="34" charset="0"/>
                <a:ea typeface="Times New Roman" panose="02020603050405020304" pitchFamily="18" charset="0"/>
              </a:rPr>
              <a:t>designate public authorities to enforce WAD and get complaints from people</a:t>
            </a:r>
          </a:p>
          <a:p>
            <a:pPr marL="800100" lvl="1" indent="-342900">
              <a:lnSpc>
                <a:spcPct val="150000"/>
              </a:lnSpc>
              <a:spcAft>
                <a:spcPts val="800"/>
              </a:spcAft>
              <a:buFont typeface="Arial" panose="020B0604020202020204" pitchFamily="34" charset="0"/>
              <a:buChar char="•"/>
            </a:pPr>
            <a:r>
              <a:rPr lang="en-GB" sz="2400" dirty="0">
                <a:latin typeface="Arial" panose="020B0604020202020204" pitchFamily="34" charset="0"/>
                <a:ea typeface="Times New Roman" panose="02020603050405020304" pitchFamily="18" charset="0"/>
              </a:rPr>
              <a:t>monitor and report on implementation of WAD</a:t>
            </a:r>
          </a:p>
        </p:txBody>
      </p:sp>
    </p:spTree>
    <p:extLst>
      <p:ext uri="{BB962C8B-B14F-4D97-AF65-F5344CB8AC3E}">
        <p14:creationId xmlns:p14="http://schemas.microsoft.com/office/powerpoint/2010/main" val="613804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09" y="297536"/>
            <a:ext cx="11532383" cy="1431252"/>
          </a:xfrm>
        </p:spPr>
        <p:txBody>
          <a:bodyPr>
            <a:normAutofit fontScale="90000"/>
          </a:bodyPr>
          <a:lstStyle/>
          <a:p>
            <a:r>
              <a:rPr lang="en-GB" sz="3800" dirty="0"/>
              <a:t>2. Websites and mobile apps of public sector bodies – Web Accessibility Directive (WAD) </a:t>
            </a:r>
            <a:endParaRPr lang="en-GB" sz="3800" b="1" dirty="0">
              <a:solidFill>
                <a:srgbClr val="0070C0"/>
              </a:solidFill>
            </a:endParaRPr>
          </a:p>
        </p:txBody>
      </p:sp>
      <p:sp>
        <p:nvSpPr>
          <p:cNvPr id="4" name="TextBox 3">
            <a:extLst>
              <a:ext uri="{FF2B5EF4-FFF2-40B4-BE49-F238E27FC236}">
                <a16:creationId xmlns:a16="http://schemas.microsoft.com/office/drawing/2014/main" id="{1E0DFCD5-1D98-4417-9632-9EDE515A8664}"/>
              </a:ext>
            </a:extLst>
          </p:cNvPr>
          <p:cNvSpPr txBox="1"/>
          <p:nvPr/>
        </p:nvSpPr>
        <p:spPr>
          <a:xfrm>
            <a:off x="224435" y="2043113"/>
            <a:ext cx="11743130" cy="3879588"/>
          </a:xfrm>
          <a:prstGeom prst="rect">
            <a:avLst/>
          </a:prstGeom>
          <a:noFill/>
        </p:spPr>
        <p:txBody>
          <a:bodyPr wrap="square">
            <a:spAutoFit/>
          </a:bodyPr>
          <a:lstStyle/>
          <a:p>
            <a:pPr algn="just">
              <a:lnSpc>
                <a:spcPct val="150000"/>
              </a:lnSpc>
              <a:spcAft>
                <a:spcPts val="800"/>
              </a:spcAft>
            </a:pPr>
            <a:r>
              <a:rPr lang="en-GB" sz="3000" dirty="0">
                <a:latin typeface="Arial" panose="020B0604020202020204" pitchFamily="34" charset="0"/>
                <a:ea typeface="Times New Roman" panose="02020603050405020304" pitchFamily="18" charset="0"/>
              </a:rPr>
              <a:t>For more information see:</a:t>
            </a:r>
          </a:p>
          <a:p>
            <a:pPr marL="342900" indent="-342900" algn="just">
              <a:lnSpc>
                <a:spcPct val="150000"/>
              </a:lnSpc>
              <a:spcAft>
                <a:spcPts val="800"/>
              </a:spcAft>
              <a:buFont typeface="Arial" panose="020B0604020202020204" pitchFamily="34" charset="0"/>
              <a:buChar char="•"/>
            </a:pPr>
            <a:r>
              <a:rPr lang="en-GB" sz="3000" dirty="0">
                <a:latin typeface="Arial" panose="020B0604020202020204" pitchFamily="34" charset="0"/>
                <a:ea typeface="Times New Roman" panose="02020603050405020304" pitchFamily="18" charset="0"/>
                <a:hlinkClick r:id="rId3"/>
              </a:rPr>
              <a:t>EDF webpage on WAD</a:t>
            </a:r>
            <a:endParaRPr lang="en-GB" sz="3000" dirty="0">
              <a:latin typeface="Arial" panose="020B0604020202020204" pitchFamily="34" charset="0"/>
              <a:ea typeface="Times New Roman" panose="02020603050405020304" pitchFamily="18" charset="0"/>
            </a:endParaRPr>
          </a:p>
          <a:p>
            <a:pPr marL="342900" indent="-342900" algn="just">
              <a:lnSpc>
                <a:spcPct val="150000"/>
              </a:lnSpc>
              <a:spcAft>
                <a:spcPts val="800"/>
              </a:spcAft>
              <a:buFont typeface="Arial" panose="020B0604020202020204" pitchFamily="34" charset="0"/>
              <a:buChar char="•"/>
            </a:pPr>
            <a:r>
              <a:rPr lang="en-GB" sz="3000" dirty="0">
                <a:latin typeface="Arial" panose="020B0604020202020204" pitchFamily="34" charset="0"/>
                <a:ea typeface="Times New Roman" panose="02020603050405020304" pitchFamily="18" charset="0"/>
                <a:hlinkClick r:id="rId4"/>
              </a:rPr>
              <a:t>Position Paper on the Web Directive: Public consultation response</a:t>
            </a:r>
            <a:endParaRPr lang="en-GB" sz="3000" dirty="0">
              <a:latin typeface="Arial" panose="020B0604020202020204" pitchFamily="34" charset="0"/>
              <a:ea typeface="Times New Roman" panose="02020603050405020304" pitchFamily="18" charset="0"/>
            </a:endParaRPr>
          </a:p>
          <a:p>
            <a:pPr marL="342900" indent="-342900" algn="just">
              <a:lnSpc>
                <a:spcPct val="150000"/>
              </a:lnSpc>
              <a:spcAft>
                <a:spcPts val="800"/>
              </a:spcAft>
              <a:buFont typeface="Arial" panose="020B0604020202020204" pitchFamily="34" charset="0"/>
              <a:buChar char="•"/>
            </a:pPr>
            <a:r>
              <a:rPr lang="en-GB" sz="3000" dirty="0">
                <a:latin typeface="Arial" panose="020B0604020202020204" pitchFamily="34" charset="0"/>
                <a:ea typeface="Times New Roman" panose="02020603050405020304" pitchFamily="18" charset="0"/>
                <a:hlinkClick r:id="rId5"/>
              </a:rPr>
              <a:t>Read our toolkit on the transposition of the Web Directive</a:t>
            </a:r>
            <a:endParaRPr lang="en-GB" sz="3000" dirty="0">
              <a:latin typeface="Arial" panose="020B0604020202020204" pitchFamily="34" charset="0"/>
              <a:ea typeface="Times New Roman" panose="02020603050405020304" pitchFamily="18" charset="0"/>
            </a:endParaRPr>
          </a:p>
          <a:p>
            <a:pPr marL="342900" indent="-342900" algn="just">
              <a:lnSpc>
                <a:spcPct val="150000"/>
              </a:lnSpc>
              <a:spcAft>
                <a:spcPts val="800"/>
              </a:spcAft>
              <a:buFont typeface="Arial" panose="020B0604020202020204" pitchFamily="34" charset="0"/>
              <a:buChar char="•"/>
            </a:pPr>
            <a:r>
              <a:rPr lang="en-GB" sz="3000" dirty="0">
                <a:latin typeface="Arial" panose="020B0604020202020204" pitchFamily="34" charset="0"/>
                <a:ea typeface="Times New Roman" panose="02020603050405020304" pitchFamily="18" charset="0"/>
                <a:hlinkClick r:id="rId6"/>
              </a:rPr>
              <a:t>Check the recording of our online discussion on the Web Directive</a:t>
            </a:r>
            <a:endParaRPr lang="en-GB" sz="30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842295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08" y="460488"/>
            <a:ext cx="11371655" cy="1511187"/>
          </a:xfrm>
        </p:spPr>
        <p:txBody>
          <a:bodyPr>
            <a:noAutofit/>
          </a:bodyPr>
          <a:lstStyle/>
          <a:p>
            <a:r>
              <a:rPr lang="en-GB" sz="3500" dirty="0"/>
              <a:t>3. Electronic communications (incl. emergency communication) – European Electronic Communications Code (EECC)</a:t>
            </a:r>
          </a:p>
        </p:txBody>
      </p:sp>
      <p:sp>
        <p:nvSpPr>
          <p:cNvPr id="5" name="TextBox 4">
            <a:extLst>
              <a:ext uri="{FF2B5EF4-FFF2-40B4-BE49-F238E27FC236}">
                <a16:creationId xmlns:a16="http://schemas.microsoft.com/office/drawing/2014/main" id="{CDC364AC-4F93-4F53-8360-B192EB4F589D}"/>
              </a:ext>
            </a:extLst>
          </p:cNvPr>
          <p:cNvSpPr txBox="1"/>
          <p:nvPr/>
        </p:nvSpPr>
        <p:spPr>
          <a:xfrm>
            <a:off x="224435" y="2357438"/>
            <a:ext cx="11743130" cy="4265848"/>
          </a:xfrm>
          <a:prstGeom prst="rect">
            <a:avLst/>
          </a:prstGeom>
          <a:noFill/>
        </p:spPr>
        <p:txBody>
          <a:bodyPr wrap="square">
            <a:spAutoFit/>
          </a:bodyPr>
          <a:lstStyle/>
          <a:p>
            <a:pPr algn="just">
              <a:lnSpc>
                <a:spcPct val="150000"/>
              </a:lnSpc>
              <a:spcAft>
                <a:spcPts val="800"/>
              </a:spcAft>
            </a:pPr>
            <a:r>
              <a:rPr lang="en-GB" sz="2500" dirty="0">
                <a:latin typeface="Arial" panose="020B0604020202020204" pitchFamily="34" charset="0"/>
                <a:ea typeface="Times New Roman" panose="02020603050405020304" pitchFamily="18" charset="0"/>
              </a:rPr>
              <a:t>Directive:</a:t>
            </a:r>
          </a:p>
          <a:p>
            <a:pPr marL="457200" indent="-457200" algn="just">
              <a:lnSpc>
                <a:spcPct val="150000"/>
              </a:lnSpc>
              <a:spcAft>
                <a:spcPts val="800"/>
              </a:spcAft>
              <a:buFont typeface="Arial" panose="020B0604020202020204" pitchFamily="34" charset="0"/>
              <a:buChar char="•"/>
            </a:pPr>
            <a:r>
              <a:rPr lang="en-GB" sz="2500" dirty="0">
                <a:latin typeface="Arial" panose="020B0604020202020204" pitchFamily="34" charset="0"/>
                <a:ea typeface="Times New Roman" panose="02020603050405020304" pitchFamily="18" charset="0"/>
              </a:rPr>
              <a:t>Addresses many aspects of telecommunications, with a chapter on individual rights (“end-user” rights), incl. of “end-users with disabilities”</a:t>
            </a:r>
          </a:p>
          <a:p>
            <a:pPr marL="457200" indent="-457200" algn="just">
              <a:lnSpc>
                <a:spcPct val="150000"/>
              </a:lnSpc>
              <a:spcAft>
                <a:spcPts val="800"/>
              </a:spcAft>
              <a:buFont typeface="Arial" panose="020B0604020202020204" pitchFamily="34" charset="0"/>
              <a:buChar char="•"/>
            </a:pPr>
            <a:r>
              <a:rPr lang="en-GB" sz="2500" dirty="0">
                <a:effectLst/>
                <a:latin typeface="Arial" panose="020B0604020202020204" pitchFamily="34" charset="0"/>
                <a:ea typeface="Times New Roman" panose="02020603050405020304" pitchFamily="18" charset="0"/>
              </a:rPr>
              <a:t>ensures that persons with disabilities enjoy equivalent access and choice to good quality, affordable, publicly available electronic communication services: telephony and internet services (telephone, Skype calls, WhatsApp, email, etc.), the single European emergency number “112” and public warnings. </a:t>
            </a:r>
            <a:endParaRPr lang="en-GB" sz="25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257216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08" y="460488"/>
            <a:ext cx="11371655" cy="1511187"/>
          </a:xfrm>
        </p:spPr>
        <p:txBody>
          <a:bodyPr>
            <a:noAutofit/>
          </a:bodyPr>
          <a:lstStyle/>
          <a:p>
            <a:r>
              <a:rPr lang="en-GB" sz="3500" dirty="0"/>
              <a:t>3. Electronic communications (incl. emergency communication) – European Electronic Communications Code (EECC)</a:t>
            </a:r>
          </a:p>
        </p:txBody>
      </p:sp>
      <p:sp>
        <p:nvSpPr>
          <p:cNvPr id="5" name="TextBox 4">
            <a:extLst>
              <a:ext uri="{FF2B5EF4-FFF2-40B4-BE49-F238E27FC236}">
                <a16:creationId xmlns:a16="http://schemas.microsoft.com/office/drawing/2014/main" id="{CDC364AC-4F93-4F53-8360-B192EB4F589D}"/>
              </a:ext>
            </a:extLst>
          </p:cNvPr>
          <p:cNvSpPr txBox="1"/>
          <p:nvPr/>
        </p:nvSpPr>
        <p:spPr>
          <a:xfrm>
            <a:off x="224435" y="2357438"/>
            <a:ext cx="11743130" cy="3791359"/>
          </a:xfrm>
          <a:prstGeom prst="rect">
            <a:avLst/>
          </a:prstGeom>
          <a:noFill/>
        </p:spPr>
        <p:txBody>
          <a:bodyPr wrap="square">
            <a:spAutoFit/>
          </a:bodyPr>
          <a:lstStyle/>
          <a:p>
            <a:pPr marL="285750" indent="-285750" algn="just">
              <a:lnSpc>
                <a:spcPct val="150000"/>
              </a:lnSpc>
              <a:spcAft>
                <a:spcPts val="800"/>
              </a:spcAft>
              <a:buFont typeface="Arial" panose="020B0604020202020204" pitchFamily="34" charset="0"/>
              <a:buChar char="•"/>
            </a:pPr>
            <a:r>
              <a:rPr lang="en-GB" sz="2500" dirty="0">
                <a:effectLst/>
                <a:latin typeface="Arial" panose="020B0604020202020204" pitchFamily="34" charset="0"/>
                <a:ea typeface="Times New Roman" panose="02020603050405020304" pitchFamily="18" charset="0"/>
              </a:rPr>
              <a:t>Countries must ensure that persons with disabilities have access to affordable and available:</a:t>
            </a:r>
          </a:p>
          <a:p>
            <a:pPr marL="742950" lvl="1" indent="-285750" algn="just">
              <a:lnSpc>
                <a:spcPct val="150000"/>
              </a:lnSpc>
              <a:spcAft>
                <a:spcPts val="800"/>
              </a:spcAft>
              <a:buFont typeface="Arial" panose="020B0604020202020204" pitchFamily="34" charset="0"/>
              <a:buChar char="•"/>
            </a:pPr>
            <a:r>
              <a:rPr lang="en-GB" sz="2500" dirty="0">
                <a:effectLst/>
                <a:latin typeface="Arial" panose="020B0604020202020204" pitchFamily="34" charset="0"/>
                <a:ea typeface="Times New Roman" panose="02020603050405020304" pitchFamily="18" charset="0"/>
              </a:rPr>
              <a:t>terminal equipment (e.g. accessible smartphone or accessible computer),</a:t>
            </a:r>
          </a:p>
          <a:p>
            <a:pPr marL="742950" lvl="1" indent="-285750" algn="just">
              <a:lnSpc>
                <a:spcPct val="150000"/>
              </a:lnSpc>
              <a:spcAft>
                <a:spcPts val="800"/>
              </a:spcAft>
              <a:buFont typeface="Arial" panose="020B0604020202020204" pitchFamily="34" charset="0"/>
              <a:buChar char="•"/>
            </a:pPr>
            <a:r>
              <a:rPr lang="en-GB" sz="2500" dirty="0">
                <a:effectLst/>
                <a:latin typeface="Arial" panose="020B0604020202020204" pitchFamily="34" charset="0"/>
                <a:ea typeface="Times New Roman" panose="02020603050405020304" pitchFamily="18" charset="0"/>
              </a:rPr>
              <a:t>other specific equipment (i.e. assistive technologies)</a:t>
            </a:r>
          </a:p>
          <a:p>
            <a:pPr marL="742950" lvl="1" indent="-285750" algn="just">
              <a:lnSpc>
                <a:spcPct val="150000"/>
              </a:lnSpc>
              <a:spcAft>
                <a:spcPts val="800"/>
              </a:spcAft>
              <a:buFont typeface="Arial" panose="020B0604020202020204" pitchFamily="34" charset="0"/>
              <a:buChar char="•"/>
            </a:pPr>
            <a:r>
              <a:rPr lang="en-GB" sz="2500" dirty="0">
                <a:effectLst/>
                <a:latin typeface="Arial" panose="020B0604020202020204" pitchFamily="34" charset="0"/>
                <a:ea typeface="Times New Roman" panose="02020603050405020304" pitchFamily="18" charset="0"/>
              </a:rPr>
              <a:t>services that enhance equivalent access (i.e. total conversation and relay services) </a:t>
            </a:r>
          </a:p>
        </p:txBody>
      </p:sp>
    </p:spTree>
    <p:extLst>
      <p:ext uri="{BB962C8B-B14F-4D97-AF65-F5344CB8AC3E}">
        <p14:creationId xmlns:p14="http://schemas.microsoft.com/office/powerpoint/2010/main" val="2387748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08" y="460488"/>
            <a:ext cx="11371655" cy="1511187"/>
          </a:xfrm>
        </p:spPr>
        <p:txBody>
          <a:bodyPr>
            <a:noAutofit/>
          </a:bodyPr>
          <a:lstStyle/>
          <a:p>
            <a:r>
              <a:rPr lang="en-GB" sz="3500" dirty="0"/>
              <a:t>3. Electronic communications (incl. emergency communication) – European Electronic Communications Code (EECC)</a:t>
            </a:r>
          </a:p>
        </p:txBody>
      </p:sp>
      <p:sp>
        <p:nvSpPr>
          <p:cNvPr id="5" name="TextBox 4">
            <a:extLst>
              <a:ext uri="{FF2B5EF4-FFF2-40B4-BE49-F238E27FC236}">
                <a16:creationId xmlns:a16="http://schemas.microsoft.com/office/drawing/2014/main" id="{CDC364AC-4F93-4F53-8360-B192EB4F589D}"/>
              </a:ext>
            </a:extLst>
          </p:cNvPr>
          <p:cNvSpPr txBox="1"/>
          <p:nvPr/>
        </p:nvSpPr>
        <p:spPr>
          <a:xfrm>
            <a:off x="224435" y="2357438"/>
            <a:ext cx="11743130" cy="3893951"/>
          </a:xfrm>
          <a:prstGeom prst="rect">
            <a:avLst/>
          </a:prstGeom>
          <a:noFill/>
        </p:spPr>
        <p:txBody>
          <a:bodyPr wrap="square">
            <a:spAutoFit/>
          </a:bodyPr>
          <a:lstStyle/>
          <a:p>
            <a:pPr marL="285750" indent="-285750">
              <a:lnSpc>
                <a:spcPct val="150000"/>
              </a:lnSpc>
              <a:spcAft>
                <a:spcPts val="800"/>
              </a:spcAft>
              <a:buFont typeface="Arial" panose="020B0604020202020204" pitchFamily="34" charset="0"/>
              <a:buChar char="•"/>
            </a:pPr>
            <a:r>
              <a:rPr lang="en-GB" sz="2500" dirty="0">
                <a:effectLst/>
                <a:latin typeface="Arial" panose="020B0604020202020204" pitchFamily="34" charset="0"/>
                <a:ea typeface="Times New Roman" panose="02020603050405020304" pitchFamily="18" charset="0"/>
              </a:rPr>
              <a:t>For more information see:</a:t>
            </a:r>
          </a:p>
          <a:p>
            <a:pPr marL="742950" lvl="1" indent="-285750">
              <a:lnSpc>
                <a:spcPct val="150000"/>
              </a:lnSpc>
              <a:spcAft>
                <a:spcPts val="800"/>
              </a:spcAft>
              <a:buFont typeface="Arial" panose="020B0604020202020204" pitchFamily="34" charset="0"/>
              <a:buChar char="•"/>
            </a:pPr>
            <a:r>
              <a:rPr lang="en-GB" sz="2500" dirty="0">
                <a:latin typeface="Arial" panose="020B0604020202020204" pitchFamily="34" charset="0"/>
                <a:ea typeface="Times New Roman" panose="02020603050405020304" pitchFamily="18" charset="0"/>
                <a:hlinkClick r:id="rId3"/>
              </a:rPr>
              <a:t>EDF toolkit on transposition of the EECC</a:t>
            </a:r>
            <a:endParaRPr lang="en-GB" sz="2500" dirty="0">
              <a:latin typeface="Arial" panose="020B0604020202020204" pitchFamily="34" charset="0"/>
              <a:ea typeface="Times New Roman" panose="02020603050405020304" pitchFamily="18" charset="0"/>
            </a:endParaRPr>
          </a:p>
          <a:p>
            <a:pPr marL="742950" lvl="1" indent="-285750">
              <a:lnSpc>
                <a:spcPct val="150000"/>
              </a:lnSpc>
              <a:spcAft>
                <a:spcPts val="800"/>
              </a:spcAft>
              <a:buFont typeface="Arial" panose="020B0604020202020204" pitchFamily="34" charset="0"/>
              <a:buChar char="•"/>
            </a:pPr>
            <a:r>
              <a:rPr lang="en-GB" sz="2500" dirty="0">
                <a:latin typeface="Arial" panose="020B0604020202020204" pitchFamily="34" charset="0"/>
                <a:ea typeface="Times New Roman" panose="02020603050405020304" pitchFamily="18" charset="0"/>
                <a:hlinkClick r:id="rId4"/>
              </a:rPr>
              <a:t>EDF recommendations for equivalent access and choice to electronic communications for persons with disabilities</a:t>
            </a:r>
            <a:endParaRPr lang="en-GB" sz="2500" dirty="0">
              <a:latin typeface="Arial" panose="020B0604020202020204" pitchFamily="34" charset="0"/>
              <a:ea typeface="Times New Roman" panose="02020603050405020304" pitchFamily="18" charset="0"/>
            </a:endParaRPr>
          </a:p>
          <a:p>
            <a:pPr marL="742950" lvl="1" indent="-285750">
              <a:lnSpc>
                <a:spcPct val="150000"/>
              </a:lnSpc>
              <a:spcAft>
                <a:spcPts val="800"/>
              </a:spcAft>
              <a:buFont typeface="Arial" panose="020B0604020202020204" pitchFamily="34" charset="0"/>
              <a:buChar char="•"/>
            </a:pPr>
            <a:r>
              <a:rPr lang="en-GB" sz="2500" dirty="0">
                <a:latin typeface="Arial" panose="020B0604020202020204" pitchFamily="34" charset="0"/>
                <a:ea typeface="Times New Roman" panose="02020603050405020304" pitchFamily="18" charset="0"/>
                <a:hlinkClick r:id="rId5"/>
              </a:rPr>
              <a:t>EDF webinar on transposition of the EECC</a:t>
            </a:r>
            <a:endParaRPr lang="en-GB" sz="2500" dirty="0">
              <a:latin typeface="Arial" panose="020B0604020202020204" pitchFamily="34" charset="0"/>
              <a:ea typeface="Times New Roman" panose="02020603050405020304" pitchFamily="18" charset="0"/>
            </a:endParaRPr>
          </a:p>
          <a:p>
            <a:pPr marL="742950" lvl="1" indent="-285750">
              <a:lnSpc>
                <a:spcPct val="150000"/>
              </a:lnSpc>
              <a:spcAft>
                <a:spcPts val="800"/>
              </a:spcAft>
              <a:buFont typeface="Arial" panose="020B0604020202020204" pitchFamily="34" charset="0"/>
              <a:buChar char="•"/>
            </a:pPr>
            <a:r>
              <a:rPr lang="en-GB" sz="2500" dirty="0">
                <a:latin typeface="Arial" panose="020B0604020202020204" pitchFamily="34" charset="0"/>
                <a:ea typeface="Times New Roman" panose="02020603050405020304" pitchFamily="18" charset="0"/>
                <a:hlinkClick r:id="rId6"/>
              </a:rPr>
              <a:t>EDF position on ensuring effective access to emergency services in the EU</a:t>
            </a:r>
            <a:endParaRPr lang="en-GB" sz="25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280561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9" y="260465"/>
            <a:ext cx="11787186" cy="1411174"/>
          </a:xfrm>
        </p:spPr>
        <p:txBody>
          <a:bodyPr>
            <a:noAutofit/>
          </a:bodyPr>
          <a:lstStyle/>
          <a:p>
            <a:r>
              <a:rPr lang="en-GB" sz="3500" dirty="0"/>
              <a:t>4. Audiovisual content (incl. emergency broadcasts) – Audiovisual Media Services Directive (AVMSD)</a:t>
            </a:r>
          </a:p>
        </p:txBody>
      </p:sp>
      <p:sp>
        <p:nvSpPr>
          <p:cNvPr id="4" name="TextBox 3">
            <a:extLst>
              <a:ext uri="{FF2B5EF4-FFF2-40B4-BE49-F238E27FC236}">
                <a16:creationId xmlns:a16="http://schemas.microsoft.com/office/drawing/2014/main" id="{1E0DFCD5-1D98-4417-9632-9EDE515A8664}"/>
              </a:ext>
            </a:extLst>
          </p:cNvPr>
          <p:cNvSpPr txBox="1"/>
          <p:nvPr/>
        </p:nvSpPr>
        <p:spPr>
          <a:xfrm>
            <a:off x="359274" y="1900241"/>
            <a:ext cx="11473452" cy="4527137"/>
          </a:xfrm>
          <a:prstGeom prst="rect">
            <a:avLst/>
          </a:prstGeom>
          <a:noFill/>
        </p:spPr>
        <p:txBody>
          <a:bodyPr wrap="square">
            <a:spAutoFit/>
          </a:bodyPr>
          <a:lstStyle/>
          <a:p>
            <a:pPr marL="342900" indent="-342900" algn="just">
              <a:lnSpc>
                <a:spcPct val="150000"/>
              </a:lnSpc>
              <a:spcAft>
                <a:spcPts val="800"/>
              </a:spcAft>
              <a:buFont typeface="Arial" panose="020B0604020202020204" pitchFamily="34" charset="0"/>
              <a:buChar char="•"/>
            </a:pPr>
            <a:r>
              <a:rPr lang="en-GB" sz="2600" dirty="0">
                <a:latin typeface="Arial" panose="020B0604020202020204" pitchFamily="34" charset="0"/>
                <a:ea typeface="Times New Roman" panose="02020603050405020304" pitchFamily="18" charset="0"/>
              </a:rPr>
              <a:t>Focuses on the accessibility of the content: subtitles for the deaf and hard of hearing, sign language interpretation, audio-description, audio-subtitles</a:t>
            </a:r>
          </a:p>
          <a:p>
            <a:pPr algn="just">
              <a:lnSpc>
                <a:spcPct val="150000"/>
              </a:lnSpc>
              <a:spcAft>
                <a:spcPts val="800"/>
              </a:spcAft>
            </a:pPr>
            <a:r>
              <a:rPr lang="en-GB" sz="2600" dirty="0">
                <a:latin typeface="Arial" panose="020B0604020202020204" pitchFamily="34" charset="0"/>
                <a:ea typeface="Times New Roman" panose="02020603050405020304" pitchFamily="18" charset="0"/>
              </a:rPr>
              <a:t>Requires that:</a:t>
            </a:r>
          </a:p>
          <a:p>
            <a:pPr marL="342900" indent="-342900" algn="just">
              <a:lnSpc>
                <a:spcPct val="150000"/>
              </a:lnSpc>
              <a:spcAft>
                <a:spcPts val="800"/>
              </a:spcAft>
              <a:buFont typeface="Arial" panose="020B0604020202020204" pitchFamily="34" charset="0"/>
              <a:buChar char="•"/>
            </a:pPr>
            <a:r>
              <a:rPr lang="en-GB" sz="2600" dirty="0">
                <a:latin typeface="Arial" panose="020B0604020202020204" pitchFamily="34" charset="0"/>
                <a:ea typeface="Times New Roman" panose="02020603050405020304" pitchFamily="18" charset="0"/>
              </a:rPr>
              <a:t>audio-visual media service providers (TV channels and on-demand services such as Netflix) make their services gradually more accessible to persons with disabilities </a:t>
            </a:r>
          </a:p>
          <a:p>
            <a:pPr marL="342900" indent="-342900" algn="just">
              <a:lnSpc>
                <a:spcPct val="150000"/>
              </a:lnSpc>
              <a:spcAft>
                <a:spcPts val="800"/>
              </a:spcAft>
              <a:buFont typeface="Arial" panose="020B0604020202020204" pitchFamily="34" charset="0"/>
              <a:buChar char="•"/>
            </a:pPr>
            <a:r>
              <a:rPr lang="en-GB" sz="2600" dirty="0">
                <a:effectLst/>
                <a:latin typeface="Arial" panose="020B0604020202020204" pitchFamily="34" charset="0"/>
                <a:ea typeface="Times New Roman" panose="02020603050405020304" pitchFamily="18" charset="0"/>
              </a:rPr>
              <a:t>Public emergency broadcasts are accessible for persons with disabilities</a:t>
            </a:r>
          </a:p>
        </p:txBody>
      </p:sp>
    </p:spTree>
    <p:extLst>
      <p:ext uri="{BB962C8B-B14F-4D97-AF65-F5344CB8AC3E}">
        <p14:creationId xmlns:p14="http://schemas.microsoft.com/office/powerpoint/2010/main" val="1534434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217602"/>
            <a:ext cx="11772899" cy="1582624"/>
          </a:xfrm>
        </p:spPr>
        <p:txBody>
          <a:bodyPr>
            <a:noAutofit/>
          </a:bodyPr>
          <a:lstStyle/>
          <a:p>
            <a:r>
              <a:rPr lang="en-GB" sz="3500" dirty="0"/>
              <a:t>4. Audiovisual content (incl. emergency broadcasts) – Audiovisual Media Services Directive (AVMSD)</a:t>
            </a:r>
          </a:p>
        </p:txBody>
      </p:sp>
      <p:sp>
        <p:nvSpPr>
          <p:cNvPr id="4" name="TextBox 3">
            <a:extLst>
              <a:ext uri="{FF2B5EF4-FFF2-40B4-BE49-F238E27FC236}">
                <a16:creationId xmlns:a16="http://schemas.microsoft.com/office/drawing/2014/main" id="{1E0DFCD5-1D98-4417-9632-9EDE515A8664}"/>
              </a:ext>
            </a:extLst>
          </p:cNvPr>
          <p:cNvSpPr txBox="1"/>
          <p:nvPr/>
        </p:nvSpPr>
        <p:spPr>
          <a:xfrm>
            <a:off x="209549" y="1800226"/>
            <a:ext cx="11772899" cy="5024709"/>
          </a:xfrm>
          <a:prstGeom prst="rect">
            <a:avLst/>
          </a:prstGeom>
          <a:noFill/>
        </p:spPr>
        <p:txBody>
          <a:bodyPr wrap="square">
            <a:spAutoFit/>
          </a:bodyPr>
          <a:lstStyle/>
          <a:p>
            <a:pPr marL="457200" indent="-457200">
              <a:lnSpc>
                <a:spcPct val="150000"/>
              </a:lnSpc>
              <a:spcAft>
                <a:spcPts val="800"/>
              </a:spcAft>
              <a:buFont typeface="Arial" panose="020B0604020202020204" pitchFamily="34" charset="0"/>
              <a:buChar char="•"/>
            </a:pPr>
            <a:r>
              <a:rPr lang="en-GB" sz="2600" dirty="0">
                <a:effectLst/>
                <a:latin typeface="Arial" panose="020B0604020202020204" pitchFamily="34" charset="0"/>
                <a:ea typeface="Times New Roman" panose="02020603050405020304" pitchFamily="18" charset="0"/>
              </a:rPr>
              <a:t>Requires that Member States designate a single, easily accessible, and publicly available online contact point for providing information and receiving complaints regarding any accessibility issues.</a:t>
            </a:r>
          </a:p>
          <a:p>
            <a:pPr marL="457200" indent="-457200">
              <a:lnSpc>
                <a:spcPct val="150000"/>
              </a:lnSpc>
              <a:spcAft>
                <a:spcPts val="800"/>
              </a:spcAft>
              <a:buFont typeface="Arial" panose="020B0604020202020204" pitchFamily="34" charset="0"/>
              <a:buChar char="•"/>
            </a:pPr>
            <a:r>
              <a:rPr lang="en-GB" sz="2600" dirty="0">
                <a:latin typeface="Arial" panose="020B0604020202020204" pitchFamily="34" charset="0"/>
                <a:ea typeface="Times New Roman" panose="02020603050405020304" pitchFamily="18" charset="0"/>
              </a:rPr>
              <a:t>P</a:t>
            </a:r>
            <a:r>
              <a:rPr lang="en-GB" sz="2600" dirty="0">
                <a:effectLst/>
                <a:latin typeface="Arial" panose="020B0604020202020204" pitchFamily="34" charset="0"/>
                <a:ea typeface="Times New Roman" panose="02020603050405020304" pitchFamily="18" charset="0"/>
              </a:rPr>
              <a:t>rohibits discriminatory and hateful speech towards persons with disabilities.</a:t>
            </a:r>
          </a:p>
          <a:p>
            <a:pPr marL="457200" indent="-457200">
              <a:lnSpc>
                <a:spcPct val="150000"/>
              </a:lnSpc>
              <a:spcAft>
                <a:spcPts val="800"/>
              </a:spcAft>
              <a:buFont typeface="Arial" panose="020B0604020202020204" pitchFamily="34" charset="0"/>
              <a:buChar char="•"/>
            </a:pPr>
            <a:r>
              <a:rPr lang="en-GB" sz="2600" dirty="0">
                <a:effectLst/>
                <a:latin typeface="Arial" panose="020B0604020202020204" pitchFamily="34" charset="0"/>
                <a:ea typeface="Times New Roman" panose="02020603050405020304" pitchFamily="18" charset="0"/>
              </a:rPr>
              <a:t>Main shortcoming is that AVMSD is very vague: does not specify the timeline, amount of content, and quality of services that need to be improved.</a:t>
            </a:r>
          </a:p>
        </p:txBody>
      </p:sp>
    </p:spTree>
    <p:extLst>
      <p:ext uri="{BB962C8B-B14F-4D97-AF65-F5344CB8AC3E}">
        <p14:creationId xmlns:p14="http://schemas.microsoft.com/office/powerpoint/2010/main" val="29820592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260465"/>
            <a:ext cx="11772899" cy="1582624"/>
          </a:xfrm>
        </p:spPr>
        <p:txBody>
          <a:bodyPr>
            <a:noAutofit/>
          </a:bodyPr>
          <a:lstStyle/>
          <a:p>
            <a:r>
              <a:rPr lang="en-GB" sz="3600" dirty="0"/>
              <a:t>4. Audiovisual content (incl. emergency broadcasts) – Audiovisual Media Services Directive (AVMSD)</a:t>
            </a:r>
          </a:p>
        </p:txBody>
      </p:sp>
      <p:sp>
        <p:nvSpPr>
          <p:cNvPr id="4" name="TextBox 3">
            <a:extLst>
              <a:ext uri="{FF2B5EF4-FFF2-40B4-BE49-F238E27FC236}">
                <a16:creationId xmlns:a16="http://schemas.microsoft.com/office/drawing/2014/main" id="{1E0DFCD5-1D98-4417-9632-9EDE515A8664}"/>
              </a:ext>
            </a:extLst>
          </p:cNvPr>
          <p:cNvSpPr txBox="1"/>
          <p:nvPr/>
        </p:nvSpPr>
        <p:spPr>
          <a:xfrm>
            <a:off x="499472" y="2445094"/>
            <a:ext cx="11473452" cy="3263522"/>
          </a:xfrm>
          <a:prstGeom prst="rect">
            <a:avLst/>
          </a:prstGeom>
          <a:noFill/>
        </p:spPr>
        <p:txBody>
          <a:bodyPr wrap="square">
            <a:spAutoFit/>
          </a:bodyPr>
          <a:lstStyle/>
          <a:p>
            <a:pPr>
              <a:lnSpc>
                <a:spcPct val="150000"/>
              </a:lnSpc>
              <a:spcAft>
                <a:spcPts val="800"/>
              </a:spcAft>
            </a:pPr>
            <a:r>
              <a:rPr lang="en-GB" sz="3200" dirty="0">
                <a:effectLst/>
                <a:latin typeface="Arial" panose="020B0604020202020204" pitchFamily="34" charset="0"/>
                <a:ea typeface="Times New Roman" panose="02020603050405020304" pitchFamily="18" charset="0"/>
              </a:rPr>
              <a:t>For more information see:</a:t>
            </a:r>
          </a:p>
          <a:p>
            <a:pPr marL="342900" indent="-342900">
              <a:lnSpc>
                <a:spcPct val="150000"/>
              </a:lnSpc>
              <a:spcAft>
                <a:spcPts val="800"/>
              </a:spcAft>
              <a:buFont typeface="Arial" panose="020B0604020202020204" pitchFamily="34" charset="0"/>
              <a:buChar char="•"/>
            </a:pPr>
            <a:r>
              <a:rPr lang="en-GB" sz="3200" dirty="0">
                <a:latin typeface="Arial" panose="020B0604020202020204" pitchFamily="34" charset="0"/>
                <a:ea typeface="Times New Roman" panose="02020603050405020304" pitchFamily="18" charset="0"/>
                <a:hlinkClick r:id="rId3"/>
              </a:rPr>
              <a:t>EDF webpage on the AVMSD</a:t>
            </a:r>
            <a:endParaRPr lang="en-GB" sz="3200" dirty="0">
              <a:latin typeface="Arial" panose="020B0604020202020204" pitchFamily="34" charset="0"/>
              <a:ea typeface="Times New Roman" panose="02020603050405020304" pitchFamily="18" charset="0"/>
            </a:endParaRPr>
          </a:p>
          <a:p>
            <a:pPr marL="342900" indent="-342900">
              <a:lnSpc>
                <a:spcPct val="150000"/>
              </a:lnSpc>
              <a:spcAft>
                <a:spcPts val="800"/>
              </a:spcAft>
              <a:buFont typeface="Arial" panose="020B0604020202020204" pitchFamily="34" charset="0"/>
              <a:buChar char="•"/>
            </a:pPr>
            <a:r>
              <a:rPr lang="en-GB" sz="3200" dirty="0">
                <a:latin typeface="Arial" panose="020B0604020202020204" pitchFamily="34" charset="0"/>
                <a:ea typeface="Times New Roman" panose="02020603050405020304" pitchFamily="18" charset="0"/>
                <a:hlinkClick r:id="rId4"/>
              </a:rPr>
              <a:t>EDF toolkit on transposition of the AVMSD</a:t>
            </a:r>
            <a:endParaRPr lang="en-GB" sz="3200" dirty="0">
              <a:latin typeface="Arial" panose="020B0604020202020204" pitchFamily="34" charset="0"/>
              <a:ea typeface="Times New Roman" panose="02020603050405020304" pitchFamily="18" charset="0"/>
            </a:endParaRPr>
          </a:p>
          <a:p>
            <a:pPr marL="342900" indent="-342900">
              <a:lnSpc>
                <a:spcPct val="150000"/>
              </a:lnSpc>
              <a:spcAft>
                <a:spcPts val="800"/>
              </a:spcAft>
              <a:buFont typeface="Arial" panose="020B0604020202020204" pitchFamily="34" charset="0"/>
              <a:buChar char="•"/>
            </a:pPr>
            <a:r>
              <a:rPr lang="en-GB" sz="3200" dirty="0">
                <a:effectLst/>
                <a:latin typeface="Arial" panose="020B0604020202020204" pitchFamily="34" charset="0"/>
                <a:ea typeface="Times New Roman" panose="02020603050405020304" pitchFamily="18" charset="0"/>
                <a:hlinkClick r:id="rId5"/>
              </a:rPr>
              <a:t>EDF webinar on transposition of the AVMSD</a:t>
            </a:r>
            <a:endParaRPr lang="en-GB" sz="32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696215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08" y="214143"/>
            <a:ext cx="11728842" cy="1387988"/>
          </a:xfrm>
        </p:spPr>
        <p:txBody>
          <a:bodyPr>
            <a:noAutofit/>
          </a:bodyPr>
          <a:lstStyle/>
          <a:p>
            <a:r>
              <a:rPr lang="en-GB" sz="4300" dirty="0"/>
              <a:t>5. Books and e-books – Marrakesh Treaty and Directive</a:t>
            </a:r>
            <a:endParaRPr lang="en-GB" sz="4300" b="1" dirty="0">
              <a:solidFill>
                <a:srgbClr val="0070C0"/>
              </a:solidFill>
            </a:endParaRPr>
          </a:p>
        </p:txBody>
      </p:sp>
      <p:sp>
        <p:nvSpPr>
          <p:cNvPr id="4" name="TextBox 3">
            <a:extLst>
              <a:ext uri="{FF2B5EF4-FFF2-40B4-BE49-F238E27FC236}">
                <a16:creationId xmlns:a16="http://schemas.microsoft.com/office/drawing/2014/main" id="{1E0DFCD5-1D98-4417-9632-9EDE515A8664}"/>
              </a:ext>
            </a:extLst>
          </p:cNvPr>
          <p:cNvSpPr txBox="1"/>
          <p:nvPr/>
        </p:nvSpPr>
        <p:spPr>
          <a:xfrm>
            <a:off x="428037" y="1602131"/>
            <a:ext cx="11532384" cy="5024709"/>
          </a:xfrm>
          <a:prstGeom prst="rect">
            <a:avLst/>
          </a:prstGeom>
          <a:noFill/>
        </p:spPr>
        <p:txBody>
          <a:bodyPr wrap="square">
            <a:spAutoFit/>
          </a:bodyPr>
          <a:lstStyle/>
          <a:p>
            <a:pPr marL="342900" indent="-342900">
              <a:lnSpc>
                <a:spcPct val="150000"/>
              </a:lnSpc>
              <a:spcAft>
                <a:spcPts val="800"/>
              </a:spcAft>
              <a:buFont typeface="Arial" panose="020B0604020202020204" pitchFamily="34" charset="0"/>
              <a:buChar char="•"/>
            </a:pPr>
            <a:r>
              <a:rPr lang="en-GB" sz="2600" dirty="0">
                <a:effectLst/>
                <a:latin typeface="Arial" panose="020B0604020202020204" pitchFamily="34" charset="0"/>
                <a:ea typeface="Times New Roman" panose="02020603050405020304" pitchFamily="18" charset="0"/>
              </a:rPr>
              <a:t>An international treaty that aims to facilitate access to published works for persons who are blind, visually impaired or otherwise print disabled</a:t>
            </a:r>
          </a:p>
          <a:p>
            <a:pPr marL="342900" indent="-342900">
              <a:lnSpc>
                <a:spcPct val="150000"/>
              </a:lnSpc>
              <a:spcAft>
                <a:spcPts val="800"/>
              </a:spcAft>
              <a:buFont typeface="Arial" panose="020B0604020202020204" pitchFamily="34" charset="0"/>
              <a:buChar char="•"/>
            </a:pPr>
            <a:r>
              <a:rPr lang="en-GB" sz="2600" dirty="0">
                <a:latin typeface="Arial" panose="020B0604020202020204" pitchFamily="34" charset="0"/>
                <a:ea typeface="Times New Roman" panose="02020603050405020304" pitchFamily="18" charset="0"/>
              </a:rPr>
              <a:t>The treaty waives copyright restrictions related to books and e-books to allow authorised bodies to share accessible formats with other bodies across borders , so accessible publications are widely available for persons with disabilities </a:t>
            </a:r>
          </a:p>
          <a:p>
            <a:pPr marL="342900" indent="-342900">
              <a:lnSpc>
                <a:spcPct val="150000"/>
              </a:lnSpc>
              <a:spcAft>
                <a:spcPts val="800"/>
              </a:spcAft>
              <a:buFont typeface="Arial" panose="020B0604020202020204" pitchFamily="34" charset="0"/>
              <a:buChar char="•"/>
            </a:pPr>
            <a:r>
              <a:rPr lang="en-GB" sz="2600" dirty="0">
                <a:latin typeface="Arial" panose="020B0604020202020204" pitchFamily="34" charset="0"/>
                <a:ea typeface="Times New Roman" panose="02020603050405020304" pitchFamily="18" charset="0"/>
              </a:rPr>
              <a:t>E.g. authorised body: library or an organisation of persons with disabilities that creates accessible copies of publications. </a:t>
            </a:r>
            <a:endParaRPr lang="en-GB" sz="26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450610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650161"/>
            <a:ext cx="10515600" cy="1325563"/>
          </a:xfrm>
        </p:spPr>
        <p:txBody>
          <a:bodyPr>
            <a:normAutofit/>
          </a:bodyPr>
          <a:lstStyle/>
          <a:p>
            <a:pPr algn="ctr"/>
            <a:r>
              <a:rPr lang="en-US" sz="4000" b="1" dirty="0">
                <a:solidFill>
                  <a:srgbClr val="0070C0"/>
                </a:solidFill>
              </a:rPr>
              <a:t>Introducing the booklet and how to use it </a:t>
            </a:r>
            <a:endParaRPr lang="en-GB" sz="4000" b="1" dirty="0">
              <a:solidFill>
                <a:srgbClr val="0070C0"/>
              </a:solidFill>
            </a:endParaRPr>
          </a:p>
        </p:txBody>
      </p:sp>
      <p:pic>
        <p:nvPicPr>
          <p:cNvPr id="4" name="Picture 3">
            <a:extLst>
              <a:ext uri="{FF2B5EF4-FFF2-40B4-BE49-F238E27FC236}">
                <a16:creationId xmlns:a16="http://schemas.microsoft.com/office/drawing/2014/main" id="{8F3BF6BE-8CBF-4868-8AA0-3957C5D3015A}"/>
              </a:ext>
            </a:extLst>
          </p:cNvPr>
          <p:cNvPicPr>
            <a:picLocks noChangeAspect="1"/>
          </p:cNvPicPr>
          <p:nvPr/>
        </p:nvPicPr>
        <p:blipFill rotWithShape="1">
          <a:blip r:embed="rId3"/>
          <a:srcRect l="36646" t="17384" r="38480" b="24051"/>
          <a:stretch/>
        </p:blipFill>
        <p:spPr>
          <a:xfrm>
            <a:off x="5035296" y="2196104"/>
            <a:ext cx="2665109" cy="3529744"/>
          </a:xfrm>
          <a:prstGeom prst="rect">
            <a:avLst/>
          </a:prstGeom>
        </p:spPr>
      </p:pic>
      <p:sp>
        <p:nvSpPr>
          <p:cNvPr id="3" name="TextBox 2">
            <a:extLst>
              <a:ext uri="{FF2B5EF4-FFF2-40B4-BE49-F238E27FC236}">
                <a16:creationId xmlns:a16="http://schemas.microsoft.com/office/drawing/2014/main" id="{3967574F-5BFB-44EC-A7FC-C54910D3FEDB}"/>
              </a:ext>
            </a:extLst>
          </p:cNvPr>
          <p:cNvSpPr txBox="1"/>
          <p:nvPr/>
        </p:nvSpPr>
        <p:spPr>
          <a:xfrm>
            <a:off x="4742688" y="5946229"/>
            <a:ext cx="3564566" cy="523220"/>
          </a:xfrm>
          <a:prstGeom prst="rect">
            <a:avLst/>
          </a:prstGeom>
          <a:noFill/>
        </p:spPr>
        <p:txBody>
          <a:bodyPr wrap="none" rtlCol="0">
            <a:spAutoFit/>
          </a:bodyPr>
          <a:lstStyle/>
          <a:p>
            <a:r>
              <a:rPr lang="fr-BE" sz="2800" dirty="0"/>
              <a:t>Do </a:t>
            </a:r>
            <a:r>
              <a:rPr lang="fr-BE" sz="2800" dirty="0" err="1"/>
              <a:t>you</a:t>
            </a:r>
            <a:r>
              <a:rPr lang="fr-BE" sz="2800" dirty="0"/>
              <a:t> know about </a:t>
            </a:r>
            <a:r>
              <a:rPr lang="fr-BE" sz="2800" dirty="0" err="1"/>
              <a:t>it</a:t>
            </a:r>
            <a:r>
              <a:rPr lang="fr-BE" sz="2800" dirty="0"/>
              <a:t>? </a:t>
            </a:r>
          </a:p>
        </p:txBody>
      </p:sp>
    </p:spTree>
    <p:extLst>
      <p:ext uri="{BB962C8B-B14F-4D97-AF65-F5344CB8AC3E}">
        <p14:creationId xmlns:p14="http://schemas.microsoft.com/office/powerpoint/2010/main" val="8634118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08" y="503351"/>
            <a:ext cx="11728842" cy="1098780"/>
          </a:xfrm>
        </p:spPr>
        <p:txBody>
          <a:bodyPr>
            <a:noAutofit/>
          </a:bodyPr>
          <a:lstStyle/>
          <a:p>
            <a:r>
              <a:rPr lang="en-GB" sz="4500" dirty="0"/>
              <a:t>5. Books and e-books – Marrakesh Treaty and Directive</a:t>
            </a:r>
            <a:endParaRPr lang="en-GB" sz="4500" b="1" dirty="0">
              <a:solidFill>
                <a:srgbClr val="0070C0"/>
              </a:solidFill>
            </a:endParaRPr>
          </a:p>
        </p:txBody>
      </p:sp>
      <p:sp>
        <p:nvSpPr>
          <p:cNvPr id="4" name="TextBox 3">
            <a:extLst>
              <a:ext uri="{FF2B5EF4-FFF2-40B4-BE49-F238E27FC236}">
                <a16:creationId xmlns:a16="http://schemas.microsoft.com/office/drawing/2014/main" id="{1E0DFCD5-1D98-4417-9632-9EDE515A8664}"/>
              </a:ext>
            </a:extLst>
          </p:cNvPr>
          <p:cNvSpPr txBox="1"/>
          <p:nvPr/>
        </p:nvSpPr>
        <p:spPr>
          <a:xfrm>
            <a:off x="428037" y="1972378"/>
            <a:ext cx="11532384" cy="4366901"/>
          </a:xfrm>
          <a:prstGeom prst="rect">
            <a:avLst/>
          </a:prstGeom>
          <a:noFill/>
        </p:spPr>
        <p:txBody>
          <a:bodyPr wrap="square">
            <a:spAutoFit/>
          </a:bodyPr>
          <a:lstStyle/>
          <a:p>
            <a:pPr marL="342900" indent="-342900">
              <a:lnSpc>
                <a:spcPct val="150000"/>
              </a:lnSpc>
              <a:spcAft>
                <a:spcPts val="800"/>
              </a:spcAft>
              <a:buFont typeface="Arial" panose="020B0604020202020204" pitchFamily="34" charset="0"/>
              <a:buChar char="•"/>
            </a:pPr>
            <a:r>
              <a:rPr lang="en-GB" sz="3000" dirty="0">
                <a:effectLst/>
                <a:latin typeface="Arial" panose="020B0604020202020204" pitchFamily="34" charset="0"/>
                <a:ea typeface="Times New Roman" panose="02020603050405020304" pitchFamily="18" charset="0"/>
              </a:rPr>
              <a:t>EU has ratified the Treaty in October 2018, and adopted a </a:t>
            </a:r>
            <a:r>
              <a:rPr lang="en-GB" sz="3000" u="sng" dirty="0">
                <a:solidFill>
                  <a:srgbClr val="0000FF"/>
                </a:solidFill>
                <a:effectLst/>
                <a:latin typeface="Arial" panose="020B0604020202020204" pitchFamily="34" charset="0"/>
                <a:ea typeface="Times New Roman" panose="02020603050405020304" pitchFamily="18" charset="0"/>
                <a:hlinkClick r:id="rId3"/>
              </a:rPr>
              <a:t>Directive</a:t>
            </a:r>
            <a:r>
              <a:rPr lang="en-GB" sz="3000" dirty="0">
                <a:effectLst/>
                <a:latin typeface="Arial" panose="020B0604020202020204" pitchFamily="34" charset="0"/>
                <a:ea typeface="Times New Roman" panose="02020603050405020304" pitchFamily="18" charset="0"/>
              </a:rPr>
              <a:t> setting the legal framework within the EU countries, and a </a:t>
            </a:r>
            <a:r>
              <a:rPr lang="en-GB" sz="3000" u="sng" dirty="0">
                <a:solidFill>
                  <a:srgbClr val="0000FF"/>
                </a:solidFill>
                <a:effectLst/>
                <a:latin typeface="Arial" panose="020B0604020202020204" pitchFamily="34" charset="0"/>
                <a:ea typeface="Times New Roman" panose="02020603050405020304" pitchFamily="18" charset="0"/>
                <a:hlinkClick r:id="rId4"/>
              </a:rPr>
              <a:t>Council decision</a:t>
            </a:r>
            <a:r>
              <a:rPr lang="en-GB" sz="3000" dirty="0">
                <a:effectLst/>
                <a:latin typeface="Arial" panose="020B0604020202020204" pitchFamily="34" charset="0"/>
                <a:ea typeface="Times New Roman" panose="02020603050405020304" pitchFamily="18" charset="0"/>
              </a:rPr>
              <a:t> to set out the conditions with non-EU countries.</a:t>
            </a:r>
          </a:p>
          <a:p>
            <a:pPr>
              <a:lnSpc>
                <a:spcPct val="150000"/>
              </a:lnSpc>
              <a:spcAft>
                <a:spcPts val="800"/>
              </a:spcAft>
            </a:pPr>
            <a:r>
              <a:rPr lang="en-GB" sz="3000" dirty="0">
                <a:effectLst/>
                <a:latin typeface="Arial" panose="020B0604020202020204" pitchFamily="34" charset="0"/>
                <a:ea typeface="Times New Roman" panose="02020603050405020304" pitchFamily="18" charset="0"/>
              </a:rPr>
              <a:t>For more information see:</a:t>
            </a:r>
          </a:p>
          <a:p>
            <a:pPr marL="457200" indent="-457200">
              <a:lnSpc>
                <a:spcPct val="150000"/>
              </a:lnSpc>
              <a:spcAft>
                <a:spcPts val="800"/>
              </a:spcAft>
              <a:buFont typeface="Arial" panose="020B0604020202020204" pitchFamily="34" charset="0"/>
              <a:buChar char="•"/>
            </a:pPr>
            <a:r>
              <a:rPr lang="en-GB" sz="3000" u="sng" dirty="0">
                <a:solidFill>
                  <a:srgbClr val="0000FF"/>
                </a:solidFill>
                <a:effectLst/>
                <a:latin typeface="Arial" panose="020B0604020202020204" pitchFamily="34" charset="0"/>
                <a:ea typeface="Times New Roman" panose="02020603050405020304" pitchFamily="18" charset="0"/>
                <a:hlinkClick r:id="rId5"/>
              </a:rPr>
              <a:t>European Blind Union webpage</a:t>
            </a:r>
            <a:endParaRPr lang="en-GB" sz="30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9557785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50479"/>
            <a:ext cx="10515600" cy="1311865"/>
          </a:xfrm>
        </p:spPr>
        <p:txBody>
          <a:bodyPr>
            <a:normAutofit fontScale="90000"/>
          </a:bodyPr>
          <a:lstStyle/>
          <a:p>
            <a:pPr algn="ctr"/>
            <a:r>
              <a:rPr lang="fr-BE" sz="5300" dirty="0" err="1"/>
              <a:t>Passengers</a:t>
            </a:r>
            <a:r>
              <a:rPr lang="fr-BE" sz="5300" dirty="0"/>
              <a:t>’ Rights and Freedom of </a:t>
            </a:r>
            <a:r>
              <a:rPr lang="fr-BE" sz="5300" dirty="0" err="1"/>
              <a:t>Movement</a:t>
            </a:r>
            <a:endParaRPr lang="en-GB" sz="4000" b="1" dirty="0">
              <a:solidFill>
                <a:srgbClr val="0070C0"/>
              </a:solidFill>
            </a:endParaRPr>
          </a:p>
        </p:txBody>
      </p:sp>
    </p:spTree>
    <p:extLst>
      <p:ext uri="{BB962C8B-B14F-4D97-AF65-F5344CB8AC3E}">
        <p14:creationId xmlns:p14="http://schemas.microsoft.com/office/powerpoint/2010/main" val="40932251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3" y="532312"/>
            <a:ext cx="10515600" cy="1311865"/>
          </a:xfrm>
        </p:spPr>
        <p:txBody>
          <a:bodyPr>
            <a:normAutofit fontScale="90000"/>
          </a:bodyPr>
          <a:lstStyle/>
          <a:p>
            <a:r>
              <a:rPr lang="en-GB" sz="5300" dirty="0"/>
              <a:t>Passengers’ Rights and Freedom of movement </a:t>
            </a:r>
            <a:br>
              <a:rPr lang="en-GB" sz="5300" dirty="0"/>
            </a:br>
            <a:endParaRPr lang="en-GB" sz="4000" b="1" dirty="0">
              <a:solidFill>
                <a:srgbClr val="0070C0"/>
              </a:solidFill>
            </a:endParaRPr>
          </a:p>
        </p:txBody>
      </p:sp>
      <p:sp>
        <p:nvSpPr>
          <p:cNvPr id="3" name="TextBox 2">
            <a:extLst>
              <a:ext uri="{FF2B5EF4-FFF2-40B4-BE49-F238E27FC236}">
                <a16:creationId xmlns:a16="http://schemas.microsoft.com/office/drawing/2014/main" id="{0E0BD5AC-5DA7-4DE0-B4C4-B885492B6750}"/>
              </a:ext>
            </a:extLst>
          </p:cNvPr>
          <p:cNvSpPr txBox="1"/>
          <p:nvPr/>
        </p:nvSpPr>
        <p:spPr>
          <a:xfrm>
            <a:off x="576942" y="1844177"/>
            <a:ext cx="10515600" cy="3970318"/>
          </a:xfrm>
          <a:prstGeom prst="rect">
            <a:avLst/>
          </a:prstGeom>
          <a:noFill/>
        </p:spPr>
        <p:txBody>
          <a:bodyPr wrap="square" rtlCol="0">
            <a:spAutoFit/>
          </a:bodyPr>
          <a:lstStyle/>
          <a:p>
            <a:r>
              <a:rPr lang="de-DE" sz="3600" dirty="0">
                <a:latin typeface="Arial" panose="020B0604020202020204" pitchFamily="34" charset="0"/>
                <a:cs typeface="Arial" panose="020B0604020202020204" pitchFamily="34" charset="0"/>
              </a:rPr>
              <a:t>According to  EU Passengers‘ Rights law, you have rights when you travel by</a:t>
            </a:r>
          </a:p>
          <a:p>
            <a:pPr marL="285750" indent="-285750">
              <a:buFont typeface="Arial" panose="020B0604020202020204" pitchFamily="34" charset="0"/>
              <a:buChar char="•"/>
            </a:pPr>
            <a:endParaRPr lang="de-DE" sz="3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3600" dirty="0">
                <a:latin typeface="Arial" panose="020B0604020202020204" pitchFamily="34" charset="0"/>
                <a:cs typeface="Arial" panose="020B0604020202020204" pitchFamily="34" charset="0"/>
              </a:rPr>
              <a:t>Air </a:t>
            </a:r>
          </a:p>
          <a:p>
            <a:pPr marL="285750" indent="-285750">
              <a:buFont typeface="Arial" panose="020B0604020202020204" pitchFamily="34" charset="0"/>
              <a:buChar char="•"/>
            </a:pPr>
            <a:r>
              <a:rPr lang="de-DE" sz="3600" dirty="0">
                <a:latin typeface="Arial" panose="020B0604020202020204" pitchFamily="34" charset="0"/>
                <a:cs typeface="Arial" panose="020B0604020202020204" pitchFamily="34" charset="0"/>
              </a:rPr>
              <a:t>Rail</a:t>
            </a:r>
          </a:p>
          <a:p>
            <a:pPr marL="285750" indent="-285750">
              <a:buFont typeface="Arial" panose="020B0604020202020204" pitchFamily="34" charset="0"/>
              <a:buChar char="•"/>
            </a:pPr>
            <a:r>
              <a:rPr lang="de-DE" sz="3600" dirty="0">
                <a:latin typeface="Arial" panose="020B0604020202020204" pitchFamily="34" charset="0"/>
                <a:cs typeface="Arial" panose="020B0604020202020204" pitchFamily="34" charset="0"/>
              </a:rPr>
              <a:t>Coach</a:t>
            </a:r>
          </a:p>
          <a:p>
            <a:pPr marL="285750" indent="-285750">
              <a:buFont typeface="Arial" panose="020B0604020202020204" pitchFamily="34" charset="0"/>
              <a:buChar char="•"/>
            </a:pPr>
            <a:r>
              <a:rPr lang="de-DE" sz="3600" dirty="0">
                <a:latin typeface="Arial" panose="020B0604020202020204" pitchFamily="34" charset="0"/>
                <a:cs typeface="Arial" panose="020B0604020202020204" pitchFamily="34" charset="0"/>
              </a:rPr>
              <a:t>Boat </a:t>
            </a:r>
            <a:endParaRPr lang="en-GB" sz="3600" dirty="0">
              <a:latin typeface="Arial" panose="020B0604020202020204" pitchFamily="34" charset="0"/>
              <a:cs typeface="Arial" panose="020B0604020202020204" pitchFamily="34" charset="0"/>
            </a:endParaRPr>
          </a:p>
        </p:txBody>
      </p:sp>
      <p:pic>
        <p:nvPicPr>
          <p:cNvPr id="1026" name="Picture 2" descr="Free Icon | Air transport">
            <a:extLst>
              <a:ext uri="{FF2B5EF4-FFF2-40B4-BE49-F238E27FC236}">
                <a16:creationId xmlns:a16="http://schemas.microsoft.com/office/drawing/2014/main" id="{4E9A231E-1B97-4489-99C3-68ECC2F9C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0051" y="2902193"/>
            <a:ext cx="17430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ain Transportation icon PNG, ICO or ICNS | Free vector icons">
            <a:extLst>
              <a:ext uri="{FF2B5EF4-FFF2-40B4-BE49-F238E27FC236}">
                <a16:creationId xmlns:a16="http://schemas.microsoft.com/office/drawing/2014/main" id="{BE2C8A7E-26E6-438E-9C94-E6D1A8D185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0183" y="2571750"/>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ach Bus Icons - Download Free Vector Icons | Noun Project">
            <a:extLst>
              <a:ext uri="{FF2B5EF4-FFF2-40B4-BE49-F238E27FC236}">
                <a16:creationId xmlns:a16="http://schemas.microsoft.com/office/drawing/2014/main" id="{235BA15F-44DB-41FD-ADD5-2CFCC7F373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0051" y="4428077"/>
            <a:ext cx="1971031" cy="19710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con&#10;&#10;Description automatically generated">
            <a:extLst>
              <a:ext uri="{FF2B5EF4-FFF2-40B4-BE49-F238E27FC236}">
                <a16:creationId xmlns:a16="http://schemas.microsoft.com/office/drawing/2014/main" id="{A2A6FF6E-5DB6-476B-8D77-9B82209CED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27055" y="4850557"/>
            <a:ext cx="1354174" cy="1354174"/>
          </a:xfrm>
          <a:prstGeom prst="rect">
            <a:avLst/>
          </a:prstGeom>
        </p:spPr>
      </p:pic>
    </p:spTree>
    <p:extLst>
      <p:ext uri="{BB962C8B-B14F-4D97-AF65-F5344CB8AC3E}">
        <p14:creationId xmlns:p14="http://schemas.microsoft.com/office/powerpoint/2010/main" val="24262485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3" y="532312"/>
            <a:ext cx="10515600" cy="1311865"/>
          </a:xfrm>
        </p:spPr>
        <p:txBody>
          <a:bodyPr>
            <a:normAutofit fontScale="90000"/>
          </a:bodyPr>
          <a:lstStyle/>
          <a:p>
            <a:r>
              <a:rPr lang="en-GB" sz="5300" dirty="0"/>
              <a:t>Passengers’ Rights and Freedom of movement </a:t>
            </a:r>
            <a:endParaRPr lang="en-GB" sz="4000" b="1" dirty="0">
              <a:solidFill>
                <a:srgbClr val="0070C0"/>
              </a:solidFill>
            </a:endParaRPr>
          </a:p>
        </p:txBody>
      </p:sp>
      <p:sp>
        <p:nvSpPr>
          <p:cNvPr id="3" name="TextBox 2">
            <a:extLst>
              <a:ext uri="{FF2B5EF4-FFF2-40B4-BE49-F238E27FC236}">
                <a16:creationId xmlns:a16="http://schemas.microsoft.com/office/drawing/2014/main" id="{93846453-50A4-453D-B3F2-874DECA284DD}"/>
              </a:ext>
            </a:extLst>
          </p:cNvPr>
          <p:cNvSpPr txBox="1"/>
          <p:nvPr/>
        </p:nvSpPr>
        <p:spPr>
          <a:xfrm>
            <a:off x="576942" y="2038865"/>
            <a:ext cx="10420571" cy="4524315"/>
          </a:xfrm>
          <a:prstGeom prst="rect">
            <a:avLst/>
          </a:prstGeom>
          <a:noFill/>
        </p:spPr>
        <p:txBody>
          <a:bodyPr wrap="square" rtlCol="0">
            <a:spAutoFit/>
          </a:bodyPr>
          <a:lstStyle/>
          <a:p>
            <a:r>
              <a:rPr lang="de-DE" sz="3200" dirty="0">
                <a:latin typeface="Arial" panose="020B0604020202020204" pitchFamily="34" charset="0"/>
                <a:cs typeface="Arial" panose="020B0604020202020204" pitchFamily="34" charset="0"/>
              </a:rPr>
              <a:t>You have the right to</a:t>
            </a:r>
          </a:p>
          <a:p>
            <a:endParaRPr lang="de-DE"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3200" dirty="0">
                <a:latin typeface="Arial" panose="020B0604020202020204" pitchFamily="34" charset="0"/>
                <a:cs typeface="Arial" panose="020B0604020202020204" pitchFamily="34" charset="0"/>
              </a:rPr>
              <a:t>Buy a ticket and make a reservation</a:t>
            </a:r>
            <a:endParaRPr lang="en-GB"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3200" dirty="0">
                <a:latin typeface="Arial" panose="020B0604020202020204" pitchFamily="34" charset="0"/>
                <a:cs typeface="Arial" panose="020B0604020202020204" pitchFamily="34" charset="0"/>
              </a:rPr>
              <a:t>Transport</a:t>
            </a:r>
          </a:p>
          <a:p>
            <a:pPr marL="285750" indent="-285750">
              <a:buFont typeface="Arial" panose="020B0604020202020204" pitchFamily="34" charset="0"/>
              <a:buChar char="•"/>
            </a:pPr>
            <a:r>
              <a:rPr lang="en-GB" sz="3200" dirty="0">
                <a:latin typeface="Arial" panose="020B0604020202020204" pitchFamily="34" charset="0"/>
                <a:cs typeface="Arial" panose="020B0604020202020204" pitchFamily="34" charset="0"/>
              </a:rPr>
              <a:t>Assistance </a:t>
            </a:r>
          </a:p>
          <a:p>
            <a:pPr marL="285750" indent="-285750">
              <a:buFont typeface="Arial" panose="020B0604020202020204" pitchFamily="34" charset="0"/>
              <a:buChar char="•"/>
            </a:pPr>
            <a:r>
              <a:rPr lang="en-GB" sz="3200" dirty="0">
                <a:latin typeface="Arial" panose="020B0604020202020204" pitchFamily="34" charset="0"/>
                <a:cs typeface="Arial" panose="020B0604020202020204" pitchFamily="34" charset="0"/>
              </a:rPr>
              <a:t>Compensation for mobility equipment</a:t>
            </a:r>
          </a:p>
          <a:p>
            <a:pPr marL="285750" indent="-285750">
              <a:buFont typeface="Arial" panose="020B0604020202020204" pitchFamily="34" charset="0"/>
              <a:buChar char="•"/>
            </a:pPr>
            <a:r>
              <a:rPr lang="en-GB" sz="3200" dirty="0">
                <a:latin typeface="Arial" panose="020B0604020202020204" pitchFamily="34" charset="0"/>
                <a:cs typeface="Arial" panose="020B0604020202020204" pitchFamily="34" charset="0"/>
              </a:rPr>
              <a:t>Complain</a:t>
            </a:r>
          </a:p>
          <a:p>
            <a:pPr marL="285750" indent="-285750">
              <a:buFont typeface="Arial" panose="020B0604020202020204" pitchFamily="34" charset="0"/>
              <a:buChar char="•"/>
            </a:pPr>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However, there are still  numerous exemptions!</a:t>
            </a:r>
            <a:endParaRPr lang="de-DE"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92019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3" y="532312"/>
            <a:ext cx="10515600" cy="1311865"/>
          </a:xfrm>
        </p:spPr>
        <p:txBody>
          <a:bodyPr>
            <a:normAutofit fontScale="90000"/>
          </a:bodyPr>
          <a:lstStyle/>
          <a:p>
            <a:r>
              <a:rPr lang="en-GB" sz="5300" dirty="0"/>
              <a:t>Passengers’ Rights and Freedom of movement </a:t>
            </a:r>
            <a:endParaRPr lang="en-GB" sz="4000" b="1" dirty="0">
              <a:solidFill>
                <a:srgbClr val="0070C0"/>
              </a:solidFill>
            </a:endParaRPr>
          </a:p>
        </p:txBody>
      </p:sp>
      <p:sp>
        <p:nvSpPr>
          <p:cNvPr id="3" name="TextBox 2">
            <a:extLst>
              <a:ext uri="{FF2B5EF4-FFF2-40B4-BE49-F238E27FC236}">
                <a16:creationId xmlns:a16="http://schemas.microsoft.com/office/drawing/2014/main" id="{93846453-50A4-453D-B3F2-874DECA284DD}"/>
              </a:ext>
            </a:extLst>
          </p:cNvPr>
          <p:cNvSpPr txBox="1"/>
          <p:nvPr/>
        </p:nvSpPr>
        <p:spPr>
          <a:xfrm>
            <a:off x="576943" y="2038865"/>
            <a:ext cx="7319026" cy="4524315"/>
          </a:xfrm>
          <a:prstGeom prst="rect">
            <a:avLst/>
          </a:prstGeom>
          <a:noFill/>
        </p:spPr>
        <p:txBody>
          <a:bodyPr wrap="square" rtlCol="0">
            <a:spAutoFit/>
          </a:bodyPr>
          <a:lstStyle/>
          <a:p>
            <a:r>
              <a:rPr lang="de-DE" sz="3200" dirty="0">
                <a:latin typeface="Arial" panose="020B0604020202020204" pitchFamily="34" charset="0"/>
                <a:cs typeface="Arial" panose="020B0604020202020204" pitchFamily="34" charset="0"/>
              </a:rPr>
              <a:t>EU Parking Card</a:t>
            </a:r>
          </a:p>
          <a:p>
            <a:endParaRPr lang="de-DE"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de-DE" sz="3200" dirty="0">
                <a:latin typeface="Arial" panose="020B0604020202020204" pitchFamily="34" charset="0"/>
                <a:cs typeface="Arial" panose="020B0604020202020204" pitchFamily="34" charset="0"/>
              </a:rPr>
              <a:t>Based on Council Recommendation</a:t>
            </a:r>
          </a:p>
          <a:p>
            <a:pPr marL="457200" indent="-457200">
              <a:buFont typeface="Arial" panose="020B0604020202020204" pitchFamily="34" charset="0"/>
              <a:buChar char="•"/>
            </a:pPr>
            <a:r>
              <a:rPr lang="de-DE" sz="3200" dirty="0">
                <a:latin typeface="Arial" panose="020B0604020202020204" pitchFamily="34" charset="0"/>
                <a:cs typeface="Arial" panose="020B0604020202020204" pitchFamily="34" charset="0"/>
              </a:rPr>
              <a:t>Local authorities decide on eligibility and distribute the Card</a:t>
            </a:r>
          </a:p>
          <a:p>
            <a:pPr marL="457200" indent="-457200">
              <a:buFont typeface="Arial" panose="020B0604020202020204" pitchFamily="34" charset="0"/>
              <a:buChar char="•"/>
            </a:pPr>
            <a:r>
              <a:rPr lang="de-DE" sz="3200" dirty="0">
                <a:latin typeface="Arial" panose="020B0604020202020204" pitchFamily="34" charset="0"/>
                <a:cs typeface="Arial" panose="020B0604020202020204" pitchFamily="34" charset="0"/>
              </a:rPr>
              <a:t>Different rules apply in each Member State (sometimes even locally)</a:t>
            </a:r>
          </a:p>
          <a:p>
            <a:endParaRPr lang="de-DE" sz="3200" dirty="0">
              <a:latin typeface="Arial" panose="020B0604020202020204" pitchFamily="34" charset="0"/>
              <a:cs typeface="Arial" panose="020B0604020202020204" pitchFamily="34" charset="0"/>
            </a:endParaRPr>
          </a:p>
          <a:p>
            <a:endParaRPr lang="de-DE" sz="32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89DE71E-92EB-4D56-B377-C4AC5401577E}"/>
              </a:ext>
            </a:extLst>
          </p:cNvPr>
          <p:cNvPicPr>
            <a:picLocks noChangeAspect="1"/>
          </p:cNvPicPr>
          <p:nvPr/>
        </p:nvPicPr>
        <p:blipFill>
          <a:blip r:embed="rId3"/>
          <a:stretch>
            <a:fillRect/>
          </a:stretch>
        </p:blipFill>
        <p:spPr>
          <a:xfrm>
            <a:off x="7921042" y="3429001"/>
            <a:ext cx="3957792" cy="3134180"/>
          </a:xfrm>
          <a:prstGeom prst="rect">
            <a:avLst/>
          </a:prstGeom>
        </p:spPr>
      </p:pic>
    </p:spTree>
    <p:extLst>
      <p:ext uri="{BB962C8B-B14F-4D97-AF65-F5344CB8AC3E}">
        <p14:creationId xmlns:p14="http://schemas.microsoft.com/office/powerpoint/2010/main" val="1126886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50479"/>
            <a:ext cx="10515600" cy="1311865"/>
          </a:xfrm>
        </p:spPr>
        <p:txBody>
          <a:bodyPr>
            <a:normAutofit/>
          </a:bodyPr>
          <a:lstStyle/>
          <a:p>
            <a:pPr algn="ctr"/>
            <a:r>
              <a:rPr lang="en-GB" sz="5300" dirty="0"/>
              <a:t>Youth Programmes</a:t>
            </a:r>
            <a:endParaRPr lang="en-GB" sz="4000" b="1" dirty="0">
              <a:solidFill>
                <a:srgbClr val="0070C0"/>
              </a:solidFill>
            </a:endParaRPr>
          </a:p>
        </p:txBody>
      </p:sp>
    </p:spTree>
    <p:extLst>
      <p:ext uri="{BB962C8B-B14F-4D97-AF65-F5344CB8AC3E}">
        <p14:creationId xmlns:p14="http://schemas.microsoft.com/office/powerpoint/2010/main" val="7200039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5ACB5-92AB-4E4D-8A4F-C576A0D75985}"/>
              </a:ext>
            </a:extLst>
          </p:cNvPr>
          <p:cNvSpPr>
            <a:spLocks noGrp="1"/>
          </p:cNvSpPr>
          <p:nvPr>
            <p:ph type="title"/>
          </p:nvPr>
        </p:nvSpPr>
        <p:spPr/>
        <p:txBody>
          <a:bodyPr/>
          <a:lstStyle/>
          <a:p>
            <a:r>
              <a:rPr lang="fr-BE" dirty="0"/>
              <a:t>Erasmus+</a:t>
            </a:r>
            <a:endParaRPr lang="en-BE" dirty="0"/>
          </a:p>
        </p:txBody>
      </p:sp>
      <p:sp>
        <p:nvSpPr>
          <p:cNvPr id="3" name="Content Placeholder 2">
            <a:extLst>
              <a:ext uri="{FF2B5EF4-FFF2-40B4-BE49-F238E27FC236}">
                <a16:creationId xmlns:a16="http://schemas.microsoft.com/office/drawing/2014/main" id="{EBCBD036-7B9B-47F8-B2C1-625DF7D5A313}"/>
              </a:ext>
            </a:extLst>
          </p:cNvPr>
          <p:cNvSpPr>
            <a:spLocks noGrp="1"/>
          </p:cNvSpPr>
          <p:nvPr>
            <p:ph idx="1"/>
          </p:nvPr>
        </p:nvSpPr>
        <p:spPr/>
        <p:txBody>
          <a:bodyPr>
            <a:normAutofit fontScale="92500" lnSpcReduction="10000"/>
          </a:bodyPr>
          <a:lstStyle/>
          <a:p>
            <a:r>
              <a:rPr lang="fr-BE" dirty="0"/>
              <a:t>The </a:t>
            </a:r>
            <a:r>
              <a:rPr lang="fr-BE" dirty="0" err="1"/>
              <a:t>Mobility</a:t>
            </a:r>
            <a:r>
              <a:rPr lang="fr-BE" dirty="0"/>
              <a:t> Programme for Education Youth and sport</a:t>
            </a:r>
          </a:p>
          <a:p>
            <a:pPr marL="0" indent="0">
              <a:buNone/>
            </a:pPr>
            <a:endParaRPr lang="fr-BE" dirty="0"/>
          </a:p>
          <a:p>
            <a:pPr marL="0" indent="0">
              <a:buNone/>
            </a:pPr>
            <a:r>
              <a:rPr lang="fr-BE" b="1" dirty="0"/>
              <a:t>For </a:t>
            </a:r>
            <a:r>
              <a:rPr lang="fr-BE" b="1" dirty="0" err="1"/>
              <a:t>learners</a:t>
            </a:r>
            <a:r>
              <a:rPr lang="fr-BE" b="1" dirty="0"/>
              <a:t> and </a:t>
            </a:r>
            <a:r>
              <a:rPr lang="fr-BE" b="1" dirty="0" err="1"/>
              <a:t>youth</a:t>
            </a:r>
            <a:r>
              <a:rPr lang="fr-BE" b="1" dirty="0"/>
              <a:t> </a:t>
            </a:r>
            <a:r>
              <a:rPr lang="fr-BE" b="1" dirty="0" err="1"/>
              <a:t>with</a:t>
            </a:r>
            <a:r>
              <a:rPr lang="fr-BE" b="1" dirty="0"/>
              <a:t> </a:t>
            </a:r>
            <a:r>
              <a:rPr lang="fr-BE" b="1" dirty="0" err="1"/>
              <a:t>disabilities</a:t>
            </a:r>
            <a:r>
              <a:rPr lang="fr-BE" b="1" dirty="0"/>
              <a:t>?</a:t>
            </a:r>
          </a:p>
          <a:p>
            <a:r>
              <a:rPr lang="fr-BE" dirty="0"/>
              <a:t>Grant to cover Disability </a:t>
            </a:r>
            <a:r>
              <a:rPr lang="fr-BE" dirty="0" err="1"/>
              <a:t>costs</a:t>
            </a:r>
            <a:r>
              <a:rPr lang="fr-BE" dirty="0"/>
              <a:t> (</a:t>
            </a:r>
            <a:r>
              <a:rPr lang="fr-BE" dirty="0" err="1"/>
              <a:t>request</a:t>
            </a:r>
            <a:r>
              <a:rPr lang="fr-BE" dirty="0"/>
              <a:t> </a:t>
            </a:r>
            <a:r>
              <a:rPr lang="fr-BE" dirty="0" err="1"/>
              <a:t>it</a:t>
            </a:r>
            <a:r>
              <a:rPr lang="fr-BE" dirty="0"/>
              <a:t> </a:t>
            </a:r>
            <a:r>
              <a:rPr lang="fr-BE" dirty="0" err="1"/>
              <a:t>ahead</a:t>
            </a:r>
            <a:r>
              <a:rPr lang="fr-BE" dirty="0"/>
              <a:t> of your </a:t>
            </a:r>
            <a:r>
              <a:rPr lang="fr-BE" dirty="0" err="1"/>
              <a:t>mobility</a:t>
            </a:r>
            <a:r>
              <a:rPr lang="fr-BE" dirty="0"/>
              <a:t> to </a:t>
            </a:r>
            <a:r>
              <a:rPr lang="fr-BE" dirty="0" err="1"/>
              <a:t>get</a:t>
            </a:r>
            <a:r>
              <a:rPr lang="fr-BE" dirty="0"/>
              <a:t> </a:t>
            </a:r>
            <a:r>
              <a:rPr lang="fr-BE" dirty="0" err="1"/>
              <a:t>it</a:t>
            </a:r>
            <a:r>
              <a:rPr lang="fr-BE" dirty="0"/>
              <a:t>)</a:t>
            </a:r>
          </a:p>
          <a:p>
            <a:r>
              <a:rPr lang="fr-BE" dirty="0" err="1"/>
              <a:t>Prefinancing</a:t>
            </a:r>
            <a:endParaRPr lang="fr-BE" dirty="0"/>
          </a:p>
          <a:p>
            <a:r>
              <a:rPr lang="fr-BE" dirty="0"/>
              <a:t>Organise a </a:t>
            </a:r>
            <a:r>
              <a:rPr lang="fr-BE" dirty="0" err="1"/>
              <a:t>preparatory</a:t>
            </a:r>
            <a:r>
              <a:rPr lang="fr-BE" dirty="0"/>
              <a:t> </a:t>
            </a:r>
            <a:r>
              <a:rPr lang="fr-BE" dirty="0" err="1"/>
              <a:t>visit</a:t>
            </a:r>
            <a:r>
              <a:rPr lang="fr-BE" dirty="0"/>
              <a:t> </a:t>
            </a:r>
            <a:r>
              <a:rPr lang="fr-BE" dirty="0" err="1"/>
              <a:t>funded</a:t>
            </a:r>
            <a:r>
              <a:rPr lang="fr-BE" dirty="0"/>
              <a:t> by the programme</a:t>
            </a:r>
          </a:p>
          <a:p>
            <a:r>
              <a:rPr lang="fr-BE" dirty="0" err="1"/>
              <a:t>Language</a:t>
            </a:r>
            <a:r>
              <a:rPr lang="fr-BE" dirty="0"/>
              <a:t> classes for </a:t>
            </a:r>
            <a:r>
              <a:rPr lang="fr-BE" dirty="0" err="1"/>
              <a:t>those</a:t>
            </a:r>
            <a:r>
              <a:rPr lang="fr-BE" dirty="0"/>
              <a:t> not </a:t>
            </a:r>
            <a:r>
              <a:rPr lang="fr-BE" dirty="0" err="1"/>
              <a:t>managing</a:t>
            </a:r>
            <a:r>
              <a:rPr lang="fr-BE" dirty="0"/>
              <a:t> to use Online </a:t>
            </a:r>
            <a:r>
              <a:rPr lang="fr-BE" dirty="0" err="1"/>
              <a:t>Linguistic</a:t>
            </a:r>
            <a:r>
              <a:rPr lang="fr-BE" dirty="0"/>
              <a:t> Tool</a:t>
            </a:r>
          </a:p>
          <a:p>
            <a:r>
              <a:rPr lang="fr-BE" dirty="0"/>
              <a:t>Check the </a:t>
            </a:r>
            <a:r>
              <a:rPr lang="fr-BE" dirty="0">
                <a:hlinkClick r:id="rId3"/>
              </a:rPr>
              <a:t>www.inclusivemobility.eu</a:t>
            </a:r>
            <a:r>
              <a:rPr lang="fr-BE" dirty="0"/>
              <a:t> </a:t>
            </a:r>
            <a:endParaRPr lang="en-BE" dirty="0"/>
          </a:p>
        </p:txBody>
      </p:sp>
      <p:pic>
        <p:nvPicPr>
          <p:cNvPr id="5" name="Picture 4" descr="A picture containing text&#10;&#10;Description automatically generated">
            <a:extLst>
              <a:ext uri="{FF2B5EF4-FFF2-40B4-BE49-F238E27FC236}">
                <a16:creationId xmlns:a16="http://schemas.microsoft.com/office/drawing/2014/main" id="{E7B143AA-1670-4460-B850-95681509A6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1042" y="-276239"/>
            <a:ext cx="3669570" cy="2608289"/>
          </a:xfrm>
          <a:prstGeom prst="rect">
            <a:avLst/>
          </a:prstGeom>
        </p:spPr>
      </p:pic>
    </p:spTree>
    <p:extLst>
      <p:ext uri="{BB962C8B-B14F-4D97-AF65-F5344CB8AC3E}">
        <p14:creationId xmlns:p14="http://schemas.microsoft.com/office/powerpoint/2010/main" val="25582557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6E354-38B0-400B-A4E4-528146425A9D}"/>
              </a:ext>
            </a:extLst>
          </p:cNvPr>
          <p:cNvSpPr>
            <a:spLocks noGrp="1"/>
          </p:cNvSpPr>
          <p:nvPr>
            <p:ph type="title"/>
          </p:nvPr>
        </p:nvSpPr>
        <p:spPr/>
        <p:txBody>
          <a:bodyPr>
            <a:normAutofit/>
          </a:bodyPr>
          <a:lstStyle/>
          <a:p>
            <a:r>
              <a:rPr lang="fr-BE" sz="3600" dirty="0"/>
              <a:t>The European </a:t>
            </a:r>
            <a:r>
              <a:rPr lang="fr-BE" sz="3600" dirty="0" err="1"/>
              <a:t>Solidarity</a:t>
            </a:r>
            <a:r>
              <a:rPr lang="fr-BE" sz="3600" dirty="0"/>
              <a:t> Corps (ESC)</a:t>
            </a:r>
            <a:endParaRPr lang="en-BE" sz="3600" dirty="0"/>
          </a:p>
        </p:txBody>
      </p:sp>
      <p:sp>
        <p:nvSpPr>
          <p:cNvPr id="3" name="Content Placeholder 2">
            <a:extLst>
              <a:ext uri="{FF2B5EF4-FFF2-40B4-BE49-F238E27FC236}">
                <a16:creationId xmlns:a16="http://schemas.microsoft.com/office/drawing/2014/main" id="{9E4A8E60-82E4-40ED-A166-0D3C8C2C41E9}"/>
              </a:ext>
            </a:extLst>
          </p:cNvPr>
          <p:cNvSpPr>
            <a:spLocks noGrp="1"/>
          </p:cNvSpPr>
          <p:nvPr>
            <p:ph idx="1"/>
          </p:nvPr>
        </p:nvSpPr>
        <p:spPr/>
        <p:txBody>
          <a:bodyPr>
            <a:normAutofit fontScale="92500" lnSpcReduction="10000"/>
          </a:bodyPr>
          <a:lstStyle/>
          <a:p>
            <a:r>
              <a:rPr lang="fr-BE" dirty="0" err="1"/>
              <a:t>Volunteering</a:t>
            </a:r>
            <a:r>
              <a:rPr lang="fr-BE" dirty="0"/>
              <a:t> </a:t>
            </a:r>
            <a:r>
              <a:rPr lang="fr-BE" dirty="0" err="1"/>
              <a:t>abroad</a:t>
            </a:r>
            <a:r>
              <a:rPr lang="fr-BE" dirty="0"/>
              <a:t> for </a:t>
            </a:r>
            <a:r>
              <a:rPr lang="fr-BE" dirty="0" err="1"/>
              <a:t>young</a:t>
            </a:r>
            <a:r>
              <a:rPr lang="fr-BE" dirty="0"/>
              <a:t> people </a:t>
            </a:r>
            <a:r>
              <a:rPr lang="fr-BE" dirty="0" err="1"/>
              <a:t>aged</a:t>
            </a:r>
            <a:r>
              <a:rPr lang="fr-BE" dirty="0"/>
              <a:t> 18 -30 for a maximum </a:t>
            </a:r>
            <a:r>
              <a:rPr lang="fr-BE" dirty="0" err="1"/>
              <a:t>period</a:t>
            </a:r>
            <a:r>
              <a:rPr lang="fr-BE" dirty="0"/>
              <a:t> of 1 </a:t>
            </a:r>
            <a:r>
              <a:rPr lang="fr-BE" dirty="0" err="1"/>
              <a:t>year</a:t>
            </a:r>
            <a:endParaRPr lang="fr-BE" dirty="0"/>
          </a:p>
          <a:p>
            <a:endParaRPr lang="fr-BE" dirty="0"/>
          </a:p>
          <a:p>
            <a:pPr marL="0" indent="0">
              <a:buNone/>
            </a:pPr>
            <a:r>
              <a:rPr lang="fr-BE" b="1" dirty="0"/>
              <a:t>For </a:t>
            </a:r>
            <a:r>
              <a:rPr lang="fr-BE" b="1" dirty="0" err="1"/>
              <a:t>young</a:t>
            </a:r>
            <a:r>
              <a:rPr lang="fr-BE" b="1" dirty="0"/>
              <a:t> </a:t>
            </a:r>
            <a:r>
              <a:rPr lang="fr-BE" b="1" dirty="0" err="1"/>
              <a:t>volunteers</a:t>
            </a:r>
            <a:r>
              <a:rPr lang="fr-BE" b="1" dirty="0"/>
              <a:t> </a:t>
            </a:r>
            <a:r>
              <a:rPr lang="fr-BE" b="1" dirty="0" err="1"/>
              <a:t>with</a:t>
            </a:r>
            <a:r>
              <a:rPr lang="fr-BE" b="1" dirty="0"/>
              <a:t> </a:t>
            </a:r>
            <a:r>
              <a:rPr lang="fr-BE" b="1" dirty="0" err="1"/>
              <a:t>disabilities</a:t>
            </a:r>
            <a:r>
              <a:rPr lang="fr-BE" b="1" dirty="0"/>
              <a:t>?</a:t>
            </a:r>
          </a:p>
          <a:p>
            <a:r>
              <a:rPr lang="fr-BE" dirty="0" err="1"/>
              <a:t>Costs</a:t>
            </a:r>
            <a:r>
              <a:rPr lang="fr-BE" dirty="0"/>
              <a:t> </a:t>
            </a:r>
            <a:r>
              <a:rPr lang="fr-BE" dirty="0" err="1"/>
              <a:t>related</a:t>
            </a:r>
            <a:r>
              <a:rPr lang="fr-BE" dirty="0"/>
              <a:t> to </a:t>
            </a:r>
            <a:r>
              <a:rPr lang="fr-BE" dirty="0" err="1"/>
              <a:t>disabilities</a:t>
            </a:r>
            <a:r>
              <a:rPr lang="fr-BE" dirty="0"/>
              <a:t> </a:t>
            </a:r>
            <a:r>
              <a:rPr lang="fr-BE" dirty="0" err="1"/>
              <a:t>covered</a:t>
            </a:r>
            <a:r>
              <a:rPr lang="fr-BE" dirty="0"/>
              <a:t> </a:t>
            </a:r>
          </a:p>
          <a:p>
            <a:r>
              <a:rPr lang="fr-BE" dirty="0"/>
              <a:t>Organise a </a:t>
            </a:r>
            <a:r>
              <a:rPr lang="fr-BE" dirty="0" err="1"/>
              <a:t>preparatory</a:t>
            </a:r>
            <a:r>
              <a:rPr lang="fr-BE" dirty="0"/>
              <a:t> </a:t>
            </a:r>
            <a:r>
              <a:rPr lang="fr-BE" dirty="0" err="1"/>
              <a:t>visit</a:t>
            </a:r>
            <a:endParaRPr lang="fr-BE" dirty="0"/>
          </a:p>
          <a:p>
            <a:r>
              <a:rPr lang="fr-BE" dirty="0" err="1"/>
              <a:t>Reinforced</a:t>
            </a:r>
            <a:r>
              <a:rPr lang="fr-BE" dirty="0"/>
              <a:t> </a:t>
            </a:r>
            <a:r>
              <a:rPr lang="fr-BE" dirty="0" err="1"/>
              <a:t>mentorship</a:t>
            </a:r>
            <a:endParaRPr lang="fr-BE" dirty="0"/>
          </a:p>
          <a:p>
            <a:r>
              <a:rPr lang="fr-BE" dirty="0"/>
              <a:t>Inclusion </a:t>
            </a:r>
            <a:r>
              <a:rPr lang="fr-BE" dirty="0" err="1"/>
              <a:t>costs</a:t>
            </a:r>
            <a:r>
              <a:rPr lang="fr-BE" dirty="0"/>
              <a:t> a fix </a:t>
            </a:r>
            <a:r>
              <a:rPr lang="fr-BE" dirty="0" err="1"/>
              <a:t>amount</a:t>
            </a:r>
            <a:endParaRPr lang="fr-BE" dirty="0"/>
          </a:p>
          <a:p>
            <a:r>
              <a:rPr lang="fr-BE" dirty="0" err="1"/>
              <a:t>Language</a:t>
            </a:r>
            <a:r>
              <a:rPr lang="fr-BE" dirty="0"/>
              <a:t> classes for </a:t>
            </a:r>
            <a:r>
              <a:rPr lang="fr-BE" dirty="0" err="1"/>
              <a:t>those</a:t>
            </a:r>
            <a:r>
              <a:rPr lang="fr-BE" dirty="0"/>
              <a:t> not </a:t>
            </a:r>
            <a:r>
              <a:rPr lang="fr-BE" dirty="0" err="1"/>
              <a:t>managing</a:t>
            </a:r>
            <a:r>
              <a:rPr lang="fr-BE" dirty="0"/>
              <a:t> to use Online </a:t>
            </a:r>
            <a:r>
              <a:rPr lang="fr-BE" dirty="0" err="1"/>
              <a:t>Linguistic</a:t>
            </a:r>
            <a:r>
              <a:rPr lang="fr-BE" dirty="0"/>
              <a:t> Tool</a:t>
            </a:r>
          </a:p>
          <a:p>
            <a:pPr marL="0" indent="0">
              <a:buNone/>
            </a:pPr>
            <a:endParaRPr lang="en-BE" dirty="0"/>
          </a:p>
        </p:txBody>
      </p:sp>
      <p:pic>
        <p:nvPicPr>
          <p:cNvPr id="5" name="Picture 4" descr="Logo&#10;&#10;Description automatically generated">
            <a:extLst>
              <a:ext uri="{FF2B5EF4-FFF2-40B4-BE49-F238E27FC236}">
                <a16:creationId xmlns:a16="http://schemas.microsoft.com/office/drawing/2014/main" id="{9CF20087-988A-44C5-8C2E-30DFC01E95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5715" y="2530195"/>
            <a:ext cx="3162118" cy="2371589"/>
          </a:xfrm>
          <a:prstGeom prst="rect">
            <a:avLst/>
          </a:prstGeom>
        </p:spPr>
      </p:pic>
    </p:spTree>
    <p:extLst>
      <p:ext uri="{BB962C8B-B14F-4D97-AF65-F5344CB8AC3E}">
        <p14:creationId xmlns:p14="http://schemas.microsoft.com/office/powerpoint/2010/main" val="3930720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67658-C1F3-437E-9628-D1EA0F58FA91}"/>
              </a:ext>
            </a:extLst>
          </p:cNvPr>
          <p:cNvSpPr>
            <a:spLocks noGrp="1"/>
          </p:cNvSpPr>
          <p:nvPr>
            <p:ph type="title"/>
          </p:nvPr>
        </p:nvSpPr>
        <p:spPr/>
        <p:txBody>
          <a:bodyPr/>
          <a:lstStyle/>
          <a:p>
            <a:r>
              <a:rPr lang="fr-BE" dirty="0"/>
              <a:t>The Youth </a:t>
            </a:r>
            <a:r>
              <a:rPr lang="fr-BE" dirty="0" err="1"/>
              <a:t>Guarantee</a:t>
            </a:r>
            <a:endParaRPr lang="en-BE" dirty="0"/>
          </a:p>
        </p:txBody>
      </p:sp>
      <p:sp>
        <p:nvSpPr>
          <p:cNvPr id="3" name="Content Placeholder 2">
            <a:extLst>
              <a:ext uri="{FF2B5EF4-FFF2-40B4-BE49-F238E27FC236}">
                <a16:creationId xmlns:a16="http://schemas.microsoft.com/office/drawing/2014/main" id="{31E895BA-13E7-4253-926F-E1F0896C903E}"/>
              </a:ext>
            </a:extLst>
          </p:cNvPr>
          <p:cNvSpPr>
            <a:spLocks noGrp="1"/>
          </p:cNvSpPr>
          <p:nvPr>
            <p:ph idx="1"/>
          </p:nvPr>
        </p:nvSpPr>
        <p:spPr/>
        <p:txBody>
          <a:bodyPr>
            <a:normAutofit fontScale="92500"/>
          </a:bodyPr>
          <a:lstStyle/>
          <a:p>
            <a:r>
              <a:rPr lang="en-GB" dirty="0">
                <a:latin typeface="Arial" panose="020B0604020202020204" pitchFamily="34" charset="0"/>
                <a:ea typeface="Times New Roman" panose="02020603050405020304" pitchFamily="18" charset="0"/>
              </a:rPr>
              <a:t>O</a:t>
            </a:r>
            <a:r>
              <a:rPr lang="en-GB" dirty="0">
                <a:effectLst/>
                <a:latin typeface="Arial" panose="020B0604020202020204" pitchFamily="34" charset="0"/>
                <a:ea typeface="Times New Roman" panose="02020603050405020304" pitchFamily="18" charset="0"/>
              </a:rPr>
              <a:t>ffers young people under the age of 30 the opportunity to receive a good quality offer of employment, continued education, apprenticeship or traineeship</a:t>
            </a:r>
          </a:p>
          <a:p>
            <a:endParaRPr lang="en-GB" dirty="0">
              <a:latin typeface="Arial" panose="020B0604020202020204" pitchFamily="34" charset="0"/>
              <a:ea typeface="Times New Roman" panose="02020603050405020304" pitchFamily="18" charset="0"/>
            </a:endParaRPr>
          </a:p>
          <a:p>
            <a:r>
              <a:rPr lang="en-GB" dirty="0">
                <a:effectLst/>
                <a:latin typeface="Arial" panose="020B0604020202020204" pitchFamily="34" charset="0"/>
                <a:ea typeface="Times New Roman" panose="02020603050405020304" pitchFamily="18" charset="0"/>
              </a:rPr>
              <a:t>Each EU Country organises in a different way for more info contact your </a:t>
            </a:r>
            <a:r>
              <a:rPr lang="en-GB" u="sng" dirty="0">
                <a:solidFill>
                  <a:srgbClr val="0000FF"/>
                </a:solidFill>
                <a:effectLst/>
                <a:latin typeface="Arial" panose="020B0604020202020204" pitchFamily="34" charset="0"/>
                <a:ea typeface="Times New Roman" panose="02020603050405020304" pitchFamily="18" charset="0"/>
                <a:hlinkClick r:id="rId3"/>
              </a:rPr>
              <a:t>Youth guarantee coordinators from your countries via this list</a:t>
            </a:r>
            <a:endParaRPr lang="fr-BE" dirty="0">
              <a:effectLst/>
              <a:latin typeface="Arial" panose="020B0604020202020204" pitchFamily="34" charset="0"/>
              <a:ea typeface="Times New Roman" panose="02020603050405020304" pitchFamily="18" charset="0"/>
            </a:endParaRPr>
          </a:p>
          <a:p>
            <a:endParaRPr lang="fr-BE" dirty="0">
              <a:latin typeface="Arial" panose="020B0604020202020204" pitchFamily="34" charset="0"/>
            </a:endParaRPr>
          </a:p>
          <a:p>
            <a:pPr marL="0" indent="0">
              <a:buNone/>
            </a:pPr>
            <a:r>
              <a:rPr lang="fr-BE" b="1" dirty="0">
                <a:latin typeface="Arial" panose="020B0604020202020204" pitchFamily="34" charset="0"/>
              </a:rPr>
              <a:t>For </a:t>
            </a:r>
            <a:r>
              <a:rPr lang="fr-BE" b="1" dirty="0" err="1">
                <a:latin typeface="Arial" panose="020B0604020202020204" pitchFamily="34" charset="0"/>
              </a:rPr>
              <a:t>young</a:t>
            </a:r>
            <a:r>
              <a:rPr lang="fr-BE" b="1" dirty="0">
                <a:latin typeface="Arial" panose="020B0604020202020204" pitchFamily="34" charset="0"/>
              </a:rPr>
              <a:t> people </a:t>
            </a:r>
            <a:r>
              <a:rPr lang="fr-BE" b="1" dirty="0" err="1">
                <a:latin typeface="Arial" panose="020B0604020202020204" pitchFamily="34" charset="0"/>
              </a:rPr>
              <a:t>with</a:t>
            </a:r>
            <a:r>
              <a:rPr lang="fr-BE" b="1" dirty="0">
                <a:latin typeface="Arial" panose="020B0604020202020204" pitchFamily="34" charset="0"/>
              </a:rPr>
              <a:t> </a:t>
            </a:r>
            <a:r>
              <a:rPr lang="fr-BE" b="1" dirty="0" err="1">
                <a:latin typeface="Arial" panose="020B0604020202020204" pitchFamily="34" charset="0"/>
              </a:rPr>
              <a:t>disabilities</a:t>
            </a:r>
            <a:r>
              <a:rPr lang="fr-BE" b="1" dirty="0">
                <a:latin typeface="Arial" panose="020B0604020202020204" pitchFamily="34" charset="0"/>
              </a:rPr>
              <a:t>?</a:t>
            </a:r>
          </a:p>
          <a:p>
            <a:r>
              <a:rPr lang="fr-BE" dirty="0">
                <a:latin typeface="Arial" panose="020B0604020202020204" pitchFamily="34" charset="0"/>
              </a:rPr>
              <a:t>No </a:t>
            </a:r>
            <a:r>
              <a:rPr lang="fr-BE" dirty="0" err="1">
                <a:latin typeface="Arial" panose="020B0604020202020204" pitchFamily="34" charset="0"/>
              </a:rPr>
              <a:t>need</a:t>
            </a:r>
            <a:r>
              <a:rPr lang="fr-BE" dirty="0">
                <a:latin typeface="Arial" panose="020B0604020202020204" pitchFamily="34" charset="0"/>
              </a:rPr>
              <a:t> to </a:t>
            </a:r>
            <a:r>
              <a:rPr lang="fr-BE" dirty="0" err="1">
                <a:latin typeface="Arial" panose="020B0604020202020204" pitchFamily="34" charset="0"/>
              </a:rPr>
              <a:t>choose</a:t>
            </a:r>
            <a:r>
              <a:rPr lang="fr-BE" dirty="0">
                <a:latin typeface="Arial" panose="020B0604020202020204" pitchFamily="34" charset="0"/>
              </a:rPr>
              <a:t> </a:t>
            </a:r>
            <a:r>
              <a:rPr lang="fr-BE" dirty="0" err="1">
                <a:latin typeface="Arial" panose="020B0604020202020204" pitchFamily="34" charset="0"/>
              </a:rPr>
              <a:t>between</a:t>
            </a:r>
            <a:r>
              <a:rPr lang="fr-BE" dirty="0">
                <a:latin typeface="Arial" panose="020B0604020202020204" pitchFamily="34" charset="0"/>
              </a:rPr>
              <a:t> the </a:t>
            </a:r>
            <a:r>
              <a:rPr lang="fr-BE" dirty="0" err="1">
                <a:latin typeface="Arial" panose="020B0604020202020204" pitchFamily="34" charset="0"/>
              </a:rPr>
              <a:t>grant</a:t>
            </a:r>
            <a:r>
              <a:rPr lang="fr-BE" dirty="0">
                <a:latin typeface="Arial" panose="020B0604020202020204" pitchFamily="34" charset="0"/>
              </a:rPr>
              <a:t> </a:t>
            </a:r>
            <a:r>
              <a:rPr lang="fr-BE" dirty="0" err="1">
                <a:latin typeface="Arial" panose="020B0604020202020204" pitchFamily="34" charset="0"/>
              </a:rPr>
              <a:t>from</a:t>
            </a:r>
            <a:r>
              <a:rPr lang="fr-BE" dirty="0">
                <a:latin typeface="Arial" panose="020B0604020202020204" pitchFamily="34" charset="0"/>
              </a:rPr>
              <a:t> the Youth </a:t>
            </a:r>
            <a:r>
              <a:rPr lang="fr-BE" dirty="0" err="1">
                <a:latin typeface="Arial" panose="020B0604020202020204" pitchFamily="34" charset="0"/>
              </a:rPr>
              <a:t>Guarantee</a:t>
            </a:r>
            <a:r>
              <a:rPr lang="fr-BE" dirty="0">
                <a:latin typeface="Arial" panose="020B0604020202020204" pitchFamily="34" charset="0"/>
              </a:rPr>
              <a:t> and the Disability </a:t>
            </a:r>
            <a:r>
              <a:rPr lang="fr-BE" dirty="0" err="1">
                <a:latin typeface="Arial" panose="020B0604020202020204" pitchFamily="34" charset="0"/>
              </a:rPr>
              <a:t>allowance</a:t>
            </a:r>
            <a:endParaRPr lang="en-BE" sz="4000" dirty="0"/>
          </a:p>
        </p:txBody>
      </p:sp>
    </p:spTree>
    <p:extLst>
      <p:ext uri="{BB962C8B-B14F-4D97-AF65-F5344CB8AC3E}">
        <p14:creationId xmlns:p14="http://schemas.microsoft.com/office/powerpoint/2010/main" val="29501190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7FE64-9823-4F18-BBAA-FCDA48A22F1A}"/>
              </a:ext>
            </a:extLst>
          </p:cNvPr>
          <p:cNvSpPr>
            <a:spLocks noGrp="1"/>
          </p:cNvSpPr>
          <p:nvPr>
            <p:ph type="title"/>
          </p:nvPr>
        </p:nvSpPr>
        <p:spPr/>
        <p:txBody>
          <a:bodyPr/>
          <a:lstStyle/>
          <a:p>
            <a:r>
              <a:rPr lang="fr-BE" dirty="0"/>
              <a:t>The European Youth </a:t>
            </a:r>
            <a:r>
              <a:rPr lang="fr-BE" dirty="0" err="1"/>
              <a:t>Card</a:t>
            </a:r>
            <a:endParaRPr lang="en-BE" dirty="0"/>
          </a:p>
        </p:txBody>
      </p:sp>
      <p:sp>
        <p:nvSpPr>
          <p:cNvPr id="3" name="Content Placeholder 2">
            <a:extLst>
              <a:ext uri="{FF2B5EF4-FFF2-40B4-BE49-F238E27FC236}">
                <a16:creationId xmlns:a16="http://schemas.microsoft.com/office/drawing/2014/main" id="{25DD7D68-B880-4F24-BD13-A4EA69AC617C}"/>
              </a:ext>
            </a:extLst>
          </p:cNvPr>
          <p:cNvSpPr>
            <a:spLocks noGrp="1"/>
          </p:cNvSpPr>
          <p:nvPr>
            <p:ph idx="1"/>
          </p:nvPr>
        </p:nvSpPr>
        <p:spPr>
          <a:xfrm>
            <a:off x="245076" y="1690688"/>
            <a:ext cx="6687065" cy="4351338"/>
          </a:xfrm>
        </p:spPr>
        <p:txBody>
          <a:bodyPr/>
          <a:lstStyle/>
          <a:p>
            <a:r>
              <a:rPr lang="fr-BE" dirty="0" err="1"/>
              <a:t>Offers</a:t>
            </a:r>
            <a:r>
              <a:rPr lang="fr-BE" dirty="0"/>
              <a:t> </a:t>
            </a:r>
            <a:r>
              <a:rPr lang="en-GB" dirty="0"/>
              <a:t>reductions on cultural activities, shops, transport, eating out and accommodation</a:t>
            </a:r>
          </a:p>
          <a:p>
            <a:r>
              <a:rPr lang="en-GB" dirty="0"/>
              <a:t>It is valid in around 40 European Countries </a:t>
            </a:r>
          </a:p>
          <a:p>
            <a:r>
              <a:rPr lang="en-GB" dirty="0"/>
              <a:t>You need to the card before you enjoy any of the facilities</a:t>
            </a:r>
          </a:p>
          <a:p>
            <a:r>
              <a:rPr lang="en-GB" dirty="0"/>
              <a:t>Each country has its own design for the card</a:t>
            </a:r>
            <a:endParaRPr lang="en-BE" dirty="0"/>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C79CEDF4-59F2-4D30-AB68-B9C087E37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84" y="1445741"/>
            <a:ext cx="3901416" cy="2496064"/>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EF511AC6-1743-4470-B9C4-7E49EE45C1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384" y="4152664"/>
            <a:ext cx="4004578" cy="2250849"/>
          </a:xfrm>
          <a:prstGeom prst="rect">
            <a:avLst/>
          </a:prstGeom>
        </p:spPr>
      </p:pic>
    </p:spTree>
    <p:extLst>
      <p:ext uri="{BB962C8B-B14F-4D97-AF65-F5344CB8AC3E}">
        <p14:creationId xmlns:p14="http://schemas.microsoft.com/office/powerpoint/2010/main" val="1703899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3" y="532312"/>
            <a:ext cx="10515600" cy="1311865"/>
          </a:xfrm>
        </p:spPr>
        <p:txBody>
          <a:bodyPr>
            <a:normAutofit fontScale="90000"/>
          </a:bodyPr>
          <a:lstStyle/>
          <a:p>
            <a:r>
              <a:rPr lang="en-GB" sz="5300" b="1" dirty="0">
                <a:solidFill>
                  <a:srgbClr val="0070C0"/>
                </a:solidFill>
              </a:rPr>
              <a:t>Introducing booklet and how to use it</a:t>
            </a:r>
            <a:endParaRPr lang="en-GB" sz="4000" b="1" dirty="0">
              <a:solidFill>
                <a:srgbClr val="0070C0"/>
              </a:solidFill>
            </a:endParaRPr>
          </a:p>
        </p:txBody>
      </p:sp>
      <p:sp>
        <p:nvSpPr>
          <p:cNvPr id="3" name="TextBox 2">
            <a:extLst>
              <a:ext uri="{FF2B5EF4-FFF2-40B4-BE49-F238E27FC236}">
                <a16:creationId xmlns:a16="http://schemas.microsoft.com/office/drawing/2014/main" id="{E862039D-77F6-4882-908D-ACCA88643310}"/>
              </a:ext>
            </a:extLst>
          </p:cNvPr>
          <p:cNvSpPr txBox="1"/>
          <p:nvPr/>
        </p:nvSpPr>
        <p:spPr>
          <a:xfrm>
            <a:off x="729205" y="2060837"/>
            <a:ext cx="10724859" cy="4154984"/>
          </a:xfrm>
          <a:prstGeom prst="rect">
            <a:avLst/>
          </a:prstGeom>
          <a:noFill/>
        </p:spPr>
        <p:txBody>
          <a:bodyPr wrap="square" rtlCol="0">
            <a:spAutoFit/>
          </a:bodyPr>
          <a:lstStyle/>
          <a:p>
            <a:pPr marL="571500" indent="-571500">
              <a:buFont typeface="Arial" panose="020B0604020202020204" pitchFamily="34" charset="0"/>
              <a:buChar char="•"/>
            </a:pPr>
            <a:r>
              <a:rPr lang="en-GB" sz="4400" dirty="0"/>
              <a:t>First version published in 2018</a:t>
            </a:r>
          </a:p>
          <a:p>
            <a:pPr marL="571500" indent="-571500">
              <a:buFont typeface="Arial" panose="020B0604020202020204" pitchFamily="34" charset="0"/>
              <a:buChar char="•"/>
            </a:pPr>
            <a:r>
              <a:rPr lang="en-GB" sz="4400" dirty="0"/>
              <a:t>3</a:t>
            </a:r>
            <a:r>
              <a:rPr lang="en-GB" sz="4400" baseline="30000" dirty="0"/>
              <a:t>rd</a:t>
            </a:r>
            <a:r>
              <a:rPr lang="en-GB" sz="4400" dirty="0"/>
              <a:t> revision published in October 2021</a:t>
            </a:r>
          </a:p>
          <a:p>
            <a:pPr marL="571500" indent="-571500">
              <a:buFont typeface="Arial" panose="020B0604020202020204" pitchFamily="34" charset="0"/>
              <a:buChar char="•"/>
            </a:pPr>
            <a:r>
              <a:rPr lang="en-GB" sz="4400" dirty="0"/>
              <a:t>Available in: Easy to Read, English, French, Spanish, Portuguese, Slovakian and Greek </a:t>
            </a:r>
          </a:p>
          <a:p>
            <a:pPr marL="571500" indent="-571500">
              <a:buFont typeface="Arial" panose="020B0604020202020204" pitchFamily="34" charset="0"/>
              <a:buChar char="•"/>
            </a:pPr>
            <a:r>
              <a:rPr lang="en-GB" sz="4400" dirty="0"/>
              <a:t>We welcome translation in more languages! </a:t>
            </a:r>
          </a:p>
        </p:txBody>
      </p:sp>
    </p:spTree>
    <p:extLst>
      <p:ext uri="{BB962C8B-B14F-4D97-AF65-F5344CB8AC3E}">
        <p14:creationId xmlns:p14="http://schemas.microsoft.com/office/powerpoint/2010/main" val="15295662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838" y="2280213"/>
            <a:ext cx="11146420" cy="2257063"/>
          </a:xfrm>
        </p:spPr>
        <p:txBody>
          <a:bodyPr>
            <a:normAutofit/>
          </a:bodyPr>
          <a:lstStyle/>
          <a:p>
            <a:pPr algn="ctr"/>
            <a:r>
              <a:rPr lang="en-GB" sz="4000" b="1" dirty="0" err="1">
                <a:solidFill>
                  <a:srgbClr val="0070C0"/>
                </a:solidFill>
              </a:rPr>
              <a:t>Quizz</a:t>
            </a:r>
            <a:br>
              <a:rPr lang="en-GB" sz="4000" b="1" dirty="0">
                <a:solidFill>
                  <a:srgbClr val="0070C0"/>
                </a:solidFill>
              </a:rPr>
            </a:br>
            <a:br>
              <a:rPr lang="en-GB" sz="4000" b="1" dirty="0">
                <a:solidFill>
                  <a:srgbClr val="0070C0"/>
                </a:solidFill>
              </a:rPr>
            </a:br>
            <a:r>
              <a:rPr lang="en-GB" sz="4000" b="1" dirty="0">
                <a:solidFill>
                  <a:srgbClr val="0070C0"/>
                </a:solidFill>
              </a:rPr>
              <a:t>Questions &amp; Answers</a:t>
            </a:r>
          </a:p>
        </p:txBody>
      </p:sp>
    </p:spTree>
    <p:extLst>
      <p:ext uri="{BB962C8B-B14F-4D97-AF65-F5344CB8AC3E}">
        <p14:creationId xmlns:p14="http://schemas.microsoft.com/office/powerpoint/2010/main" val="20019943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ffee on white background">
            <a:extLst>
              <a:ext uri="{FF2B5EF4-FFF2-40B4-BE49-F238E27FC236}">
                <a16:creationId xmlns:a16="http://schemas.microsoft.com/office/drawing/2014/main" id="{35137CF4-4EFE-46E0-83D5-64CF6EE9A774}"/>
              </a:ext>
            </a:extLst>
          </p:cNvPr>
          <p:cNvPicPr>
            <a:picLocks noChangeAspect="1"/>
          </p:cNvPicPr>
          <p:nvPr/>
        </p:nvPicPr>
        <p:blipFill rotWithShape="1">
          <a:blip r:embed="rId3">
            <a:alphaModFix amt="50000"/>
          </a:blip>
          <a:srcRect t="8736" b="6994"/>
          <a:stretch/>
        </p:blipFill>
        <p:spPr>
          <a:xfrm>
            <a:off x="20" y="1"/>
            <a:ext cx="12191980" cy="6857999"/>
          </a:xfrm>
          <a:prstGeom prst="rect">
            <a:avLst/>
          </a:prstGeom>
        </p:spPr>
      </p:pic>
      <p:sp>
        <p:nvSpPr>
          <p:cNvPr id="2" name="Title 1"/>
          <p:cNvSpPr>
            <a:spLocks noGrp="1"/>
          </p:cNvSpPr>
          <p:nvPr>
            <p:ph type="title"/>
          </p:nvPr>
        </p:nvSpPr>
        <p:spPr>
          <a:xfrm>
            <a:off x="3572934" y="1359429"/>
            <a:ext cx="9144000" cy="2900518"/>
          </a:xfrm>
        </p:spPr>
        <p:txBody>
          <a:bodyPr vert="horz" lIns="91440" tIns="45720" rIns="91440" bIns="45720" rtlCol="0" anchor="b">
            <a:normAutofit/>
          </a:bodyPr>
          <a:lstStyle/>
          <a:p>
            <a:pPr algn="ctr"/>
            <a:r>
              <a:rPr lang="en-US" sz="6000" b="1" dirty="0">
                <a:solidFill>
                  <a:srgbClr val="FFFFFF"/>
                </a:solidFill>
                <a:latin typeface="+mj-lt"/>
                <a:ea typeface="+mj-ea"/>
                <a:cs typeface="+mj-cs"/>
              </a:rPr>
              <a:t>Break </a:t>
            </a:r>
          </a:p>
        </p:txBody>
      </p:sp>
    </p:spTree>
    <p:extLst>
      <p:ext uri="{BB962C8B-B14F-4D97-AF65-F5344CB8AC3E}">
        <p14:creationId xmlns:p14="http://schemas.microsoft.com/office/powerpoint/2010/main" val="23578768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2675731"/>
            <a:ext cx="10515600" cy="1325563"/>
          </a:xfrm>
        </p:spPr>
        <p:txBody>
          <a:bodyPr>
            <a:normAutofit/>
          </a:bodyPr>
          <a:lstStyle/>
          <a:p>
            <a:pPr algn="ctr"/>
            <a:r>
              <a:rPr lang="en-US" sz="5400" b="1">
                <a:solidFill>
                  <a:srgbClr val="0070C0"/>
                </a:solidFill>
              </a:rPr>
              <a:t>How to claim your rights </a:t>
            </a:r>
            <a:endParaRPr lang="en-GB" sz="5400" b="1" dirty="0">
              <a:solidFill>
                <a:srgbClr val="0070C0"/>
              </a:solidFill>
            </a:endParaRPr>
          </a:p>
        </p:txBody>
      </p:sp>
    </p:spTree>
    <p:extLst>
      <p:ext uri="{BB962C8B-B14F-4D97-AF65-F5344CB8AC3E}">
        <p14:creationId xmlns:p14="http://schemas.microsoft.com/office/powerpoint/2010/main" val="21538270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425D4-D33F-4B74-96D2-0C1C0269CF88}"/>
              </a:ext>
            </a:extLst>
          </p:cNvPr>
          <p:cNvSpPr>
            <a:spLocks noGrp="1"/>
          </p:cNvSpPr>
          <p:nvPr>
            <p:ph type="title"/>
          </p:nvPr>
        </p:nvSpPr>
        <p:spPr/>
        <p:txBody>
          <a:bodyPr/>
          <a:lstStyle/>
          <a:p>
            <a:r>
              <a:rPr lang="fr-BE" dirty="0"/>
              <a:t>Cases of discrimination: </a:t>
            </a:r>
            <a:r>
              <a:rPr lang="fr-BE" dirty="0" err="1"/>
              <a:t>Equality</a:t>
            </a:r>
            <a:r>
              <a:rPr lang="fr-BE" dirty="0"/>
              <a:t> bodies</a:t>
            </a:r>
          </a:p>
        </p:txBody>
      </p:sp>
      <p:sp>
        <p:nvSpPr>
          <p:cNvPr id="3" name="Content Placeholder 2">
            <a:extLst>
              <a:ext uri="{FF2B5EF4-FFF2-40B4-BE49-F238E27FC236}">
                <a16:creationId xmlns:a16="http://schemas.microsoft.com/office/drawing/2014/main" id="{8B702564-5567-4A2C-AC7E-89DB610D6DED}"/>
              </a:ext>
            </a:extLst>
          </p:cNvPr>
          <p:cNvSpPr>
            <a:spLocks noGrp="1"/>
          </p:cNvSpPr>
          <p:nvPr>
            <p:ph idx="1"/>
          </p:nvPr>
        </p:nvSpPr>
        <p:spPr>
          <a:xfrm>
            <a:off x="838200" y="1825625"/>
            <a:ext cx="10609162" cy="4181636"/>
          </a:xfrm>
        </p:spPr>
        <p:txBody>
          <a:bodyPr>
            <a:normAutofit fontScale="92500"/>
          </a:bodyPr>
          <a:lstStyle/>
          <a:p>
            <a:r>
              <a:rPr lang="en-US" dirty="0"/>
              <a:t>Equality bodies are national institutions that raise awareness, promote equality and often handle complaints when an individual is discriminated against.</a:t>
            </a:r>
          </a:p>
          <a:p>
            <a:r>
              <a:rPr lang="en-US" dirty="0"/>
              <a:t>You can contact them for cases of discrimination based on disability, or other grounds, for example in employment. </a:t>
            </a:r>
          </a:p>
          <a:p>
            <a:r>
              <a:rPr lang="en-US" dirty="0"/>
              <a:t>The European Network of Equality Bodies (Equinet) brings together 46 </a:t>
            </a:r>
            <a:r>
              <a:rPr lang="en-US" dirty="0" err="1"/>
              <a:t>organisations</a:t>
            </a:r>
            <a:r>
              <a:rPr lang="en-US" dirty="0"/>
              <a:t> from 34 European countries, which are empowered to counteract discrimination across a range of grounds including age, disability, gender, race or ethnic origin, religion or belief, and sexual orientation.</a:t>
            </a:r>
          </a:p>
        </p:txBody>
      </p:sp>
    </p:spTree>
    <p:extLst>
      <p:ext uri="{BB962C8B-B14F-4D97-AF65-F5344CB8AC3E}">
        <p14:creationId xmlns:p14="http://schemas.microsoft.com/office/powerpoint/2010/main" val="2042310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425D4-D33F-4B74-96D2-0C1C0269CF88}"/>
              </a:ext>
            </a:extLst>
          </p:cNvPr>
          <p:cNvSpPr>
            <a:spLocks noGrp="1"/>
          </p:cNvSpPr>
          <p:nvPr>
            <p:ph type="title"/>
          </p:nvPr>
        </p:nvSpPr>
        <p:spPr/>
        <p:txBody>
          <a:bodyPr/>
          <a:lstStyle/>
          <a:p>
            <a:r>
              <a:rPr lang="fr-BE" dirty="0"/>
              <a:t>Cases of discrimination: </a:t>
            </a:r>
            <a:r>
              <a:rPr lang="fr-BE" dirty="0" err="1"/>
              <a:t>Equality</a:t>
            </a:r>
            <a:r>
              <a:rPr lang="fr-BE" dirty="0"/>
              <a:t> bodies</a:t>
            </a:r>
          </a:p>
        </p:txBody>
      </p:sp>
      <p:pic>
        <p:nvPicPr>
          <p:cNvPr id="7" name="Content Placeholder 6">
            <a:extLst>
              <a:ext uri="{FF2B5EF4-FFF2-40B4-BE49-F238E27FC236}">
                <a16:creationId xmlns:a16="http://schemas.microsoft.com/office/drawing/2014/main" id="{4A0F6F95-56FA-48AB-9239-EC53DB5D78D0}"/>
              </a:ext>
            </a:extLst>
          </p:cNvPr>
          <p:cNvPicPr>
            <a:picLocks noGrp="1" noChangeAspect="1"/>
          </p:cNvPicPr>
          <p:nvPr>
            <p:ph idx="1"/>
          </p:nvPr>
        </p:nvPicPr>
        <p:blipFill rotWithShape="1">
          <a:blip r:embed="rId3"/>
          <a:srcRect l="92" t="8245" r="966" b="5752"/>
          <a:stretch/>
        </p:blipFill>
        <p:spPr>
          <a:xfrm>
            <a:off x="1173583" y="1690688"/>
            <a:ext cx="9844834" cy="4813515"/>
          </a:xfrm>
        </p:spPr>
      </p:pic>
    </p:spTree>
    <p:extLst>
      <p:ext uri="{BB962C8B-B14F-4D97-AF65-F5344CB8AC3E}">
        <p14:creationId xmlns:p14="http://schemas.microsoft.com/office/powerpoint/2010/main" val="4421609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425D4-D33F-4B74-96D2-0C1C0269CF88}"/>
              </a:ext>
            </a:extLst>
          </p:cNvPr>
          <p:cNvSpPr>
            <a:spLocks noGrp="1"/>
          </p:cNvSpPr>
          <p:nvPr>
            <p:ph type="title"/>
          </p:nvPr>
        </p:nvSpPr>
        <p:spPr/>
        <p:txBody>
          <a:bodyPr/>
          <a:lstStyle/>
          <a:p>
            <a:r>
              <a:rPr lang="fr-BE" dirty="0"/>
              <a:t>Exemple: UNIA - </a:t>
            </a:r>
            <a:r>
              <a:rPr lang="fr-BE" dirty="0" err="1"/>
              <a:t>Belgium</a:t>
            </a:r>
            <a:endParaRPr lang="fr-BE" dirty="0"/>
          </a:p>
        </p:txBody>
      </p:sp>
      <p:pic>
        <p:nvPicPr>
          <p:cNvPr id="7" name="Content Placeholder 6">
            <a:extLst>
              <a:ext uri="{FF2B5EF4-FFF2-40B4-BE49-F238E27FC236}">
                <a16:creationId xmlns:a16="http://schemas.microsoft.com/office/drawing/2014/main" id="{92206403-BF26-46B3-8106-5E8767B567C3}"/>
              </a:ext>
            </a:extLst>
          </p:cNvPr>
          <p:cNvPicPr>
            <a:picLocks noGrp="1" noChangeAspect="1"/>
          </p:cNvPicPr>
          <p:nvPr>
            <p:ph idx="1"/>
          </p:nvPr>
        </p:nvPicPr>
        <p:blipFill rotWithShape="1">
          <a:blip r:embed="rId3"/>
          <a:srcRect l="748" t="9801" r="2280" b="8087"/>
          <a:stretch/>
        </p:blipFill>
        <p:spPr>
          <a:xfrm>
            <a:off x="1011045" y="1648967"/>
            <a:ext cx="10169910" cy="4843908"/>
          </a:xfrm>
        </p:spPr>
      </p:pic>
    </p:spTree>
    <p:extLst>
      <p:ext uri="{BB962C8B-B14F-4D97-AF65-F5344CB8AC3E}">
        <p14:creationId xmlns:p14="http://schemas.microsoft.com/office/powerpoint/2010/main" val="24952283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425D4-D33F-4B74-96D2-0C1C0269CF88}"/>
              </a:ext>
            </a:extLst>
          </p:cNvPr>
          <p:cNvSpPr>
            <a:spLocks noGrp="1"/>
          </p:cNvSpPr>
          <p:nvPr>
            <p:ph type="title"/>
          </p:nvPr>
        </p:nvSpPr>
        <p:spPr/>
        <p:txBody>
          <a:bodyPr/>
          <a:lstStyle/>
          <a:p>
            <a:r>
              <a:rPr lang="fr-BE" dirty="0"/>
              <a:t>Exemple: </a:t>
            </a:r>
            <a:r>
              <a:rPr lang="en-US" dirty="0"/>
              <a:t>The Advocate of the Principle of Equality – Slovenia </a:t>
            </a:r>
            <a:endParaRPr lang="fr-BE" dirty="0"/>
          </a:p>
        </p:txBody>
      </p:sp>
      <p:sp>
        <p:nvSpPr>
          <p:cNvPr id="9" name="Content Placeholder 8">
            <a:extLst>
              <a:ext uri="{FF2B5EF4-FFF2-40B4-BE49-F238E27FC236}">
                <a16:creationId xmlns:a16="http://schemas.microsoft.com/office/drawing/2014/main" id="{4DF4411C-8F21-4447-9C35-835DC958FA4D}"/>
              </a:ext>
            </a:extLst>
          </p:cNvPr>
          <p:cNvSpPr>
            <a:spLocks noGrp="1"/>
          </p:cNvSpPr>
          <p:nvPr>
            <p:ph idx="1"/>
          </p:nvPr>
        </p:nvSpPr>
        <p:spPr>
          <a:xfrm>
            <a:off x="838199" y="1825624"/>
            <a:ext cx="10944069" cy="4904959"/>
          </a:xfrm>
        </p:spPr>
        <p:txBody>
          <a:bodyPr>
            <a:normAutofit fontScale="70000" lnSpcReduction="20000"/>
          </a:bodyPr>
          <a:lstStyle/>
          <a:p>
            <a:pPr marL="0" indent="0">
              <a:buNone/>
            </a:pPr>
            <a:endParaRPr lang="en-US" b="0" i="0" dirty="0">
              <a:solidFill>
                <a:srgbClr val="626262"/>
              </a:solidFill>
              <a:effectLst/>
              <a:latin typeface="Roboto" panose="02000000000000000000" pitchFamily="2" charset="0"/>
            </a:endParaRPr>
          </a:p>
          <a:p>
            <a:pPr marL="0" indent="0">
              <a:buNone/>
            </a:pPr>
            <a:endParaRPr lang="en-US" dirty="0">
              <a:solidFill>
                <a:srgbClr val="626262"/>
              </a:solidFill>
              <a:latin typeface="Roboto" panose="02000000000000000000" pitchFamily="2" charset="0"/>
            </a:endParaRPr>
          </a:p>
          <a:p>
            <a:pPr marL="0" indent="0">
              <a:buNone/>
            </a:pPr>
            <a:r>
              <a:rPr lang="en-US" sz="4000" b="0" i="0" dirty="0" err="1">
                <a:solidFill>
                  <a:srgbClr val="626262"/>
                </a:solidFill>
                <a:effectLst/>
                <a:latin typeface="Roboto" panose="02000000000000000000" pitchFamily="2" charset="0"/>
              </a:rPr>
              <a:t>Zagovornik</a:t>
            </a:r>
            <a:r>
              <a:rPr lang="en-US" sz="4000" b="0" i="0" dirty="0">
                <a:solidFill>
                  <a:srgbClr val="626262"/>
                </a:solidFill>
                <a:effectLst/>
                <a:latin typeface="Roboto" panose="02000000000000000000" pitchFamily="2" charset="0"/>
              </a:rPr>
              <a:t> </a:t>
            </a:r>
            <a:r>
              <a:rPr lang="en-US" sz="4000" b="0" i="0" dirty="0" err="1">
                <a:solidFill>
                  <a:srgbClr val="626262"/>
                </a:solidFill>
                <a:effectLst/>
                <a:latin typeface="Roboto" panose="02000000000000000000" pitchFamily="2" charset="0"/>
              </a:rPr>
              <a:t>načela</a:t>
            </a:r>
            <a:r>
              <a:rPr lang="en-US" sz="4000" b="0" i="0" dirty="0">
                <a:solidFill>
                  <a:srgbClr val="626262"/>
                </a:solidFill>
                <a:effectLst/>
                <a:latin typeface="Roboto" panose="02000000000000000000" pitchFamily="2" charset="0"/>
              </a:rPr>
              <a:t> </a:t>
            </a:r>
            <a:r>
              <a:rPr lang="en-US" sz="4000" b="0" i="0" dirty="0" err="1">
                <a:solidFill>
                  <a:srgbClr val="626262"/>
                </a:solidFill>
                <a:effectLst/>
                <a:latin typeface="Roboto" panose="02000000000000000000" pitchFamily="2" charset="0"/>
              </a:rPr>
              <a:t>enakosti</a:t>
            </a:r>
            <a:endParaRPr lang="en-US" sz="4000" b="0" i="0" dirty="0">
              <a:solidFill>
                <a:srgbClr val="626262"/>
              </a:solidFill>
              <a:effectLst/>
              <a:latin typeface="Roboto" panose="02000000000000000000" pitchFamily="2" charset="0"/>
            </a:endParaRPr>
          </a:p>
          <a:p>
            <a:endParaRPr lang="fr-BE" dirty="0"/>
          </a:p>
          <a:p>
            <a:pPr marL="0" indent="0">
              <a:buNone/>
            </a:pPr>
            <a:r>
              <a:rPr lang="en-US" dirty="0"/>
              <a:t>Litigation power:</a:t>
            </a:r>
          </a:p>
          <a:p>
            <a:r>
              <a:rPr lang="en-US" dirty="0"/>
              <a:t>Representing in front of courts</a:t>
            </a:r>
          </a:p>
          <a:p>
            <a:r>
              <a:rPr lang="en-US" dirty="0"/>
              <a:t>Bringing proceedings in own name</a:t>
            </a:r>
          </a:p>
          <a:p>
            <a:r>
              <a:rPr lang="en-US" dirty="0"/>
              <a:t>Intervening before the court</a:t>
            </a:r>
          </a:p>
          <a:p>
            <a:r>
              <a:rPr lang="en-US" dirty="0"/>
              <a:t>Formally deciding on complaints (e.g. decision or recommendation addressed to the parties) legally binding</a:t>
            </a:r>
          </a:p>
          <a:p>
            <a:r>
              <a:rPr lang="en-US" dirty="0"/>
              <a:t>Formally deciding on complaints (e.g. decision or recommendation addressed to the parties) Not legally binding</a:t>
            </a:r>
          </a:p>
          <a:p>
            <a:r>
              <a:rPr lang="en-US" dirty="0"/>
              <a:t>The Advocate has a mix of quasi judicial and promotional duties, i.e. can support </a:t>
            </a:r>
            <a:r>
              <a:rPr lang="en-US" dirty="0" err="1"/>
              <a:t>vicims</a:t>
            </a:r>
            <a:r>
              <a:rPr lang="en-US" dirty="0"/>
              <a:t> in legal proceedings with remedies (counseling), or can provide guidance to prevent and dismantle discrimination.</a:t>
            </a:r>
            <a:endParaRPr lang="fr-BE" dirty="0"/>
          </a:p>
        </p:txBody>
      </p:sp>
      <p:pic>
        <p:nvPicPr>
          <p:cNvPr id="11" name="Picture 10" descr="Text&#10;&#10;Description automatically generated">
            <a:extLst>
              <a:ext uri="{FF2B5EF4-FFF2-40B4-BE49-F238E27FC236}">
                <a16:creationId xmlns:a16="http://schemas.microsoft.com/office/drawing/2014/main" id="{BD9798E0-AC73-4862-858D-3D489BED6A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2148" y="2010272"/>
            <a:ext cx="5592292" cy="1499751"/>
          </a:xfrm>
          <a:prstGeom prst="rect">
            <a:avLst/>
          </a:prstGeom>
        </p:spPr>
      </p:pic>
    </p:spTree>
    <p:extLst>
      <p:ext uri="{BB962C8B-B14F-4D97-AF65-F5344CB8AC3E}">
        <p14:creationId xmlns:p14="http://schemas.microsoft.com/office/powerpoint/2010/main" val="42242932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425D4-D33F-4B74-96D2-0C1C0269CF88}"/>
              </a:ext>
            </a:extLst>
          </p:cNvPr>
          <p:cNvSpPr>
            <a:spLocks noGrp="1"/>
          </p:cNvSpPr>
          <p:nvPr>
            <p:ph type="title"/>
          </p:nvPr>
        </p:nvSpPr>
        <p:spPr/>
        <p:txBody>
          <a:bodyPr>
            <a:normAutofit/>
          </a:bodyPr>
          <a:lstStyle/>
          <a:p>
            <a:r>
              <a:rPr lang="fr-BE" sz="4000" dirty="0"/>
              <a:t>National </a:t>
            </a:r>
            <a:r>
              <a:rPr lang="fr-BE" sz="4000" dirty="0" err="1"/>
              <a:t>Enforcement</a:t>
            </a:r>
            <a:r>
              <a:rPr lang="fr-BE" sz="4000" dirty="0"/>
              <a:t>/</a:t>
            </a:r>
            <a:r>
              <a:rPr lang="fr-BE" sz="4000" dirty="0" err="1"/>
              <a:t>Regulatory</a:t>
            </a:r>
            <a:r>
              <a:rPr lang="fr-BE" sz="4000" dirty="0"/>
              <a:t> Bodies </a:t>
            </a:r>
          </a:p>
        </p:txBody>
      </p:sp>
      <p:sp>
        <p:nvSpPr>
          <p:cNvPr id="3" name="Content Placeholder 2">
            <a:extLst>
              <a:ext uri="{FF2B5EF4-FFF2-40B4-BE49-F238E27FC236}">
                <a16:creationId xmlns:a16="http://schemas.microsoft.com/office/drawing/2014/main" id="{8B702564-5567-4A2C-AC7E-89DB610D6DED}"/>
              </a:ext>
            </a:extLst>
          </p:cNvPr>
          <p:cNvSpPr>
            <a:spLocks noGrp="1"/>
          </p:cNvSpPr>
          <p:nvPr>
            <p:ph idx="1"/>
          </p:nvPr>
        </p:nvSpPr>
        <p:spPr/>
        <p:txBody>
          <a:bodyPr>
            <a:normAutofit fontScale="92500" lnSpcReduction="20000"/>
          </a:bodyPr>
          <a:lstStyle/>
          <a:p>
            <a:pPr marL="0" indent="0">
              <a:buNone/>
            </a:pPr>
            <a:r>
              <a:rPr lang="en-US" dirty="0"/>
              <a:t>EU rules oblige Member States to create "national enforcement bodies (NEB)“ or national regulatory authorities/body whose role is to verify that EU laws are respected, e.g.: </a:t>
            </a:r>
          </a:p>
          <a:p>
            <a:r>
              <a:rPr lang="en-US" dirty="0"/>
              <a:t>Transport operators are treating all passengers in accordance with their rights</a:t>
            </a:r>
          </a:p>
          <a:p>
            <a:r>
              <a:rPr lang="en-US" dirty="0"/>
              <a:t>Public sector bodies comply with the obligation to make their websites and mobile applications accessible</a:t>
            </a:r>
          </a:p>
          <a:p>
            <a:pPr marL="0" indent="0">
              <a:buNone/>
            </a:pPr>
            <a:endParaRPr lang="en-US" dirty="0"/>
          </a:p>
          <a:p>
            <a:pPr marL="0" indent="0">
              <a:buNone/>
            </a:pPr>
            <a:r>
              <a:rPr lang="en-US" dirty="0"/>
              <a:t>There is a specific NEB for each of the Regulations on passengers’ rights, for the web accessibility directive, Audiovisual services directive.</a:t>
            </a:r>
          </a:p>
        </p:txBody>
      </p:sp>
    </p:spTree>
    <p:extLst>
      <p:ext uri="{BB962C8B-B14F-4D97-AF65-F5344CB8AC3E}">
        <p14:creationId xmlns:p14="http://schemas.microsoft.com/office/powerpoint/2010/main" val="27269887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425D4-D33F-4B74-96D2-0C1C0269CF88}"/>
              </a:ext>
            </a:extLst>
          </p:cNvPr>
          <p:cNvSpPr>
            <a:spLocks noGrp="1"/>
          </p:cNvSpPr>
          <p:nvPr>
            <p:ph type="title"/>
          </p:nvPr>
        </p:nvSpPr>
        <p:spPr/>
        <p:txBody>
          <a:bodyPr/>
          <a:lstStyle/>
          <a:p>
            <a:r>
              <a:rPr lang="fr-BE" dirty="0"/>
              <a:t>European Ombudsman </a:t>
            </a:r>
          </a:p>
        </p:txBody>
      </p:sp>
      <p:sp>
        <p:nvSpPr>
          <p:cNvPr id="3" name="Content Placeholder 2">
            <a:extLst>
              <a:ext uri="{FF2B5EF4-FFF2-40B4-BE49-F238E27FC236}">
                <a16:creationId xmlns:a16="http://schemas.microsoft.com/office/drawing/2014/main" id="{8B702564-5567-4A2C-AC7E-89DB610D6DED}"/>
              </a:ext>
            </a:extLst>
          </p:cNvPr>
          <p:cNvSpPr>
            <a:spLocks noGrp="1"/>
          </p:cNvSpPr>
          <p:nvPr>
            <p:ph idx="1"/>
          </p:nvPr>
        </p:nvSpPr>
        <p:spPr>
          <a:xfrm>
            <a:off x="838200" y="1349115"/>
            <a:ext cx="10704226" cy="5143760"/>
          </a:xfrm>
        </p:spPr>
        <p:txBody>
          <a:bodyPr>
            <a:normAutofit fontScale="85000" lnSpcReduction="20000"/>
          </a:bodyPr>
          <a:lstStyle/>
          <a:p>
            <a:pPr algn="just">
              <a:lnSpc>
                <a:spcPct val="150000"/>
              </a:lnSpc>
              <a:spcAft>
                <a:spcPts val="800"/>
              </a:spcAft>
            </a:pPr>
            <a:r>
              <a:rPr lang="en-US" sz="2800" dirty="0">
                <a:effectLst/>
                <a:latin typeface="Arial" panose="020B0604020202020204" pitchFamily="34" charset="0"/>
                <a:ea typeface="Times New Roman" panose="02020603050405020304" pitchFamily="18" charset="0"/>
              </a:rPr>
              <a:t>The European Ombudsman is an independent and impartial body that holds the EU administration accountable for its actions. The Ombudsman investigates complaints about maladministration in EU institutions, bodies, offices, and agencies. </a:t>
            </a:r>
          </a:p>
          <a:p>
            <a:pPr algn="just">
              <a:lnSpc>
                <a:spcPct val="150000"/>
              </a:lnSpc>
              <a:spcAft>
                <a:spcPts val="800"/>
              </a:spcAft>
            </a:pPr>
            <a:r>
              <a:rPr lang="en-US" sz="2800" dirty="0">
                <a:effectLst/>
                <a:latin typeface="Arial" panose="020B0604020202020204" pitchFamily="34" charset="0"/>
                <a:ea typeface="Times New Roman" panose="02020603050405020304" pitchFamily="18" charset="0"/>
              </a:rPr>
              <a:t>The Ombudsman may find maladministration if an institution fails to respect fundamental rights, legal rules or principles, or the principles of good administration. European Ombudsman can only deal with complaints concerning the EU administration and not with complaints about national, regional, or local administrations, even when the complaints concern EU matters.</a:t>
            </a:r>
            <a:endParaRPr lang="fr-BE" sz="16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11095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425D4-D33F-4B74-96D2-0C1C0269CF88}"/>
              </a:ext>
            </a:extLst>
          </p:cNvPr>
          <p:cNvSpPr>
            <a:spLocks noGrp="1"/>
          </p:cNvSpPr>
          <p:nvPr>
            <p:ph type="title"/>
          </p:nvPr>
        </p:nvSpPr>
        <p:spPr>
          <a:xfrm>
            <a:off x="838200" y="527170"/>
            <a:ext cx="7946036" cy="1325563"/>
          </a:xfrm>
        </p:spPr>
        <p:txBody>
          <a:bodyPr>
            <a:normAutofit fontScale="90000"/>
          </a:bodyPr>
          <a:lstStyle/>
          <a:p>
            <a:r>
              <a:rPr lang="fr-BE" dirty="0" err="1"/>
              <a:t>Committee</a:t>
            </a:r>
            <a:r>
              <a:rPr lang="fr-BE" dirty="0"/>
              <a:t> of </a:t>
            </a:r>
            <a:r>
              <a:rPr lang="fr-BE" dirty="0" err="1"/>
              <a:t>Petitions</a:t>
            </a:r>
            <a:r>
              <a:rPr lang="fr-BE" dirty="0"/>
              <a:t> of the European </a:t>
            </a:r>
            <a:r>
              <a:rPr lang="fr-BE" dirty="0" err="1"/>
              <a:t>Parliament</a:t>
            </a:r>
            <a:endParaRPr lang="fr-BE" dirty="0"/>
          </a:p>
        </p:txBody>
      </p:sp>
      <p:sp>
        <p:nvSpPr>
          <p:cNvPr id="3" name="Content Placeholder 2">
            <a:extLst>
              <a:ext uri="{FF2B5EF4-FFF2-40B4-BE49-F238E27FC236}">
                <a16:creationId xmlns:a16="http://schemas.microsoft.com/office/drawing/2014/main" id="{8B702564-5567-4A2C-AC7E-89DB610D6DED}"/>
              </a:ext>
            </a:extLst>
          </p:cNvPr>
          <p:cNvSpPr>
            <a:spLocks noGrp="1"/>
          </p:cNvSpPr>
          <p:nvPr>
            <p:ph idx="1"/>
          </p:nvPr>
        </p:nvSpPr>
        <p:spPr>
          <a:xfrm>
            <a:off x="838200" y="2138141"/>
            <a:ext cx="10515600" cy="4436630"/>
          </a:xfrm>
        </p:spPr>
        <p:txBody>
          <a:bodyPr>
            <a:normAutofit lnSpcReduction="10000"/>
          </a:bodyPr>
          <a:lstStyle/>
          <a:p>
            <a:pPr algn="l">
              <a:lnSpc>
                <a:spcPct val="150000"/>
              </a:lnSpc>
              <a:spcAft>
                <a:spcPts val="800"/>
              </a:spcAft>
            </a:pPr>
            <a:r>
              <a:rPr lang="en-GB" dirty="0">
                <a:effectLst/>
                <a:latin typeface="Arial" panose="020B0604020202020204" pitchFamily="34" charset="0"/>
                <a:ea typeface="Times New Roman" panose="02020603050405020304" pitchFamily="18" charset="0"/>
              </a:rPr>
              <a:t>To express your fundamental right to petition and to communicate with the European Parliament. </a:t>
            </a:r>
          </a:p>
          <a:p>
            <a:pPr algn="l">
              <a:lnSpc>
                <a:spcPct val="150000"/>
              </a:lnSpc>
              <a:spcAft>
                <a:spcPts val="800"/>
              </a:spcAft>
            </a:pPr>
            <a:r>
              <a:rPr lang="en-GB" dirty="0">
                <a:effectLst/>
                <a:latin typeface="Arial" panose="020B0604020202020204" pitchFamily="34" charset="0"/>
                <a:ea typeface="Times New Roman" panose="02020603050405020304" pitchFamily="18" charset="0"/>
              </a:rPr>
              <a:t>You can submit your own petition electronically or on paper, and provide information on petitions already received by the Committee. Your petition and information allow the Parliament to conduct a “reality check” on the way in which EU laws are implemented. </a:t>
            </a:r>
            <a:endParaRPr lang="fr-BE" dirty="0">
              <a:latin typeface="Arial" panose="020B0604020202020204" pitchFamily="34" charset="0"/>
              <a:ea typeface="Times New Roman" panose="02020603050405020304" pitchFamily="18" charset="0"/>
            </a:endParaRPr>
          </a:p>
        </p:txBody>
      </p:sp>
      <p:pic>
        <p:nvPicPr>
          <p:cNvPr id="5" name="Picture 4" descr="Logo&#10;&#10;Description automatically generated with medium confidence">
            <a:extLst>
              <a:ext uri="{FF2B5EF4-FFF2-40B4-BE49-F238E27FC236}">
                <a16:creationId xmlns:a16="http://schemas.microsoft.com/office/drawing/2014/main" id="{C9CB1924-30AB-4340-A88C-6D10E680E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7375" y="283230"/>
            <a:ext cx="2697794" cy="2025256"/>
          </a:xfrm>
          <a:prstGeom prst="rect">
            <a:avLst/>
          </a:prstGeom>
        </p:spPr>
      </p:pic>
    </p:spTree>
    <p:extLst>
      <p:ext uri="{BB962C8B-B14F-4D97-AF65-F5344CB8AC3E}">
        <p14:creationId xmlns:p14="http://schemas.microsoft.com/office/powerpoint/2010/main" val="205230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3" y="532312"/>
            <a:ext cx="10515600" cy="1311865"/>
          </a:xfrm>
        </p:spPr>
        <p:txBody>
          <a:bodyPr>
            <a:normAutofit fontScale="90000"/>
          </a:bodyPr>
          <a:lstStyle/>
          <a:p>
            <a:r>
              <a:rPr lang="en-GB" sz="5300" b="1" dirty="0">
                <a:solidFill>
                  <a:srgbClr val="0070C0"/>
                </a:solidFill>
              </a:rPr>
              <a:t>Introducing booklet and how to use it</a:t>
            </a:r>
            <a:endParaRPr lang="en-GB" sz="4000" b="1" dirty="0">
              <a:solidFill>
                <a:srgbClr val="0070C0"/>
              </a:solidFill>
            </a:endParaRPr>
          </a:p>
        </p:txBody>
      </p:sp>
      <p:sp>
        <p:nvSpPr>
          <p:cNvPr id="3" name="TextBox 2">
            <a:extLst>
              <a:ext uri="{FF2B5EF4-FFF2-40B4-BE49-F238E27FC236}">
                <a16:creationId xmlns:a16="http://schemas.microsoft.com/office/drawing/2014/main" id="{E862039D-77F6-4882-908D-ACCA88643310}"/>
              </a:ext>
            </a:extLst>
          </p:cNvPr>
          <p:cNvSpPr txBox="1"/>
          <p:nvPr/>
        </p:nvSpPr>
        <p:spPr>
          <a:xfrm>
            <a:off x="8262256" y="1939833"/>
            <a:ext cx="3494315" cy="4524315"/>
          </a:xfrm>
          <a:prstGeom prst="rect">
            <a:avLst/>
          </a:prstGeom>
          <a:noFill/>
        </p:spPr>
        <p:txBody>
          <a:bodyPr wrap="square" rtlCol="0">
            <a:spAutoFit/>
          </a:bodyPr>
          <a:lstStyle/>
          <a:p>
            <a:r>
              <a:rPr lang="en-GB" sz="3600" dirty="0"/>
              <a:t>Available on our website:</a:t>
            </a:r>
          </a:p>
          <a:p>
            <a:pPr marL="571500" indent="-571500">
              <a:buFont typeface="Arial" panose="020B0604020202020204" pitchFamily="34" charset="0"/>
              <a:buChar char="•"/>
            </a:pPr>
            <a:r>
              <a:rPr lang="en-GB" sz="3600" dirty="0"/>
              <a:t>Menu &gt; Take Actions &gt; Your rights in the EU </a:t>
            </a:r>
          </a:p>
          <a:p>
            <a:pPr marL="571500" indent="-571500">
              <a:buFont typeface="Arial" panose="020B0604020202020204" pitchFamily="34" charset="0"/>
              <a:buChar char="•"/>
            </a:pPr>
            <a:r>
              <a:rPr lang="en-GB" sz="3600" dirty="0"/>
              <a:t>Library “Know your rights”</a:t>
            </a:r>
          </a:p>
        </p:txBody>
      </p:sp>
      <p:pic>
        <p:nvPicPr>
          <p:cNvPr id="7" name="Picture 6">
            <a:extLst>
              <a:ext uri="{FF2B5EF4-FFF2-40B4-BE49-F238E27FC236}">
                <a16:creationId xmlns:a16="http://schemas.microsoft.com/office/drawing/2014/main" id="{7BD270D7-968A-45CC-BA89-09A4CFDECB07}"/>
              </a:ext>
            </a:extLst>
          </p:cNvPr>
          <p:cNvPicPr>
            <a:picLocks noChangeAspect="1"/>
          </p:cNvPicPr>
          <p:nvPr/>
        </p:nvPicPr>
        <p:blipFill rotWithShape="1">
          <a:blip r:embed="rId3"/>
          <a:srcRect l="4732" r="37991" b="38809"/>
          <a:stretch/>
        </p:blipFill>
        <p:spPr>
          <a:xfrm>
            <a:off x="757047" y="1939833"/>
            <a:ext cx="7298381" cy="4385855"/>
          </a:xfrm>
          <a:prstGeom prst="rect">
            <a:avLst/>
          </a:prstGeom>
        </p:spPr>
      </p:pic>
    </p:spTree>
    <p:extLst>
      <p:ext uri="{BB962C8B-B14F-4D97-AF65-F5344CB8AC3E}">
        <p14:creationId xmlns:p14="http://schemas.microsoft.com/office/powerpoint/2010/main" val="17031252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DB413-E2BA-454A-B58E-6EF2CDF5D5CA}"/>
              </a:ext>
            </a:extLst>
          </p:cNvPr>
          <p:cNvSpPr>
            <a:spLocks noGrp="1"/>
          </p:cNvSpPr>
          <p:nvPr>
            <p:ph type="title"/>
          </p:nvPr>
        </p:nvSpPr>
        <p:spPr/>
        <p:txBody>
          <a:bodyPr/>
          <a:lstStyle/>
          <a:p>
            <a:r>
              <a:rPr lang="fr-BE" dirty="0"/>
              <a:t>United Nations </a:t>
            </a:r>
          </a:p>
        </p:txBody>
      </p:sp>
      <p:sp>
        <p:nvSpPr>
          <p:cNvPr id="3" name="Content Placeholder 2">
            <a:extLst>
              <a:ext uri="{FF2B5EF4-FFF2-40B4-BE49-F238E27FC236}">
                <a16:creationId xmlns:a16="http://schemas.microsoft.com/office/drawing/2014/main" id="{E0EC0833-DBD3-4F10-9497-DAE9FD4D79F3}"/>
              </a:ext>
            </a:extLst>
          </p:cNvPr>
          <p:cNvSpPr>
            <a:spLocks noGrp="1"/>
          </p:cNvSpPr>
          <p:nvPr>
            <p:ph idx="1"/>
          </p:nvPr>
        </p:nvSpPr>
        <p:spPr>
          <a:xfrm>
            <a:off x="838200" y="1825625"/>
            <a:ext cx="10886954" cy="4667250"/>
          </a:xfrm>
        </p:spPr>
        <p:txBody>
          <a:bodyPr>
            <a:normAutofit fontScale="85000" lnSpcReduction="20000"/>
          </a:bodyPr>
          <a:lstStyle/>
          <a:p>
            <a:pPr>
              <a:lnSpc>
                <a:spcPct val="150000"/>
              </a:lnSpc>
            </a:pPr>
            <a:r>
              <a:rPr lang="en-US" b="1" dirty="0"/>
              <a:t>Committee on the Rights of Persons with Disabilities</a:t>
            </a:r>
            <a:r>
              <a:rPr lang="en-US" dirty="0"/>
              <a:t>: if your country ratified the Optional Protocol to CRPD, and after you have made an unsuccessful complaints in your country </a:t>
            </a:r>
          </a:p>
          <a:p>
            <a:pPr>
              <a:lnSpc>
                <a:spcPct val="150000"/>
              </a:lnSpc>
            </a:pPr>
            <a:r>
              <a:rPr lang="en-US" b="1" dirty="0"/>
              <a:t>UN Special Rapporteur on the Rights of Persons with Disabilities</a:t>
            </a:r>
            <a:r>
              <a:rPr lang="en-US" dirty="0"/>
              <a:t>:  under the Special procedures’ mechanisms, the Special Rapporteur can write a letter to your government on a human rights violation that has already occurred, is ongoing, or which has a high risk of occurring, and that is related to his mandate. </a:t>
            </a:r>
          </a:p>
        </p:txBody>
      </p:sp>
      <p:pic>
        <p:nvPicPr>
          <p:cNvPr id="5" name="Picture 4" descr="Logo, company name&#10;&#10;Description automatically generated">
            <a:extLst>
              <a:ext uri="{FF2B5EF4-FFF2-40B4-BE49-F238E27FC236}">
                <a16:creationId xmlns:a16="http://schemas.microsoft.com/office/drawing/2014/main" id="{84821CCC-161F-46D9-BD56-4093D40FA6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5410" y="234950"/>
            <a:ext cx="2867025" cy="1590675"/>
          </a:xfrm>
          <a:prstGeom prst="rect">
            <a:avLst/>
          </a:prstGeom>
        </p:spPr>
      </p:pic>
    </p:spTree>
    <p:extLst>
      <p:ext uri="{BB962C8B-B14F-4D97-AF65-F5344CB8AC3E}">
        <p14:creationId xmlns:p14="http://schemas.microsoft.com/office/powerpoint/2010/main" val="21885916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425D4-D33F-4B74-96D2-0C1C0269CF88}"/>
              </a:ext>
            </a:extLst>
          </p:cNvPr>
          <p:cNvSpPr>
            <a:spLocks noGrp="1"/>
          </p:cNvSpPr>
          <p:nvPr>
            <p:ph type="title"/>
          </p:nvPr>
        </p:nvSpPr>
        <p:spPr/>
        <p:txBody>
          <a:bodyPr>
            <a:normAutofit/>
          </a:bodyPr>
          <a:lstStyle/>
          <a:p>
            <a:r>
              <a:rPr lang="fr-BE" sz="3600" dirty="0"/>
              <a:t>Information/</a:t>
            </a:r>
            <a:r>
              <a:rPr lang="fr-BE" sz="3200" dirty="0"/>
              <a:t>support</a:t>
            </a:r>
            <a:r>
              <a:rPr lang="fr-BE" sz="3600" dirty="0"/>
              <a:t> services</a:t>
            </a:r>
          </a:p>
        </p:txBody>
      </p:sp>
      <p:sp>
        <p:nvSpPr>
          <p:cNvPr id="3" name="Content Placeholder 2">
            <a:extLst>
              <a:ext uri="{FF2B5EF4-FFF2-40B4-BE49-F238E27FC236}">
                <a16:creationId xmlns:a16="http://schemas.microsoft.com/office/drawing/2014/main" id="{8B702564-5567-4A2C-AC7E-89DB610D6DED}"/>
              </a:ext>
            </a:extLst>
          </p:cNvPr>
          <p:cNvSpPr>
            <a:spLocks noGrp="1"/>
          </p:cNvSpPr>
          <p:nvPr>
            <p:ph idx="1"/>
          </p:nvPr>
        </p:nvSpPr>
        <p:spPr>
          <a:xfrm>
            <a:off x="547870" y="1825625"/>
            <a:ext cx="11096260" cy="4667250"/>
          </a:xfrm>
        </p:spPr>
        <p:txBody>
          <a:bodyPr>
            <a:normAutofit fontScale="92500"/>
          </a:bodyPr>
          <a:lstStyle/>
          <a:p>
            <a:pPr marL="228600" marR="0" lvl="0" indent="-228600" algn="just" defTabSz="914400" rtl="0" eaLnBrk="1" fontAlgn="auto" latinLnBrk="0" hangingPunct="1">
              <a:lnSpc>
                <a:spcPct val="150000"/>
              </a:lnSpc>
              <a:spcBef>
                <a:spcPts val="1000"/>
              </a:spcBef>
              <a:spcAft>
                <a:spcPts val="80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rPr>
              <a:t> Your Europe Advice</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rPr>
              <a:t>: EU advice service provided by legal experts. Your Europe Advice replies to questions from citizens or businesses on their personal EU rights. The experts respond to the questions within one week, free of charge and in the language chosen by the user. Enquiries can be submitted either via an online form or by phone. </a:t>
            </a:r>
            <a:endParaRPr lang="en-US" sz="2400" b="1" dirty="0">
              <a:effectLst/>
              <a:latin typeface="Arial" panose="020B0604020202020204" pitchFamily="34" charset="0"/>
              <a:ea typeface="Times New Roman" panose="02020603050405020304" pitchFamily="18" charset="0"/>
            </a:endParaRPr>
          </a:p>
          <a:p>
            <a:pPr algn="just">
              <a:lnSpc>
                <a:spcPct val="150000"/>
              </a:lnSpc>
              <a:spcAft>
                <a:spcPts val="800"/>
              </a:spcAft>
            </a:pPr>
            <a:r>
              <a:rPr lang="en-US" sz="2400" b="1" dirty="0">
                <a:effectLst/>
                <a:latin typeface="Arial" panose="020B0604020202020204" pitchFamily="34" charset="0"/>
                <a:ea typeface="Times New Roman" panose="02020603050405020304" pitchFamily="18" charset="0"/>
              </a:rPr>
              <a:t>SOLVIT</a:t>
            </a:r>
            <a:r>
              <a:rPr lang="en-US" sz="2400" dirty="0">
                <a:effectLst/>
                <a:latin typeface="Arial" panose="020B0604020202020204" pitchFamily="34" charset="0"/>
                <a:ea typeface="Times New Roman" panose="02020603050405020304" pitchFamily="18" charset="0"/>
              </a:rPr>
              <a:t>: online and free service provided by the national administration in each EU country to find solutions to your problems related to national administration within 10 weeks of your request (e.g. getting your professional qualifications </a:t>
            </a:r>
            <a:r>
              <a:rPr lang="en-US" sz="2400" dirty="0" err="1">
                <a:effectLst/>
                <a:latin typeface="Arial" panose="020B0604020202020204" pitchFamily="34" charset="0"/>
                <a:ea typeface="Times New Roman" panose="02020603050405020304" pitchFamily="18" charset="0"/>
              </a:rPr>
              <a:t>recognised</a:t>
            </a:r>
            <a:r>
              <a:rPr lang="en-US" sz="2400" dirty="0">
                <a:effectLst/>
                <a:latin typeface="Arial" panose="020B0604020202020204" pitchFamily="34" charset="0"/>
                <a:ea typeface="Times New Roman" panose="02020603050405020304" pitchFamily="18" charset="0"/>
              </a:rPr>
              <a:t>, working abroad, health insurance, unemployment benefits and with issues related to visa and residence rights)</a:t>
            </a:r>
          </a:p>
        </p:txBody>
      </p:sp>
      <p:pic>
        <p:nvPicPr>
          <p:cNvPr id="4" name="Picture 3">
            <a:extLst>
              <a:ext uri="{FF2B5EF4-FFF2-40B4-BE49-F238E27FC236}">
                <a16:creationId xmlns:a16="http://schemas.microsoft.com/office/drawing/2014/main" id="{01D94EA2-139E-47AB-8684-C1B3C3FDA608}"/>
              </a:ext>
            </a:extLst>
          </p:cNvPr>
          <p:cNvPicPr>
            <a:picLocks noChangeAspect="1"/>
          </p:cNvPicPr>
          <p:nvPr/>
        </p:nvPicPr>
        <p:blipFill>
          <a:blip r:embed="rId3"/>
          <a:stretch>
            <a:fillRect/>
          </a:stretch>
        </p:blipFill>
        <p:spPr>
          <a:xfrm>
            <a:off x="9427357" y="998878"/>
            <a:ext cx="1562294" cy="820486"/>
          </a:xfrm>
          <a:prstGeom prst="rect">
            <a:avLst/>
          </a:prstGeom>
        </p:spPr>
      </p:pic>
      <p:pic>
        <p:nvPicPr>
          <p:cNvPr id="5" name="Picture 4">
            <a:extLst>
              <a:ext uri="{FF2B5EF4-FFF2-40B4-BE49-F238E27FC236}">
                <a16:creationId xmlns:a16="http://schemas.microsoft.com/office/drawing/2014/main" id="{39FFEAB5-E922-4D8E-9166-4165073C1541}"/>
              </a:ext>
            </a:extLst>
          </p:cNvPr>
          <p:cNvPicPr>
            <a:picLocks noChangeAspect="1"/>
          </p:cNvPicPr>
          <p:nvPr/>
        </p:nvPicPr>
        <p:blipFill>
          <a:blip r:embed="rId4"/>
          <a:stretch>
            <a:fillRect/>
          </a:stretch>
        </p:blipFill>
        <p:spPr>
          <a:xfrm>
            <a:off x="9428940" y="351191"/>
            <a:ext cx="1560711" cy="676715"/>
          </a:xfrm>
          <a:prstGeom prst="rect">
            <a:avLst/>
          </a:prstGeom>
        </p:spPr>
      </p:pic>
    </p:spTree>
    <p:extLst>
      <p:ext uri="{BB962C8B-B14F-4D97-AF65-F5344CB8AC3E}">
        <p14:creationId xmlns:p14="http://schemas.microsoft.com/office/powerpoint/2010/main" val="32652362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838" y="2280213"/>
            <a:ext cx="11146420" cy="2257063"/>
          </a:xfrm>
        </p:spPr>
        <p:txBody>
          <a:bodyPr>
            <a:normAutofit/>
          </a:bodyPr>
          <a:lstStyle/>
          <a:p>
            <a:pPr algn="ctr"/>
            <a:r>
              <a:rPr lang="en-GB" sz="4000" b="1" dirty="0" err="1">
                <a:solidFill>
                  <a:srgbClr val="0070C0"/>
                </a:solidFill>
              </a:rPr>
              <a:t>Quizz</a:t>
            </a:r>
            <a:br>
              <a:rPr lang="en-GB" sz="4000" b="1" dirty="0">
                <a:solidFill>
                  <a:srgbClr val="0070C0"/>
                </a:solidFill>
              </a:rPr>
            </a:br>
            <a:br>
              <a:rPr lang="en-GB" sz="4000" b="1" dirty="0">
                <a:solidFill>
                  <a:srgbClr val="0070C0"/>
                </a:solidFill>
              </a:rPr>
            </a:br>
            <a:r>
              <a:rPr lang="en-GB" sz="4000" b="1" dirty="0">
                <a:solidFill>
                  <a:srgbClr val="0070C0"/>
                </a:solidFill>
              </a:rPr>
              <a:t>Questions &amp; Answers</a:t>
            </a:r>
          </a:p>
        </p:txBody>
      </p:sp>
    </p:spTree>
    <p:extLst>
      <p:ext uri="{BB962C8B-B14F-4D97-AF65-F5344CB8AC3E}">
        <p14:creationId xmlns:p14="http://schemas.microsoft.com/office/powerpoint/2010/main" val="19893138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2349"/>
            <a:ext cx="10515600" cy="1325563"/>
          </a:xfrm>
        </p:spPr>
        <p:txBody>
          <a:bodyPr>
            <a:normAutofit/>
          </a:bodyPr>
          <a:lstStyle/>
          <a:p>
            <a:r>
              <a:rPr lang="en-GB" sz="4000" b="1" dirty="0">
                <a:solidFill>
                  <a:srgbClr val="0070C0"/>
                </a:solidFill>
              </a:rPr>
              <a:t>Closing by </a:t>
            </a:r>
          </a:p>
        </p:txBody>
      </p:sp>
      <p:pic>
        <p:nvPicPr>
          <p:cNvPr id="6" name="Picture 5" descr="A picture containing text, wall, person, person&#10;&#10;Description automatically generated">
            <a:extLst>
              <a:ext uri="{FF2B5EF4-FFF2-40B4-BE49-F238E27FC236}">
                <a16:creationId xmlns:a16="http://schemas.microsoft.com/office/drawing/2014/main" id="{C5B71A6D-9D3B-493D-89B2-8A35FEE59349}"/>
              </a:ext>
            </a:extLst>
          </p:cNvPr>
          <p:cNvPicPr>
            <a:picLocks noChangeAspect="1"/>
          </p:cNvPicPr>
          <p:nvPr/>
        </p:nvPicPr>
        <p:blipFill rotWithShape="1">
          <a:blip r:embed="rId3">
            <a:extLst>
              <a:ext uri="{28A0092B-C50C-407E-A947-70E740481C1C}">
                <a14:useLocalDpi xmlns:a14="http://schemas.microsoft.com/office/drawing/2010/main" val="0"/>
              </a:ext>
            </a:extLst>
          </a:blip>
          <a:srcRect r="14022"/>
          <a:stretch/>
        </p:blipFill>
        <p:spPr>
          <a:xfrm>
            <a:off x="3716689" y="3343808"/>
            <a:ext cx="4758621" cy="2951843"/>
          </a:xfrm>
          <a:prstGeom prst="rect">
            <a:avLst/>
          </a:prstGeom>
        </p:spPr>
      </p:pic>
      <p:sp>
        <p:nvSpPr>
          <p:cNvPr id="7" name="TextBox 6">
            <a:extLst>
              <a:ext uri="{FF2B5EF4-FFF2-40B4-BE49-F238E27FC236}">
                <a16:creationId xmlns:a16="http://schemas.microsoft.com/office/drawing/2014/main" id="{C7B61520-342A-4D58-BCD4-3012235FF2C4}"/>
              </a:ext>
            </a:extLst>
          </p:cNvPr>
          <p:cNvSpPr txBox="1"/>
          <p:nvPr/>
        </p:nvSpPr>
        <p:spPr>
          <a:xfrm>
            <a:off x="-463463" y="1809048"/>
            <a:ext cx="11255790" cy="991169"/>
          </a:xfrm>
          <a:prstGeom prst="rect">
            <a:avLst/>
          </a:prstGeom>
          <a:noFill/>
        </p:spPr>
        <p:txBody>
          <a:bodyPr wrap="square" rtlCol="0">
            <a:spAutoFit/>
          </a:bodyPr>
          <a:lstStyle/>
          <a:p>
            <a:pPr marL="1371600">
              <a:lnSpc>
                <a:spcPct val="107000"/>
              </a:lnSpc>
              <a:spcAft>
                <a:spcPts val="800"/>
              </a:spcAft>
            </a:pPr>
            <a:r>
              <a:rPr lang="en-GB" sz="2800" dirty="0">
                <a:effectLst/>
                <a:latin typeface="Arial" panose="020B0604020202020204" pitchFamily="34" charset="0"/>
                <a:ea typeface="Calibri" panose="020F0502020204030204" pitchFamily="34" charset="0"/>
              </a:rPr>
              <a:t>Goran </a:t>
            </a:r>
            <a:r>
              <a:rPr lang="en-GB" sz="2800" dirty="0" err="1">
                <a:effectLst/>
                <a:latin typeface="Arial" panose="020B0604020202020204" pitchFamily="34" charset="0"/>
                <a:ea typeface="Calibri" panose="020F0502020204030204" pitchFamily="34" charset="0"/>
              </a:rPr>
              <a:t>Kustura</a:t>
            </a:r>
            <a:r>
              <a:rPr lang="en-GB" sz="2800" dirty="0">
                <a:effectLst/>
                <a:latin typeface="Arial" panose="020B0604020202020204" pitchFamily="34" charset="0"/>
                <a:ea typeface="Calibri" panose="020F0502020204030204" pitchFamily="34" charset="0"/>
              </a:rPr>
              <a:t>, Secretary General of the Slovenian National Disability Council (NSIOS)</a:t>
            </a:r>
            <a:endParaRPr lang="fr-BE" sz="2800" dirty="0"/>
          </a:p>
        </p:txBody>
      </p:sp>
    </p:spTree>
    <p:extLst>
      <p:ext uri="{BB962C8B-B14F-4D97-AF65-F5344CB8AC3E}">
        <p14:creationId xmlns:p14="http://schemas.microsoft.com/office/powerpoint/2010/main" val="9720834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066800" y="1589767"/>
            <a:ext cx="10515600" cy="1325563"/>
          </a:xfrm>
        </p:spPr>
        <p:txBody>
          <a:bodyPr/>
          <a:lstStyle/>
          <a:p>
            <a:pPr algn="ctr"/>
            <a:r>
              <a:rPr lang="en-GB" dirty="0"/>
              <a:t>Thank you for your attention</a:t>
            </a:r>
          </a:p>
        </p:txBody>
      </p:sp>
      <p:pic>
        <p:nvPicPr>
          <p:cNvPr id="5" name="Picture 4" descr="Logo&#10;&#10;Description automatically generated">
            <a:extLst>
              <a:ext uri="{FF2B5EF4-FFF2-40B4-BE49-F238E27FC236}">
                <a16:creationId xmlns:a16="http://schemas.microsoft.com/office/drawing/2014/main" id="{7A3E1C97-FA74-494C-BFE1-022280E05DEC}"/>
              </a:ext>
            </a:extLst>
          </p:cNvPr>
          <p:cNvPicPr/>
          <p:nvPr/>
        </p:nvPicPr>
        <p:blipFill>
          <a:blip r:embed="rId3">
            <a:extLst>
              <a:ext uri="{28A0092B-C50C-407E-A947-70E740481C1C}">
                <a14:useLocalDpi xmlns:a14="http://schemas.microsoft.com/office/drawing/2010/main" val="0"/>
              </a:ext>
            </a:extLst>
          </a:blip>
          <a:stretch>
            <a:fillRect/>
          </a:stretch>
        </p:blipFill>
        <p:spPr>
          <a:xfrm>
            <a:off x="3391243" y="3429000"/>
            <a:ext cx="2176461" cy="2579914"/>
          </a:xfrm>
          <a:prstGeom prst="rect">
            <a:avLst/>
          </a:prstGeom>
        </p:spPr>
      </p:pic>
      <p:pic>
        <p:nvPicPr>
          <p:cNvPr id="2" name="Picture 1">
            <a:extLst>
              <a:ext uri="{FF2B5EF4-FFF2-40B4-BE49-F238E27FC236}">
                <a16:creationId xmlns:a16="http://schemas.microsoft.com/office/drawing/2014/main" id="{00271287-7D1F-41A5-BF17-0FD56F4C0EEB}"/>
              </a:ext>
            </a:extLst>
          </p:cNvPr>
          <p:cNvPicPr>
            <a:picLocks noChangeAspect="1"/>
          </p:cNvPicPr>
          <p:nvPr/>
        </p:nvPicPr>
        <p:blipFill>
          <a:blip r:embed="rId4"/>
          <a:stretch>
            <a:fillRect/>
          </a:stretch>
        </p:blipFill>
        <p:spPr>
          <a:xfrm>
            <a:off x="6624297" y="3429000"/>
            <a:ext cx="2176461" cy="2164268"/>
          </a:xfrm>
          <a:prstGeom prst="rect">
            <a:avLst/>
          </a:prstGeom>
        </p:spPr>
      </p:pic>
    </p:spTree>
    <p:extLst>
      <p:ext uri="{BB962C8B-B14F-4D97-AF65-F5344CB8AC3E}">
        <p14:creationId xmlns:p14="http://schemas.microsoft.com/office/powerpoint/2010/main" val="1143106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3" y="532312"/>
            <a:ext cx="10515600" cy="1311865"/>
          </a:xfrm>
        </p:spPr>
        <p:txBody>
          <a:bodyPr>
            <a:normAutofit fontScale="90000"/>
          </a:bodyPr>
          <a:lstStyle/>
          <a:p>
            <a:r>
              <a:rPr lang="en-GB" sz="5300" b="1" dirty="0">
                <a:solidFill>
                  <a:srgbClr val="0070C0"/>
                </a:solidFill>
              </a:rPr>
              <a:t>Introducing booklet and how to use it</a:t>
            </a:r>
            <a:endParaRPr lang="en-GB" sz="4000" b="1" dirty="0">
              <a:solidFill>
                <a:srgbClr val="0070C0"/>
              </a:solidFill>
            </a:endParaRPr>
          </a:p>
        </p:txBody>
      </p:sp>
      <p:sp>
        <p:nvSpPr>
          <p:cNvPr id="3" name="TextBox 2">
            <a:extLst>
              <a:ext uri="{FF2B5EF4-FFF2-40B4-BE49-F238E27FC236}">
                <a16:creationId xmlns:a16="http://schemas.microsoft.com/office/drawing/2014/main" id="{E862039D-77F6-4882-908D-ACCA88643310}"/>
              </a:ext>
            </a:extLst>
          </p:cNvPr>
          <p:cNvSpPr txBox="1"/>
          <p:nvPr/>
        </p:nvSpPr>
        <p:spPr>
          <a:xfrm>
            <a:off x="729205" y="2060837"/>
            <a:ext cx="10724859" cy="5878532"/>
          </a:xfrm>
          <a:prstGeom prst="rect">
            <a:avLst/>
          </a:prstGeom>
          <a:noFill/>
        </p:spPr>
        <p:txBody>
          <a:bodyPr wrap="square" rtlCol="0">
            <a:spAutoFit/>
          </a:bodyPr>
          <a:lstStyle/>
          <a:p>
            <a:pPr marL="571500" indent="-571500">
              <a:buFont typeface="Arial" panose="020B0604020202020204" pitchFamily="34" charset="0"/>
              <a:buChar char="•"/>
            </a:pPr>
            <a:r>
              <a:rPr lang="en-GB" sz="3600" dirty="0"/>
              <a:t>Part 1  - What is the European Union?</a:t>
            </a:r>
          </a:p>
          <a:p>
            <a:pPr marL="571500" indent="-571500">
              <a:buFont typeface="Arial" panose="020B0604020202020204" pitchFamily="34" charset="0"/>
              <a:buChar char="•"/>
            </a:pPr>
            <a:r>
              <a:rPr lang="en-GB" sz="3600" dirty="0"/>
              <a:t>Part 2 – Before and after 1997</a:t>
            </a:r>
          </a:p>
          <a:p>
            <a:pPr marL="571500" indent="-571500">
              <a:buFont typeface="Arial" panose="020B0604020202020204" pitchFamily="34" charset="0"/>
              <a:buChar char="•"/>
            </a:pPr>
            <a:r>
              <a:rPr lang="en-GB" sz="3600" dirty="0"/>
              <a:t>Part 3 – The EU Framework on the rights of persons with disabilities </a:t>
            </a:r>
          </a:p>
          <a:p>
            <a:pPr marL="571500" indent="-571500">
              <a:buFont typeface="Arial" panose="020B0604020202020204" pitchFamily="34" charset="0"/>
              <a:buChar char="•"/>
            </a:pPr>
            <a:r>
              <a:rPr lang="en-GB" sz="3600" dirty="0"/>
              <a:t>Part 4 – What are your rights in the EU? </a:t>
            </a:r>
          </a:p>
          <a:p>
            <a:pPr marL="571500" indent="-571500">
              <a:buFont typeface="Arial" panose="020B0604020202020204" pitchFamily="34" charset="0"/>
              <a:buChar char="•"/>
            </a:pPr>
            <a:r>
              <a:rPr lang="en-GB" sz="3600" dirty="0"/>
              <a:t>Part 5 – Defending your rights and seeking redress </a:t>
            </a:r>
          </a:p>
          <a:p>
            <a:pPr marL="571500" indent="-571500">
              <a:buFont typeface="Arial" panose="020B0604020202020204" pitchFamily="34" charset="0"/>
              <a:buChar char="•"/>
            </a:pPr>
            <a:r>
              <a:rPr lang="en-GB" sz="3600" dirty="0"/>
              <a:t>Part 6 – Looking at the future: remaining challenges and recommendations </a:t>
            </a:r>
          </a:p>
          <a:p>
            <a:pPr marL="571500" indent="-571500">
              <a:buFont typeface="Arial" panose="020B0604020202020204" pitchFamily="34" charset="0"/>
              <a:buChar char="•"/>
            </a:pPr>
            <a:endParaRPr lang="en-GB" sz="4400" dirty="0"/>
          </a:p>
          <a:p>
            <a:pPr marL="571500" indent="-571500">
              <a:buFont typeface="Arial" panose="020B0604020202020204" pitchFamily="34" charset="0"/>
              <a:buChar char="•"/>
            </a:pPr>
            <a:endParaRPr lang="en-GB" sz="4400" dirty="0"/>
          </a:p>
        </p:txBody>
      </p:sp>
    </p:spTree>
    <p:extLst>
      <p:ext uri="{BB962C8B-B14F-4D97-AF65-F5344CB8AC3E}">
        <p14:creationId xmlns:p14="http://schemas.microsoft.com/office/powerpoint/2010/main" val="1547524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3" y="532312"/>
            <a:ext cx="10515600" cy="1311865"/>
          </a:xfrm>
        </p:spPr>
        <p:txBody>
          <a:bodyPr>
            <a:normAutofit fontScale="90000"/>
          </a:bodyPr>
          <a:lstStyle/>
          <a:p>
            <a:r>
              <a:rPr lang="en-GB" sz="5300" b="1" dirty="0">
                <a:solidFill>
                  <a:srgbClr val="0070C0"/>
                </a:solidFill>
              </a:rPr>
              <a:t>Introducing booklet and how to use it</a:t>
            </a:r>
            <a:endParaRPr lang="en-GB" sz="4000" b="1" dirty="0">
              <a:solidFill>
                <a:srgbClr val="0070C0"/>
              </a:solidFill>
            </a:endParaRPr>
          </a:p>
        </p:txBody>
      </p:sp>
      <p:sp>
        <p:nvSpPr>
          <p:cNvPr id="3" name="TextBox 2">
            <a:extLst>
              <a:ext uri="{FF2B5EF4-FFF2-40B4-BE49-F238E27FC236}">
                <a16:creationId xmlns:a16="http://schemas.microsoft.com/office/drawing/2014/main" id="{E862039D-77F6-4882-908D-ACCA88643310}"/>
              </a:ext>
            </a:extLst>
          </p:cNvPr>
          <p:cNvSpPr txBox="1"/>
          <p:nvPr/>
        </p:nvSpPr>
        <p:spPr>
          <a:xfrm>
            <a:off x="729205" y="2060837"/>
            <a:ext cx="10724859" cy="4647426"/>
          </a:xfrm>
          <a:prstGeom prst="rect">
            <a:avLst/>
          </a:prstGeom>
          <a:noFill/>
        </p:spPr>
        <p:txBody>
          <a:bodyPr wrap="square" rtlCol="0">
            <a:spAutoFit/>
          </a:bodyPr>
          <a:lstStyle/>
          <a:p>
            <a:r>
              <a:rPr lang="en-GB" sz="3600" dirty="0"/>
              <a:t>Good tool to: </a:t>
            </a:r>
          </a:p>
          <a:p>
            <a:pPr marL="571500" indent="-571500">
              <a:buFontTx/>
              <a:buChar char="-"/>
            </a:pPr>
            <a:r>
              <a:rPr lang="en-GB" sz="3600" dirty="0"/>
              <a:t>Better understand the role of the EU </a:t>
            </a:r>
          </a:p>
          <a:p>
            <a:pPr marL="571500" indent="-571500">
              <a:buFontTx/>
              <a:buChar char="-"/>
            </a:pPr>
            <a:r>
              <a:rPr lang="en-GB" sz="3600" dirty="0"/>
              <a:t>Get more knowledge on your rights under EU law</a:t>
            </a:r>
          </a:p>
          <a:p>
            <a:pPr marL="571500" indent="-571500">
              <a:buFontTx/>
              <a:buChar char="-"/>
            </a:pPr>
            <a:r>
              <a:rPr lang="en-GB" sz="3600" dirty="0"/>
              <a:t>Know who you can contact / complain to when your rights are not respected </a:t>
            </a:r>
          </a:p>
          <a:p>
            <a:pPr marL="571500" indent="-571500">
              <a:buFontTx/>
              <a:buChar char="-"/>
            </a:pPr>
            <a:r>
              <a:rPr lang="en-GB" sz="3600" dirty="0"/>
              <a:t>Share this knowledge with your members and individuals in your countries </a:t>
            </a:r>
            <a:endParaRPr lang="en-GB" sz="4400" dirty="0"/>
          </a:p>
          <a:p>
            <a:pPr marL="571500" indent="-571500">
              <a:buFont typeface="Arial" panose="020B0604020202020204" pitchFamily="34" charset="0"/>
              <a:buChar char="•"/>
            </a:pPr>
            <a:endParaRPr lang="en-GB" sz="4400" dirty="0"/>
          </a:p>
        </p:txBody>
      </p:sp>
    </p:spTree>
    <p:extLst>
      <p:ext uri="{BB962C8B-B14F-4D97-AF65-F5344CB8AC3E}">
        <p14:creationId xmlns:p14="http://schemas.microsoft.com/office/powerpoint/2010/main" val="1007286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3" y="532312"/>
            <a:ext cx="10515600" cy="1311865"/>
          </a:xfrm>
        </p:spPr>
        <p:txBody>
          <a:bodyPr>
            <a:normAutofit fontScale="90000"/>
          </a:bodyPr>
          <a:lstStyle/>
          <a:p>
            <a:r>
              <a:rPr lang="en-GB" sz="5300" b="1" dirty="0">
                <a:solidFill>
                  <a:srgbClr val="0070C0"/>
                </a:solidFill>
              </a:rPr>
              <a:t>Introducing booklet and how to use it</a:t>
            </a:r>
            <a:endParaRPr lang="en-GB" sz="4000" b="1" dirty="0">
              <a:solidFill>
                <a:srgbClr val="0070C0"/>
              </a:solidFill>
            </a:endParaRPr>
          </a:p>
        </p:txBody>
      </p:sp>
      <p:sp>
        <p:nvSpPr>
          <p:cNvPr id="3" name="TextBox 2">
            <a:extLst>
              <a:ext uri="{FF2B5EF4-FFF2-40B4-BE49-F238E27FC236}">
                <a16:creationId xmlns:a16="http://schemas.microsoft.com/office/drawing/2014/main" id="{E862039D-77F6-4882-908D-ACCA88643310}"/>
              </a:ext>
            </a:extLst>
          </p:cNvPr>
          <p:cNvSpPr txBox="1"/>
          <p:nvPr/>
        </p:nvSpPr>
        <p:spPr>
          <a:xfrm>
            <a:off x="729205" y="2060837"/>
            <a:ext cx="10724859" cy="4770537"/>
          </a:xfrm>
          <a:prstGeom prst="rect">
            <a:avLst/>
          </a:prstGeom>
          <a:noFill/>
        </p:spPr>
        <p:txBody>
          <a:bodyPr wrap="square" rtlCol="0">
            <a:spAutoFit/>
          </a:bodyPr>
          <a:lstStyle/>
          <a:p>
            <a:r>
              <a:rPr lang="en-GB" sz="3600" dirty="0"/>
              <a:t>Attention note: </a:t>
            </a:r>
          </a:p>
          <a:p>
            <a:pPr marL="571500" indent="-571500">
              <a:buFontTx/>
              <a:buChar char="-"/>
            </a:pPr>
            <a:r>
              <a:rPr lang="en-GB" sz="3600" dirty="0"/>
              <a:t>Some rights depends on your national law: the toolkit gives basic information about your rights – more information can be found through links in the report</a:t>
            </a:r>
          </a:p>
          <a:p>
            <a:pPr marL="571500" indent="-571500">
              <a:buFontTx/>
              <a:buChar char="-"/>
            </a:pPr>
            <a:r>
              <a:rPr lang="en-GB" sz="3600" dirty="0"/>
              <a:t>Does not give or replace legal advices from qualified lawyers and authorities in your country </a:t>
            </a:r>
          </a:p>
          <a:p>
            <a:pPr marL="571500" indent="-571500">
              <a:buFontTx/>
              <a:buChar char="-"/>
            </a:pPr>
            <a:r>
              <a:rPr lang="en-GB" sz="3600" dirty="0"/>
              <a:t>Needs to be regularly updated </a:t>
            </a:r>
            <a:endParaRPr lang="en-GB" sz="4400" dirty="0"/>
          </a:p>
          <a:p>
            <a:pPr marL="571500" indent="-571500">
              <a:buFont typeface="Arial" panose="020B0604020202020204" pitchFamily="34" charset="0"/>
              <a:buChar char="•"/>
            </a:pPr>
            <a:endParaRPr lang="en-GB" sz="4400" dirty="0"/>
          </a:p>
        </p:txBody>
      </p:sp>
    </p:spTree>
    <p:extLst>
      <p:ext uri="{BB962C8B-B14F-4D97-AF65-F5344CB8AC3E}">
        <p14:creationId xmlns:p14="http://schemas.microsoft.com/office/powerpoint/2010/main" val="1685047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870</TotalTime>
  <Words>7807</Words>
  <Application>Microsoft Office PowerPoint</Application>
  <PresentationFormat>Widescreen</PresentationFormat>
  <Paragraphs>676</Paragraphs>
  <Slides>64</Slides>
  <Notes>64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64</vt:i4>
      </vt:variant>
    </vt:vector>
  </HeadingPairs>
  <TitlesOfParts>
    <vt:vector size="73" baseType="lpstr">
      <vt:lpstr>Arial</vt:lpstr>
      <vt:lpstr>Calibri</vt:lpstr>
      <vt:lpstr>Calibri Light</vt:lpstr>
      <vt:lpstr>Courier New</vt:lpstr>
      <vt:lpstr>Helvetica</vt:lpstr>
      <vt:lpstr>Roboto</vt:lpstr>
      <vt:lpstr>Symbol</vt:lpstr>
      <vt:lpstr>Verdana</vt:lpstr>
      <vt:lpstr>Office Theme</vt:lpstr>
      <vt:lpstr>Online Workshop  Your Rights in the EU </vt:lpstr>
      <vt:lpstr>Housekeeping rules </vt:lpstr>
      <vt:lpstr>Welcoming remarks by </vt:lpstr>
      <vt:lpstr>Introducing the booklet and how to use it </vt:lpstr>
      <vt:lpstr>Introducing booklet and how to use it</vt:lpstr>
      <vt:lpstr>Introducing booklet and how to use it</vt:lpstr>
      <vt:lpstr>Introducing booklet and how to use it</vt:lpstr>
      <vt:lpstr>Introducing booklet and how to use it</vt:lpstr>
      <vt:lpstr>Introducing booklet and how to use it</vt:lpstr>
      <vt:lpstr>Basic EU Citizens Rights  </vt:lpstr>
      <vt:lpstr>Employment – Equal Treatment Directive </vt:lpstr>
      <vt:lpstr>Employment – Equal Treatment Directive </vt:lpstr>
      <vt:lpstr>Employment – Equal Treatment Directive </vt:lpstr>
      <vt:lpstr>Employment – Equal Treatment Directive </vt:lpstr>
      <vt:lpstr>Employment – Equal Treatment Directive </vt:lpstr>
      <vt:lpstr>Employment – Equal Treatment Directive </vt:lpstr>
      <vt:lpstr>Employment – Equal Treatment Directive </vt:lpstr>
      <vt:lpstr>Employment – Equal Treatment Directive </vt:lpstr>
      <vt:lpstr>Employment – Equal Treatment Directive </vt:lpstr>
      <vt:lpstr>Structural Funds</vt:lpstr>
      <vt:lpstr>Structural Funds </vt:lpstr>
      <vt:lpstr>Structural Funds </vt:lpstr>
      <vt:lpstr>Structural Funds </vt:lpstr>
      <vt:lpstr>Structural Funds </vt:lpstr>
      <vt:lpstr>Structural Funds </vt:lpstr>
      <vt:lpstr>Accessibility</vt:lpstr>
      <vt:lpstr>Accessibility </vt:lpstr>
      <vt:lpstr>1. Accessible products and services – European Accessibility Act (EAA) </vt:lpstr>
      <vt:lpstr>1. Accessible products and services – European Accessibility Act (EAA) </vt:lpstr>
      <vt:lpstr>1. Accessible products and services – European Accessibility Act (EAA) </vt:lpstr>
      <vt:lpstr>2. Websites and mobile apps of public sector bodies – Web Accessibility Directive (WAD) </vt:lpstr>
      <vt:lpstr>2. Websites and mobile apps of public sector bodies – Web Accessibility Directive (WAD) </vt:lpstr>
      <vt:lpstr>3. Electronic communications (incl. emergency communication) – European Electronic Communications Code (EECC)</vt:lpstr>
      <vt:lpstr>3. Electronic communications (incl. emergency communication) – European Electronic Communications Code (EECC)</vt:lpstr>
      <vt:lpstr>3. Electronic communications (incl. emergency communication) – European Electronic Communications Code (EECC)</vt:lpstr>
      <vt:lpstr>4. Audiovisual content (incl. emergency broadcasts) – Audiovisual Media Services Directive (AVMSD)</vt:lpstr>
      <vt:lpstr>4. Audiovisual content (incl. emergency broadcasts) – Audiovisual Media Services Directive (AVMSD)</vt:lpstr>
      <vt:lpstr>4. Audiovisual content (incl. emergency broadcasts) – Audiovisual Media Services Directive (AVMSD)</vt:lpstr>
      <vt:lpstr>5. Books and e-books – Marrakesh Treaty and Directive</vt:lpstr>
      <vt:lpstr>5. Books and e-books – Marrakesh Treaty and Directive</vt:lpstr>
      <vt:lpstr>Passengers’ Rights and Freedom of Movement</vt:lpstr>
      <vt:lpstr>Passengers’ Rights and Freedom of movement  </vt:lpstr>
      <vt:lpstr>Passengers’ Rights and Freedom of movement </vt:lpstr>
      <vt:lpstr>Passengers’ Rights and Freedom of movement </vt:lpstr>
      <vt:lpstr>Youth Programmes</vt:lpstr>
      <vt:lpstr>Erasmus+</vt:lpstr>
      <vt:lpstr>The European Solidarity Corps (ESC)</vt:lpstr>
      <vt:lpstr>The Youth Guarantee</vt:lpstr>
      <vt:lpstr>The European Youth Card</vt:lpstr>
      <vt:lpstr>Quizz  Questions &amp; Answers</vt:lpstr>
      <vt:lpstr>Break </vt:lpstr>
      <vt:lpstr>How to claim your rights </vt:lpstr>
      <vt:lpstr>Cases of discrimination: Equality bodies</vt:lpstr>
      <vt:lpstr>Cases of discrimination: Equality bodies</vt:lpstr>
      <vt:lpstr>Exemple: UNIA - Belgium</vt:lpstr>
      <vt:lpstr>Exemple: The Advocate of the Principle of Equality – Slovenia </vt:lpstr>
      <vt:lpstr>National Enforcement/Regulatory Bodies </vt:lpstr>
      <vt:lpstr>European Ombudsman </vt:lpstr>
      <vt:lpstr>Committee of Petitions of the European Parliament</vt:lpstr>
      <vt:lpstr>United Nations </vt:lpstr>
      <vt:lpstr>Information/support services</vt:lpstr>
      <vt:lpstr>Quizz  Questions &amp; Answers</vt:lpstr>
      <vt:lpstr>Closing by </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Naomi Mabita</dc:creator>
  <cp:lastModifiedBy>Marine Uldry</cp:lastModifiedBy>
  <cp:revision>196</cp:revision>
  <dcterms:created xsi:type="dcterms:W3CDTF">2019-03-25T10:17:14Z</dcterms:created>
  <dcterms:modified xsi:type="dcterms:W3CDTF">2021-12-03T11:37:43Z</dcterms:modified>
</cp:coreProperties>
</file>