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7" r:id="rId3"/>
    <p:sldId id="268" r:id="rId4"/>
    <p:sldId id="269" r:id="rId5"/>
    <p:sldId id="275" r:id="rId6"/>
    <p:sldId id="278" r:id="rId7"/>
    <p:sldId id="273" r:id="rId8"/>
    <p:sldId id="279" r:id="rId9"/>
    <p:sldId id="272" r:id="rId10"/>
    <p:sldId id="274" r:id="rId11"/>
    <p:sldId id="27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  <a:srgbClr val="A20000"/>
    <a:srgbClr val="99092B"/>
    <a:srgbClr val="99A7EF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0"/>
  </p:normalViewPr>
  <p:slideViewPr>
    <p:cSldViewPr>
      <p:cViewPr varScale="1">
        <p:scale>
          <a:sx n="86" d="100"/>
          <a:sy n="86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EF3700-A070-4721-BBA0-2B5E4FF7F163}" type="doc">
      <dgm:prSet loTypeId="urn:microsoft.com/office/officeart/2005/8/layout/hList7" loCatId="list" qsTypeId="urn:microsoft.com/office/officeart/2005/8/quickstyle/simple3" qsCatId="simple" csTypeId="urn:microsoft.com/office/officeart/2005/8/colors/accent1_3" csCatId="accent1" phldr="1"/>
      <dgm:spPr/>
    </dgm:pt>
    <dgm:pt modelId="{10BF6B6E-E9EE-4DBC-93ED-115E716BFFD4}">
      <dgm:prSet phldrT="[Text]" custT="1"/>
      <dgm:spPr/>
      <dgm:t>
        <a:bodyPr/>
        <a:lstStyle/>
        <a:p>
          <a:endParaRPr lang="fr-BE" sz="2000" b="1" dirty="0" smtClean="0"/>
        </a:p>
        <a:p>
          <a:r>
            <a:rPr lang="fr-BE" sz="2400" b="1" dirty="0" err="1" smtClean="0">
              <a:solidFill>
                <a:srgbClr val="002060"/>
              </a:solidFill>
            </a:rPr>
            <a:t>European</a:t>
          </a:r>
          <a:r>
            <a:rPr lang="fr-BE" sz="2400" b="1" dirty="0" smtClean="0">
              <a:solidFill>
                <a:srgbClr val="002060"/>
              </a:solidFill>
            </a:rPr>
            <a:t> </a:t>
          </a:r>
          <a:r>
            <a:rPr lang="fr-BE" sz="2400" b="1" dirty="0" err="1" smtClean="0">
              <a:solidFill>
                <a:srgbClr val="002060"/>
              </a:solidFill>
            </a:rPr>
            <a:t>Mobility</a:t>
          </a:r>
          <a:r>
            <a:rPr lang="fr-BE" sz="2400" b="1" dirty="0" smtClean="0">
              <a:solidFill>
                <a:srgbClr val="002060"/>
              </a:solidFill>
            </a:rPr>
            <a:t> </a:t>
          </a:r>
          <a:r>
            <a:rPr lang="fr-BE" sz="2400" b="1" dirty="0" err="1" smtClean="0">
              <a:solidFill>
                <a:srgbClr val="002060"/>
              </a:solidFill>
            </a:rPr>
            <a:t>Card</a:t>
          </a:r>
          <a:endParaRPr lang="en-GB" sz="2400" b="1" dirty="0">
            <a:solidFill>
              <a:srgbClr val="002060"/>
            </a:solidFill>
          </a:endParaRPr>
        </a:p>
      </dgm:t>
    </dgm:pt>
    <dgm:pt modelId="{EC344637-E149-431C-A7E4-208065A05379}" type="parTrans" cxnId="{A02635C5-F65B-47C8-BC6D-7897F5D5BC77}">
      <dgm:prSet/>
      <dgm:spPr/>
      <dgm:t>
        <a:bodyPr/>
        <a:lstStyle/>
        <a:p>
          <a:endParaRPr lang="en-GB"/>
        </a:p>
      </dgm:t>
    </dgm:pt>
    <dgm:pt modelId="{6BBDA8AD-2629-4FB2-9E70-FF26252BFB33}" type="sibTrans" cxnId="{A02635C5-F65B-47C8-BC6D-7897F5D5BC77}">
      <dgm:prSet/>
      <dgm:spPr/>
      <dgm:t>
        <a:bodyPr/>
        <a:lstStyle/>
        <a:p>
          <a:endParaRPr lang="en-GB"/>
        </a:p>
      </dgm:t>
    </dgm:pt>
    <dgm:pt modelId="{F9B53DA6-52C1-40A4-AC92-5C027C22C943}">
      <dgm:prSet phldrT="[Text]" custT="1"/>
      <dgm:spPr/>
      <dgm:t>
        <a:bodyPr/>
        <a:lstStyle/>
        <a:p>
          <a:endParaRPr lang="fr-BE" sz="2000" b="1" dirty="0" smtClean="0"/>
        </a:p>
        <a:p>
          <a:r>
            <a:rPr lang="fr-BE" sz="2400" b="1" dirty="0" err="1" smtClean="0">
              <a:solidFill>
                <a:srgbClr val="0070C0"/>
              </a:solidFill>
            </a:rPr>
            <a:t>European</a:t>
          </a:r>
          <a:r>
            <a:rPr lang="fr-BE" sz="2400" b="1" dirty="0" smtClean="0">
              <a:solidFill>
                <a:srgbClr val="0070C0"/>
              </a:solidFill>
            </a:rPr>
            <a:t> </a:t>
          </a:r>
          <a:r>
            <a:rPr lang="fr-BE" sz="2400" b="1" dirty="0" err="1" smtClean="0">
              <a:solidFill>
                <a:srgbClr val="0070C0"/>
              </a:solidFill>
            </a:rPr>
            <a:t>Accessibility</a:t>
          </a:r>
          <a:r>
            <a:rPr lang="fr-BE" sz="2400" b="1" dirty="0" smtClean="0">
              <a:solidFill>
                <a:srgbClr val="0070C0"/>
              </a:solidFill>
            </a:rPr>
            <a:t> </a:t>
          </a:r>
          <a:r>
            <a:rPr lang="fr-BE" sz="2400" b="1" dirty="0" err="1" smtClean="0">
              <a:solidFill>
                <a:srgbClr val="0070C0"/>
              </a:solidFill>
            </a:rPr>
            <a:t>Act</a:t>
          </a:r>
          <a:endParaRPr lang="en-GB" sz="2400" b="1" dirty="0">
            <a:solidFill>
              <a:srgbClr val="0070C0"/>
            </a:solidFill>
          </a:endParaRPr>
        </a:p>
      </dgm:t>
    </dgm:pt>
    <dgm:pt modelId="{DD6B59C3-35FE-4598-947C-B62A03BFBA62}" type="parTrans" cxnId="{04278EA7-688D-45F8-8140-AADE5D98A09F}">
      <dgm:prSet/>
      <dgm:spPr/>
      <dgm:t>
        <a:bodyPr/>
        <a:lstStyle/>
        <a:p>
          <a:endParaRPr lang="en-GB"/>
        </a:p>
      </dgm:t>
    </dgm:pt>
    <dgm:pt modelId="{932C88A9-590A-4F21-BC26-0B932297C132}" type="sibTrans" cxnId="{04278EA7-688D-45F8-8140-AADE5D98A09F}">
      <dgm:prSet/>
      <dgm:spPr/>
      <dgm:t>
        <a:bodyPr/>
        <a:lstStyle/>
        <a:p>
          <a:endParaRPr lang="en-GB"/>
        </a:p>
      </dgm:t>
    </dgm:pt>
    <dgm:pt modelId="{A27F0A73-CCE5-4DDA-A0F0-7D9774137D00}" type="pres">
      <dgm:prSet presAssocID="{18EF3700-A070-4721-BBA0-2B5E4FF7F163}" presName="Name0" presStyleCnt="0">
        <dgm:presLayoutVars>
          <dgm:dir/>
          <dgm:resizeHandles val="exact"/>
        </dgm:presLayoutVars>
      </dgm:prSet>
      <dgm:spPr/>
    </dgm:pt>
    <dgm:pt modelId="{38D57AD1-B270-486C-87D2-AFF5B45842CB}" type="pres">
      <dgm:prSet presAssocID="{18EF3700-A070-4721-BBA0-2B5E4FF7F163}" presName="fgShape" presStyleLbl="fgShp" presStyleIdx="0" presStyleCnt="1" custScaleX="106187" custScaleY="166667" custLinFactNeighborY="-11494"/>
      <dgm:spPr/>
    </dgm:pt>
    <dgm:pt modelId="{7F59A512-E91B-4DDD-BD0D-37333A941388}" type="pres">
      <dgm:prSet presAssocID="{18EF3700-A070-4721-BBA0-2B5E4FF7F163}" presName="linComp" presStyleCnt="0"/>
      <dgm:spPr/>
    </dgm:pt>
    <dgm:pt modelId="{9A25D95B-6C04-4517-91C9-B305CDF2D522}" type="pres">
      <dgm:prSet presAssocID="{10BF6B6E-E9EE-4DBC-93ED-115E716BFFD4}" presName="compNode" presStyleCnt="0"/>
      <dgm:spPr/>
    </dgm:pt>
    <dgm:pt modelId="{D15058BD-EB03-4C82-B69E-5F3A012E1895}" type="pres">
      <dgm:prSet presAssocID="{10BF6B6E-E9EE-4DBC-93ED-115E716BFFD4}" presName="bkgdShape" presStyleLbl="node1" presStyleIdx="0" presStyleCnt="2"/>
      <dgm:spPr/>
      <dgm:t>
        <a:bodyPr/>
        <a:lstStyle/>
        <a:p>
          <a:endParaRPr lang="en-GB"/>
        </a:p>
      </dgm:t>
    </dgm:pt>
    <dgm:pt modelId="{4431600E-5DB5-4180-9418-47A4B9959AFA}" type="pres">
      <dgm:prSet presAssocID="{10BF6B6E-E9EE-4DBC-93ED-115E716BFFD4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C0720F-6008-4DEB-9B08-CB3AF1E74D1C}" type="pres">
      <dgm:prSet presAssocID="{10BF6B6E-E9EE-4DBC-93ED-115E716BFFD4}" presName="invisiNode" presStyleLbl="node1" presStyleIdx="0" presStyleCnt="2"/>
      <dgm:spPr/>
    </dgm:pt>
    <dgm:pt modelId="{0B6734A3-36C8-411A-8C09-503BAC5E3A84}" type="pres">
      <dgm:prSet presAssocID="{10BF6B6E-E9EE-4DBC-93ED-115E716BFFD4}" presName="imagNode" presStyleLbl="fgImgPlace1" presStyleIdx="0" presStyleCnt="2" custScaleX="143897" custScaleY="132004" custLinFactNeighborY="12885"/>
      <dgm:spPr/>
    </dgm:pt>
    <dgm:pt modelId="{0EA405F8-6138-4B46-884F-7A42DD390430}" type="pres">
      <dgm:prSet presAssocID="{6BBDA8AD-2629-4FB2-9E70-FF26252BFB33}" presName="sibTrans" presStyleLbl="sibTrans2D1" presStyleIdx="0" presStyleCnt="0"/>
      <dgm:spPr/>
      <dgm:t>
        <a:bodyPr/>
        <a:lstStyle/>
        <a:p>
          <a:endParaRPr lang="en-GB"/>
        </a:p>
      </dgm:t>
    </dgm:pt>
    <dgm:pt modelId="{ADC5EB4A-B404-402B-9E10-90C33DA209DE}" type="pres">
      <dgm:prSet presAssocID="{F9B53DA6-52C1-40A4-AC92-5C027C22C943}" presName="compNode" presStyleCnt="0"/>
      <dgm:spPr/>
    </dgm:pt>
    <dgm:pt modelId="{32AADAC3-DADF-48D2-A191-A8F06296F187}" type="pres">
      <dgm:prSet presAssocID="{F9B53DA6-52C1-40A4-AC92-5C027C22C943}" presName="bkgdShape" presStyleLbl="node1" presStyleIdx="1" presStyleCnt="2" custLinFactNeighborY="977"/>
      <dgm:spPr/>
      <dgm:t>
        <a:bodyPr/>
        <a:lstStyle/>
        <a:p>
          <a:endParaRPr lang="en-GB"/>
        </a:p>
      </dgm:t>
    </dgm:pt>
    <dgm:pt modelId="{C217FD43-FD6E-4683-B9D4-1B58444E7498}" type="pres">
      <dgm:prSet presAssocID="{F9B53DA6-52C1-40A4-AC92-5C027C22C943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09C00-6B6E-4C36-B8E3-BFC0A1B0A170}" type="pres">
      <dgm:prSet presAssocID="{F9B53DA6-52C1-40A4-AC92-5C027C22C943}" presName="invisiNode" presStyleLbl="node1" presStyleIdx="1" presStyleCnt="2"/>
      <dgm:spPr/>
    </dgm:pt>
    <dgm:pt modelId="{C6C0B2B0-471F-4FDB-A037-63A8AC92C96C}" type="pres">
      <dgm:prSet presAssocID="{F9B53DA6-52C1-40A4-AC92-5C027C22C943}" presName="imagNode" presStyleLbl="fgImgPlace1" presStyleIdx="1" presStyleCnt="2" custScaleX="143897" custScaleY="137282" custLinFactNeighborY="15525"/>
      <dgm:spPr/>
    </dgm:pt>
  </dgm:ptLst>
  <dgm:cxnLst>
    <dgm:cxn modelId="{32222D8E-F4E1-470D-8A9F-0389F909CABF}" type="presOf" srcId="{10BF6B6E-E9EE-4DBC-93ED-115E716BFFD4}" destId="{4431600E-5DB5-4180-9418-47A4B9959AFA}" srcOrd="1" destOrd="0" presId="urn:microsoft.com/office/officeart/2005/8/layout/hList7"/>
    <dgm:cxn modelId="{A02635C5-F65B-47C8-BC6D-7897F5D5BC77}" srcId="{18EF3700-A070-4721-BBA0-2B5E4FF7F163}" destId="{10BF6B6E-E9EE-4DBC-93ED-115E716BFFD4}" srcOrd="0" destOrd="0" parTransId="{EC344637-E149-431C-A7E4-208065A05379}" sibTransId="{6BBDA8AD-2629-4FB2-9E70-FF26252BFB33}"/>
    <dgm:cxn modelId="{A99F23C0-7FB1-4510-941C-F6E058BD31A7}" type="presOf" srcId="{6BBDA8AD-2629-4FB2-9E70-FF26252BFB33}" destId="{0EA405F8-6138-4B46-884F-7A42DD390430}" srcOrd="0" destOrd="0" presId="urn:microsoft.com/office/officeart/2005/8/layout/hList7"/>
    <dgm:cxn modelId="{C686B855-7079-427A-B86F-0475E6B2BB3A}" type="presOf" srcId="{10BF6B6E-E9EE-4DBC-93ED-115E716BFFD4}" destId="{D15058BD-EB03-4C82-B69E-5F3A012E1895}" srcOrd="0" destOrd="0" presId="urn:microsoft.com/office/officeart/2005/8/layout/hList7"/>
    <dgm:cxn modelId="{C37796DF-3F19-4FC6-9809-77F0B7054DD0}" type="presOf" srcId="{F9B53DA6-52C1-40A4-AC92-5C027C22C943}" destId="{32AADAC3-DADF-48D2-A191-A8F06296F187}" srcOrd="0" destOrd="0" presId="urn:microsoft.com/office/officeart/2005/8/layout/hList7"/>
    <dgm:cxn modelId="{04278EA7-688D-45F8-8140-AADE5D98A09F}" srcId="{18EF3700-A070-4721-BBA0-2B5E4FF7F163}" destId="{F9B53DA6-52C1-40A4-AC92-5C027C22C943}" srcOrd="1" destOrd="0" parTransId="{DD6B59C3-35FE-4598-947C-B62A03BFBA62}" sibTransId="{932C88A9-590A-4F21-BC26-0B932297C132}"/>
    <dgm:cxn modelId="{564F6DB2-FEBD-48AA-ABD0-84D435879D9B}" type="presOf" srcId="{18EF3700-A070-4721-BBA0-2B5E4FF7F163}" destId="{A27F0A73-CCE5-4DDA-A0F0-7D9774137D00}" srcOrd="0" destOrd="0" presId="urn:microsoft.com/office/officeart/2005/8/layout/hList7"/>
    <dgm:cxn modelId="{101DEB1A-82A6-4353-967F-A0A53C68A10B}" type="presOf" srcId="{F9B53DA6-52C1-40A4-AC92-5C027C22C943}" destId="{C217FD43-FD6E-4683-B9D4-1B58444E7498}" srcOrd="1" destOrd="0" presId="urn:microsoft.com/office/officeart/2005/8/layout/hList7"/>
    <dgm:cxn modelId="{4683F2BC-4F36-43A3-8E0A-2BEB76E53665}" type="presParOf" srcId="{A27F0A73-CCE5-4DDA-A0F0-7D9774137D00}" destId="{38D57AD1-B270-486C-87D2-AFF5B45842CB}" srcOrd="0" destOrd="0" presId="urn:microsoft.com/office/officeart/2005/8/layout/hList7"/>
    <dgm:cxn modelId="{B69345AB-6ACF-4D4E-B87C-68A8BDF17414}" type="presParOf" srcId="{A27F0A73-CCE5-4DDA-A0F0-7D9774137D00}" destId="{7F59A512-E91B-4DDD-BD0D-37333A941388}" srcOrd="1" destOrd="0" presId="urn:microsoft.com/office/officeart/2005/8/layout/hList7"/>
    <dgm:cxn modelId="{801680FF-D66B-4691-89E2-83E2760989D8}" type="presParOf" srcId="{7F59A512-E91B-4DDD-BD0D-37333A941388}" destId="{9A25D95B-6C04-4517-91C9-B305CDF2D522}" srcOrd="0" destOrd="0" presId="urn:microsoft.com/office/officeart/2005/8/layout/hList7"/>
    <dgm:cxn modelId="{753A421E-DC33-4165-AC86-D11BAF0E03A3}" type="presParOf" srcId="{9A25D95B-6C04-4517-91C9-B305CDF2D522}" destId="{D15058BD-EB03-4C82-B69E-5F3A012E1895}" srcOrd="0" destOrd="0" presId="urn:microsoft.com/office/officeart/2005/8/layout/hList7"/>
    <dgm:cxn modelId="{B1EB64F4-07B3-41B9-A069-9386E09A0104}" type="presParOf" srcId="{9A25D95B-6C04-4517-91C9-B305CDF2D522}" destId="{4431600E-5DB5-4180-9418-47A4B9959AFA}" srcOrd="1" destOrd="0" presId="urn:microsoft.com/office/officeart/2005/8/layout/hList7"/>
    <dgm:cxn modelId="{A031316F-5BF0-4163-A711-B83F0CDA4B4F}" type="presParOf" srcId="{9A25D95B-6C04-4517-91C9-B305CDF2D522}" destId="{C1C0720F-6008-4DEB-9B08-CB3AF1E74D1C}" srcOrd="2" destOrd="0" presId="urn:microsoft.com/office/officeart/2005/8/layout/hList7"/>
    <dgm:cxn modelId="{471EC958-BAA7-45EB-A020-6B067DAAF0B1}" type="presParOf" srcId="{9A25D95B-6C04-4517-91C9-B305CDF2D522}" destId="{0B6734A3-36C8-411A-8C09-503BAC5E3A84}" srcOrd="3" destOrd="0" presId="urn:microsoft.com/office/officeart/2005/8/layout/hList7"/>
    <dgm:cxn modelId="{6C63FD8A-162C-43E6-8881-7D1DA9F775BD}" type="presParOf" srcId="{7F59A512-E91B-4DDD-BD0D-37333A941388}" destId="{0EA405F8-6138-4B46-884F-7A42DD390430}" srcOrd="1" destOrd="0" presId="urn:microsoft.com/office/officeart/2005/8/layout/hList7"/>
    <dgm:cxn modelId="{D7E0FE9F-EF11-4293-92D0-FD9FB1D1F9D9}" type="presParOf" srcId="{7F59A512-E91B-4DDD-BD0D-37333A941388}" destId="{ADC5EB4A-B404-402B-9E10-90C33DA209DE}" srcOrd="2" destOrd="0" presId="urn:microsoft.com/office/officeart/2005/8/layout/hList7"/>
    <dgm:cxn modelId="{D4C76603-44D4-4B4C-AE87-C9D2EABD223D}" type="presParOf" srcId="{ADC5EB4A-B404-402B-9E10-90C33DA209DE}" destId="{32AADAC3-DADF-48D2-A191-A8F06296F187}" srcOrd="0" destOrd="0" presId="urn:microsoft.com/office/officeart/2005/8/layout/hList7"/>
    <dgm:cxn modelId="{EC771820-D167-402F-B968-4AE41E0FF71F}" type="presParOf" srcId="{ADC5EB4A-B404-402B-9E10-90C33DA209DE}" destId="{C217FD43-FD6E-4683-B9D4-1B58444E7498}" srcOrd="1" destOrd="0" presId="urn:microsoft.com/office/officeart/2005/8/layout/hList7"/>
    <dgm:cxn modelId="{277708B3-B1FB-4BB4-B4C9-287C8BDB3462}" type="presParOf" srcId="{ADC5EB4A-B404-402B-9E10-90C33DA209DE}" destId="{37409C00-6B6E-4C36-B8E3-BFC0A1B0A170}" srcOrd="2" destOrd="0" presId="urn:microsoft.com/office/officeart/2005/8/layout/hList7"/>
    <dgm:cxn modelId="{F4092320-4F0A-4B30-82C3-A770564C417C}" type="presParOf" srcId="{ADC5EB4A-B404-402B-9E10-90C33DA209DE}" destId="{C6C0B2B0-471F-4FDB-A037-63A8AC92C96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5058BD-EB03-4C82-B69E-5F3A012E1895}">
      <dsp:nvSpPr>
        <dsp:cNvPr id="0" name=""/>
        <dsp:cNvSpPr/>
      </dsp:nvSpPr>
      <dsp:spPr>
        <a:xfrm>
          <a:off x="2660" y="0"/>
          <a:ext cx="3047266" cy="4143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b="1" kern="1200" dirty="0" err="1" smtClean="0">
              <a:solidFill>
                <a:srgbClr val="002060"/>
              </a:solidFill>
            </a:rPr>
            <a:t>European</a:t>
          </a:r>
          <a:r>
            <a:rPr lang="fr-BE" sz="2400" b="1" kern="1200" dirty="0" smtClean="0">
              <a:solidFill>
                <a:srgbClr val="002060"/>
              </a:solidFill>
            </a:rPr>
            <a:t> </a:t>
          </a:r>
          <a:r>
            <a:rPr lang="fr-BE" sz="2400" b="1" kern="1200" dirty="0" err="1" smtClean="0">
              <a:solidFill>
                <a:srgbClr val="002060"/>
              </a:solidFill>
            </a:rPr>
            <a:t>Mobility</a:t>
          </a:r>
          <a:r>
            <a:rPr lang="fr-BE" sz="2400" b="1" kern="1200" dirty="0" smtClean="0">
              <a:solidFill>
                <a:srgbClr val="002060"/>
              </a:solidFill>
            </a:rPr>
            <a:t> </a:t>
          </a:r>
          <a:r>
            <a:rPr lang="fr-BE" sz="2400" b="1" kern="1200" dirty="0" err="1" smtClean="0">
              <a:solidFill>
                <a:srgbClr val="002060"/>
              </a:solidFill>
            </a:rPr>
            <a:t>Card</a:t>
          </a:r>
          <a:endParaRPr lang="en-GB" sz="2400" b="1" kern="1200" dirty="0">
            <a:solidFill>
              <a:srgbClr val="002060"/>
            </a:solidFill>
          </a:endParaRPr>
        </a:p>
      </dsp:txBody>
      <dsp:txXfrm>
        <a:off x="2660" y="1657361"/>
        <a:ext cx="3047266" cy="1657361"/>
      </dsp:txXfrm>
    </dsp:sp>
    <dsp:sp modelId="{0B6734A3-36C8-411A-8C09-503BAC5E3A84}">
      <dsp:nvSpPr>
        <dsp:cNvPr id="0" name=""/>
        <dsp:cNvSpPr/>
      </dsp:nvSpPr>
      <dsp:spPr>
        <a:xfrm>
          <a:off x="533581" y="205597"/>
          <a:ext cx="1985423" cy="182132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2AADAC3-DADF-48D2-A191-A8F06296F187}">
      <dsp:nvSpPr>
        <dsp:cNvPr id="0" name=""/>
        <dsp:cNvSpPr/>
      </dsp:nvSpPr>
      <dsp:spPr>
        <a:xfrm>
          <a:off x="3141345" y="4297"/>
          <a:ext cx="3047266" cy="4143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b="1" kern="1200" dirty="0" err="1" smtClean="0">
              <a:solidFill>
                <a:srgbClr val="0070C0"/>
              </a:solidFill>
            </a:rPr>
            <a:t>European</a:t>
          </a:r>
          <a:r>
            <a:rPr lang="fr-BE" sz="2400" b="1" kern="1200" dirty="0" smtClean="0">
              <a:solidFill>
                <a:srgbClr val="0070C0"/>
              </a:solidFill>
            </a:rPr>
            <a:t> </a:t>
          </a:r>
          <a:r>
            <a:rPr lang="fr-BE" sz="2400" b="1" kern="1200" dirty="0" err="1" smtClean="0">
              <a:solidFill>
                <a:srgbClr val="0070C0"/>
              </a:solidFill>
            </a:rPr>
            <a:t>Accessibility</a:t>
          </a:r>
          <a:r>
            <a:rPr lang="fr-BE" sz="2400" b="1" kern="1200" dirty="0" smtClean="0">
              <a:solidFill>
                <a:srgbClr val="0070C0"/>
              </a:solidFill>
            </a:rPr>
            <a:t> </a:t>
          </a:r>
          <a:r>
            <a:rPr lang="fr-BE" sz="2400" b="1" kern="1200" dirty="0" err="1" smtClean="0">
              <a:solidFill>
                <a:srgbClr val="0070C0"/>
              </a:solidFill>
            </a:rPr>
            <a:t>Act</a:t>
          </a:r>
          <a:endParaRPr lang="en-GB" sz="2400" b="1" kern="1200" dirty="0">
            <a:solidFill>
              <a:srgbClr val="0070C0"/>
            </a:solidFill>
          </a:endParaRPr>
        </a:p>
      </dsp:txBody>
      <dsp:txXfrm>
        <a:off x="3141345" y="1661659"/>
        <a:ext cx="3047266" cy="1657361"/>
      </dsp:txXfrm>
    </dsp:sp>
    <dsp:sp modelId="{C6C0B2B0-471F-4FDB-A037-63A8AC92C96C}">
      <dsp:nvSpPr>
        <dsp:cNvPr id="0" name=""/>
        <dsp:cNvSpPr/>
      </dsp:nvSpPr>
      <dsp:spPr>
        <a:xfrm>
          <a:off x="3672266" y="209908"/>
          <a:ext cx="1985423" cy="1894153"/>
        </a:xfrm>
        <a:prstGeom prst="ellipse">
          <a:avLst/>
        </a:prstGeom>
        <a:solidFill>
          <a:schemeClr val="accent1">
            <a:tint val="50000"/>
            <a:hueOff val="56396"/>
            <a:satOff val="-2645"/>
            <a:lumOff val="11299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8D57AD1-B270-486C-87D2-AFF5B45842CB}">
      <dsp:nvSpPr>
        <dsp:cNvPr id="0" name=""/>
        <dsp:cNvSpPr/>
      </dsp:nvSpPr>
      <dsp:spPr>
        <a:xfrm>
          <a:off x="71446" y="3036115"/>
          <a:ext cx="6048379" cy="1035853"/>
        </a:xfrm>
        <a:prstGeom prst="left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38260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3625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3131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00472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30775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19087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43446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15293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5923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58689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6925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21000">
              <a:schemeClr val="accent1">
                <a:lumMod val="40000"/>
                <a:lumOff val="60000"/>
                <a:alpha val="0"/>
              </a:schemeClr>
            </a:gs>
            <a:gs pos="64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20000"/>
                <a:lumOff val="80000"/>
              </a:schemeClr>
            </a:gs>
            <a:gs pos="99000">
              <a:schemeClr val="accent1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B0209-029B-42F1-9ACD-FA29717DBD46}" type="datetimeFigureOut">
              <a:rPr lang="fr-BE" smtClean="0"/>
              <a:pPr/>
              <a:t>21/06/2011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A3F1A-0C0E-40CF-87EB-3642C606605F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65161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792323" y="2962817"/>
            <a:ext cx="78516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accent5">
                    <a:lumMod val="75000"/>
                  </a:schemeClr>
                </a:solidFill>
                <a:cs typeface="Gisha" pitchFamily="34" charset="-79"/>
              </a:rPr>
              <a:t>Elaboration of the </a:t>
            </a:r>
            <a:r>
              <a:rPr lang="en-GB" sz="4000" b="1" dirty="0" smtClean="0">
                <a:solidFill>
                  <a:srgbClr val="99092B"/>
                </a:solidFill>
                <a:cs typeface="Gisha" pitchFamily="34" charset="-79"/>
              </a:rPr>
              <a:t>Free movement Report</a:t>
            </a:r>
          </a:p>
          <a:p>
            <a:pPr algn="ctr"/>
            <a:endParaRPr lang="fr-BE" sz="4000" b="1" dirty="0" smtClean="0">
              <a:solidFill>
                <a:srgbClr val="99092B"/>
              </a:solidFill>
              <a:cs typeface="Gisha" pitchFamily="34" charset="-79"/>
            </a:endParaRPr>
          </a:p>
          <a:p>
            <a:pPr algn="ctr"/>
            <a:endParaRPr lang="fr-BE" sz="4000" b="1" dirty="0" smtClean="0">
              <a:solidFill>
                <a:srgbClr val="99092B"/>
              </a:solidFill>
              <a:cs typeface="Gisha" pitchFamily="34" charset="-79"/>
            </a:endParaRPr>
          </a:p>
          <a:p>
            <a:pPr algn="ctr"/>
            <a:endParaRPr lang="fr-BE" sz="4000" b="1" dirty="0" smtClean="0">
              <a:solidFill>
                <a:srgbClr val="99092B"/>
              </a:solidFill>
              <a:cs typeface="Gisha" pitchFamily="34" charset="-79"/>
            </a:endParaRPr>
          </a:p>
          <a:p>
            <a:r>
              <a:rPr lang="fr-BE" sz="1600" b="1" dirty="0" smtClean="0">
                <a:solidFill>
                  <a:srgbClr val="99092B"/>
                </a:solidFill>
                <a:cs typeface="Gisha" pitchFamily="34" charset="-79"/>
              </a:rPr>
              <a:t>Tuesday, 21st </a:t>
            </a:r>
            <a:r>
              <a:rPr lang="fr-BE" sz="1600" b="1" dirty="0" err="1" smtClean="0">
                <a:solidFill>
                  <a:srgbClr val="99092B"/>
                </a:solidFill>
                <a:cs typeface="Gisha" pitchFamily="34" charset="-79"/>
              </a:rPr>
              <a:t>June</a:t>
            </a:r>
            <a:r>
              <a:rPr lang="fr-BE" sz="1600" b="1" dirty="0" smtClean="0">
                <a:solidFill>
                  <a:srgbClr val="99092B"/>
                </a:solidFill>
                <a:cs typeface="Gisha" pitchFamily="34" charset="-79"/>
              </a:rPr>
              <a:t>, 2011</a:t>
            </a:r>
            <a:endParaRPr lang="en-GB" sz="1600" b="1" dirty="0">
              <a:solidFill>
                <a:srgbClr val="99092B"/>
              </a:solidFill>
              <a:cs typeface="Gisha" pitchFamily="34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421945" y="6021289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-37473" y="1347048"/>
            <a:ext cx="9144000" cy="4571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5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pic>
        <p:nvPicPr>
          <p:cNvPr id="16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1844824"/>
            <a:ext cx="1080120" cy="655155"/>
          </a:xfrm>
          <a:prstGeom prst="rect">
            <a:avLst/>
          </a:prstGeom>
        </p:spPr>
      </p:pic>
      <p:sp>
        <p:nvSpPr>
          <p:cNvPr id="19" name="ZoneTexte 12"/>
          <p:cNvSpPr txBox="1"/>
          <p:nvPr/>
        </p:nvSpPr>
        <p:spPr>
          <a:xfrm>
            <a:off x="6106083" y="6172200"/>
            <a:ext cx="2504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</a:t>
            </a:r>
            <a:r>
              <a:rPr lang="en-US" b="1" dirty="0" smtClean="0">
                <a:solidFill>
                  <a:srgbClr val="8F212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edf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-feph.org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28001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fr-BE" sz="2400" b="1" dirty="0" smtClean="0">
                <a:solidFill>
                  <a:srgbClr val="99092B"/>
                </a:solidFill>
              </a:rPr>
              <a:t>Suggestions of the design (3/3)</a:t>
            </a:r>
            <a:endParaRPr lang="en-GB" sz="2400" b="1" dirty="0" smtClean="0">
              <a:solidFill>
                <a:srgbClr val="99092B"/>
              </a:solidFill>
            </a:endParaRPr>
          </a:p>
          <a:p>
            <a:pPr marL="342900" indent="-342900" algn="r">
              <a:lnSpc>
                <a:spcPct val="150000"/>
              </a:lnSpc>
            </a:pPr>
            <a:endParaRPr lang="en-GB" sz="2400" b="1" dirty="0" smtClean="0">
              <a:solidFill>
                <a:srgbClr val="99092B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3714744" y="1214423"/>
            <a:ext cx="5357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View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outside</a:t>
            </a:r>
            <a:endParaRPr lang="en-GB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en-GB" sz="24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28596" y="2143116"/>
            <a:ext cx="8501122" cy="3857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 rot="16200000" flipH="1">
            <a:off x="2750331" y="4071942"/>
            <a:ext cx="38576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Smiley Face 15"/>
          <p:cNvSpPr/>
          <p:nvPr/>
        </p:nvSpPr>
        <p:spPr>
          <a:xfrm>
            <a:off x="500034" y="2285992"/>
            <a:ext cx="1357322" cy="1214446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i="1" dirty="0" smtClean="0"/>
              <a:t>Picture of the </a:t>
            </a:r>
            <a:r>
              <a:rPr lang="fr-BE" b="1" i="1" dirty="0" err="1" smtClean="0"/>
              <a:t>Author</a:t>
            </a:r>
            <a:endParaRPr lang="en-GB" b="1" i="1" dirty="0"/>
          </a:p>
        </p:txBody>
      </p:sp>
      <p:sp>
        <p:nvSpPr>
          <p:cNvPr id="17" name="Rectangle 16"/>
          <p:cNvSpPr/>
          <p:nvPr/>
        </p:nvSpPr>
        <p:spPr>
          <a:xfrm>
            <a:off x="785786" y="3857628"/>
            <a:ext cx="107157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i="1" dirty="0" err="1" smtClean="0"/>
              <a:t>His</a:t>
            </a:r>
            <a:r>
              <a:rPr lang="fr-BE" b="1" i="1" dirty="0" smtClean="0"/>
              <a:t>/</a:t>
            </a:r>
            <a:r>
              <a:rPr lang="fr-BE" b="1" i="1" dirty="0" err="1" smtClean="0"/>
              <a:t>Her</a:t>
            </a:r>
            <a:r>
              <a:rPr lang="fr-BE" b="1" i="1" dirty="0" smtClean="0"/>
              <a:t> Article……………………………………………………..</a:t>
            </a:r>
            <a:endParaRPr lang="en-GB" b="1" i="1" dirty="0"/>
          </a:p>
        </p:txBody>
      </p:sp>
      <p:sp>
        <p:nvSpPr>
          <p:cNvPr id="18" name="Rectangle 17"/>
          <p:cNvSpPr/>
          <p:nvPr/>
        </p:nvSpPr>
        <p:spPr>
          <a:xfrm>
            <a:off x="2143108" y="2285992"/>
            <a:ext cx="1143008" cy="32861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dirty="0" smtClean="0"/>
              <a:t>blablablablablablablablablablablablablablablablablablablablablablablablablablablablablablablablabla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3428992" y="2285992"/>
            <a:ext cx="1143008" cy="32861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dirty="0" smtClean="0"/>
              <a:t>blablablablablablablablablablablablablablablablablablablablablablablablablablablablablablablablabla</a:t>
            </a:r>
            <a:endParaRPr lang="en-GB" dirty="0"/>
          </a:p>
        </p:txBody>
      </p:sp>
      <p:sp>
        <p:nvSpPr>
          <p:cNvPr id="20" name="Sun 19"/>
          <p:cNvSpPr/>
          <p:nvPr/>
        </p:nvSpPr>
        <p:spPr>
          <a:xfrm>
            <a:off x="5000628" y="3429000"/>
            <a:ext cx="1214446" cy="1000132"/>
          </a:xfrm>
          <a:prstGeom prst="su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ning Bolt 20"/>
          <p:cNvSpPr/>
          <p:nvPr/>
        </p:nvSpPr>
        <p:spPr>
          <a:xfrm>
            <a:off x="6357950" y="2714620"/>
            <a:ext cx="1285884" cy="1500198"/>
          </a:xfrm>
          <a:prstGeom prst="lightningBol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7-Point Star 22"/>
          <p:cNvSpPr/>
          <p:nvPr/>
        </p:nvSpPr>
        <p:spPr>
          <a:xfrm>
            <a:off x="5786446" y="4500570"/>
            <a:ext cx="1428760" cy="785818"/>
          </a:xfrm>
          <a:prstGeom prst="star7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Brace 23"/>
          <p:cNvSpPr/>
          <p:nvPr/>
        </p:nvSpPr>
        <p:spPr>
          <a:xfrm>
            <a:off x="7500958" y="2428868"/>
            <a:ext cx="714380" cy="314327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8191054" y="2357431"/>
            <a:ext cx="738664" cy="350046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fr-BE" b="1" i="1" dirty="0" smtClean="0">
                <a:solidFill>
                  <a:schemeClr val="accent2">
                    <a:lumMod val="75000"/>
                  </a:schemeClr>
                </a:solidFill>
              </a:rPr>
              <a:t>Illustrations: comics, </a:t>
            </a:r>
            <a:r>
              <a:rPr lang="fr-BE" b="1" i="1" dirty="0" err="1" smtClean="0">
                <a:solidFill>
                  <a:schemeClr val="accent2">
                    <a:lumMod val="75000"/>
                  </a:schemeClr>
                </a:solidFill>
              </a:rPr>
              <a:t>pictures</a:t>
            </a:r>
            <a:r>
              <a:rPr lang="fr-BE" b="1" i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r-BE" b="1" i="1" dirty="0" err="1" smtClean="0">
                <a:solidFill>
                  <a:schemeClr val="accent2">
                    <a:lumMod val="75000"/>
                  </a:schemeClr>
                </a:solidFill>
              </a:rPr>
              <a:t>quotations</a:t>
            </a:r>
            <a:r>
              <a:rPr lang="fr-BE" b="1" i="1" dirty="0" smtClean="0">
                <a:solidFill>
                  <a:schemeClr val="accent2">
                    <a:lumMod val="75000"/>
                  </a:schemeClr>
                </a:solidFill>
              </a:rPr>
              <a:t>…</a:t>
            </a:r>
            <a:endParaRPr lang="en-GB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en-GB" sz="2400" b="1" dirty="0" smtClean="0">
                <a:solidFill>
                  <a:srgbClr val="99092B"/>
                </a:solidFill>
              </a:rPr>
              <a:t>Other matters related to our Top Campaign 2011</a:t>
            </a:r>
            <a:endParaRPr lang="en-GB" sz="2400" b="1" dirty="0">
              <a:solidFill>
                <a:srgbClr val="99092B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260648"/>
            <a:ext cx="3111500" cy="1968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42942" y="1643050"/>
            <a:ext cx="800102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fr-BE" sz="2800" b="1" dirty="0" smtClean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fr-BE" sz="2800" b="1" dirty="0" err="1" smtClean="0">
                <a:solidFill>
                  <a:schemeClr val="accent5">
                    <a:lumMod val="50000"/>
                  </a:schemeClr>
                </a:solidFill>
              </a:rPr>
              <a:t>way</a:t>
            </a:r>
            <a:r>
              <a:rPr lang="fr-B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2800" b="1" dirty="0" err="1" smtClean="0">
                <a:solidFill>
                  <a:schemeClr val="accent5">
                    <a:lumMod val="50000"/>
                  </a:schemeClr>
                </a:solidFill>
              </a:rPr>
              <a:t>ahead</a:t>
            </a:r>
            <a:r>
              <a:rPr lang="fr-BE" sz="2800" b="1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lnSpc>
                <a:spcPct val="150000"/>
              </a:lnSpc>
            </a:pPr>
            <a:endParaRPr lang="fr-BE" sz="5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Commenting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on 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call for contribution</a:t>
            </a:r>
            <a:endParaRPr lang="fr-B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Diffusion: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Toolkit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+ short version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presentation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of the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Campaign</a:t>
            </a:r>
            <a:endParaRPr lang="fr-B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Printing Troubles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with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the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neighboring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provider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Foreseen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special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event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to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launch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the Report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5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</a:pPr>
            <a:r>
              <a:rPr lang="fr-BE" sz="2400" b="1" dirty="0" smtClean="0">
                <a:solidFill>
                  <a:srgbClr val="99092B"/>
                </a:solidFill>
                <a:sym typeface="Wingdings" pitchFamily="2" charset="2"/>
              </a:rPr>
              <a:t> A meeting </a:t>
            </a:r>
            <a:r>
              <a:rPr lang="fr-BE" sz="2400" b="1" dirty="0" err="1" smtClean="0">
                <a:solidFill>
                  <a:srgbClr val="99092B"/>
                </a:solidFill>
                <a:sym typeface="Wingdings" pitchFamily="2" charset="2"/>
              </a:rPr>
              <a:t>with</a:t>
            </a:r>
            <a:r>
              <a:rPr lang="fr-BE" sz="2400" b="1" dirty="0" smtClean="0">
                <a:solidFill>
                  <a:srgbClr val="99092B"/>
                </a:solidFill>
                <a:sym typeface="Wingdings" pitchFamily="2" charset="2"/>
              </a:rPr>
              <a:t> the communication team </a:t>
            </a:r>
            <a:r>
              <a:rPr lang="fr-BE" sz="2400" b="1" dirty="0" err="1" smtClean="0">
                <a:solidFill>
                  <a:srgbClr val="99092B"/>
                </a:solidFill>
                <a:sym typeface="Wingdings" pitchFamily="2" charset="2"/>
              </a:rPr>
              <a:t>every</a:t>
            </a:r>
            <a:r>
              <a:rPr lang="fr-BE" sz="2400" b="1" dirty="0" smtClean="0">
                <a:solidFill>
                  <a:srgbClr val="99092B"/>
                </a:solidFill>
                <a:sym typeface="Wingdings" pitchFamily="2" charset="2"/>
              </a:rPr>
              <a:t> 2 </a:t>
            </a:r>
            <a:r>
              <a:rPr lang="fr-BE" sz="2400" b="1" dirty="0" err="1" smtClean="0">
                <a:solidFill>
                  <a:srgbClr val="99092B"/>
                </a:solidFill>
                <a:sym typeface="Wingdings" pitchFamily="2" charset="2"/>
              </a:rPr>
              <a:t>weeks</a:t>
            </a:r>
            <a:endParaRPr lang="en-GB" sz="24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421945" y="6021289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-37473" y="1347048"/>
            <a:ext cx="9144000" cy="4571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5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19" name="ZoneTexte 12"/>
          <p:cNvSpPr txBox="1"/>
          <p:nvPr/>
        </p:nvSpPr>
        <p:spPr>
          <a:xfrm>
            <a:off x="6106083" y="6172200"/>
            <a:ext cx="2504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</a:t>
            </a:r>
            <a:r>
              <a:rPr lang="en-US" b="1" dirty="0" smtClean="0">
                <a:solidFill>
                  <a:srgbClr val="8F212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edf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-feph.org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3696" y="785794"/>
            <a:ext cx="5769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z="2400" b="1" dirty="0" smtClean="0">
                <a:solidFill>
                  <a:srgbClr val="99092B"/>
                </a:solidFill>
              </a:rPr>
              <a:t>Top </a:t>
            </a:r>
            <a:r>
              <a:rPr lang="fr-BE" sz="2400" b="1" dirty="0" err="1" smtClean="0">
                <a:solidFill>
                  <a:srgbClr val="99092B"/>
                </a:solidFill>
              </a:rPr>
              <a:t>Campaign</a:t>
            </a:r>
            <a:r>
              <a:rPr lang="fr-BE" sz="2400" b="1" dirty="0" smtClean="0">
                <a:solidFill>
                  <a:srgbClr val="99092B"/>
                </a:solidFill>
              </a:rPr>
              <a:t> 2011: </a:t>
            </a:r>
            <a:r>
              <a:rPr lang="fr-BE" sz="2400" b="1" dirty="0" err="1" smtClean="0">
                <a:solidFill>
                  <a:srgbClr val="99092B"/>
                </a:solidFill>
              </a:rPr>
              <a:t>Freedom</a:t>
            </a:r>
            <a:r>
              <a:rPr lang="fr-BE" sz="2400" b="1" dirty="0" smtClean="0">
                <a:solidFill>
                  <a:srgbClr val="99092B"/>
                </a:solidFill>
              </a:rPr>
              <a:t> of </a:t>
            </a:r>
            <a:r>
              <a:rPr lang="fr-BE" sz="2400" b="1" dirty="0" err="1" smtClean="0">
                <a:solidFill>
                  <a:srgbClr val="99092B"/>
                </a:solidFill>
              </a:rPr>
              <a:t>Movement</a:t>
            </a:r>
            <a:endParaRPr lang="en-GB" sz="2400" b="1" dirty="0">
              <a:solidFill>
                <a:srgbClr val="99092B"/>
              </a:solidFill>
            </a:endParaRPr>
          </a:p>
        </p:txBody>
      </p:sp>
      <p:graphicFrame>
        <p:nvGraphicFramePr>
          <p:cNvPr id="31" name="Diagram 30"/>
          <p:cNvGraphicFramePr/>
          <p:nvPr/>
        </p:nvGraphicFramePr>
        <p:xfrm>
          <a:off x="1428728" y="2000240"/>
          <a:ext cx="6191272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000232" y="2802435"/>
            <a:ext cx="19288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dirty="0" smtClean="0">
                <a:solidFill>
                  <a:srgbClr val="002060"/>
                </a:solidFill>
              </a:rPr>
              <a:t>Free </a:t>
            </a:r>
            <a:r>
              <a:rPr lang="fr-BE" sz="2000" dirty="0" err="1" smtClean="0">
                <a:solidFill>
                  <a:srgbClr val="002060"/>
                </a:solidFill>
              </a:rPr>
              <a:t>movement</a:t>
            </a:r>
            <a:r>
              <a:rPr lang="fr-BE" sz="2000" dirty="0" smtClean="0">
                <a:solidFill>
                  <a:srgbClr val="002060"/>
                </a:solidFill>
              </a:rPr>
              <a:t> of </a:t>
            </a:r>
            <a:r>
              <a:rPr lang="fr-BE" sz="2400" b="1" dirty="0" smtClean="0">
                <a:solidFill>
                  <a:srgbClr val="002060"/>
                </a:solidFill>
              </a:rPr>
              <a:t>PERSONS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71670" y="5286388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dirty="0" err="1" smtClean="0">
                <a:solidFill>
                  <a:srgbClr val="99092B"/>
                </a:solidFill>
              </a:rPr>
              <a:t>Covering</a:t>
            </a:r>
            <a:r>
              <a:rPr lang="fr-BE" sz="2000" dirty="0" smtClean="0">
                <a:solidFill>
                  <a:srgbClr val="99092B"/>
                </a:solidFill>
              </a:rPr>
              <a:t> </a:t>
            </a:r>
            <a:r>
              <a:rPr lang="fr-BE" sz="2000" dirty="0" err="1" smtClean="0">
                <a:solidFill>
                  <a:srgbClr val="99092B"/>
                </a:solidFill>
              </a:rPr>
              <a:t>both</a:t>
            </a:r>
            <a:r>
              <a:rPr lang="fr-BE" sz="2000" dirty="0" smtClean="0">
                <a:solidFill>
                  <a:srgbClr val="99092B"/>
                </a:solidFill>
              </a:rPr>
              <a:t> by: </a:t>
            </a:r>
            <a:r>
              <a:rPr lang="fr-BE" sz="2400" b="1" dirty="0" smtClean="0">
                <a:solidFill>
                  <a:srgbClr val="99092B"/>
                </a:solidFill>
              </a:rPr>
              <a:t>Report </a:t>
            </a:r>
            <a:r>
              <a:rPr lang="fr-BE" sz="2400" b="1" dirty="0" smtClean="0">
                <a:solidFill>
                  <a:srgbClr val="99092B"/>
                </a:solidFill>
              </a:rPr>
              <a:t>+ </a:t>
            </a:r>
            <a:r>
              <a:rPr lang="fr-BE" sz="2400" b="1" dirty="0" err="1" smtClean="0">
                <a:solidFill>
                  <a:srgbClr val="99092B"/>
                </a:solidFill>
              </a:rPr>
              <a:t>Toolkit</a:t>
            </a:r>
            <a:endParaRPr lang="en-GB" sz="2400" b="1" dirty="0">
              <a:solidFill>
                <a:srgbClr val="99092B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14942" y="2411078"/>
            <a:ext cx="17859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dirty="0" smtClean="0">
                <a:solidFill>
                  <a:srgbClr val="0070C0"/>
                </a:solidFill>
              </a:rPr>
              <a:t>Free </a:t>
            </a:r>
            <a:r>
              <a:rPr lang="fr-BE" sz="2000" dirty="0" err="1" smtClean="0">
                <a:solidFill>
                  <a:srgbClr val="0070C0"/>
                </a:solidFill>
              </a:rPr>
              <a:t>movement</a:t>
            </a:r>
            <a:r>
              <a:rPr lang="fr-BE" sz="2000" dirty="0" smtClean="0">
                <a:solidFill>
                  <a:srgbClr val="0070C0"/>
                </a:solidFill>
              </a:rPr>
              <a:t> of </a:t>
            </a:r>
            <a:r>
              <a:rPr lang="fr-BE" sz="2400" b="1" dirty="0" smtClean="0">
                <a:solidFill>
                  <a:srgbClr val="0070C0"/>
                </a:solidFill>
              </a:rPr>
              <a:t>GOODS </a:t>
            </a:r>
            <a:r>
              <a:rPr lang="fr-BE" sz="2400" b="1" dirty="0" smtClean="0">
                <a:solidFill>
                  <a:srgbClr val="0070C0"/>
                </a:solidFill>
              </a:rPr>
              <a:t>and SERVICES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28001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421945" y="6021289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36512" y="1124744"/>
            <a:ext cx="9107488" cy="4571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1000100" y="3012088"/>
            <a:ext cx="71438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chemeClr val="accent5">
                    <a:lumMod val="50000"/>
                  </a:schemeClr>
                </a:solidFill>
              </a:rPr>
              <a:t>Recall of the main Report’s features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chemeClr val="accent5">
                    <a:lumMod val="50000"/>
                  </a:schemeClr>
                </a:solidFill>
              </a:rPr>
              <a:t>Report’s Content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chemeClr val="accent5">
                    <a:lumMod val="50000"/>
                  </a:schemeClr>
                </a:solidFill>
              </a:rPr>
              <a:t>Communication’s Involvement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200" b="1" dirty="0" smtClean="0">
                <a:solidFill>
                  <a:schemeClr val="accent5">
                    <a:lumMod val="50000"/>
                  </a:schemeClr>
                </a:solidFill>
              </a:rPr>
              <a:t>Suggestion of the </a:t>
            </a:r>
            <a:r>
              <a:rPr lang="fr-BE" sz="2200" b="1" dirty="0" smtClean="0">
                <a:solidFill>
                  <a:schemeClr val="accent5">
                    <a:lumMod val="50000"/>
                  </a:schemeClr>
                </a:solidFill>
              </a:rPr>
              <a:t>Design and Lay out</a:t>
            </a:r>
            <a:endParaRPr lang="en-GB" sz="2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chemeClr val="accent5">
                    <a:lumMod val="50000"/>
                  </a:schemeClr>
                </a:solidFill>
              </a:rPr>
              <a:t>Other matters related to our Top Campaign 2011</a:t>
            </a:r>
            <a:endParaRPr lang="en-GB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0" y="225295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i="1" dirty="0" err="1" smtClean="0">
                <a:solidFill>
                  <a:srgbClr val="810D01"/>
                </a:solidFill>
              </a:rPr>
              <a:t>Proposal</a:t>
            </a:r>
            <a:r>
              <a:rPr lang="fr-BE" sz="2400" b="1" i="1" dirty="0" smtClean="0">
                <a:solidFill>
                  <a:srgbClr val="810D01"/>
                </a:solidFill>
              </a:rPr>
              <a:t> for the structure of the Free </a:t>
            </a:r>
            <a:r>
              <a:rPr lang="fr-BE" sz="2400" b="1" i="1" dirty="0" err="1" smtClean="0">
                <a:solidFill>
                  <a:srgbClr val="810D01"/>
                </a:solidFill>
              </a:rPr>
              <a:t>movement</a:t>
            </a:r>
            <a:r>
              <a:rPr lang="fr-BE" sz="2400" b="1" i="1" dirty="0" smtClean="0">
                <a:solidFill>
                  <a:srgbClr val="810D01"/>
                </a:solidFill>
              </a:rPr>
              <a:t> Report</a:t>
            </a:r>
            <a:endParaRPr lang="fr-BE" sz="2400" b="1" i="1" dirty="0">
              <a:solidFill>
                <a:srgbClr val="810D01"/>
              </a:solidFill>
            </a:endParaRPr>
          </a:p>
        </p:txBody>
      </p:sp>
      <p:pic>
        <p:nvPicPr>
          <p:cNvPr id="15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65353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solidFill>
                  <a:srgbClr val="99092B"/>
                </a:solidFill>
              </a:rPr>
              <a:t>Recall of the main Report’s features</a:t>
            </a:r>
            <a:endParaRPr lang="en-GB" sz="2400" dirty="0">
              <a:solidFill>
                <a:srgbClr val="99092B"/>
              </a:solidFill>
              <a:cs typeface="Gisha" pitchFamily="34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1285852" y="1714488"/>
            <a:ext cx="7572428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Its Main Aim: </a:t>
            </a:r>
            <a:r>
              <a:rPr lang="fr-BE" b="1" dirty="0" smtClean="0">
                <a:solidFill>
                  <a:srgbClr val="99092B"/>
                </a:solidFill>
              </a:rPr>
              <a:t>To </a:t>
            </a:r>
            <a:r>
              <a:rPr lang="fr-BE" b="1" dirty="0" err="1" smtClean="0">
                <a:solidFill>
                  <a:srgbClr val="99092B"/>
                </a:solidFill>
              </a:rPr>
              <a:t>be</a:t>
            </a:r>
            <a:r>
              <a:rPr lang="fr-BE" b="1" dirty="0" smtClean="0">
                <a:solidFill>
                  <a:srgbClr val="99092B"/>
                </a:solidFill>
              </a:rPr>
              <a:t> a lobbying </a:t>
            </a:r>
            <a:r>
              <a:rPr lang="fr-BE" b="1" dirty="0" err="1" smtClean="0">
                <a:solidFill>
                  <a:srgbClr val="99092B"/>
                </a:solidFill>
              </a:rPr>
              <a:t>tool</a:t>
            </a:r>
            <a:r>
              <a:rPr lang="fr-BE" b="1" dirty="0" smtClean="0">
                <a:solidFill>
                  <a:srgbClr val="99092B"/>
                </a:solidFill>
              </a:rPr>
              <a:t> in a </a:t>
            </a:r>
            <a:r>
              <a:rPr lang="fr-BE" b="1" dirty="0" err="1" smtClean="0">
                <a:solidFill>
                  <a:srgbClr val="99092B"/>
                </a:solidFill>
              </a:rPr>
              <a:t>ludic</a:t>
            </a:r>
            <a:r>
              <a:rPr lang="fr-BE" b="1" dirty="0" smtClean="0">
                <a:solidFill>
                  <a:srgbClr val="99092B"/>
                </a:solidFill>
              </a:rPr>
              <a:t> </a:t>
            </a:r>
            <a:r>
              <a:rPr lang="fr-BE" b="1" dirty="0" err="1" smtClean="0">
                <a:solidFill>
                  <a:srgbClr val="99092B"/>
                </a:solidFill>
              </a:rPr>
              <a:t>shape</a:t>
            </a:r>
            <a:endParaRPr lang="fr-BE" b="1" dirty="0" smtClean="0">
              <a:solidFill>
                <a:srgbClr val="99092B"/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en-GB" sz="500" b="1" dirty="0" smtClean="0">
              <a:solidFill>
                <a:srgbClr val="99092B"/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Its Reader Addressees: </a:t>
            </a:r>
          </a:p>
          <a:p>
            <a:pPr marL="914400" lvl="1" indent="-457200">
              <a:lnSpc>
                <a:spcPct val="150000"/>
              </a:lnSpc>
              <a:buAutoNum type="arabicParenR"/>
            </a:pPr>
            <a:r>
              <a:rPr lang="fr-BE" b="1" dirty="0" smtClean="0">
                <a:solidFill>
                  <a:srgbClr val="99092B"/>
                </a:solidFill>
              </a:rPr>
              <a:t>EU institutions + EDF </a:t>
            </a:r>
            <a:r>
              <a:rPr lang="fr-BE" b="1" dirty="0" err="1" smtClean="0">
                <a:solidFill>
                  <a:srgbClr val="99092B"/>
                </a:solidFill>
              </a:rPr>
              <a:t>Members</a:t>
            </a:r>
            <a:endParaRPr lang="fr-BE" b="1" dirty="0" smtClean="0">
              <a:solidFill>
                <a:srgbClr val="99092B"/>
              </a:solidFill>
            </a:endParaRPr>
          </a:p>
          <a:p>
            <a:pPr marL="914400" lvl="1" indent="-457200">
              <a:lnSpc>
                <a:spcPct val="150000"/>
              </a:lnSpc>
              <a:buAutoNum type="arabicParenR"/>
            </a:pPr>
            <a:r>
              <a:rPr lang="fr-BE" b="1" dirty="0" err="1" smtClean="0">
                <a:solidFill>
                  <a:srgbClr val="99092B"/>
                </a:solidFill>
              </a:rPr>
              <a:t>Any</a:t>
            </a:r>
            <a:r>
              <a:rPr lang="fr-BE" b="1" dirty="0" smtClean="0">
                <a:solidFill>
                  <a:srgbClr val="99092B"/>
                </a:solidFill>
              </a:rPr>
              <a:t> </a:t>
            </a:r>
            <a:r>
              <a:rPr lang="fr-BE" b="1" dirty="0" err="1" smtClean="0">
                <a:solidFill>
                  <a:srgbClr val="99092B"/>
                </a:solidFill>
              </a:rPr>
              <a:t>stakeholders</a:t>
            </a:r>
            <a:r>
              <a:rPr lang="fr-BE" b="1" dirty="0" smtClean="0">
                <a:solidFill>
                  <a:srgbClr val="99092B"/>
                </a:solidFill>
              </a:rPr>
              <a:t> </a:t>
            </a:r>
            <a:r>
              <a:rPr lang="fr-BE" b="1" dirty="0" err="1" smtClean="0">
                <a:solidFill>
                  <a:srgbClr val="99092B"/>
                </a:solidFill>
              </a:rPr>
              <a:t>dealing</a:t>
            </a:r>
            <a:r>
              <a:rPr lang="fr-BE" b="1" dirty="0" smtClean="0">
                <a:solidFill>
                  <a:srgbClr val="99092B"/>
                </a:solidFill>
              </a:rPr>
              <a:t> </a:t>
            </a:r>
            <a:r>
              <a:rPr lang="fr-BE" b="1" dirty="0" err="1" smtClean="0">
                <a:solidFill>
                  <a:srgbClr val="99092B"/>
                </a:solidFill>
              </a:rPr>
              <a:t>with</a:t>
            </a:r>
            <a:r>
              <a:rPr lang="fr-BE" b="1" dirty="0" smtClean="0">
                <a:solidFill>
                  <a:srgbClr val="99092B"/>
                </a:solidFill>
              </a:rPr>
              <a:t> Free </a:t>
            </a:r>
            <a:r>
              <a:rPr lang="fr-BE" b="1" dirty="0" err="1" smtClean="0">
                <a:solidFill>
                  <a:srgbClr val="99092B"/>
                </a:solidFill>
              </a:rPr>
              <a:t>movement</a:t>
            </a:r>
            <a:endParaRPr lang="fr-BE" b="1" dirty="0" smtClean="0">
              <a:solidFill>
                <a:srgbClr val="99092B"/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5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000" b="1" dirty="0" err="1" smtClean="0">
                <a:solidFill>
                  <a:schemeClr val="accent5">
                    <a:lumMod val="50000"/>
                  </a:schemeClr>
                </a:solidFill>
              </a:rPr>
              <a:t>Repartition</a:t>
            </a:r>
            <a:r>
              <a:rPr lang="fr-BE" sz="2000" b="1" dirty="0" smtClean="0">
                <a:solidFill>
                  <a:schemeClr val="accent5">
                    <a:lumMod val="50000"/>
                  </a:schemeClr>
                </a:solidFill>
              </a:rPr>
              <a:t> of </a:t>
            </a:r>
            <a:r>
              <a:rPr lang="fr-BE" sz="2000" b="1" dirty="0" err="1" smtClean="0">
                <a:solidFill>
                  <a:schemeClr val="accent5">
                    <a:lumMod val="50000"/>
                  </a:schemeClr>
                </a:solidFill>
              </a:rPr>
              <a:t>tasks</a:t>
            </a:r>
            <a:r>
              <a:rPr lang="fr-BE" sz="2000" b="1" dirty="0" smtClean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fr-BE" b="1" dirty="0" smtClean="0">
                <a:solidFill>
                  <a:srgbClr val="920000"/>
                </a:solidFill>
              </a:rPr>
              <a:t>Content and Design of the Report</a:t>
            </a:r>
            <a:endParaRPr lang="fr-B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5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000" b="1" dirty="0" smtClean="0">
                <a:solidFill>
                  <a:schemeClr val="accent5">
                    <a:lumMod val="50000"/>
                  </a:schemeClr>
                </a:solidFill>
              </a:rPr>
              <a:t>Main Deadlines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b="1" dirty="0" smtClean="0">
                <a:solidFill>
                  <a:srgbClr val="A20000"/>
                </a:solidFill>
              </a:rPr>
              <a:t>First </a:t>
            </a:r>
            <a:r>
              <a:rPr lang="fr-BE" b="1" dirty="0" err="1" smtClean="0">
                <a:solidFill>
                  <a:srgbClr val="A20000"/>
                </a:solidFill>
              </a:rPr>
              <a:t>week</a:t>
            </a:r>
            <a:r>
              <a:rPr lang="fr-BE" b="1" dirty="0" smtClean="0">
                <a:solidFill>
                  <a:srgbClr val="A20000"/>
                </a:solidFill>
              </a:rPr>
              <a:t> of </a:t>
            </a:r>
            <a:r>
              <a:rPr lang="fr-BE" b="1" dirty="0" err="1" smtClean="0">
                <a:solidFill>
                  <a:srgbClr val="A20000"/>
                </a:solidFill>
              </a:rPr>
              <a:t>October</a:t>
            </a:r>
            <a:r>
              <a:rPr lang="fr-BE" b="1" dirty="0" smtClean="0">
                <a:solidFill>
                  <a:srgbClr val="A20000"/>
                </a:solidFill>
              </a:rPr>
              <a:t>:  </a:t>
            </a:r>
            <a:r>
              <a:rPr lang="fr-BE" b="1" dirty="0" err="1" smtClean="0">
                <a:solidFill>
                  <a:srgbClr val="A20000"/>
                </a:solidFill>
              </a:rPr>
              <a:t>Integration</a:t>
            </a:r>
            <a:r>
              <a:rPr lang="fr-BE" b="1" dirty="0" smtClean="0">
                <a:solidFill>
                  <a:srgbClr val="A20000"/>
                </a:solidFill>
              </a:rPr>
              <a:t> of all the contributions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b="1" dirty="0" err="1" smtClean="0">
                <a:solidFill>
                  <a:srgbClr val="A20000"/>
                </a:solidFill>
              </a:rPr>
              <a:t>October</a:t>
            </a:r>
            <a:r>
              <a:rPr lang="fr-BE" b="1" dirty="0" smtClean="0">
                <a:solidFill>
                  <a:srgbClr val="A20000"/>
                </a:solidFill>
              </a:rPr>
              <a:t> 15th: </a:t>
            </a:r>
            <a:r>
              <a:rPr lang="fr-BE" b="1" dirty="0" err="1" smtClean="0">
                <a:solidFill>
                  <a:srgbClr val="A20000"/>
                </a:solidFill>
              </a:rPr>
              <a:t>Presentation</a:t>
            </a:r>
            <a:r>
              <a:rPr lang="fr-BE" b="1" dirty="0" smtClean="0">
                <a:solidFill>
                  <a:srgbClr val="A20000"/>
                </a:solidFill>
              </a:rPr>
              <a:t> of the Report to the </a:t>
            </a:r>
            <a:r>
              <a:rPr lang="fr-BE" b="1" dirty="0" err="1" smtClean="0">
                <a:solidFill>
                  <a:srgbClr val="A20000"/>
                </a:solidFill>
              </a:rPr>
              <a:t>Executive</a:t>
            </a:r>
            <a:r>
              <a:rPr lang="fr-BE" b="1" dirty="0" smtClean="0">
                <a:solidFill>
                  <a:srgbClr val="A20000"/>
                </a:solidFill>
              </a:rPr>
              <a:t> </a:t>
            </a:r>
            <a:r>
              <a:rPr lang="fr-BE" b="1" dirty="0" err="1" smtClean="0">
                <a:solidFill>
                  <a:srgbClr val="A20000"/>
                </a:solidFill>
              </a:rPr>
              <a:t>Board</a:t>
            </a:r>
            <a:endParaRPr lang="fr-BE" b="1" dirty="0" smtClean="0">
              <a:solidFill>
                <a:srgbClr val="A20000"/>
              </a:solidFill>
            </a:endParaRP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b="1" dirty="0" smtClean="0">
                <a:solidFill>
                  <a:srgbClr val="A20000"/>
                </a:solidFill>
              </a:rPr>
              <a:t>First </a:t>
            </a:r>
            <a:r>
              <a:rPr lang="fr-BE" b="1" dirty="0" err="1" smtClean="0">
                <a:solidFill>
                  <a:srgbClr val="A20000"/>
                </a:solidFill>
              </a:rPr>
              <a:t>week</a:t>
            </a:r>
            <a:r>
              <a:rPr lang="fr-BE" b="1" dirty="0" smtClean="0">
                <a:solidFill>
                  <a:srgbClr val="A20000"/>
                </a:solidFill>
              </a:rPr>
              <a:t> of </a:t>
            </a:r>
            <a:r>
              <a:rPr lang="fr-BE" b="1" dirty="0" err="1" smtClean="0">
                <a:solidFill>
                  <a:srgbClr val="A20000"/>
                </a:solidFill>
              </a:rPr>
              <a:t>November</a:t>
            </a:r>
            <a:r>
              <a:rPr lang="fr-BE" b="1" dirty="0" smtClean="0">
                <a:solidFill>
                  <a:srgbClr val="A20000"/>
                </a:solidFill>
              </a:rPr>
              <a:t>: Final </a:t>
            </a:r>
            <a:r>
              <a:rPr lang="fr-BE" b="1" dirty="0" err="1" smtClean="0">
                <a:solidFill>
                  <a:srgbClr val="A20000"/>
                </a:solidFill>
              </a:rPr>
              <a:t>Proofreading</a:t>
            </a:r>
            <a:endParaRPr lang="fr-BE" b="1" dirty="0" smtClean="0">
              <a:solidFill>
                <a:srgbClr val="A20000"/>
              </a:solidFill>
            </a:endParaRP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b="1" dirty="0" err="1" smtClean="0">
                <a:solidFill>
                  <a:srgbClr val="A20000"/>
                </a:solidFill>
              </a:rPr>
              <a:t>December</a:t>
            </a:r>
            <a:r>
              <a:rPr lang="fr-BE" b="1" dirty="0" smtClean="0">
                <a:solidFill>
                  <a:srgbClr val="A20000"/>
                </a:solidFill>
              </a:rPr>
              <a:t> 1st: Report </a:t>
            </a:r>
            <a:r>
              <a:rPr lang="fr-BE" b="1" dirty="0" err="1" smtClean="0">
                <a:solidFill>
                  <a:srgbClr val="A20000"/>
                </a:solidFill>
              </a:rPr>
              <a:t>is</a:t>
            </a:r>
            <a:r>
              <a:rPr lang="fr-BE" b="1" dirty="0" smtClean="0">
                <a:solidFill>
                  <a:srgbClr val="A20000"/>
                </a:solidFill>
              </a:rPr>
              <a:t> </a:t>
            </a:r>
            <a:r>
              <a:rPr lang="fr-BE" b="1" dirty="0" err="1" smtClean="0">
                <a:solidFill>
                  <a:srgbClr val="A20000"/>
                </a:solidFill>
              </a:rPr>
              <a:t>ready</a:t>
            </a:r>
            <a:r>
              <a:rPr lang="fr-BE" b="1" dirty="0" smtClean="0">
                <a:solidFill>
                  <a:srgbClr val="A20000"/>
                </a:solidFill>
              </a:rPr>
              <a:t> and </a:t>
            </a:r>
            <a:r>
              <a:rPr lang="fr-BE" b="1" dirty="0" err="1" smtClean="0">
                <a:solidFill>
                  <a:srgbClr val="A20000"/>
                </a:solidFill>
              </a:rPr>
              <a:t>published</a:t>
            </a:r>
            <a:endParaRPr lang="en-GB" b="1" dirty="0" smtClean="0">
              <a:solidFill>
                <a:srgbClr val="A20000"/>
              </a:solidFill>
            </a:endParaRPr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en-GB" sz="2400" b="1" dirty="0" smtClean="0">
                <a:solidFill>
                  <a:srgbClr val="99092B"/>
                </a:solidFill>
              </a:rPr>
              <a:t>Report’s Content (1/2)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2910" y="2285992"/>
            <a:ext cx="7786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en-GB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</a:rPr>
              <a:t>Different level of content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Three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Types of contribution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24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786314" y="3929066"/>
            <a:ext cx="785818" cy="428628"/>
          </a:xfrm>
          <a:prstGeom prst="straightConnector1">
            <a:avLst/>
          </a:prstGeom>
          <a:ln w="28575">
            <a:solidFill>
              <a:srgbClr val="99092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86314" y="4357694"/>
            <a:ext cx="785818" cy="1588"/>
          </a:xfrm>
          <a:prstGeom prst="straightConnector1">
            <a:avLst/>
          </a:prstGeom>
          <a:ln w="28575">
            <a:solidFill>
              <a:srgbClr val="99092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786314" y="4357694"/>
            <a:ext cx="714380" cy="428628"/>
          </a:xfrm>
          <a:prstGeom prst="straightConnector1">
            <a:avLst/>
          </a:prstGeom>
          <a:ln w="28575">
            <a:solidFill>
              <a:srgbClr val="99092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572132" y="3702610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olidFill>
                  <a:srgbClr val="99092B"/>
                </a:solidFill>
              </a:rPr>
              <a:t>EDF Staff</a:t>
            </a:r>
            <a:endParaRPr lang="en-GB" sz="2000" b="1" dirty="0">
              <a:solidFill>
                <a:srgbClr val="99092B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72132" y="4202676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olidFill>
                  <a:srgbClr val="99092B"/>
                </a:solidFill>
              </a:rPr>
              <a:t>EDF </a:t>
            </a:r>
            <a:r>
              <a:rPr lang="fr-BE" sz="2000" b="1" dirty="0" err="1" smtClean="0">
                <a:solidFill>
                  <a:srgbClr val="99092B"/>
                </a:solidFill>
              </a:rPr>
              <a:t>Members</a:t>
            </a:r>
            <a:endParaRPr lang="en-GB" sz="2000" b="1" dirty="0">
              <a:solidFill>
                <a:srgbClr val="99092B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00694" y="4643446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err="1" smtClean="0">
                <a:solidFill>
                  <a:srgbClr val="99092B"/>
                </a:solidFill>
              </a:rPr>
              <a:t>External</a:t>
            </a:r>
            <a:endParaRPr lang="en-GB" sz="2000" b="1" dirty="0">
              <a:solidFill>
                <a:srgbClr val="99092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en-GB" sz="2400" b="1" dirty="0" smtClean="0">
                <a:solidFill>
                  <a:srgbClr val="99092B"/>
                </a:solidFill>
              </a:rPr>
              <a:t>Report’s Content (2/2)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85720" y="1785926"/>
            <a:ext cx="8643998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TABLE OF CONTENT:</a:t>
            </a:r>
          </a:p>
          <a:p>
            <a:pPr marL="342900" indent="-342900">
              <a:lnSpc>
                <a:spcPct val="150000"/>
              </a:lnSpc>
            </a:pPr>
            <a:endParaRPr lang="fr-BE" sz="1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Foreword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(1 page)</a:t>
            </a:r>
          </a:p>
          <a:p>
            <a:pPr lvl="0"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Executive Summary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(1-2 pages)</a:t>
            </a:r>
          </a:p>
          <a:p>
            <a:pPr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Overview/Introduction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(2-3 pages)</a:t>
            </a:r>
          </a:p>
          <a:p>
            <a:pPr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Freedom of Movement of Goods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(5-7 pages)</a:t>
            </a:r>
          </a:p>
          <a:p>
            <a:pPr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Freedom of Movement of Services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(5-7 pages)</a:t>
            </a:r>
          </a:p>
          <a:p>
            <a:pPr lvl="0">
              <a:buFont typeface="Arial" pitchFamily="34" charset="0"/>
              <a:buChar char="•"/>
            </a:pPr>
            <a:endParaRPr lang="en-GB" sz="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Freedom of Movement of Persons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(5-7 pages)</a:t>
            </a:r>
          </a:p>
          <a:p>
            <a:pPr lvl="0"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Above and beyond?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(1-2 pages)</a:t>
            </a:r>
          </a:p>
          <a:p>
            <a:pPr lvl="0"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Partners’ Section (? Pages)</a:t>
            </a:r>
          </a:p>
          <a:p>
            <a:pPr lvl="0">
              <a:buFont typeface="Arial" pitchFamily="34" charset="0"/>
              <a:buChar char="•"/>
            </a:pPr>
            <a:endParaRPr lang="en-GB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 Bibliography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</a:rPr>
              <a:t>(? Pages)</a:t>
            </a:r>
            <a:endParaRPr lang="en-GB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fr-BE" sz="24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en-GB" sz="2400" b="1" dirty="0" smtClean="0">
                <a:solidFill>
                  <a:srgbClr val="99092B"/>
                </a:solidFill>
              </a:rPr>
              <a:t>Communication’s Involvement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643042" y="1857364"/>
            <a:ext cx="671517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200" b="1" dirty="0" smtClean="0">
                <a:solidFill>
                  <a:schemeClr val="accent5">
                    <a:lumMod val="50000"/>
                  </a:schemeClr>
                </a:solidFill>
              </a:rPr>
              <a:t>Support </a:t>
            </a:r>
            <a:r>
              <a:rPr lang="fr-BE" sz="2200" b="1" dirty="0" smtClean="0">
                <a:solidFill>
                  <a:schemeClr val="accent5">
                    <a:lumMod val="50000"/>
                  </a:schemeClr>
                </a:solidFill>
              </a:rPr>
              <a:t>in the content </a:t>
            </a:r>
            <a:r>
              <a:rPr lang="fr-BE" sz="2200" b="1" dirty="0" err="1" smtClean="0">
                <a:solidFill>
                  <a:schemeClr val="accent5">
                    <a:lumMod val="50000"/>
                  </a:schemeClr>
                </a:solidFill>
              </a:rPr>
              <a:t>elaboration</a:t>
            </a:r>
            <a:endParaRPr lang="fr-BE" sz="2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r>
              <a:rPr lang="fr-BE" b="1" dirty="0" smtClean="0">
                <a:solidFill>
                  <a:schemeClr val="accent5">
                    <a:lumMod val="50000"/>
                  </a:schemeClr>
                </a:solidFill>
              </a:rPr>
              <a:t>Adaptation of the Report </a:t>
            </a:r>
            <a:r>
              <a:rPr lang="fr-BE" b="1" dirty="0" err="1" smtClean="0">
                <a:solidFill>
                  <a:schemeClr val="accent5">
                    <a:lumMod val="50000"/>
                  </a:schemeClr>
                </a:solidFill>
              </a:rPr>
              <a:t>language</a:t>
            </a:r>
            <a:endParaRPr lang="fr-B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r>
              <a:rPr lang="fr-BE" b="1" dirty="0" err="1" smtClean="0">
                <a:solidFill>
                  <a:schemeClr val="accent5">
                    <a:lumMod val="50000"/>
                  </a:schemeClr>
                </a:solidFill>
              </a:rPr>
              <a:t>Proofreading</a:t>
            </a:r>
            <a:endParaRPr lang="fr-B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endParaRPr lang="fr-BE" sz="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chemeClr val="accent5">
                    <a:lumMod val="50000"/>
                  </a:schemeClr>
                </a:solidFill>
              </a:rPr>
              <a:t>Conception of the Report design</a:t>
            </a: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r>
              <a:rPr lang="fr-BE" b="1" dirty="0" smtClean="0">
                <a:solidFill>
                  <a:schemeClr val="accent5">
                    <a:lumMod val="50000"/>
                  </a:schemeClr>
                </a:solidFill>
              </a:rPr>
              <a:t>General </a:t>
            </a:r>
            <a:r>
              <a:rPr lang="fr-BE" b="1" dirty="0" err="1" smtClean="0">
                <a:solidFill>
                  <a:schemeClr val="accent5">
                    <a:lumMod val="50000"/>
                  </a:schemeClr>
                </a:solidFill>
              </a:rPr>
              <a:t>shape</a:t>
            </a:r>
            <a:r>
              <a:rPr lang="fr-BE" b="1" dirty="0" smtClean="0">
                <a:solidFill>
                  <a:schemeClr val="accent5">
                    <a:lumMod val="50000"/>
                  </a:schemeClr>
                </a:solidFill>
              </a:rPr>
              <a:t> of the Report: A4</a:t>
            </a:r>
            <a:r>
              <a:rPr lang="fr-BE" b="1" dirty="0" smtClean="0">
                <a:solidFill>
                  <a:schemeClr val="accent5">
                    <a:lumMod val="50000"/>
                  </a:schemeClr>
                </a:solidFill>
              </a:rPr>
              <a:t>… ?</a:t>
            </a: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r>
              <a:rPr lang="fr-BE" b="1" dirty="0" smtClean="0">
                <a:solidFill>
                  <a:schemeClr val="accent5">
                    <a:lumMod val="50000"/>
                  </a:schemeClr>
                </a:solidFill>
              </a:rPr>
              <a:t>Report page setting</a:t>
            </a: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r>
              <a:rPr lang="fr-BE" b="1" dirty="0" smtClean="0">
                <a:solidFill>
                  <a:schemeClr val="accent5">
                    <a:lumMod val="50000"/>
                  </a:schemeClr>
                </a:solidFill>
              </a:rPr>
              <a:t>Illustrations</a:t>
            </a:r>
          </a:p>
          <a:p>
            <a:pPr marL="800100" lvl="1" indent="-342900">
              <a:lnSpc>
                <a:spcPct val="150000"/>
              </a:lnSpc>
              <a:buFont typeface="Courier New" pitchFamily="49" charset="0"/>
              <a:buChar char="o"/>
            </a:pPr>
            <a:endParaRPr lang="fr-BE" sz="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BE" sz="2200" b="1" dirty="0" smtClean="0">
                <a:solidFill>
                  <a:schemeClr val="accent5">
                    <a:lumMod val="50000"/>
                  </a:schemeClr>
                </a:solidFill>
              </a:rPr>
              <a:t>Promotion </a:t>
            </a:r>
            <a:r>
              <a:rPr lang="fr-BE" sz="2200" b="1" dirty="0" smtClean="0">
                <a:solidFill>
                  <a:schemeClr val="accent5">
                    <a:lumMod val="50000"/>
                  </a:schemeClr>
                </a:solidFill>
              </a:rPr>
              <a:t>of the Report</a:t>
            </a:r>
            <a:endParaRPr lang="en-GB" sz="22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fr-BE" sz="2400" b="1" dirty="0" smtClean="0">
                <a:solidFill>
                  <a:srgbClr val="99092B"/>
                </a:solidFill>
              </a:rPr>
              <a:t>Suggestions of the design (1/3)</a:t>
            </a:r>
            <a:endParaRPr lang="en-GB" sz="2400" b="1" dirty="0" smtClean="0">
              <a:solidFill>
                <a:srgbClr val="99092B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Cover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page</a:t>
            </a:r>
          </a:p>
          <a:p>
            <a:pPr>
              <a:buFont typeface="Wingdings"/>
              <a:buChar char="è"/>
            </a:pP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Use 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of the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Campaign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logo in the Report 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??</a:t>
            </a:r>
          </a:p>
          <a:p>
            <a:pPr>
              <a:buFont typeface="Wingdings"/>
              <a:buChar char="è"/>
            </a:pP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Contest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following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which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the best illustration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would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be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used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on the </a:t>
            </a:r>
            <a:r>
              <a:rPr lang="fr-BE" sz="1800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cover</a:t>
            </a:r>
            <a:r>
              <a:rPr lang="fr-BE" sz="1800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page ?</a:t>
            </a:r>
            <a:endParaRPr lang="fr-BE" sz="1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57356" y="3143248"/>
            <a:ext cx="5715040" cy="3000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loud 14"/>
          <p:cNvSpPr/>
          <p:nvPr/>
        </p:nvSpPr>
        <p:spPr>
          <a:xfrm>
            <a:off x="3929058" y="4429132"/>
            <a:ext cx="3214710" cy="157163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714876" y="505993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i="1" dirty="0" err="1" smtClean="0">
                <a:solidFill>
                  <a:schemeClr val="accent6">
                    <a:lumMod val="75000"/>
                  </a:schemeClr>
                </a:solidFill>
              </a:rPr>
              <a:t>Filled</a:t>
            </a:r>
            <a:r>
              <a:rPr lang="fr-BE" b="1" i="1" dirty="0" smtClean="0">
                <a:solidFill>
                  <a:schemeClr val="accent6">
                    <a:lumMod val="75000"/>
                  </a:schemeClr>
                </a:solidFill>
              </a:rPr>
              <a:t> in…</a:t>
            </a:r>
            <a:endParaRPr lang="en-GB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7" name="Picture 16" descr="Logo EDF low resolution 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28794" y="3238902"/>
            <a:ext cx="642942" cy="904478"/>
          </a:xfrm>
          <a:prstGeom prst="rect">
            <a:avLst/>
          </a:prstGeom>
        </p:spPr>
      </p:pic>
      <p:sp>
        <p:nvSpPr>
          <p:cNvPr id="18" name="TextBox 17"/>
          <p:cNvSpPr txBox="1">
            <a:spLocks/>
          </p:cNvSpPr>
          <p:nvPr/>
        </p:nvSpPr>
        <p:spPr>
          <a:xfrm rot="-840000">
            <a:off x="3582482" y="4075699"/>
            <a:ext cx="3170694" cy="477054"/>
          </a:xfrm>
          <a:prstGeom prst="rect">
            <a:avLst/>
          </a:prstGeom>
          <a:noFill/>
        </p:spPr>
        <p:txBody>
          <a:bodyPr vert="horz" wrap="square" bIns="0" rtlCol="0">
            <a:spAutoFit/>
            <a:scene3d>
              <a:camera prst="orthographicFront">
                <a:rot lat="600000" lon="0" rev="0"/>
              </a:camera>
              <a:lightRig rig="threePt" dir="t"/>
            </a:scene3d>
            <a:sp3d>
              <a:bevelT w="6350" h="57150"/>
            </a:sp3d>
          </a:bodyPr>
          <a:lstStyle/>
          <a:p>
            <a:r>
              <a:rPr lang="fr-BE" sz="2800" b="1" i="1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>
                    <a:schemeClr val="accent5">
                      <a:lumMod val="60000"/>
                      <a:lumOff val="40000"/>
                      <a:alpha val="50000"/>
                    </a:schemeClr>
                  </a:innerShdw>
                </a:effectLst>
              </a:rPr>
              <a:t>Title</a:t>
            </a:r>
            <a:r>
              <a:rPr lang="fr-BE" sz="2800" b="1" i="1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>
                    <a:schemeClr val="accent5">
                      <a:lumMod val="60000"/>
                      <a:lumOff val="40000"/>
                      <a:alpha val="50000"/>
                    </a:schemeClr>
                  </a:innerShdw>
                </a:effectLst>
              </a:rPr>
              <a:t> of the report</a:t>
            </a:r>
            <a:endParaRPr lang="en-GB" sz="2800" b="1" i="1" dirty="0">
              <a:solidFill>
                <a:schemeClr val="tx2">
                  <a:lumMod val="75000"/>
                </a:schemeClr>
              </a:solidFill>
              <a:effectLst>
                <a:innerShdw blurRad="63500" dist="50800">
                  <a:schemeClr val="accent5">
                    <a:lumMod val="60000"/>
                    <a:lumOff val="40000"/>
                    <a:alpha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6512" y="476672"/>
            <a:ext cx="9074762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fr-BE" sz="2400" b="1" dirty="0" smtClean="0">
                <a:solidFill>
                  <a:srgbClr val="99092B"/>
                </a:solidFill>
              </a:rPr>
              <a:t>Suggestions of the design (2/3)</a:t>
            </a:r>
            <a:endParaRPr lang="en-GB" sz="2400" b="1" dirty="0" smtClean="0">
              <a:solidFill>
                <a:srgbClr val="99092B"/>
              </a:solidFill>
            </a:endParaRPr>
          </a:p>
          <a:p>
            <a:pPr marL="342900" indent="-342900" algn="r">
              <a:lnSpc>
                <a:spcPct val="150000"/>
              </a:lnSpc>
            </a:pPr>
            <a:endParaRPr lang="en-GB" sz="2400" b="1" dirty="0" smtClean="0">
              <a:solidFill>
                <a:srgbClr val="99092B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695649"/>
            <a:ext cx="9144000" cy="45719"/>
          </a:xfrm>
          <a:prstGeom prst="rect">
            <a:avLst/>
          </a:prstGeom>
          <a:solidFill>
            <a:srgbClr val="8F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2" name="Picture 4" descr="Logo : European disability For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29449" y="6065912"/>
            <a:ext cx="614551" cy="79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1123004"/>
            <a:ext cx="9144000" cy="474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3071802" y="1056015"/>
            <a:ext cx="60721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</a:pP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Presentation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of the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Freedoms</a:t>
            </a:r>
            <a:r>
              <a:rPr lang="fr-BE" sz="2400" b="1" dirty="0" smtClean="0">
                <a:solidFill>
                  <a:schemeClr val="accent5">
                    <a:lumMod val="50000"/>
                  </a:schemeClr>
                </a:solidFill>
              </a:rPr>
              <a:t> of </a:t>
            </a:r>
            <a:r>
              <a:rPr lang="fr-BE" sz="2400" b="1" dirty="0" err="1" smtClean="0">
                <a:solidFill>
                  <a:schemeClr val="accent5">
                    <a:lumMod val="50000"/>
                  </a:schemeClr>
                </a:solidFill>
              </a:rPr>
              <a:t>movement</a:t>
            </a:r>
            <a:endParaRPr lang="en-GB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r">
              <a:lnSpc>
                <a:spcPct val="150000"/>
              </a:lnSpc>
            </a:pPr>
            <a:r>
              <a:rPr lang="fr-BE" sz="1600" b="1" dirty="0" smtClean="0">
                <a:solidFill>
                  <a:schemeClr val="accent5">
                    <a:lumMod val="50000"/>
                  </a:schemeClr>
                </a:solidFill>
              </a:rPr>
              <a:t>Use of the </a:t>
            </a:r>
            <a:r>
              <a:rPr lang="fr-BE" sz="1600" b="1" dirty="0" err="1" smtClean="0">
                <a:solidFill>
                  <a:schemeClr val="accent5">
                    <a:lumMod val="50000"/>
                  </a:schemeClr>
                </a:solidFill>
              </a:rPr>
              <a:t>Campaign</a:t>
            </a:r>
            <a:r>
              <a:rPr lang="fr-BE" sz="1600" b="1" dirty="0" smtClean="0">
                <a:solidFill>
                  <a:schemeClr val="accent5">
                    <a:lumMod val="50000"/>
                  </a:schemeClr>
                </a:solidFill>
              </a:rPr>
              <a:t> logo: </a:t>
            </a:r>
            <a:r>
              <a:rPr lang="fr-BE" sz="1600" b="1" dirty="0" err="1" smtClean="0">
                <a:solidFill>
                  <a:schemeClr val="accent5">
                    <a:lumMod val="50000"/>
                  </a:schemeClr>
                </a:solidFill>
              </a:rPr>
              <a:t>raining</a:t>
            </a:r>
            <a:r>
              <a:rPr lang="fr-BE" sz="1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1600" b="1" dirty="0" err="1" smtClean="0">
                <a:solidFill>
                  <a:schemeClr val="accent5">
                    <a:lumMod val="50000"/>
                  </a:schemeClr>
                </a:solidFill>
              </a:rPr>
              <a:t>cloud</a:t>
            </a:r>
            <a:r>
              <a:rPr lang="fr-BE" sz="1600" b="1" dirty="0" smtClean="0">
                <a:solidFill>
                  <a:schemeClr val="accent5">
                    <a:lumMod val="50000"/>
                  </a:schemeClr>
                </a:solidFill>
              </a:rPr>
              <a:t> / </a:t>
            </a:r>
            <a:r>
              <a:rPr lang="fr-BE" sz="1600" b="1" dirty="0" err="1" smtClean="0">
                <a:solidFill>
                  <a:schemeClr val="accent5">
                    <a:lumMod val="50000"/>
                  </a:schemeClr>
                </a:solidFill>
              </a:rPr>
              <a:t>sunny</a:t>
            </a:r>
            <a:r>
              <a:rPr lang="fr-BE" sz="1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1600" b="1" dirty="0" err="1" smtClean="0">
                <a:solidFill>
                  <a:schemeClr val="accent5">
                    <a:lumMod val="50000"/>
                  </a:schemeClr>
                </a:solidFill>
              </a:rPr>
              <a:t>cloud</a:t>
            </a:r>
            <a:r>
              <a:rPr lang="fr-BE" sz="1600" b="1" dirty="0" smtClean="0">
                <a:solidFill>
                  <a:schemeClr val="accent5">
                    <a:lumMod val="50000"/>
                  </a:schemeClr>
                </a:solidFill>
              </a:rPr>
              <a:t> …</a:t>
            </a:r>
            <a:endParaRPr lang="en-GB" sz="16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3111500" cy="19685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28596" y="2143116"/>
            <a:ext cx="8501122" cy="3857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19" idx="0"/>
            <a:endCxn id="19" idx="2"/>
          </p:cNvCxnSpPr>
          <p:nvPr/>
        </p:nvCxnSpPr>
        <p:spPr>
          <a:xfrm rot="16200000" flipH="1">
            <a:off x="2750331" y="4071942"/>
            <a:ext cx="38576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28596" y="2643182"/>
            <a:ext cx="85011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28662" y="2143116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i="1" dirty="0" err="1" smtClean="0">
                <a:solidFill>
                  <a:srgbClr val="0070C0"/>
                </a:solidFill>
              </a:rPr>
              <a:t>Frieze</a:t>
            </a:r>
            <a:r>
              <a:rPr lang="fr-BE" sz="2400" b="1" i="1" dirty="0" smtClean="0">
                <a:solidFill>
                  <a:srgbClr val="0070C0"/>
                </a:solidFill>
              </a:rPr>
              <a:t> </a:t>
            </a:r>
            <a:r>
              <a:rPr lang="fr-BE" sz="2400" b="1" i="1" dirty="0" err="1" smtClean="0">
                <a:solidFill>
                  <a:srgbClr val="0070C0"/>
                </a:solidFill>
              </a:rPr>
              <a:t>representing</a:t>
            </a:r>
            <a:r>
              <a:rPr lang="fr-BE" sz="2400" b="1" i="1" dirty="0" smtClean="0">
                <a:solidFill>
                  <a:srgbClr val="0070C0"/>
                </a:solidFill>
              </a:rPr>
              <a:t> a road for </a:t>
            </a:r>
            <a:r>
              <a:rPr lang="fr-BE" sz="2400" b="1" i="1" dirty="0" err="1" smtClean="0">
                <a:solidFill>
                  <a:srgbClr val="0070C0"/>
                </a:solidFill>
              </a:rPr>
              <a:t>every</a:t>
            </a:r>
            <a:r>
              <a:rPr lang="fr-BE" sz="2400" b="1" i="1" dirty="0" smtClean="0">
                <a:solidFill>
                  <a:srgbClr val="0070C0"/>
                </a:solidFill>
              </a:rPr>
              <a:t> TITLE section</a:t>
            </a:r>
            <a:endParaRPr lang="en-GB" sz="2400" b="1" i="1" dirty="0">
              <a:solidFill>
                <a:srgbClr val="0070C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1472" y="2928934"/>
            <a:ext cx="1214446" cy="27146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928794" y="2928934"/>
            <a:ext cx="1143008" cy="24288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dirty="0" err="1" smtClean="0"/>
              <a:t>blablablablablablablablablablablablablablablablablablablablabla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3286116" y="2928934"/>
            <a:ext cx="107157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714348" y="3000372"/>
            <a:ext cx="9286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i="1" dirty="0" smtClean="0"/>
              <a:t>Update of the right</a:t>
            </a:r>
          </a:p>
          <a:p>
            <a:r>
              <a:rPr lang="fr-BE" dirty="0" smtClean="0"/>
              <a:t>……………………………………………………………….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428992" y="3071810"/>
            <a:ext cx="7858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 smtClean="0"/>
              <a:t>Blablablablablablablabla</a:t>
            </a:r>
            <a:r>
              <a:rPr lang="fr-BE" dirty="0" smtClean="0"/>
              <a:t>……….</a:t>
            </a:r>
            <a:endParaRPr lang="en-GB" dirty="0"/>
          </a:p>
        </p:txBody>
      </p:sp>
      <p:sp>
        <p:nvSpPr>
          <p:cNvPr id="33" name="Cloud 32"/>
          <p:cNvSpPr/>
          <p:nvPr/>
        </p:nvSpPr>
        <p:spPr>
          <a:xfrm>
            <a:off x="5786446" y="4500570"/>
            <a:ext cx="3000396" cy="1357322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600" b="1" dirty="0" smtClean="0">
                <a:solidFill>
                  <a:srgbClr val="C00000"/>
                </a:solidFill>
              </a:rPr>
              <a:t>SUM UP</a:t>
            </a:r>
          </a:p>
          <a:p>
            <a:pPr algn="ctr">
              <a:buFontTx/>
              <a:buChar char="-"/>
            </a:pPr>
            <a:r>
              <a:rPr lang="fr-BE" sz="1600" i="1" dirty="0" smtClean="0">
                <a:solidFill>
                  <a:srgbClr val="C00000"/>
                </a:solidFill>
              </a:rPr>
              <a:t>Main obstacles</a:t>
            </a:r>
          </a:p>
          <a:p>
            <a:pPr algn="ctr">
              <a:buFontTx/>
              <a:buChar char="-"/>
            </a:pPr>
            <a:r>
              <a:rPr lang="fr-BE" sz="1600" i="1" dirty="0" smtClean="0">
                <a:solidFill>
                  <a:srgbClr val="C00000"/>
                </a:solidFill>
              </a:rPr>
              <a:t> </a:t>
            </a:r>
            <a:r>
              <a:rPr lang="fr-BE" sz="1600" i="1" dirty="0" err="1" smtClean="0">
                <a:solidFill>
                  <a:srgbClr val="C00000"/>
                </a:solidFill>
              </a:rPr>
              <a:t>Recommendations</a:t>
            </a:r>
            <a:r>
              <a:rPr lang="fr-BE" sz="1600" i="1" dirty="0" smtClean="0">
                <a:solidFill>
                  <a:srgbClr val="C00000"/>
                </a:solidFill>
              </a:rPr>
              <a:t> &amp; </a:t>
            </a:r>
            <a:r>
              <a:rPr lang="fr-BE" sz="1600" i="1" dirty="0" err="1" smtClean="0">
                <a:solidFill>
                  <a:srgbClr val="C00000"/>
                </a:solidFill>
              </a:rPr>
              <a:t>Claiming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4857752" y="2928934"/>
            <a:ext cx="2000264" cy="428628"/>
          </a:xfrm>
          <a:prstGeom prst="wedgeRoundRectCallout">
            <a:avLst>
              <a:gd name="adj1" fmla="val -37356"/>
              <a:gd name="adj2" fmla="val 12161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i="1" dirty="0" err="1" smtClean="0">
                <a:solidFill>
                  <a:schemeClr val="accent6">
                    <a:lumMod val="75000"/>
                  </a:schemeClr>
                </a:solidFill>
              </a:rPr>
              <a:t>Testimonies</a:t>
            </a:r>
            <a:endParaRPr lang="en-GB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6357950" y="3500438"/>
            <a:ext cx="2000264" cy="428628"/>
          </a:xfrm>
          <a:prstGeom prst="wedgeRoundRectCallout">
            <a:avLst>
              <a:gd name="adj1" fmla="val -37356"/>
              <a:gd name="adj2" fmla="val 12161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i="1" dirty="0" err="1" smtClean="0">
                <a:solidFill>
                  <a:schemeClr val="accent6">
                    <a:lumMod val="75000"/>
                  </a:schemeClr>
                </a:solidFill>
              </a:rPr>
              <a:t>Stastitics</a:t>
            </a:r>
            <a:endParaRPr lang="en-GB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7" name="Smiley Face 36"/>
          <p:cNvSpPr/>
          <p:nvPr/>
        </p:nvSpPr>
        <p:spPr>
          <a:xfrm>
            <a:off x="4143372" y="4071942"/>
            <a:ext cx="1571636" cy="1285884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600" b="1" i="1" dirty="0" smtClean="0">
                <a:solidFill>
                  <a:schemeClr val="accent3">
                    <a:lumMod val="50000"/>
                  </a:schemeClr>
                </a:solidFill>
              </a:rPr>
              <a:t>illustration</a:t>
            </a:r>
            <a:endParaRPr lang="en-GB" sz="16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0" name="Cloud 29"/>
          <p:cNvSpPr/>
          <p:nvPr/>
        </p:nvSpPr>
        <p:spPr>
          <a:xfrm>
            <a:off x="500034" y="2214554"/>
            <a:ext cx="428628" cy="357190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dirty="0" smtClean="0">
                <a:solidFill>
                  <a:srgbClr val="0070C0"/>
                </a:solidFill>
              </a:rPr>
              <a:t>?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528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464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Thème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Muriel</dc:creator>
  <cp:lastModifiedBy>agnes</cp:lastModifiedBy>
  <cp:revision>111</cp:revision>
  <dcterms:created xsi:type="dcterms:W3CDTF">2011-05-20T15:21:01Z</dcterms:created>
  <dcterms:modified xsi:type="dcterms:W3CDTF">2011-06-21T14:19:49Z</dcterms:modified>
</cp:coreProperties>
</file>