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Ex1.xml" ContentType="application/vnd.ms-office.chartex+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0"/>
  </p:notesMasterIdLst>
  <p:sldIdLst>
    <p:sldId id="256" r:id="rId5"/>
    <p:sldId id="280" r:id="rId6"/>
    <p:sldId id="335" r:id="rId7"/>
    <p:sldId id="332" r:id="rId8"/>
    <p:sldId id="291" r:id="rId9"/>
    <p:sldId id="282" r:id="rId10"/>
    <p:sldId id="283" r:id="rId11"/>
    <p:sldId id="281" r:id="rId12"/>
    <p:sldId id="285" r:id="rId13"/>
    <p:sldId id="284" r:id="rId14"/>
    <p:sldId id="286" r:id="rId15"/>
    <p:sldId id="287" r:id="rId16"/>
    <p:sldId id="289" r:id="rId17"/>
    <p:sldId id="290" r:id="rId18"/>
    <p:sldId id="292" r:id="rId19"/>
    <p:sldId id="293" r:id="rId20"/>
    <p:sldId id="320" r:id="rId21"/>
    <p:sldId id="323" r:id="rId22"/>
    <p:sldId id="324" r:id="rId23"/>
    <p:sldId id="325" r:id="rId24"/>
    <p:sldId id="326" r:id="rId25"/>
    <p:sldId id="327" r:id="rId26"/>
    <p:sldId id="328" r:id="rId27"/>
    <p:sldId id="329" r:id="rId28"/>
    <p:sldId id="270"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71D"/>
    <a:srgbClr val="0A77B3"/>
    <a:srgbClr val="BBDC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E4012E-0AFC-492E-BFEF-300DE51B9847}" v="1" dt="2022-10-10T07:43:17.4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66" autoAdjust="0"/>
    <p:restoredTop sz="77678" autoAdjust="0"/>
  </p:normalViewPr>
  <p:slideViewPr>
    <p:cSldViewPr snapToGrid="0">
      <p:cViewPr varScale="1">
        <p:scale>
          <a:sx n="64" d="100"/>
          <a:sy n="64" d="100"/>
        </p:scale>
        <p:origin x="1243" y="5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lipa Tucker" userId="5be7030b-0f40-442b-8b87-3d7176163e86" providerId="ADAL" clId="{D3E4012E-0AFC-492E-BFEF-300DE51B9847}"/>
    <pc:docChg chg="custSel modSld">
      <pc:chgData name="Phillipa Tucker" userId="5be7030b-0f40-442b-8b87-3d7176163e86" providerId="ADAL" clId="{D3E4012E-0AFC-492E-BFEF-300DE51B9847}" dt="2022-10-06T12:36:13.702" v="4" actId="478"/>
      <pc:docMkLst>
        <pc:docMk/>
      </pc:docMkLst>
      <pc:sldChg chg="addSp delSp modSp mod">
        <pc:chgData name="Phillipa Tucker" userId="5be7030b-0f40-442b-8b87-3d7176163e86" providerId="ADAL" clId="{D3E4012E-0AFC-492E-BFEF-300DE51B9847}" dt="2022-10-06T12:36:13.702" v="4" actId="478"/>
        <pc:sldMkLst>
          <pc:docMk/>
          <pc:sldMk cId="4181077200" sldId="256"/>
        </pc:sldMkLst>
        <pc:spChg chg="del mod">
          <ac:chgData name="Phillipa Tucker" userId="5be7030b-0f40-442b-8b87-3d7176163e86" providerId="ADAL" clId="{D3E4012E-0AFC-492E-BFEF-300DE51B9847}" dt="2022-10-06T12:36:13.702" v="4" actId="478"/>
          <ac:spMkLst>
            <pc:docMk/>
            <pc:sldMk cId="4181077200" sldId="256"/>
            <ac:spMk id="3" creationId="{00000000-0000-0000-0000-000000000000}"/>
          </ac:spMkLst>
        </pc:spChg>
        <pc:spChg chg="add del">
          <ac:chgData name="Phillipa Tucker" userId="5be7030b-0f40-442b-8b87-3d7176163e86" providerId="ADAL" clId="{D3E4012E-0AFC-492E-BFEF-300DE51B9847}" dt="2022-10-06T12:36:04.779" v="2" actId="478"/>
          <ac:spMkLst>
            <pc:docMk/>
            <pc:sldMk cId="4181077200" sldId="256"/>
            <ac:spMk id="5" creationId="{B9E7036A-A207-610F-5873-BB13688B2FF6}"/>
          </ac:spMkLst>
        </pc:spChg>
        <pc:picChg chg="mod">
          <ac:chgData name="Phillipa Tucker" userId="5be7030b-0f40-442b-8b87-3d7176163e86" providerId="ADAL" clId="{D3E4012E-0AFC-492E-BFEF-300DE51B9847}" dt="2022-10-06T12:36:00.876" v="0" actId="1076"/>
          <ac:picMkLst>
            <pc:docMk/>
            <pc:sldMk cId="4181077200" sldId="256"/>
            <ac:picMk id="6" creationId="{00000000-0000-0000-0000-000000000000}"/>
          </ac:picMkLst>
        </pc:picChg>
      </pc:sldChg>
    </pc:docChg>
  </pc:docChgLst>
</pc:chgInfo>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oleObject" Target="Book1" TargetMode="External"/></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Sheet1!$A$1:$A$9</cx:f>
        <cx:lvl ptCount="9">
          <cx:pt idx="0">EU legislation </cx:pt>
          <cx:pt idx="1">New structure/practice in EU institutions </cx:pt>
          <cx:pt idx="2">Guidelines/toolkit </cx:pt>
          <cx:pt idx="3">Investment through EU funding </cx:pt>
          <cx:pt idx="4">Support to Member States </cx:pt>
          <cx:pt idx="5">monitoring</cx:pt>
          <cx:pt idx="6">Research or examination of situation</cx:pt>
          <cx:pt idx="7">Address through another strategy</cx:pt>
          <cx:pt idx="8">dialogue with stakeholders</cx:pt>
        </cx:lvl>
      </cx:strDim>
      <cx:numDim type="val">
        <cx:f>Sheet1!$B$1:$B$9</cx:f>
        <cx:lvl ptCount="9" formatCode="Standard">
          <cx:pt idx="0">5</cx:pt>
          <cx:pt idx="1">14</cx:pt>
          <cx:pt idx="2">10</cx:pt>
          <cx:pt idx="3">11</cx:pt>
          <cx:pt idx="4">9</cx:pt>
          <cx:pt idx="5">6</cx:pt>
          <cx:pt idx="6">14</cx:pt>
          <cx:pt idx="7">21</cx:pt>
          <cx:pt idx="8">7</cx:pt>
        </cx:lvl>
      </cx:numDim>
    </cx:data>
  </cx:chartData>
  <cx:chart>
    <cx:plotArea>
      <cx:plotAreaRegion>
        <cx:series layoutId="funnel" uniqueId="{2F483DF9-39C0-437C-A95A-74857650E284}">
          <cx:dataPt idx="0">
            <cx:spPr>
              <a:solidFill>
                <a:srgbClr val="C00000"/>
              </a:solidFill>
            </cx:spPr>
          </cx:dataPt>
          <cx:dataPt idx="1">
            <cx:spPr>
              <a:solidFill>
                <a:srgbClr val="FF0000"/>
              </a:solidFill>
            </cx:spPr>
          </cx:dataPt>
          <cx:dataPt idx="2">
            <cx:spPr>
              <a:solidFill>
                <a:srgbClr val="FFC000"/>
              </a:solidFill>
            </cx:spPr>
          </cx:dataPt>
          <cx:dataPt idx="3">
            <cx:spPr>
              <a:solidFill>
                <a:srgbClr val="FFFF00"/>
              </a:solidFill>
            </cx:spPr>
          </cx:dataPt>
          <cx:dataPt idx="4">
            <cx:spPr>
              <a:solidFill>
                <a:srgbClr val="00B050"/>
              </a:solidFill>
            </cx:spPr>
          </cx:dataPt>
          <cx:dataPt idx="5">
            <cx:spPr>
              <a:solidFill>
                <a:srgbClr val="00B0F0"/>
              </a:solidFill>
            </cx:spPr>
          </cx:dataPt>
          <cx:dataPt idx="6">
            <cx:spPr>
              <a:solidFill>
                <a:srgbClr val="0070C0"/>
              </a:solidFill>
            </cx:spPr>
          </cx:dataPt>
          <cx:dataPt idx="7">
            <cx:spPr>
              <a:solidFill>
                <a:srgbClr val="002060"/>
              </a:solidFill>
            </cx:spPr>
          </cx:dataPt>
          <cx:dataPt idx="8">
            <cx:spPr>
              <a:solidFill>
                <a:srgbClr val="7030A0"/>
              </a:solidFill>
            </cx:spPr>
          </cx:dataPt>
          <cx:dataLabels>
            <cx:txPr>
              <a:bodyPr spcFirstLastPara="1" vertOverflow="ellipsis" horzOverflow="overflow" wrap="square" lIns="0" tIns="0" rIns="0" bIns="0" anchor="ctr" anchorCtr="1"/>
              <a:lstStyle/>
              <a:p>
                <a:pPr algn="ctr" rtl="0">
                  <a:defRPr sz="2400">
                    <a:solidFill>
                      <a:schemeClr val="tx1"/>
                    </a:solidFill>
                    <a:latin typeface="Arial" panose="020B0604020202020204" pitchFamily="34" charset="0"/>
                    <a:ea typeface="Arial" panose="020B0604020202020204" pitchFamily="34" charset="0"/>
                    <a:cs typeface="Arial" panose="020B0604020202020204" pitchFamily="34" charset="0"/>
                  </a:defRPr>
                </a:pPr>
                <a:endParaRPr lang="en-US" sz="2400" b="0" i="0" u="none" strike="noStrike" baseline="0">
                  <a:solidFill>
                    <a:schemeClr val="tx1"/>
                  </a:solidFill>
                  <a:latin typeface="Arial" panose="020B0604020202020204" pitchFamily="34" charset="0"/>
                  <a:cs typeface="Arial" panose="020B0604020202020204" pitchFamily="34" charset="0"/>
                </a:endParaRPr>
              </a:p>
            </cx:txPr>
            <cx:visibility seriesName="0" categoryName="0" value="1"/>
            <cx:dataLabel idx="7">
              <cx:txPr>
                <a:bodyPr spcFirstLastPara="1" vertOverflow="ellipsis" horzOverflow="overflow" wrap="square" lIns="0" tIns="0" rIns="0" bIns="0" anchor="ctr" anchorCtr="1"/>
                <a:lstStyle/>
                <a:p>
                  <a:pPr algn="ctr" rtl="0">
                    <a:defRPr>
                      <a:solidFill>
                        <a:schemeClr val="bg1"/>
                      </a:solidFill>
                    </a:defRPr>
                  </a:pPr>
                  <a:r>
                    <a:rPr lang="en-US" sz="2400" b="0" i="0" u="none" strike="noStrike" baseline="0">
                      <a:solidFill>
                        <a:schemeClr val="bg1"/>
                      </a:solidFill>
                      <a:latin typeface="Arial" panose="020B0604020202020204" pitchFamily="34" charset="0"/>
                      <a:cs typeface="Arial" panose="020B0604020202020204" pitchFamily="34" charset="0"/>
                    </a:rPr>
                    <a:t>21</a:t>
                  </a:r>
                </a:p>
              </cx:txPr>
              <cx:visibility seriesName="0" categoryName="0" value="1"/>
            </cx:dataLabel>
            <cx:dataLabel idx="8">
              <cx:txPr>
                <a:bodyPr spcFirstLastPara="1" vertOverflow="ellipsis" horzOverflow="overflow" wrap="square" lIns="0" tIns="0" rIns="0" bIns="0" anchor="ctr" anchorCtr="1"/>
                <a:lstStyle/>
                <a:p>
                  <a:pPr algn="ctr" rtl="0">
                    <a:defRPr>
                      <a:solidFill>
                        <a:schemeClr val="bg1"/>
                      </a:solidFill>
                    </a:defRPr>
                  </a:pPr>
                  <a:r>
                    <a:rPr lang="en-US" sz="2400" b="0" i="0" u="none" strike="noStrike" baseline="0">
                      <a:solidFill>
                        <a:schemeClr val="bg1"/>
                      </a:solidFill>
                      <a:latin typeface="Arial" panose="020B0604020202020204" pitchFamily="34" charset="0"/>
                      <a:cs typeface="Arial" panose="020B0604020202020204" pitchFamily="34" charset="0"/>
                    </a:rPr>
                    <a:t>7</a:t>
                  </a:r>
                </a:p>
              </cx:txPr>
              <cx:visibility seriesName="0" categoryName="0" value="1"/>
            </cx:dataLabel>
          </cx:dataLabels>
          <cx:dataId val="0"/>
        </cx:series>
      </cx:plotAreaRegion>
      <cx:axis id="0">
        <cx:catScaling gapWidth="0.0599999987"/>
        <cx:tickLabels/>
        <cx:txPr>
          <a:bodyPr spcFirstLastPara="1" vertOverflow="ellipsis" horzOverflow="overflow" wrap="square" lIns="0" tIns="0" rIns="0" bIns="0" anchor="ctr" anchorCtr="1"/>
          <a:lstStyle/>
          <a:p>
            <a:pPr algn="ctr" rtl="0">
              <a:defRPr sz="2000">
                <a:solidFill>
                  <a:schemeClr val="tx1"/>
                </a:solidFill>
                <a:latin typeface="Arial" panose="020B0604020202020204" pitchFamily="34" charset="0"/>
                <a:ea typeface="Arial" panose="020B0604020202020204" pitchFamily="34" charset="0"/>
                <a:cs typeface="Arial" panose="020B0604020202020204" pitchFamily="34" charset="0"/>
              </a:defRPr>
            </a:pPr>
            <a:endParaRPr lang="en-US" sz="2000" b="0" i="0" u="none" strike="noStrike" baseline="0">
              <a:solidFill>
                <a:schemeClr val="tx1"/>
              </a:solidFill>
              <a:latin typeface="Arial" panose="020B0604020202020204" pitchFamily="34" charset="0"/>
              <a:cs typeface="Arial" panose="020B0604020202020204" pitchFamily="34" charset="0"/>
            </a:endParaRPr>
          </a:p>
        </cx:txPr>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9">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7CB6C69-F9C8-476A-A22F-04F238FB09DF}" type="datetimeFigureOut">
              <a:rPr lang="en-GB" smtClean="0"/>
              <a:t>10/10/2022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3637DA-ECFF-4E30-8019-BCDA5E2DDEE1}" type="slidenum">
              <a:rPr lang="en-GB" smtClean="0"/>
              <a:t>‹#›</a:t>
            </a:fld>
            <a:endParaRPr lang="en-GB"/>
          </a:p>
        </p:txBody>
      </p:sp>
    </p:spTree>
    <p:extLst>
      <p:ext uri="{BB962C8B-B14F-4D97-AF65-F5344CB8AC3E}">
        <p14:creationId xmlns:p14="http://schemas.microsoft.com/office/powerpoint/2010/main" val="7284111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EDF logo</a:t>
            </a:r>
          </a:p>
          <a:p>
            <a:r>
              <a:rPr lang="fr-BE" b="1" dirty="0" err="1"/>
              <a:t>Title</a:t>
            </a:r>
            <a:r>
              <a:rPr lang="fr-BE" b="1" dirty="0"/>
              <a:t> of the </a:t>
            </a:r>
            <a:r>
              <a:rPr lang="fr-BE" b="1" dirty="0" err="1"/>
              <a:t>presentation</a:t>
            </a:r>
            <a:endParaRPr lang="fr-BE" b="1" dirty="0"/>
          </a:p>
          <a:p>
            <a:r>
              <a:rPr lang="en-GB" baseline="0" dirty="0"/>
              <a:t>Replace this section with your name</a:t>
            </a:r>
          </a:p>
          <a:p>
            <a:r>
              <a:rPr lang="en-GB" baseline="0" dirty="0"/>
              <a:t>And this one with the date</a:t>
            </a:r>
          </a:p>
        </p:txBody>
      </p:sp>
      <p:sp>
        <p:nvSpPr>
          <p:cNvPr id="4" name="Slide Number Placeholder 3"/>
          <p:cNvSpPr>
            <a:spLocks noGrp="1"/>
          </p:cNvSpPr>
          <p:nvPr>
            <p:ph type="sldNum" sz="quarter" idx="10"/>
          </p:nvPr>
        </p:nvSpPr>
        <p:spPr/>
        <p:txBody>
          <a:bodyPr/>
          <a:lstStyle/>
          <a:p>
            <a:fld id="{6C3637DA-ECFF-4E30-8019-BCDA5E2DDEE1}" type="slidenum">
              <a:rPr lang="en-GB" smtClean="0"/>
              <a:t>1</a:t>
            </a:fld>
            <a:endParaRPr lang="en-GB"/>
          </a:p>
        </p:txBody>
      </p:sp>
    </p:spTree>
    <p:extLst>
      <p:ext uri="{BB962C8B-B14F-4D97-AF65-F5344CB8AC3E}">
        <p14:creationId xmlns:p14="http://schemas.microsoft.com/office/powerpoint/2010/main" val="1610774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your attention</a:t>
            </a:r>
          </a:p>
          <a:p>
            <a:r>
              <a:rPr lang="en-GB" dirty="0"/>
              <a:t>The European Disability Forum</a:t>
            </a:r>
          </a:p>
          <a:p>
            <a:r>
              <a:rPr lang="en-GB" dirty="0"/>
              <a:t>www.edf-feph.org</a:t>
            </a:r>
          </a:p>
          <a:p>
            <a:r>
              <a:rPr lang="en-GB" dirty="0"/>
              <a:t>Avenue</a:t>
            </a:r>
            <a:r>
              <a:rPr lang="en-GB" baseline="0" dirty="0"/>
              <a:t> des Arts 7-8, </a:t>
            </a:r>
            <a:r>
              <a:rPr lang="en-GB" baseline="0" dirty="0" err="1"/>
              <a:t>Bruxelles</a:t>
            </a:r>
            <a:r>
              <a:rPr lang="en-GB" baseline="0" dirty="0"/>
              <a:t> 1210</a:t>
            </a:r>
          </a:p>
          <a:p>
            <a:r>
              <a:rPr lang="en-GB" baseline="0" dirty="0"/>
              <a:t>Belgium</a:t>
            </a:r>
          </a:p>
          <a:p>
            <a:r>
              <a:rPr lang="en-GB" baseline="0" dirty="0"/>
              <a:t>Twitter: @</a:t>
            </a:r>
            <a:r>
              <a:rPr lang="en-GB" baseline="0" dirty="0" err="1"/>
              <a:t>MyEdf</a:t>
            </a:r>
            <a:endParaRPr lang="en-GB" baseline="0" dirty="0"/>
          </a:p>
          <a:p>
            <a:r>
              <a:rPr lang="en-GB" baseline="0" dirty="0"/>
              <a:t>Facebook: @?</a:t>
            </a:r>
          </a:p>
        </p:txBody>
      </p:sp>
      <p:sp>
        <p:nvSpPr>
          <p:cNvPr id="4" name="Slide Number Placeholder 3"/>
          <p:cNvSpPr>
            <a:spLocks noGrp="1"/>
          </p:cNvSpPr>
          <p:nvPr>
            <p:ph type="sldNum" sz="quarter" idx="10"/>
          </p:nvPr>
        </p:nvSpPr>
        <p:spPr/>
        <p:txBody>
          <a:bodyPr/>
          <a:lstStyle/>
          <a:p>
            <a:fld id="{6C3637DA-ECFF-4E30-8019-BCDA5E2DDEE1}" type="slidenum">
              <a:rPr lang="en-GB" smtClean="0"/>
              <a:t>25</a:t>
            </a:fld>
            <a:endParaRPr lang="en-GB"/>
          </a:p>
        </p:txBody>
      </p:sp>
    </p:spTree>
    <p:extLst>
      <p:ext uri="{BB962C8B-B14F-4D97-AF65-F5344CB8AC3E}">
        <p14:creationId xmlns:p14="http://schemas.microsoft.com/office/powerpoint/2010/main" val="1821178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72278" y="169082"/>
            <a:ext cx="10410908" cy="1465488"/>
          </a:xfrm>
          <a:prstGeom prst="rect">
            <a:avLst/>
          </a:prstGeom>
        </p:spPr>
        <p:txBody>
          <a:bodyPr anchor="b">
            <a:normAutofit/>
          </a:bodyPr>
          <a:lstStyle>
            <a:lvl1pPr algn="l">
              <a:defRPr sz="4800" b="0">
                <a:solidFill>
                  <a:srgbClr val="002060"/>
                </a:solidFill>
              </a:defRPr>
            </a:lvl1pPr>
          </a:lstStyle>
          <a:p>
            <a:r>
              <a:rPr lang="en-US" dirty="0"/>
              <a:t>Click to edit Master title style</a:t>
            </a:r>
            <a:endParaRPr lang="fr-BE" dirty="0"/>
          </a:p>
        </p:txBody>
      </p:sp>
      <p:sp>
        <p:nvSpPr>
          <p:cNvPr id="3" name="Subtitle 2"/>
          <p:cNvSpPr>
            <a:spLocks noGrp="1"/>
          </p:cNvSpPr>
          <p:nvPr>
            <p:ph type="subTitle" idx="1"/>
          </p:nvPr>
        </p:nvSpPr>
        <p:spPr>
          <a:xfrm>
            <a:off x="235888" y="1892507"/>
            <a:ext cx="9144000" cy="1655762"/>
          </a:xfrm>
        </p:spPr>
        <p:txBody>
          <a:bodyPr>
            <a:normAutofit/>
          </a:bodyPr>
          <a:lstStyle>
            <a:lvl1pPr marL="0" indent="0" algn="l">
              <a:buNone/>
              <a:defRPr sz="3200" b="1">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4" name="Date Placeholder 3"/>
          <p:cNvSpPr>
            <a:spLocks noGrp="1"/>
          </p:cNvSpPr>
          <p:nvPr>
            <p:ph type="dt" sz="half" idx="10"/>
          </p:nvPr>
        </p:nvSpPr>
        <p:spPr>
          <a:xfrm>
            <a:off x="838200" y="6207983"/>
            <a:ext cx="2743200" cy="365125"/>
          </a:xfrm>
        </p:spPr>
        <p:txBody>
          <a:bodyPr/>
          <a:lstStyle/>
          <a:p>
            <a:fld id="{5B872FB7-52F7-47EC-87D7-765A0F918F4F}" type="datetimeFigureOut">
              <a:rPr lang="fr-BE" smtClean="0"/>
              <a:t>10/10/2022</a:t>
            </a:fld>
            <a:endParaRPr lang="fr-BE" dirty="0"/>
          </a:p>
        </p:txBody>
      </p:sp>
      <p:sp>
        <p:nvSpPr>
          <p:cNvPr id="5" name="Footer Placeholder 4"/>
          <p:cNvSpPr>
            <a:spLocks noGrp="1"/>
          </p:cNvSpPr>
          <p:nvPr>
            <p:ph type="ftr" sz="quarter" idx="11"/>
          </p:nvPr>
        </p:nvSpPr>
        <p:spPr>
          <a:xfrm>
            <a:off x="4038600" y="6124051"/>
            <a:ext cx="4114800" cy="365125"/>
          </a:xfrm>
        </p:spPr>
        <p:txBody>
          <a:bodyPr/>
          <a:lstStyle/>
          <a:p>
            <a:endParaRPr lang="fr-BE" dirty="0"/>
          </a:p>
        </p:txBody>
      </p:sp>
      <p:sp>
        <p:nvSpPr>
          <p:cNvPr id="6" name="Slide Number Placeholder 5"/>
          <p:cNvSpPr>
            <a:spLocks noGrp="1"/>
          </p:cNvSpPr>
          <p:nvPr>
            <p:ph type="sldNum" sz="quarter" idx="12"/>
          </p:nvPr>
        </p:nvSpPr>
        <p:spPr>
          <a:xfrm>
            <a:off x="8610600" y="6136696"/>
            <a:ext cx="2743200" cy="365125"/>
          </a:xfrm>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425282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05463" y="312066"/>
            <a:ext cx="10515600" cy="1325563"/>
          </a:xfrm>
          <a:prstGeom prst="rect">
            <a:avLst/>
          </a:prstGeom>
        </p:spPr>
        <p:txBody>
          <a:bodyPr/>
          <a:lstStyle>
            <a:lvl1pPr>
              <a:defRPr b="1">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endParaRPr lang="fr-BE" dirty="0"/>
          </a:p>
        </p:txBody>
      </p:sp>
      <p:sp>
        <p:nvSpPr>
          <p:cNvPr id="3" name="Content Placeholder 2"/>
          <p:cNvSpPr>
            <a:spLocks noGrp="1"/>
          </p:cNvSpPr>
          <p:nvPr>
            <p:ph idx="1"/>
          </p:nvPr>
        </p:nvSpPr>
        <p:spPr/>
        <p:txBody>
          <a:bodyPr/>
          <a:lstStyle>
            <a:lvl1pPr>
              <a:defRPr sz="2800">
                <a:latin typeface="Verdana" panose="020B0604030504040204" pitchFamily="34" charset="0"/>
                <a:ea typeface="Verdana" panose="020B0604030504040204" pitchFamily="34" charset="0"/>
                <a:cs typeface="Verdana" panose="020B0604030504040204" pitchFamily="34" charset="0"/>
              </a:defRPr>
            </a:lvl1pPr>
            <a:lvl2pPr>
              <a:defRPr sz="2800">
                <a:latin typeface="Verdana" panose="020B0604030504040204" pitchFamily="34" charset="0"/>
                <a:ea typeface="Verdana" panose="020B0604030504040204" pitchFamily="34" charset="0"/>
                <a:cs typeface="Verdana" panose="020B0604030504040204" pitchFamily="34" charset="0"/>
              </a:defRPr>
            </a:lvl2pPr>
            <a:lvl3pPr>
              <a:defRPr sz="2800">
                <a:latin typeface="Verdana" panose="020B0604030504040204" pitchFamily="34" charset="0"/>
                <a:ea typeface="Verdana" panose="020B0604030504040204" pitchFamily="34" charset="0"/>
                <a:cs typeface="Verdana" panose="020B0604030504040204" pitchFamily="34" charset="0"/>
              </a:defRPr>
            </a:lvl3pPr>
            <a:lvl4pPr>
              <a:defRPr sz="2800">
                <a:latin typeface="Verdana" panose="020B0604030504040204" pitchFamily="34" charset="0"/>
                <a:ea typeface="Verdana" panose="020B0604030504040204" pitchFamily="34" charset="0"/>
                <a:cs typeface="Verdana" panose="020B0604030504040204" pitchFamily="34" charset="0"/>
              </a:defRPr>
            </a:lvl4pPr>
            <a:lvl5pPr>
              <a:defRPr sz="2800">
                <a:latin typeface="Verdana" panose="020B0604030504040204" pitchFamily="34" charset="0"/>
                <a:ea typeface="Verdana" panose="020B0604030504040204" pitchFamily="34" charset="0"/>
                <a:cs typeface="Verdana" panose="020B060403050404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10"/>
          </p:nvPr>
        </p:nvSpPr>
        <p:spPr/>
        <p:txBody>
          <a:bodyPr/>
          <a:lstStyle/>
          <a:p>
            <a:fld id="{5B872FB7-52F7-47EC-87D7-765A0F918F4F}" type="datetimeFigureOut">
              <a:rPr lang="fr-BE" smtClean="0"/>
              <a:t>10/10/2022</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1532487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48586" y="320675"/>
            <a:ext cx="10515600" cy="1325563"/>
          </a:xfrm>
          <a:prstGeom prst="rect">
            <a:avLst/>
          </a:prstGeom>
        </p:spPr>
        <p:txBody>
          <a:bodyPr/>
          <a:lstStyle>
            <a:lvl1pPr>
              <a:defRPr b="1">
                <a:solidFill>
                  <a:srgbClr val="002060"/>
                </a:solidFill>
              </a:defRPr>
            </a:lvl1pPr>
          </a:lstStyle>
          <a:p>
            <a:r>
              <a:rPr lang="en-US" dirty="0"/>
              <a:t>Click to edit Master title style</a:t>
            </a:r>
            <a:endParaRPr lang="fr-BE" dirty="0"/>
          </a:p>
        </p:txBody>
      </p:sp>
      <p:sp>
        <p:nvSpPr>
          <p:cNvPr id="3" name="Content Placeholder 2"/>
          <p:cNvSpPr>
            <a:spLocks noGrp="1"/>
          </p:cNvSpPr>
          <p:nvPr>
            <p:ph sz="half" idx="1"/>
          </p:nvPr>
        </p:nvSpPr>
        <p:spPr>
          <a:xfrm>
            <a:off x="838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Content Placeholder 3"/>
          <p:cNvSpPr>
            <a:spLocks noGrp="1"/>
          </p:cNvSpPr>
          <p:nvPr>
            <p:ph sz="half" idx="2"/>
          </p:nvPr>
        </p:nvSpPr>
        <p:spPr>
          <a:xfrm>
            <a:off x="6172200" y="1825625"/>
            <a:ext cx="5181600" cy="4351338"/>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5" name="Date Placeholder 4"/>
          <p:cNvSpPr>
            <a:spLocks noGrp="1"/>
          </p:cNvSpPr>
          <p:nvPr>
            <p:ph type="dt" sz="half" idx="10"/>
          </p:nvPr>
        </p:nvSpPr>
        <p:spPr/>
        <p:txBody>
          <a:bodyPr/>
          <a:lstStyle/>
          <a:p>
            <a:fld id="{5B872FB7-52F7-47EC-87D7-765A0F918F4F}" type="datetimeFigureOut">
              <a:rPr lang="fr-BE" smtClean="0"/>
              <a:t>10/10/2022</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0CC06037-44A0-42BA-8800-9704F8DAAE06}" type="slidenum">
              <a:rPr lang="fr-BE" smtClean="0"/>
              <a:t>‹#›</a:t>
            </a:fld>
            <a:endParaRPr lang="fr-BE"/>
          </a:p>
        </p:txBody>
      </p:sp>
    </p:spTree>
    <p:extLst>
      <p:ext uri="{BB962C8B-B14F-4D97-AF65-F5344CB8AC3E}">
        <p14:creationId xmlns:p14="http://schemas.microsoft.com/office/powerpoint/2010/main" val="34123468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05463" y="1819791"/>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872FB7-52F7-47EC-87D7-765A0F918F4F}" type="datetimeFigureOut">
              <a:rPr lang="fr-BE" smtClean="0"/>
              <a:t>10/10/2022</a:t>
            </a:fld>
            <a:endParaRPr lang="fr-BE"/>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C06037-44A0-42BA-8800-9704F8DAAE06}" type="slidenum">
              <a:rPr lang="fr-BE" smtClean="0"/>
              <a:t>‹#›</a:t>
            </a:fld>
            <a:endParaRPr lang="fr-BE"/>
          </a:p>
        </p:txBody>
      </p:sp>
      <p:sp>
        <p:nvSpPr>
          <p:cNvPr id="7" name="Title 1">
            <a:extLst>
              <a:ext uri="{FF2B5EF4-FFF2-40B4-BE49-F238E27FC236}">
                <a16:creationId xmlns:a16="http://schemas.microsoft.com/office/drawing/2014/main" id="{88525216-3E7B-4F80-9A3B-A7B36602BEAD}"/>
              </a:ext>
            </a:extLst>
          </p:cNvPr>
          <p:cNvSpPr txBox="1">
            <a:spLocks/>
          </p:cNvSpPr>
          <p:nvPr userDrawn="1"/>
        </p:nvSpPr>
        <p:spPr>
          <a:xfrm>
            <a:off x="172278" y="169082"/>
            <a:ext cx="10410908" cy="1465488"/>
          </a:xfrm>
          <a:prstGeom prst="rect">
            <a:avLst/>
          </a:prstGeom>
        </p:spPr>
        <p:txBody>
          <a:bodyPr anchor="b">
            <a:normAutofit/>
          </a:bodyPr>
          <a:lstStyle>
            <a:lvl1pPr algn="l" defTabSz="914400" rtl="0" eaLnBrk="1" latinLnBrk="0" hangingPunct="1">
              <a:lnSpc>
                <a:spcPct val="90000"/>
              </a:lnSpc>
              <a:spcBef>
                <a:spcPct val="0"/>
              </a:spcBef>
              <a:buNone/>
              <a:defRPr sz="4800" b="1" kern="1200">
                <a:solidFill>
                  <a:srgbClr val="002060"/>
                </a:solidFill>
                <a:latin typeface="Verdana" panose="020B0604030504040204" pitchFamily="34" charset="0"/>
                <a:ea typeface="Verdana" panose="020B0604030504040204" pitchFamily="34" charset="0"/>
                <a:cs typeface="Verdana" panose="020B0604030504040204" pitchFamily="34" charset="0"/>
              </a:defRPr>
            </a:lvl1pPr>
          </a:lstStyle>
          <a:p>
            <a:endParaRPr lang="fr-BE" dirty="0"/>
          </a:p>
        </p:txBody>
      </p:sp>
      <p:cxnSp>
        <p:nvCxnSpPr>
          <p:cNvPr id="8" name="Straight Connector 7">
            <a:extLst>
              <a:ext uri="{FF2B5EF4-FFF2-40B4-BE49-F238E27FC236}">
                <a16:creationId xmlns:a16="http://schemas.microsoft.com/office/drawing/2014/main" id="{40110929-D99F-4F93-8D79-DA1EE21A6EEC}"/>
              </a:ext>
            </a:extLst>
          </p:cNvPr>
          <p:cNvCxnSpPr/>
          <p:nvPr userDrawn="1"/>
        </p:nvCxnSpPr>
        <p:spPr>
          <a:xfrm>
            <a:off x="0" y="6721475"/>
            <a:ext cx="12192000" cy="0"/>
          </a:xfrm>
          <a:prstGeom prst="line">
            <a:avLst/>
          </a:prstGeom>
          <a:ln w="38100">
            <a:solidFill>
              <a:srgbClr val="0A77B3"/>
            </a:solidFill>
            <a:prstDash val="solid"/>
          </a:ln>
        </p:spPr>
        <p:style>
          <a:lnRef idx="1">
            <a:schemeClr val="accent1"/>
          </a:lnRef>
          <a:fillRef idx="0">
            <a:schemeClr val="accent1"/>
          </a:fillRef>
          <a:effectRef idx="0">
            <a:schemeClr val="accent1"/>
          </a:effectRef>
          <a:fontRef idx="minor">
            <a:schemeClr val="tx1"/>
          </a:fontRef>
        </p:style>
      </p:cxnSp>
      <p:sp>
        <p:nvSpPr>
          <p:cNvPr id="9" name="Title Placeholder 8">
            <a:extLst>
              <a:ext uri="{FF2B5EF4-FFF2-40B4-BE49-F238E27FC236}">
                <a16:creationId xmlns:a16="http://schemas.microsoft.com/office/drawing/2014/main" id="{DC48BE74-70CC-4BC3-8F90-5BF2C2F29983}"/>
              </a:ext>
            </a:extLst>
          </p:cNvPr>
          <p:cNvSpPr>
            <a:spLocks noGrp="1"/>
          </p:cNvSpPr>
          <p:nvPr>
            <p:ph type="title"/>
          </p:nvPr>
        </p:nvSpPr>
        <p:spPr>
          <a:xfrm>
            <a:off x="305463" y="309007"/>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cxnSp>
        <p:nvCxnSpPr>
          <p:cNvPr id="11" name="Straight Connector 10">
            <a:extLst>
              <a:ext uri="{FF2B5EF4-FFF2-40B4-BE49-F238E27FC236}">
                <a16:creationId xmlns:a16="http://schemas.microsoft.com/office/drawing/2014/main" id="{A6037BFE-069D-45AE-AAA2-DBA37783E36D}"/>
              </a:ext>
            </a:extLst>
          </p:cNvPr>
          <p:cNvCxnSpPr/>
          <p:nvPr userDrawn="1"/>
        </p:nvCxnSpPr>
        <p:spPr>
          <a:xfrm>
            <a:off x="0" y="6628342"/>
            <a:ext cx="12192000" cy="0"/>
          </a:xfrm>
          <a:prstGeom prst="line">
            <a:avLst/>
          </a:prstGeom>
          <a:ln w="38100">
            <a:solidFill>
              <a:srgbClr val="C00000"/>
            </a:solidFill>
            <a:prstDash val="soli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8823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Lst>
  <p:txStyles>
    <p:titleStyle>
      <a:lvl1pPr algn="l" defTabSz="914400" rtl="0" eaLnBrk="1" latinLnBrk="0" hangingPunct="1">
        <a:lnSpc>
          <a:spcPct val="90000"/>
        </a:lnSpc>
        <a:spcBef>
          <a:spcPct val="0"/>
        </a:spcBef>
        <a:buNone/>
        <a:defRPr sz="4400" kern="1200">
          <a:solidFill>
            <a:srgbClr val="002060"/>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www.edf-feph.org/"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microsoft.com/office/2014/relationships/chartEx" Target="../charts/chartEx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3288954"/>
            <a:ext cx="9144000" cy="1277126"/>
          </a:xfrm>
        </p:spPr>
        <p:txBody>
          <a:bodyPr>
            <a:normAutofit fontScale="90000"/>
          </a:bodyPr>
          <a:lstStyle/>
          <a:p>
            <a:r>
              <a:rPr lang="fr-BE" b="1" dirty="0" err="1"/>
              <a:t>Overview</a:t>
            </a:r>
            <a:r>
              <a:rPr lang="fr-BE" b="1" dirty="0"/>
              <a:t> of the EU Disability </a:t>
            </a:r>
            <a:r>
              <a:rPr lang="fr-BE" b="1" dirty="0" err="1"/>
              <a:t>Rights</a:t>
            </a:r>
            <a:r>
              <a:rPr lang="fr-BE" b="1" dirty="0"/>
              <a:t> Strategy</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731957"/>
            <a:ext cx="1872108" cy="2071504"/>
          </a:xfrm>
          <a:prstGeom prst="rect">
            <a:avLst/>
          </a:prstGeom>
        </p:spPr>
      </p:pic>
    </p:spTree>
    <p:extLst>
      <p:ext uri="{BB962C8B-B14F-4D97-AF65-F5344CB8AC3E}">
        <p14:creationId xmlns:p14="http://schemas.microsoft.com/office/powerpoint/2010/main" val="4181077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1</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In 2022 </a:t>
            </a:r>
            <a:r>
              <a:rPr lang="en-US" dirty="0"/>
              <a:t>the Commission will launch a European resource </a:t>
            </a:r>
            <a:r>
              <a:rPr lang="en-US" dirty="0" err="1"/>
              <a:t>centre</a:t>
            </a:r>
            <a:r>
              <a:rPr lang="en-US" dirty="0"/>
              <a:t> </a:t>
            </a:r>
            <a:r>
              <a:rPr lang="en-US" b="1" dirty="0" err="1"/>
              <a:t>AccessibleEU</a:t>
            </a:r>
            <a:endParaRPr lang="en-US" b="1" dirty="0"/>
          </a:p>
          <a:p>
            <a:r>
              <a:rPr lang="en-US" dirty="0"/>
              <a:t>It will increase coherence in accessibility policies and facilitate access to relevant knowledge. </a:t>
            </a:r>
          </a:p>
          <a:p>
            <a:r>
              <a:rPr lang="en-US" dirty="0"/>
              <a:t>Will bring together national authorities responsible for implementing and enforcing accessibility rules with experts and professionals from all areas of accessibility</a:t>
            </a:r>
          </a:p>
          <a:p>
            <a:r>
              <a:rPr lang="en-US" dirty="0"/>
              <a:t>Share good practices across sectors and develop tools and standards aiming to facilitate implementation of EU law. </a:t>
            </a:r>
            <a:endParaRPr lang="fr-BE" dirty="0"/>
          </a:p>
        </p:txBody>
      </p:sp>
    </p:spTree>
    <p:extLst>
      <p:ext uri="{BB962C8B-B14F-4D97-AF65-F5344CB8AC3E}">
        <p14:creationId xmlns:p14="http://schemas.microsoft.com/office/powerpoint/2010/main" val="110801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2</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dirty="0"/>
              <a:t>Creation of a </a:t>
            </a:r>
            <a:r>
              <a:rPr lang="en-US" b="1" dirty="0"/>
              <a:t>European Disability Card </a:t>
            </a:r>
            <a:r>
              <a:rPr lang="en-US" dirty="0"/>
              <a:t>by </a:t>
            </a:r>
            <a:r>
              <a:rPr lang="en-US" b="1" dirty="0">
                <a:solidFill>
                  <a:srgbClr val="C00000"/>
                </a:solidFill>
              </a:rPr>
              <a:t>end of 2023</a:t>
            </a:r>
          </a:p>
          <a:p>
            <a:r>
              <a:rPr lang="en-US" dirty="0"/>
              <a:t>view to be </a:t>
            </a:r>
            <a:r>
              <a:rPr lang="en-US" dirty="0" err="1"/>
              <a:t>recognised</a:t>
            </a:r>
            <a:r>
              <a:rPr lang="en-US" dirty="0"/>
              <a:t> in all Member States</a:t>
            </a:r>
          </a:p>
          <a:p>
            <a:r>
              <a:rPr lang="en-US" dirty="0"/>
              <a:t>will build on the experience of the ongoing EU Disability Card pilot project and upon the European parking card for persons with disabilities.</a:t>
            </a:r>
            <a:endParaRPr lang="fr-BE" dirty="0"/>
          </a:p>
        </p:txBody>
      </p:sp>
    </p:spTree>
    <p:extLst>
      <p:ext uri="{BB962C8B-B14F-4D97-AF65-F5344CB8AC3E}">
        <p14:creationId xmlns:p14="http://schemas.microsoft.com/office/powerpoint/2010/main" val="3749066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3</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By 2023</a:t>
            </a:r>
            <a:r>
              <a:rPr lang="en-US" dirty="0"/>
              <a:t>, issue guidance recommending to MS improvements on independent living and inclusion in the community</a:t>
            </a:r>
          </a:p>
          <a:p>
            <a:r>
              <a:rPr lang="en-US" dirty="0"/>
              <a:t>MS should enable persons with disabilities to live in accessible, supported housing in the community, or to continue living at home (including personal assistance schemes). </a:t>
            </a:r>
            <a:endParaRPr lang="fr-BE" dirty="0"/>
          </a:p>
        </p:txBody>
      </p:sp>
    </p:spTree>
    <p:extLst>
      <p:ext uri="{BB962C8B-B14F-4D97-AF65-F5344CB8AC3E}">
        <p14:creationId xmlns:p14="http://schemas.microsoft.com/office/powerpoint/2010/main" val="335186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4</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p:txBody>
          <a:bodyPr>
            <a:normAutofit/>
          </a:bodyPr>
          <a:lstStyle/>
          <a:p>
            <a:r>
              <a:rPr lang="en-US" b="1" dirty="0">
                <a:solidFill>
                  <a:srgbClr val="C00000"/>
                </a:solidFill>
              </a:rPr>
              <a:t>By 2024 </a:t>
            </a:r>
            <a:r>
              <a:rPr lang="en-US" dirty="0"/>
              <a:t>a </a:t>
            </a:r>
            <a:r>
              <a:rPr lang="en-US" b="1" dirty="0"/>
              <a:t>framework for Social Services of Excellence </a:t>
            </a:r>
            <a:r>
              <a:rPr lang="en-US" dirty="0"/>
              <a:t>for persons with disabilities</a:t>
            </a:r>
          </a:p>
          <a:p>
            <a:r>
              <a:rPr lang="en-US" dirty="0"/>
              <a:t>to improve service delivery for persons with disabilities and to enhance the attractiveness of jobs in this area including through upskilling and reskilling of service providers.</a:t>
            </a:r>
            <a:endParaRPr lang="fr-BE" dirty="0"/>
          </a:p>
        </p:txBody>
      </p:sp>
    </p:spTree>
    <p:extLst>
      <p:ext uri="{BB962C8B-B14F-4D97-AF65-F5344CB8AC3E}">
        <p14:creationId xmlns:p14="http://schemas.microsoft.com/office/powerpoint/2010/main" val="3089938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5</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1427747"/>
            <a:ext cx="11421316" cy="4743382"/>
          </a:xfrm>
        </p:spPr>
        <p:txBody>
          <a:bodyPr>
            <a:normAutofit/>
          </a:bodyPr>
          <a:lstStyle/>
          <a:p>
            <a:r>
              <a:rPr lang="en-US" b="1" dirty="0">
                <a:solidFill>
                  <a:srgbClr val="C00000"/>
                </a:solidFill>
              </a:rPr>
              <a:t>In 2022 </a:t>
            </a:r>
            <a:r>
              <a:rPr lang="en-US" dirty="0"/>
              <a:t>a </a:t>
            </a:r>
            <a:r>
              <a:rPr lang="en-US" b="1" dirty="0"/>
              <a:t>package to improve </a:t>
            </a:r>
            <a:r>
              <a:rPr lang="en-US" b="1" dirty="0" err="1"/>
              <a:t>labour</a:t>
            </a:r>
            <a:r>
              <a:rPr lang="en-US" b="1" dirty="0"/>
              <a:t> market outcomes </a:t>
            </a:r>
            <a:r>
              <a:rPr lang="en-US" dirty="0"/>
              <a:t>of persons with disabilities</a:t>
            </a:r>
          </a:p>
          <a:p>
            <a:r>
              <a:rPr lang="en-US" dirty="0"/>
              <a:t>will support MS in the implementation of the relevant Employment Guidelines through the European Semester. </a:t>
            </a:r>
          </a:p>
          <a:p>
            <a:r>
              <a:rPr lang="en-US" dirty="0"/>
              <a:t>Will provide guidance and support mutual learning on strengthening capacities of employment and integration services, promoting hiring perspectives, ensuring reasonable accommodation, securing health and safety at work and vocational rehabilitation schemes in case of chronic diseases or accidents, exploring quality jobs in sheltered employment, and pathways to the open </a:t>
            </a:r>
            <a:r>
              <a:rPr lang="en-US" dirty="0" err="1"/>
              <a:t>labour</a:t>
            </a:r>
            <a:r>
              <a:rPr lang="en-US" dirty="0"/>
              <a:t> market.</a:t>
            </a:r>
            <a:endParaRPr lang="fr-BE" dirty="0"/>
          </a:p>
        </p:txBody>
      </p:sp>
    </p:spTree>
    <p:extLst>
      <p:ext uri="{BB962C8B-B14F-4D97-AF65-F5344CB8AC3E}">
        <p14:creationId xmlns:p14="http://schemas.microsoft.com/office/powerpoint/2010/main" val="37048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6</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1427747"/>
            <a:ext cx="11421316" cy="4743382"/>
          </a:xfrm>
        </p:spPr>
        <p:txBody>
          <a:bodyPr>
            <a:normAutofit fontScale="92500"/>
          </a:bodyPr>
          <a:lstStyle/>
          <a:p>
            <a:r>
              <a:rPr lang="en-US" b="1" dirty="0">
                <a:solidFill>
                  <a:srgbClr val="C00000"/>
                </a:solidFill>
              </a:rPr>
              <a:t>In 2021 </a:t>
            </a:r>
            <a:r>
              <a:rPr lang="en-US" dirty="0"/>
              <a:t>Commission will establish the </a:t>
            </a:r>
            <a:r>
              <a:rPr lang="en-US" b="1" dirty="0"/>
              <a:t>Disability Platform </a:t>
            </a:r>
            <a:r>
              <a:rPr lang="en-US" dirty="0"/>
              <a:t>to replace the existing High-Level Group on Disability </a:t>
            </a:r>
          </a:p>
          <a:p>
            <a:r>
              <a:rPr lang="en-US" dirty="0"/>
              <a:t>Will support the implementation of this Strategy as well as national disability strategies. </a:t>
            </a:r>
          </a:p>
          <a:p>
            <a:r>
              <a:rPr lang="en-US" dirty="0"/>
              <a:t>will bring together national UNCRPD focal points, </a:t>
            </a:r>
            <a:r>
              <a:rPr lang="en-US" dirty="0" err="1"/>
              <a:t>organisations</a:t>
            </a:r>
            <a:r>
              <a:rPr lang="en-US" dirty="0"/>
              <a:t> of persons with disabilities and the Commission. </a:t>
            </a:r>
          </a:p>
          <a:p>
            <a:r>
              <a:rPr lang="en-US" dirty="0"/>
              <a:t>forum to exchange on the UN’s assessments of Member States’ implementation of the UNCRPD. </a:t>
            </a:r>
          </a:p>
          <a:p>
            <a:r>
              <a:rPr lang="en-US" dirty="0"/>
              <a:t>Online presence of the Disability Platform will contain information on its meetings, activities, analysis, and country information, including promotion of accessible and inclusive good practices.</a:t>
            </a:r>
            <a:endParaRPr lang="fr-BE" dirty="0"/>
          </a:p>
        </p:txBody>
      </p:sp>
    </p:spTree>
    <p:extLst>
      <p:ext uri="{BB962C8B-B14F-4D97-AF65-F5344CB8AC3E}">
        <p14:creationId xmlns:p14="http://schemas.microsoft.com/office/powerpoint/2010/main" val="21386323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5925-81D8-44CB-B8BE-3A11016D2450}"/>
              </a:ext>
            </a:extLst>
          </p:cNvPr>
          <p:cNvSpPr>
            <a:spLocks noGrp="1"/>
          </p:cNvSpPr>
          <p:nvPr>
            <p:ph type="title"/>
          </p:nvPr>
        </p:nvSpPr>
        <p:spPr/>
        <p:txBody>
          <a:bodyPr/>
          <a:lstStyle/>
          <a:p>
            <a:r>
              <a:rPr lang="en-GB" dirty="0"/>
              <a:t>Flagship 7</a:t>
            </a:r>
            <a:endParaRPr lang="fr-BE" dirty="0"/>
          </a:p>
        </p:txBody>
      </p:sp>
      <p:sp>
        <p:nvSpPr>
          <p:cNvPr id="3" name="Content Placeholder 2">
            <a:extLst>
              <a:ext uri="{FF2B5EF4-FFF2-40B4-BE49-F238E27FC236}">
                <a16:creationId xmlns:a16="http://schemas.microsoft.com/office/drawing/2014/main" id="{736103FE-56C7-4BD4-B9DA-3A9C9752F4E2}"/>
              </a:ext>
            </a:extLst>
          </p:cNvPr>
          <p:cNvSpPr>
            <a:spLocks noGrp="1"/>
          </p:cNvSpPr>
          <p:nvPr>
            <p:ph idx="1"/>
          </p:nvPr>
        </p:nvSpPr>
        <p:spPr>
          <a:xfrm>
            <a:off x="305463" y="2156795"/>
            <a:ext cx="11421316" cy="3057756"/>
          </a:xfrm>
        </p:spPr>
        <p:txBody>
          <a:bodyPr>
            <a:normAutofit/>
          </a:bodyPr>
          <a:lstStyle/>
          <a:p>
            <a:r>
              <a:rPr lang="en-US" dirty="0"/>
              <a:t>The Commission will adopt a </a:t>
            </a:r>
            <a:r>
              <a:rPr lang="en-US" b="1" dirty="0"/>
              <a:t>renewed HR strategy </a:t>
            </a:r>
          </a:p>
          <a:p>
            <a:r>
              <a:rPr lang="en-US" dirty="0"/>
              <a:t>will include actions to promote diversity and inclusion of persons with disabilities</a:t>
            </a:r>
          </a:p>
          <a:p>
            <a:r>
              <a:rPr lang="en-US" dirty="0"/>
              <a:t>invites EPSO to complement these efforts in collaboration with other recruiting EU institutions.</a:t>
            </a:r>
            <a:endParaRPr lang="fr-BE" dirty="0"/>
          </a:p>
        </p:txBody>
      </p:sp>
    </p:spTree>
    <p:extLst>
      <p:ext uri="{BB962C8B-B14F-4D97-AF65-F5344CB8AC3E}">
        <p14:creationId xmlns:p14="http://schemas.microsoft.com/office/powerpoint/2010/main" val="29448566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US" dirty="0"/>
              <a:t>Efficiently delivering the strategy</a:t>
            </a:r>
            <a:endParaRPr lang="fr-BE" dirty="0"/>
          </a:p>
        </p:txBody>
      </p:sp>
    </p:spTree>
    <p:extLst>
      <p:ext uri="{BB962C8B-B14F-4D97-AF65-F5344CB8AC3E}">
        <p14:creationId xmlns:p14="http://schemas.microsoft.com/office/powerpoint/2010/main" val="1026255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Efficiently</a:t>
            </a:r>
            <a:r>
              <a:rPr lang="fr-BE" dirty="0"/>
              <a:t> </a:t>
            </a:r>
            <a:r>
              <a:rPr lang="fr-BE" dirty="0" err="1"/>
              <a:t>delivering</a:t>
            </a:r>
            <a:r>
              <a:rPr lang="fr-BE" dirty="0"/>
              <a:t> </a:t>
            </a:r>
            <a:r>
              <a:rPr lang="fr-BE" dirty="0" err="1"/>
              <a:t>strategy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1779373"/>
            <a:ext cx="11161607" cy="4188941"/>
          </a:xfrm>
        </p:spPr>
        <p:txBody>
          <a:bodyPr>
            <a:normAutofit/>
          </a:bodyPr>
          <a:lstStyle/>
          <a:p>
            <a:r>
              <a:rPr lang="en-US" b="1" dirty="0"/>
              <a:t>Disability Platform </a:t>
            </a:r>
          </a:p>
          <a:p>
            <a:r>
              <a:rPr lang="en-US" dirty="0"/>
              <a:t>Call on all EU institutions and bodies, agencies and delegations to designate disability coordinators for their institutions and for their disability strategies</a:t>
            </a:r>
          </a:p>
          <a:p>
            <a:r>
              <a:rPr lang="en-US" dirty="0" err="1"/>
              <a:t>Organise</a:t>
            </a:r>
            <a:r>
              <a:rPr lang="en-US" dirty="0"/>
              <a:t> regular high-level meetings between the European Parliament, the Council, the Commission and the EEAS, involving representative </a:t>
            </a:r>
            <a:r>
              <a:rPr lang="en-US" dirty="0" err="1"/>
              <a:t>organisations</a:t>
            </a:r>
            <a:r>
              <a:rPr lang="en-US" dirty="0"/>
              <a:t> of persons with disabilities;</a:t>
            </a:r>
          </a:p>
          <a:p>
            <a:pPr marL="0" indent="0">
              <a:buNone/>
            </a:pPr>
            <a:endParaRPr lang="en-US" dirty="0"/>
          </a:p>
        </p:txBody>
      </p:sp>
    </p:spTree>
    <p:extLst>
      <p:ext uri="{BB962C8B-B14F-4D97-AF65-F5344CB8AC3E}">
        <p14:creationId xmlns:p14="http://schemas.microsoft.com/office/powerpoint/2010/main" val="41335313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err="1"/>
              <a:t>Efficiently</a:t>
            </a:r>
            <a:r>
              <a:rPr lang="fr-BE" dirty="0"/>
              <a:t> </a:t>
            </a:r>
            <a:r>
              <a:rPr lang="fr-BE" dirty="0" err="1"/>
              <a:t>delivering</a:t>
            </a:r>
            <a:r>
              <a:rPr lang="fr-BE" dirty="0"/>
              <a:t> </a:t>
            </a:r>
            <a:r>
              <a:rPr lang="fr-BE" dirty="0" err="1"/>
              <a:t>strategy</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3" y="1980429"/>
            <a:ext cx="11161607" cy="3419474"/>
          </a:xfrm>
        </p:spPr>
        <p:txBody>
          <a:bodyPr>
            <a:normAutofit/>
          </a:bodyPr>
          <a:lstStyle/>
          <a:p>
            <a:r>
              <a:rPr lang="en-US" dirty="0"/>
              <a:t>Arrange an annual exchange of views with the European Economic and Social Committee and the Committee of Regions.</a:t>
            </a:r>
          </a:p>
          <a:p>
            <a:r>
              <a:rPr lang="en-US" dirty="0"/>
              <a:t>Reinforce the </a:t>
            </a:r>
            <a:r>
              <a:rPr lang="en-US" b="1" dirty="0"/>
              <a:t>Better Regulation </a:t>
            </a:r>
            <a:r>
              <a:rPr lang="en-US" dirty="0"/>
              <a:t>toolbox to enhance disability-inclusiveness for ensuring UNCRPD consistency</a:t>
            </a:r>
          </a:p>
          <a:p>
            <a:pPr marL="0" indent="0">
              <a:buNone/>
            </a:pPr>
            <a:endParaRPr lang="en-US" dirty="0"/>
          </a:p>
        </p:txBody>
      </p:sp>
    </p:spTree>
    <p:extLst>
      <p:ext uri="{BB962C8B-B14F-4D97-AF65-F5344CB8AC3E}">
        <p14:creationId xmlns:p14="http://schemas.microsoft.com/office/powerpoint/2010/main" val="520092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The chapters</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89437"/>
            <a:ext cx="11417643" cy="3901581"/>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Accessibility – an enabler of rights, autonomy and equality</a:t>
            </a:r>
            <a:r>
              <a:rPr lang="en-GB" sz="2800" i="1" dirty="0">
                <a:solidFill>
                  <a:srgbClr val="1F497D"/>
                </a:solidFill>
                <a:effectLst/>
                <a:latin typeface="Arial" panose="020B0604020202020204" pitchFamily="34" charset="0"/>
                <a:ea typeface="Times New Roman" panose="02020603050405020304" pitchFamily="18" charset="0"/>
                <a:cs typeface="Arial" panose="020B0604020202020204" pitchFamily="34" charset="0"/>
              </a:rPr>
              <a:t>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Enjoying EU Rights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Decent quality of life and living independently</a:t>
            </a:r>
            <a:endParaRPr lang="fr-BE" sz="2800" dirty="0">
              <a:latin typeface="Arial" panose="020B0604020202020204" pitchFamily="34" charset="0"/>
              <a:ea typeface="Verdana" panose="020B0604030504040204" pitchFamily="34"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Equal Access and non-discrimination</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Promoting the rights of persons with disabilities globally</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Efficiently delivering the strategy</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a:p>
            <a:pPr marL="285750" indent="-285750">
              <a:lnSpc>
                <a:spcPct val="107000"/>
              </a:lnSpc>
              <a:spcAft>
                <a:spcPts val="800"/>
              </a:spcAft>
              <a:buFont typeface="Arial" panose="020B0604020202020204" pitchFamily="34" charset="0"/>
              <a:buChar char="•"/>
            </a:pPr>
            <a:r>
              <a:rPr lang="en-GB" sz="2800" dirty="0">
                <a:effectLst/>
                <a:latin typeface="Arial" panose="020B0604020202020204" pitchFamily="34" charset="0"/>
                <a:ea typeface="Times New Roman" panose="02020603050405020304" pitchFamily="18" charset="0"/>
                <a:cs typeface="Arial" panose="020B0604020202020204" pitchFamily="34" charset="0"/>
              </a:rPr>
              <a:t>Leading by example </a:t>
            </a:r>
            <a:endParaRPr lang="fr-BE" sz="28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9245296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349355" y="2541920"/>
            <a:ext cx="7968537" cy="1325563"/>
          </a:xfrm>
        </p:spPr>
        <p:txBody>
          <a:bodyPr>
            <a:normAutofit/>
          </a:bodyPr>
          <a:lstStyle/>
          <a:p>
            <a:r>
              <a:rPr lang="en-US" dirty="0"/>
              <a:t>Leading by example</a:t>
            </a:r>
            <a:endParaRPr lang="fr-BE" dirty="0"/>
          </a:p>
        </p:txBody>
      </p:sp>
    </p:spTree>
    <p:extLst>
      <p:ext uri="{BB962C8B-B14F-4D97-AF65-F5344CB8AC3E}">
        <p14:creationId xmlns:p14="http://schemas.microsoft.com/office/powerpoint/2010/main" val="42717733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0"/>
            <a:ext cx="11161607" cy="4581009"/>
          </a:xfrm>
        </p:spPr>
        <p:txBody>
          <a:bodyPr>
            <a:normAutofit/>
          </a:bodyPr>
          <a:lstStyle/>
          <a:p>
            <a:r>
              <a:rPr lang="en-US" b="1" dirty="0"/>
              <a:t>Renewed Human Resources (HR) strategy actions to boost the recruitment, effective employment and career perspectives of staff with disabilities </a:t>
            </a:r>
          </a:p>
          <a:p>
            <a:r>
              <a:rPr lang="en-US" dirty="0"/>
              <a:t>‘Diversity and Inclusion Office’ will oversee development and implementation of relevant actions and contribute to advancing diversity, equality and inclusion across all Commission departments</a:t>
            </a:r>
          </a:p>
        </p:txBody>
      </p:sp>
    </p:spTree>
    <p:extLst>
      <p:ext uri="{BB962C8B-B14F-4D97-AF65-F5344CB8AC3E}">
        <p14:creationId xmlns:p14="http://schemas.microsoft.com/office/powerpoint/2010/main" val="11728068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EPSO will update its targeted communication and outreach strategy, further develop its network of disability partner </a:t>
            </a:r>
            <a:r>
              <a:rPr lang="en-US" dirty="0" err="1"/>
              <a:t>organisations</a:t>
            </a:r>
            <a:r>
              <a:rPr lang="en-US" dirty="0"/>
              <a:t>, its expertise in reasonable accommodations, as well as its training and service catalogue.</a:t>
            </a:r>
          </a:p>
          <a:p>
            <a:r>
              <a:rPr lang="en-US" dirty="0"/>
              <a:t>Strengthen reporting by the management of all Commission services on diversity, including reasonable accommodation for staff with disabilities</a:t>
            </a:r>
          </a:p>
        </p:txBody>
      </p:sp>
    </p:spTree>
    <p:extLst>
      <p:ext uri="{BB962C8B-B14F-4D97-AF65-F5344CB8AC3E}">
        <p14:creationId xmlns:p14="http://schemas.microsoft.com/office/powerpoint/2010/main" val="10388807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Improve </a:t>
            </a:r>
            <a:r>
              <a:rPr lang="en-US" b="1" dirty="0">
                <a:solidFill>
                  <a:srgbClr val="C00000"/>
                </a:solidFill>
              </a:rPr>
              <a:t>by 2023 </a:t>
            </a:r>
            <a:r>
              <a:rPr lang="en-US" dirty="0"/>
              <a:t>accessibility across its audiovisual communications and graphic design services </a:t>
            </a:r>
          </a:p>
          <a:p>
            <a:r>
              <a:rPr lang="en-US" dirty="0"/>
              <a:t>Ensure accessibility for all newly occupied buildings of the Commission</a:t>
            </a:r>
          </a:p>
          <a:p>
            <a:r>
              <a:rPr lang="en-US" dirty="0"/>
              <a:t>Ensure the accessibility of venues where Commission events are </a:t>
            </a:r>
            <a:r>
              <a:rPr lang="en-US" dirty="0" err="1"/>
              <a:t>organised</a:t>
            </a:r>
            <a:endParaRPr lang="en-US" dirty="0"/>
          </a:p>
          <a:p>
            <a:r>
              <a:rPr lang="en-US" dirty="0"/>
              <a:t>Ensure that by 2030 all Commission buildings follow European accessibility standards</a:t>
            </a:r>
          </a:p>
          <a:p>
            <a:endParaRPr lang="en-US" dirty="0"/>
          </a:p>
        </p:txBody>
      </p:sp>
    </p:spTree>
    <p:extLst>
      <p:ext uri="{BB962C8B-B14F-4D97-AF65-F5344CB8AC3E}">
        <p14:creationId xmlns:p14="http://schemas.microsoft.com/office/powerpoint/2010/main" val="36054316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EEC1E3-4771-4D96-A9CB-2847963D1C18}"/>
              </a:ext>
            </a:extLst>
          </p:cNvPr>
          <p:cNvSpPr>
            <a:spLocks noGrp="1"/>
          </p:cNvSpPr>
          <p:nvPr>
            <p:ph type="title"/>
          </p:nvPr>
        </p:nvSpPr>
        <p:spPr/>
        <p:txBody>
          <a:bodyPr/>
          <a:lstStyle/>
          <a:p>
            <a:r>
              <a:rPr lang="fr-BE" dirty="0"/>
              <a:t>Leading by </a:t>
            </a:r>
            <a:r>
              <a:rPr lang="fr-BE" dirty="0" err="1"/>
              <a:t>example</a:t>
            </a:r>
            <a:endParaRPr lang="fr-BE" dirty="0"/>
          </a:p>
        </p:txBody>
      </p:sp>
      <p:sp>
        <p:nvSpPr>
          <p:cNvPr id="3" name="Content Placeholder 2">
            <a:extLst>
              <a:ext uri="{FF2B5EF4-FFF2-40B4-BE49-F238E27FC236}">
                <a16:creationId xmlns:a16="http://schemas.microsoft.com/office/drawing/2014/main" id="{614F9AD7-44F1-4CE1-8AAF-BF8A31A392CE}"/>
              </a:ext>
            </a:extLst>
          </p:cNvPr>
          <p:cNvSpPr>
            <a:spLocks noGrp="1"/>
          </p:cNvSpPr>
          <p:nvPr>
            <p:ph idx="1"/>
          </p:nvPr>
        </p:nvSpPr>
        <p:spPr>
          <a:xfrm>
            <a:off x="305462" y="1819791"/>
            <a:ext cx="11161607" cy="4351338"/>
          </a:xfrm>
        </p:spPr>
        <p:txBody>
          <a:bodyPr>
            <a:normAutofit/>
          </a:bodyPr>
          <a:lstStyle/>
          <a:p>
            <a:r>
              <a:rPr lang="en-US" dirty="0"/>
              <a:t>Develop and publish, </a:t>
            </a:r>
            <a:r>
              <a:rPr lang="en-US" b="1" dirty="0">
                <a:solidFill>
                  <a:srgbClr val="C00000"/>
                </a:solidFill>
              </a:rPr>
              <a:t>in 2021</a:t>
            </a:r>
            <a:r>
              <a:rPr lang="en-US" dirty="0"/>
              <a:t>, a monitoring framework for the objectives and actions of this strategy</a:t>
            </a:r>
          </a:p>
          <a:p>
            <a:r>
              <a:rPr lang="en-US" dirty="0"/>
              <a:t>Develop, at the latest </a:t>
            </a:r>
            <a:r>
              <a:rPr lang="en-US" b="1" dirty="0">
                <a:solidFill>
                  <a:srgbClr val="C00000"/>
                </a:solidFill>
              </a:rPr>
              <a:t>by 2023</a:t>
            </a:r>
            <a:r>
              <a:rPr lang="en-US" dirty="0"/>
              <a:t>, new disability indicators with a clear roadmap for implementation. </a:t>
            </a:r>
          </a:p>
          <a:p>
            <a:r>
              <a:rPr lang="en-US" dirty="0">
                <a:highlight>
                  <a:srgbClr val="FFFF00"/>
                </a:highlight>
              </a:rPr>
              <a:t>Report </a:t>
            </a:r>
            <a:r>
              <a:rPr lang="en-US" b="1" dirty="0">
                <a:solidFill>
                  <a:srgbClr val="C00000"/>
                </a:solidFill>
                <a:highlight>
                  <a:srgbClr val="FFFF00"/>
                </a:highlight>
              </a:rPr>
              <a:t>in 2024 </a:t>
            </a:r>
            <a:r>
              <a:rPr lang="en-US" dirty="0">
                <a:highlight>
                  <a:srgbClr val="FFFF00"/>
                </a:highlight>
              </a:rPr>
              <a:t>of this Strategy assessing the progress of its implementation and, if necessary, update its objectives and actions;</a:t>
            </a:r>
          </a:p>
          <a:p>
            <a:r>
              <a:rPr lang="en-US" dirty="0"/>
              <a:t>Develop a strategy for data collection, steer MS accordingly  and provide an analysis of existing data sources and indicators including administrative data</a:t>
            </a:r>
          </a:p>
          <a:p>
            <a:endParaRPr lang="en-US" dirty="0"/>
          </a:p>
        </p:txBody>
      </p:sp>
    </p:spTree>
    <p:extLst>
      <p:ext uri="{BB962C8B-B14F-4D97-AF65-F5344CB8AC3E}">
        <p14:creationId xmlns:p14="http://schemas.microsoft.com/office/powerpoint/2010/main" val="3529740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GB" dirty="0"/>
              <a:t>Thank you for your attention</a:t>
            </a:r>
          </a:p>
        </p:txBody>
      </p:sp>
      <p:sp>
        <p:nvSpPr>
          <p:cNvPr id="10" name="Content Placeholder 9"/>
          <p:cNvSpPr>
            <a:spLocks noGrp="1"/>
          </p:cNvSpPr>
          <p:nvPr>
            <p:ph sz="half" idx="1"/>
          </p:nvPr>
        </p:nvSpPr>
        <p:spPr>
          <a:xfrm>
            <a:off x="838200" y="1825625"/>
            <a:ext cx="5908589" cy="3228289"/>
          </a:xfrm>
        </p:spPr>
        <p:txBody>
          <a:bodyPr>
            <a:normAutofit fontScale="92500" lnSpcReduction="20000"/>
          </a:bodyPr>
          <a:lstStyle/>
          <a:p>
            <a:pPr marL="0" indent="0">
              <a:buNone/>
            </a:pPr>
            <a:r>
              <a:rPr lang="en-GB" dirty="0"/>
              <a:t>The European Disability Forum</a:t>
            </a:r>
          </a:p>
          <a:p>
            <a:pPr marL="0" indent="0">
              <a:buNone/>
            </a:pPr>
            <a:r>
              <a:rPr lang="en-GB" dirty="0">
                <a:hlinkClick r:id="rId3"/>
              </a:rPr>
              <a:t>www.edf-feph.org</a:t>
            </a:r>
            <a:r>
              <a:rPr lang="en-GB" dirty="0"/>
              <a:t> </a:t>
            </a:r>
          </a:p>
          <a:p>
            <a:pPr marL="0" indent="0">
              <a:buNone/>
            </a:pPr>
            <a:endParaRPr lang="en-GB" dirty="0"/>
          </a:p>
          <a:p>
            <a:pPr marL="0" indent="0">
              <a:buNone/>
            </a:pPr>
            <a:r>
              <a:rPr lang="en-GB" dirty="0"/>
              <a:t>Avenue des Arts 7-8, </a:t>
            </a:r>
            <a:r>
              <a:rPr lang="en-GB" dirty="0" err="1"/>
              <a:t>Bruxelles</a:t>
            </a:r>
            <a:r>
              <a:rPr lang="en-GB" dirty="0"/>
              <a:t> 1210, Belgium</a:t>
            </a:r>
          </a:p>
          <a:p>
            <a:pPr marL="0" indent="0">
              <a:buNone/>
            </a:pPr>
            <a:endParaRPr lang="en-GB" dirty="0"/>
          </a:p>
          <a:p>
            <a:pPr marL="0" indent="0">
              <a:buNone/>
            </a:pPr>
            <a:r>
              <a:rPr lang="en-GB" dirty="0"/>
              <a:t>Twitter: @</a:t>
            </a:r>
            <a:r>
              <a:rPr lang="en-GB" dirty="0" err="1"/>
              <a:t>MyEDF</a:t>
            </a:r>
            <a:endParaRPr lang="en-GB" dirty="0"/>
          </a:p>
          <a:p>
            <a:pPr marL="0" indent="0">
              <a:buNone/>
            </a:pPr>
            <a:r>
              <a:rPr lang="en-GB" dirty="0"/>
              <a:t>Facebook: @</a:t>
            </a:r>
            <a:r>
              <a:rPr lang="en-GB" dirty="0" err="1"/>
              <a:t>MyEDF</a:t>
            </a:r>
            <a:endParaRPr lang="en-GB" dirty="0"/>
          </a:p>
        </p:txBody>
      </p:sp>
      <p:pic>
        <p:nvPicPr>
          <p:cNvPr id="12" name="Content Placeholder 11"/>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8306315" y="1646238"/>
            <a:ext cx="2252490" cy="2492400"/>
          </a:xfrm>
          <a:prstGeom prst="rect">
            <a:avLst/>
          </a:prstGeom>
        </p:spPr>
      </p:pic>
      <p:sp>
        <p:nvSpPr>
          <p:cNvPr id="2" name="TextBox 1">
            <a:extLst>
              <a:ext uri="{FF2B5EF4-FFF2-40B4-BE49-F238E27FC236}">
                <a16:creationId xmlns:a16="http://schemas.microsoft.com/office/drawing/2014/main" id="{84B6EE54-5C36-4177-AA01-722680A6D9B6}"/>
              </a:ext>
            </a:extLst>
          </p:cNvPr>
          <p:cNvSpPr txBox="1"/>
          <p:nvPr/>
        </p:nvSpPr>
        <p:spPr>
          <a:xfrm>
            <a:off x="838200" y="5659395"/>
            <a:ext cx="7786362" cy="492443"/>
          </a:xfrm>
          <a:prstGeom prst="rect">
            <a:avLst/>
          </a:prstGeom>
          <a:noFill/>
        </p:spPr>
        <p:txBody>
          <a:bodyPr wrap="none" rtlCol="0">
            <a:spAutoFit/>
          </a:bodyPr>
          <a:lstStyle/>
          <a:p>
            <a:r>
              <a:rPr lang="en-US" sz="2600" dirty="0">
                <a:latin typeface="Verdana" panose="020B0604030504040204" pitchFamily="34" charset="0"/>
                <a:ea typeface="Verdana" panose="020B0604030504040204" pitchFamily="34" charset="0"/>
              </a:rPr>
              <a:t>Thank you to: </a:t>
            </a:r>
            <a:r>
              <a:rPr lang="en-US" sz="2600" dirty="0" err="1">
                <a:latin typeface="Verdana" panose="020B0604030504040204" pitchFamily="34" charset="0"/>
                <a:ea typeface="Verdana" panose="020B0604030504040204" pitchFamily="34" charset="0"/>
              </a:rPr>
              <a:t>Gerdinand</a:t>
            </a:r>
            <a:r>
              <a:rPr lang="en-US" sz="2600" dirty="0">
                <a:latin typeface="Verdana" panose="020B0604030504040204" pitchFamily="34" charset="0"/>
                <a:ea typeface="Verdana" panose="020B0604030504040204" pitchFamily="34" charset="0"/>
              </a:rPr>
              <a:t>, Lissa and Kimberly</a:t>
            </a:r>
            <a:endParaRPr lang="fr-BE" sz="26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43106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89437"/>
            <a:ext cx="11417643" cy="2767040"/>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Hard EU legislation (create new or review existing) </a:t>
            </a:r>
            <a:r>
              <a:rPr lang="en-GB" sz="2800" dirty="0">
                <a:latin typeface="Verdana" panose="020B0604030504040204" pitchFamily="34" charset="0"/>
                <a:ea typeface="Verdana" panose="020B0604030504040204" pitchFamily="34" charset="0"/>
                <a:cs typeface="Times New Roman" panose="02020603050405020304" pitchFamily="18" charset="0"/>
              </a:rPr>
              <a:t>=</a:t>
            </a:r>
            <a:r>
              <a:rPr lang="en-GB" sz="2800" dirty="0">
                <a:effectLst/>
                <a:latin typeface="Verdana" panose="020B0604030504040204" pitchFamily="34" charset="0"/>
                <a:ea typeface="Verdana" panose="020B0604030504040204" pitchFamily="34" charset="0"/>
                <a:cs typeface="Times New Roman" panose="02020603050405020304" pitchFamily="18" charset="0"/>
              </a:rPr>
              <a:t> 5 </a:t>
            </a:r>
          </a:p>
          <a:p>
            <a:pPr marL="285750" indent="-285750">
              <a:lnSpc>
                <a:spcPct val="107000"/>
              </a:lnSpc>
              <a:spcAft>
                <a:spcPts val="800"/>
              </a:spcAft>
              <a:buFont typeface="Arial" panose="020B0604020202020204" pitchFamily="34" charset="0"/>
              <a:buChar char="•"/>
            </a:pPr>
            <a:r>
              <a:rPr lang="en-GB" sz="2800" dirty="0">
                <a:solidFill>
                  <a:srgbClr val="000000"/>
                </a:solidFill>
                <a:latin typeface="Verdana" panose="020B0604030504040204" pitchFamily="34" charset="0"/>
                <a:ea typeface="Verdana" panose="020B0604030504040204" pitchFamily="34" charset="0"/>
                <a:cs typeface="Times New Roman" panose="02020603050405020304" pitchFamily="18" charset="0"/>
              </a:rPr>
              <a:t>N</a:t>
            </a: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ew Structure/practice in the EU institutions = 14 </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EU Guidelines/toolkit = 10</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Investment through EU funding = 11</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Support to Member States in national policies = 9</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0184356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p:sp>
        <p:nvSpPr>
          <p:cNvPr id="7" name="TextBox 6">
            <a:extLst>
              <a:ext uri="{FF2B5EF4-FFF2-40B4-BE49-F238E27FC236}">
                <a16:creationId xmlns:a16="http://schemas.microsoft.com/office/drawing/2014/main" id="{86C19D2B-AF2B-40C5-AD91-DD2E5CDD98E3}"/>
              </a:ext>
            </a:extLst>
          </p:cNvPr>
          <p:cNvSpPr txBox="1"/>
          <p:nvPr/>
        </p:nvSpPr>
        <p:spPr>
          <a:xfrm>
            <a:off x="387178" y="1952368"/>
            <a:ext cx="11417643" cy="3228063"/>
          </a:xfrm>
          <a:prstGeom prst="rect">
            <a:avLst/>
          </a:prstGeom>
          <a:noFill/>
        </p:spPr>
        <p:txBody>
          <a:bodyPr wrap="square" rtlCol="0">
            <a:spAutoFit/>
          </a:bodyPr>
          <a:lstStyle/>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inclusion of disability indicators in assessments / establishing ways to monitor Strategy = 6</a:t>
            </a:r>
            <a:endParaRPr lang="fr-BE" sz="2800" dirty="0">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Examine or commission research on an issue = 14</a:t>
            </a:r>
            <a:r>
              <a:rPr lang="en-GB" sz="2800" dirty="0">
                <a:solidFill>
                  <a:srgbClr val="FFFFFF"/>
                </a:solidFill>
                <a:effectLst/>
                <a:latin typeface="Verdana" panose="020B0604030504040204" pitchFamily="34" charset="0"/>
                <a:ea typeface="Verdana" panose="020B0604030504040204" pitchFamily="34" charset="0"/>
                <a:cs typeface="Times New Roman" panose="02020603050405020304" pitchFamily="18" charset="0"/>
              </a:rPr>
              <a:t>on a </a:t>
            </a:r>
            <a:endParaRPr lang="en-GB" sz="2800" dirty="0">
              <a:solidFill>
                <a:srgbClr val="FFFFFF"/>
              </a:solidFill>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Address through another strategy = 21</a:t>
            </a:r>
          </a:p>
          <a:p>
            <a:pPr marL="285750" indent="-285750">
              <a:lnSpc>
                <a:spcPct val="107000"/>
              </a:lnSpc>
              <a:spcAft>
                <a:spcPts val="800"/>
              </a:spcAft>
              <a:buFont typeface="Arial" panose="020B0604020202020204" pitchFamily="34" charset="0"/>
              <a:buChar char="•"/>
            </a:pPr>
            <a:r>
              <a:rPr lang="en-GB" sz="2800" dirty="0">
                <a:effectLst/>
                <a:latin typeface="Verdana" panose="020B0604030504040204" pitchFamily="34" charset="0"/>
                <a:ea typeface="Verdana" panose="020B0604030504040204" pitchFamily="34" charset="0"/>
                <a:cs typeface="Times New Roman" panose="02020603050405020304" pitchFamily="18" charset="0"/>
              </a:rPr>
              <a:t>Set up dialogue with stakeholders = 7</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a:p>
            <a:pPr marL="285750" indent="-285750">
              <a:lnSpc>
                <a:spcPct val="107000"/>
              </a:lnSpc>
              <a:spcAft>
                <a:spcPts val="800"/>
              </a:spcAft>
              <a:buFont typeface="Arial" panose="020B0604020202020204" pitchFamily="34" charset="0"/>
              <a:buChar char="•"/>
            </a:pPr>
            <a:r>
              <a:rPr lang="en-GB" sz="2800"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Calls for MS to take action themselves = 20</a:t>
            </a:r>
            <a:endParaRPr lang="fr-BE" sz="28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1584423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E0A87-F779-426B-910F-D855DEFC626A}"/>
              </a:ext>
            </a:extLst>
          </p:cNvPr>
          <p:cNvSpPr>
            <a:spLocks noGrp="1"/>
          </p:cNvSpPr>
          <p:nvPr>
            <p:ph type="title"/>
          </p:nvPr>
        </p:nvSpPr>
        <p:spPr>
          <a:xfrm>
            <a:off x="305463" y="312066"/>
            <a:ext cx="10515600" cy="1035471"/>
          </a:xfrm>
        </p:spPr>
        <p:txBody>
          <a:bodyPr/>
          <a:lstStyle/>
          <a:p>
            <a:r>
              <a:rPr lang="en-US" dirty="0"/>
              <a:t>Number of Actions by Type</a:t>
            </a:r>
          </a:p>
        </p:txBody>
      </p:sp>
      <mc:AlternateContent xmlns:mc="http://schemas.openxmlformats.org/markup-compatibility/2006" xmlns:cx2="http://schemas.microsoft.com/office/drawing/2015/10/21/chartex">
        <mc:Choice Requires="cx2">
          <p:graphicFrame>
            <p:nvGraphicFramePr>
              <p:cNvPr id="5" name="Chart 4">
                <a:extLst>
                  <a:ext uri="{FF2B5EF4-FFF2-40B4-BE49-F238E27FC236}">
                    <a16:creationId xmlns:a16="http://schemas.microsoft.com/office/drawing/2014/main" id="{C55EA9C6-69BB-43ED-9D9C-851B2D8C3133}"/>
                  </a:ext>
                </a:extLst>
              </p:cNvPr>
              <p:cNvGraphicFramePr/>
              <p:nvPr>
                <p:extLst>
                  <p:ext uri="{D42A27DB-BD31-4B8C-83A1-F6EECF244321}">
                    <p14:modId xmlns:p14="http://schemas.microsoft.com/office/powerpoint/2010/main" val="364639575"/>
                  </p:ext>
                </p:extLst>
              </p:nvPr>
            </p:nvGraphicFramePr>
            <p:xfrm>
              <a:off x="605481" y="1186249"/>
              <a:ext cx="11281056" cy="5189837"/>
            </p:xfrm>
            <a:graphic>
              <a:graphicData uri="http://schemas.microsoft.com/office/drawing/2014/chartex">
                <cx:chart xmlns:cx="http://schemas.microsoft.com/office/drawing/2014/chartex" xmlns:r="http://schemas.openxmlformats.org/officeDocument/2006/relationships" r:id="rId2"/>
              </a:graphicData>
            </a:graphic>
          </p:graphicFrame>
        </mc:Choice>
        <mc:Fallback xmlns="">
          <p:pic>
            <p:nvPicPr>
              <p:cNvPr id="5" name="Chart 4">
                <a:extLst>
                  <a:ext uri="{FF2B5EF4-FFF2-40B4-BE49-F238E27FC236}">
                    <a16:creationId xmlns:a16="http://schemas.microsoft.com/office/drawing/2014/main" id="{C55EA9C6-69BB-43ED-9D9C-851B2D8C3133}"/>
                  </a:ext>
                </a:extLst>
              </p:cNvPr>
              <p:cNvPicPr>
                <a:picLocks noGrp="1" noRot="1" noChangeAspect="1" noMove="1" noResize="1" noEditPoints="1" noAdjustHandles="1" noChangeArrowheads="1" noChangeShapeType="1"/>
              </p:cNvPicPr>
              <p:nvPr/>
            </p:nvPicPr>
            <p:blipFill>
              <a:blip r:embed="rId3"/>
              <a:stretch>
                <a:fillRect/>
              </a:stretch>
            </p:blipFill>
            <p:spPr>
              <a:xfrm>
                <a:off x="605481" y="1186249"/>
                <a:ext cx="11281056" cy="5189837"/>
              </a:xfrm>
              <a:prstGeom prst="rect">
                <a:avLst/>
              </a:prstGeom>
            </p:spPr>
          </p:pic>
        </mc:Fallback>
      </mc:AlternateContent>
    </p:spTree>
    <p:extLst>
      <p:ext uri="{BB962C8B-B14F-4D97-AF65-F5344CB8AC3E}">
        <p14:creationId xmlns:p14="http://schemas.microsoft.com/office/powerpoint/2010/main" val="2401289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608847" y="2541920"/>
            <a:ext cx="6974305" cy="1325563"/>
          </a:xfrm>
        </p:spPr>
        <p:txBody>
          <a:bodyPr/>
          <a:lstStyle/>
          <a:p>
            <a:pPr algn="ctr"/>
            <a:r>
              <a:rPr lang="en-GB" dirty="0"/>
              <a:t>The hard legislation </a:t>
            </a:r>
            <a:endParaRPr lang="fr-BE" dirty="0"/>
          </a:p>
        </p:txBody>
      </p:sp>
    </p:spTree>
    <p:extLst>
      <p:ext uri="{BB962C8B-B14F-4D97-AF65-F5344CB8AC3E}">
        <p14:creationId xmlns:p14="http://schemas.microsoft.com/office/powerpoint/2010/main" val="1940423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CF0A-74DD-4BB2-BEF5-1DCFCA743D11}"/>
              </a:ext>
            </a:extLst>
          </p:cNvPr>
          <p:cNvSpPr>
            <a:spLocks noGrp="1"/>
          </p:cNvSpPr>
          <p:nvPr>
            <p:ph type="title"/>
          </p:nvPr>
        </p:nvSpPr>
        <p:spPr/>
        <p:txBody>
          <a:bodyPr/>
          <a:lstStyle/>
          <a:p>
            <a:r>
              <a:rPr lang="en-GB" dirty="0"/>
              <a:t>The hard legislation </a:t>
            </a:r>
            <a:endParaRPr lang="fr-BE" dirty="0"/>
          </a:p>
        </p:txBody>
      </p:sp>
      <p:sp>
        <p:nvSpPr>
          <p:cNvPr id="5" name="Content Placeholder 4">
            <a:extLst>
              <a:ext uri="{FF2B5EF4-FFF2-40B4-BE49-F238E27FC236}">
                <a16:creationId xmlns:a16="http://schemas.microsoft.com/office/drawing/2014/main" id="{C42C747B-075C-4132-9117-A78D77906255}"/>
              </a:ext>
            </a:extLst>
          </p:cNvPr>
          <p:cNvSpPr>
            <a:spLocks noGrp="1"/>
          </p:cNvSpPr>
          <p:nvPr>
            <p:ph idx="1"/>
          </p:nvPr>
        </p:nvSpPr>
        <p:spPr>
          <a:xfrm>
            <a:off x="305463" y="1383957"/>
            <a:ext cx="11075110" cy="4787172"/>
          </a:xfrm>
        </p:spPr>
        <p:txBody>
          <a:bodyPr>
            <a:normAutofit lnSpcReduction="10000"/>
          </a:bodyPr>
          <a:lstStyle/>
          <a:p>
            <a:r>
              <a:rPr lang="en-GB" b="1" dirty="0"/>
              <a:t>4 reviews of existing legislation</a:t>
            </a:r>
          </a:p>
          <a:p>
            <a:pPr marL="360000">
              <a:buFont typeface="Courier New" panose="02070309020205020404" pitchFamily="49" charset="0"/>
              <a:buChar char="o"/>
            </a:pPr>
            <a:r>
              <a:rPr lang="en-US" dirty="0"/>
              <a:t>legislative framework on energy performance of buildings, with an impact on accessibility</a:t>
            </a:r>
          </a:p>
          <a:p>
            <a:pPr marL="360000">
              <a:buFont typeface="Courier New" panose="02070309020205020404" pitchFamily="49" charset="0"/>
              <a:buChar char="o"/>
            </a:pPr>
            <a:r>
              <a:rPr lang="en-US" dirty="0"/>
              <a:t>Passenger rights regulatory framework including rights for persons with disabilities and reduced mobility </a:t>
            </a:r>
          </a:p>
          <a:p>
            <a:pPr marL="360000">
              <a:buFont typeface="Courier New" panose="02070309020205020404" pitchFamily="49" charset="0"/>
              <a:buChar char="o"/>
            </a:pPr>
            <a:r>
              <a:rPr lang="en-US" dirty="0"/>
              <a:t>Regulation on Union Guidelines for the development of the trans-European transport network to strengthen the provision on accessibility</a:t>
            </a:r>
          </a:p>
          <a:p>
            <a:pPr marL="360000">
              <a:buFont typeface="Courier New" panose="02070309020205020404" pitchFamily="49" charset="0"/>
              <a:buChar char="o"/>
            </a:pPr>
            <a:r>
              <a:rPr lang="en-US" dirty="0"/>
              <a:t>UNCRPD included in the revision of the EU’s </a:t>
            </a:r>
            <a:r>
              <a:rPr lang="en-US" dirty="0" err="1"/>
              <a:t>Generalised</a:t>
            </a:r>
            <a:r>
              <a:rPr lang="en-US" dirty="0"/>
              <a:t> Scheme of Preferences Regulation </a:t>
            </a:r>
            <a:r>
              <a:rPr lang="en-US" dirty="0" err="1"/>
              <a:t>incentivising</a:t>
            </a:r>
            <a:r>
              <a:rPr lang="en-US" dirty="0"/>
              <a:t> compliance by the related trade partners (international cooperation).</a:t>
            </a:r>
          </a:p>
          <a:p>
            <a:endParaRPr lang="fr-BE" dirty="0"/>
          </a:p>
        </p:txBody>
      </p:sp>
    </p:spTree>
    <p:extLst>
      <p:ext uri="{BB962C8B-B14F-4D97-AF65-F5344CB8AC3E}">
        <p14:creationId xmlns:p14="http://schemas.microsoft.com/office/powerpoint/2010/main" val="3556880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4CF0A-74DD-4BB2-BEF5-1DCFCA743D11}"/>
              </a:ext>
            </a:extLst>
          </p:cNvPr>
          <p:cNvSpPr>
            <a:spLocks noGrp="1"/>
          </p:cNvSpPr>
          <p:nvPr>
            <p:ph type="title"/>
          </p:nvPr>
        </p:nvSpPr>
        <p:spPr/>
        <p:txBody>
          <a:bodyPr/>
          <a:lstStyle/>
          <a:p>
            <a:r>
              <a:rPr lang="en-GB" dirty="0"/>
              <a:t>The hard legislation </a:t>
            </a:r>
            <a:endParaRPr lang="fr-BE" dirty="0"/>
          </a:p>
        </p:txBody>
      </p:sp>
      <p:sp>
        <p:nvSpPr>
          <p:cNvPr id="3" name="Content Placeholder 2">
            <a:extLst>
              <a:ext uri="{FF2B5EF4-FFF2-40B4-BE49-F238E27FC236}">
                <a16:creationId xmlns:a16="http://schemas.microsoft.com/office/drawing/2014/main" id="{60C040CE-A2F0-4354-8D91-C5E125EBF6AB}"/>
              </a:ext>
            </a:extLst>
          </p:cNvPr>
          <p:cNvSpPr>
            <a:spLocks noGrp="1"/>
          </p:cNvSpPr>
          <p:nvPr>
            <p:ph idx="1"/>
          </p:nvPr>
        </p:nvSpPr>
        <p:spPr/>
        <p:txBody>
          <a:bodyPr>
            <a:normAutofit/>
          </a:bodyPr>
          <a:lstStyle/>
          <a:p>
            <a:pPr marL="131400" indent="0">
              <a:buNone/>
            </a:pPr>
            <a:endParaRPr lang="en-GB" dirty="0"/>
          </a:p>
          <a:p>
            <a:r>
              <a:rPr lang="en-GB" b="1" dirty="0"/>
              <a:t>1 new piece of legislation “if appropriate”</a:t>
            </a:r>
          </a:p>
          <a:p>
            <a:pPr marL="360000">
              <a:buFont typeface="Courier New" panose="02070309020205020404" pitchFamily="49" charset="0"/>
              <a:buChar char="o"/>
            </a:pPr>
            <a:r>
              <a:rPr lang="en-US" dirty="0"/>
              <a:t>Follow up with a legal proposal to strengthen the role of equality bodies (to support implementation of the EU Employment Equality Directive)</a:t>
            </a:r>
            <a:endParaRPr lang="fr-BE" dirty="0"/>
          </a:p>
        </p:txBody>
      </p:sp>
    </p:spTree>
    <p:extLst>
      <p:ext uri="{BB962C8B-B14F-4D97-AF65-F5344CB8AC3E}">
        <p14:creationId xmlns:p14="http://schemas.microsoft.com/office/powerpoint/2010/main" val="3654744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39721A2-A9A7-47CB-A2FB-013146234D1C}"/>
              </a:ext>
            </a:extLst>
          </p:cNvPr>
          <p:cNvSpPr>
            <a:spLocks noGrp="1"/>
          </p:cNvSpPr>
          <p:nvPr>
            <p:ph type="title"/>
          </p:nvPr>
        </p:nvSpPr>
        <p:spPr>
          <a:xfrm>
            <a:off x="2250907" y="2541920"/>
            <a:ext cx="7690185" cy="1325563"/>
          </a:xfrm>
        </p:spPr>
        <p:txBody>
          <a:bodyPr/>
          <a:lstStyle/>
          <a:p>
            <a:pPr algn="ctr"/>
            <a:r>
              <a:rPr lang="en-GB" dirty="0"/>
              <a:t>The Flagship initiatives </a:t>
            </a:r>
            <a:endParaRPr lang="fr-BE" dirty="0"/>
          </a:p>
        </p:txBody>
      </p:sp>
    </p:spTree>
    <p:extLst>
      <p:ext uri="{BB962C8B-B14F-4D97-AF65-F5344CB8AC3E}">
        <p14:creationId xmlns:p14="http://schemas.microsoft.com/office/powerpoint/2010/main" val="343901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opic xmlns="0fe2a510-a2c2-4b20-ace0-d2dc9aae6186" xsi:nil="true"/>
    <lcf76f155ced4ddcb4097134ff3c332f xmlns="0fe2a510-a2c2-4b20-ace0-d2dc9aae6186">
      <Terms xmlns="http://schemas.microsoft.com/office/infopath/2007/PartnerControls"/>
    </lcf76f155ced4ddcb4097134ff3c332f>
    <Person xmlns="0fe2a510-a2c2-4b20-ace0-d2dc9aae6186" xsi:nil="true"/>
    <TaxCatchAll xmlns="ac37fd43-1c6c-4dd3-9001-a3de47387395" xsi:nil="true"/>
    <Date xmlns="0fe2a510-a2c2-4b20-ace0-d2dc9aae618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63139957FA64942B449677A35AF2335" ma:contentTypeVersion="19" ma:contentTypeDescription="Create a new document." ma:contentTypeScope="" ma:versionID="dd01632593160703ce5ebbc1322de0fb">
  <xsd:schema xmlns:xsd="http://www.w3.org/2001/XMLSchema" xmlns:xs="http://www.w3.org/2001/XMLSchema" xmlns:p="http://schemas.microsoft.com/office/2006/metadata/properties" xmlns:ns2="0fe2a510-a2c2-4b20-ace0-d2dc9aae6186" xmlns:ns3="ac37fd43-1c6c-4dd3-9001-a3de47387395" targetNamespace="http://schemas.microsoft.com/office/2006/metadata/properties" ma:root="true" ma:fieldsID="6e8682db00cf36735f9879241837d5fa" ns2:_="" ns3:_="">
    <xsd:import namespace="0fe2a510-a2c2-4b20-ace0-d2dc9aae6186"/>
    <xsd:import namespace="ac37fd43-1c6c-4dd3-9001-a3de4738739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Person" minOccurs="0"/>
                <xsd:element ref="ns2:Topic" minOccurs="0"/>
                <xsd:element ref="ns2:Date" minOccurs="0"/>
                <xsd:element ref="ns3:SharedWithUsers" minOccurs="0"/>
                <xsd:element ref="ns3:SharedWithDetail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fe2a510-a2c2-4b20-ace0-d2dc9aae61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Person" ma:index="12" nillable="true" ma:displayName="Person" ma:format="Dropdown" ma:internalName="Person">
      <xsd:simpleType>
        <xsd:restriction base="dms:Text">
          <xsd:maxLength value="255"/>
        </xsd:restriction>
      </xsd:simpleType>
    </xsd:element>
    <xsd:element name="Topic" ma:index="13" nillable="true" ma:displayName="Topic" ma:format="Dropdown" ma:internalName="Topic">
      <xsd:simpleType>
        <xsd:restriction base="dms:Text">
          <xsd:maxLength value="255"/>
        </xsd:restriction>
      </xsd:simpleType>
    </xsd:element>
    <xsd:element name="Date" ma:index="14" nillable="true" ma:displayName="Date" ma:format="DateOnly" ma:internalName="Date">
      <xsd:simpleType>
        <xsd:restriction base="dms:DateTime"/>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4c269641-27d2-45e3-b2ce-fef808aaf93f"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37fd43-1c6c-4dd3-9001-a3de47387395"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6173956e-a9ea-4766-8ed9-c4fcabb95b12}" ma:internalName="TaxCatchAll" ma:showField="CatchAllData" ma:web="ac37fd43-1c6c-4dd3-9001-a3de473873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D48C0CB-3E79-445D-8F92-6F42915E1F22}">
  <ds:schemaRefs>
    <ds:schemaRef ds:uri="http://schemas.microsoft.com/office/2006/documentManagement/types"/>
    <ds:schemaRef ds:uri="0fe2a510-a2c2-4b20-ace0-d2dc9aae6186"/>
    <ds:schemaRef ds:uri="http://purl.org/dc/term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 ds:uri="ac37fd43-1c6c-4dd3-9001-a3de47387395"/>
    <ds:schemaRef ds:uri="http://purl.org/dc/dcmitype/"/>
  </ds:schemaRefs>
</ds:datastoreItem>
</file>

<file path=customXml/itemProps2.xml><?xml version="1.0" encoding="utf-8"?>
<ds:datastoreItem xmlns:ds="http://schemas.openxmlformats.org/officeDocument/2006/customXml" ds:itemID="{E6894126-83D2-4D5D-AF7F-91C1034CEB09}"/>
</file>

<file path=customXml/itemProps3.xml><?xml version="1.0" encoding="utf-8"?>
<ds:datastoreItem xmlns:ds="http://schemas.openxmlformats.org/officeDocument/2006/customXml" ds:itemID="{A9541C5E-9A8B-4289-AA9C-33559CEA3F3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1584</TotalTime>
  <Words>1112</Words>
  <Application>Microsoft Office PowerPoint</Application>
  <PresentationFormat>Widescreen</PresentationFormat>
  <Paragraphs>110</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Courier New</vt:lpstr>
      <vt:lpstr>Verdana</vt:lpstr>
      <vt:lpstr>Office Theme</vt:lpstr>
      <vt:lpstr>Overview of the EU Disability Rights Strategy</vt:lpstr>
      <vt:lpstr>The chapters</vt:lpstr>
      <vt:lpstr>Number of Actions by Type</vt:lpstr>
      <vt:lpstr>Number of Actions by Type</vt:lpstr>
      <vt:lpstr>Number of Actions by Type</vt:lpstr>
      <vt:lpstr>The hard legislation </vt:lpstr>
      <vt:lpstr>The hard legislation </vt:lpstr>
      <vt:lpstr>The hard legislation </vt:lpstr>
      <vt:lpstr>The Flagship initiatives </vt:lpstr>
      <vt:lpstr>Flagship 1</vt:lpstr>
      <vt:lpstr>Flagship 2</vt:lpstr>
      <vt:lpstr>Flagship 3</vt:lpstr>
      <vt:lpstr>Flagship 4</vt:lpstr>
      <vt:lpstr>Flagship 5</vt:lpstr>
      <vt:lpstr>Flagship 6</vt:lpstr>
      <vt:lpstr>Flagship 7</vt:lpstr>
      <vt:lpstr>Efficiently delivering the strategy</vt:lpstr>
      <vt:lpstr>Efficiently delivering strategy</vt:lpstr>
      <vt:lpstr>Efficiently delivering strategy</vt:lpstr>
      <vt:lpstr>Leading by example</vt:lpstr>
      <vt:lpstr>Leading by example</vt:lpstr>
      <vt:lpstr>Leading by example</vt:lpstr>
      <vt:lpstr>Leading by example</vt:lpstr>
      <vt:lpstr>Leading by example</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
  <cp:lastModifiedBy>Phillipa Tucker</cp:lastModifiedBy>
  <cp:revision>118</cp:revision>
  <dcterms:created xsi:type="dcterms:W3CDTF">2019-03-25T10:17:14Z</dcterms:created>
  <dcterms:modified xsi:type="dcterms:W3CDTF">2022-10-10T07:43:21Z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0x010100E63139957FA64942B449677A35AF2335</vt:lpwstr>
  </property>
  <property fmtid="{D5CDD505-2E9C-101B-9397-08002B2CF9AE}" pid="3" name="MediaServiceImageTags">
    <vt:lpwstr/>
  </property>
</Properties>
</file>