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ink/ink1.xml" ContentType="application/inkml+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6"/>
  </p:notesMasterIdLst>
  <p:sldIdLst>
    <p:sldId id="256" r:id="rId5"/>
    <p:sldId id="330" r:id="rId6"/>
    <p:sldId id="371" r:id="rId7"/>
    <p:sldId id="267" r:id="rId8"/>
    <p:sldId id="259" r:id="rId9"/>
    <p:sldId id="268" r:id="rId10"/>
    <p:sldId id="291" r:id="rId11"/>
    <p:sldId id="290" r:id="rId12"/>
    <p:sldId id="264" r:id="rId13"/>
    <p:sldId id="282" r:id="rId14"/>
    <p:sldId id="273" r:id="rId15"/>
    <p:sldId id="266" r:id="rId16"/>
    <p:sldId id="293" r:id="rId17"/>
    <p:sldId id="276" r:id="rId18"/>
    <p:sldId id="292" r:id="rId19"/>
    <p:sldId id="269" r:id="rId20"/>
    <p:sldId id="262" r:id="rId21"/>
    <p:sldId id="294" r:id="rId22"/>
    <p:sldId id="275" r:id="rId23"/>
    <p:sldId id="295" r:id="rId24"/>
    <p:sldId id="298" r:id="rId25"/>
    <p:sldId id="258" r:id="rId26"/>
    <p:sldId id="287" r:id="rId27"/>
    <p:sldId id="274" r:id="rId28"/>
    <p:sldId id="296" r:id="rId29"/>
    <p:sldId id="297" r:id="rId30"/>
    <p:sldId id="280" r:id="rId31"/>
    <p:sldId id="340" r:id="rId32"/>
    <p:sldId id="372" r:id="rId33"/>
    <p:sldId id="342" r:id="rId34"/>
    <p:sldId id="279" r:id="rId35"/>
    <p:sldId id="343" r:id="rId36"/>
    <p:sldId id="311" r:id="rId37"/>
    <p:sldId id="307" r:id="rId38"/>
    <p:sldId id="344" r:id="rId39"/>
    <p:sldId id="299" r:id="rId40"/>
    <p:sldId id="309" r:id="rId41"/>
    <p:sldId id="301" r:id="rId42"/>
    <p:sldId id="345" r:id="rId43"/>
    <p:sldId id="300" r:id="rId44"/>
    <p:sldId id="281" r:id="rId45"/>
    <p:sldId id="346" r:id="rId46"/>
    <p:sldId id="302" r:id="rId47"/>
    <p:sldId id="278" r:id="rId48"/>
    <p:sldId id="305" r:id="rId49"/>
    <p:sldId id="310" r:id="rId50"/>
    <p:sldId id="347" r:id="rId51"/>
    <p:sldId id="284" r:id="rId52"/>
    <p:sldId id="285" r:id="rId53"/>
    <p:sldId id="348" r:id="rId54"/>
    <p:sldId id="349" r:id="rId55"/>
    <p:sldId id="350" r:id="rId56"/>
    <p:sldId id="351" r:id="rId57"/>
    <p:sldId id="373" r:id="rId58"/>
    <p:sldId id="277" r:id="rId59"/>
    <p:sldId id="354" r:id="rId60"/>
    <p:sldId id="355" r:id="rId61"/>
    <p:sldId id="356" r:id="rId62"/>
    <p:sldId id="357" r:id="rId63"/>
    <p:sldId id="358" r:id="rId64"/>
    <p:sldId id="359" r:id="rId65"/>
    <p:sldId id="360" r:id="rId66"/>
    <p:sldId id="361" r:id="rId67"/>
    <p:sldId id="283" r:id="rId68"/>
    <p:sldId id="265" r:id="rId69"/>
    <p:sldId id="362" r:id="rId70"/>
    <p:sldId id="288" r:id="rId71"/>
    <p:sldId id="363" r:id="rId72"/>
    <p:sldId id="364" r:id="rId73"/>
    <p:sldId id="289" r:id="rId74"/>
    <p:sldId id="365" r:id="rId75"/>
    <p:sldId id="272" r:id="rId76"/>
    <p:sldId id="271" r:id="rId77"/>
    <p:sldId id="366" r:id="rId78"/>
    <p:sldId id="367" r:id="rId79"/>
    <p:sldId id="368" r:id="rId80"/>
    <p:sldId id="286" r:id="rId81"/>
    <p:sldId id="369" r:id="rId82"/>
    <p:sldId id="370" r:id="rId83"/>
    <p:sldId id="374" r:id="rId84"/>
    <p:sldId id="270" r:id="rId8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52"/>
    <a:srgbClr val="075884"/>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58C40-7535-4E50-A95F-185222C3EC46}" v="1" dt="2022-10-10T08:18:52.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09:11:12.741"/>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edf_guide_for_accessible_meetings_1.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Accessibility-GO-A-Guide-to-Action-WBU-CBM-Global.pdf"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edf-feph.org/publications/accessible-social-media-toolkit/" TargetMode="External"/><Relationship Id="rId5" Type="http://schemas.openxmlformats.org/officeDocument/2006/relationships/hyperlink" Target="https://www.edf-feph.org/publications/accessible-powerpoint-toolkit/" TargetMode="External"/><Relationship Id="rId4" Type="http://schemas.openxmlformats.org/officeDocument/2006/relationships/hyperlink" Target="https://www.edf-feph.org/publications/digital-accessibility-training-session-1-making-word-documents-accessible/"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support.google.com/hangouts/answer/3112005" TargetMode="External"/><Relationship Id="rId3" Type="http://schemas.openxmlformats.org/officeDocument/2006/relationships/hyperlink" Target="https://zoom.us/accessibility" TargetMode="External"/><Relationship Id="rId7" Type="http://schemas.openxmlformats.org/officeDocument/2006/relationships/hyperlink" Target="https://support.google.com/hangouts/answer/6320673?hl=en"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support.goto.com/meeting/help/what-accessbility-features-are-available-in-gotomeeting" TargetMode="External"/><Relationship Id="rId5" Type="http://schemas.openxmlformats.org/officeDocument/2006/relationships/hyperlink" Target="https://support.microsoft.com/en-us/office/accessibility-support-for-microsoft-teams-d12ee53f-d15f-445e-be8d-f0ba2c5ee68f?ui=en-us&amp;rs=en-us&amp;ad=us" TargetMode="External"/><Relationship Id="rId4" Type="http://schemas.openxmlformats.org/officeDocument/2006/relationships/hyperlink" Target="https://support.zoom.us/hc/en-us/articles/207279736-Managing-and-viewing-closed-captioning" TargetMode="External"/><Relationship Id="rId9" Type="http://schemas.openxmlformats.org/officeDocument/2006/relationships/hyperlink" Target="https://support.google.com/meet/answer/7313544?hl=en"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Ascend project logo</a:t>
            </a:r>
          </a:p>
          <a:p>
            <a:r>
              <a:rPr lang="fr-BE" b="1" dirty="0"/>
              <a:t>Introduction to Strategic Communications for </a:t>
            </a:r>
            <a:r>
              <a:rPr lang="fr-BE" b="1" dirty="0" err="1"/>
              <a:t>DPO’s</a:t>
            </a:r>
            <a:endParaRPr lang="en-US" b="1" baseline="0" dirty="0"/>
          </a:p>
          <a:p>
            <a:r>
              <a:rPr lang="en-US" baseline="0" dirty="0"/>
              <a:t>Vanessa James, Communication Officer, European Disability Forum</a:t>
            </a:r>
            <a:endParaRPr lang="en-US" baseline="0" dirty="0">
              <a:cs typeface="Calibri"/>
            </a:endParaRPr>
          </a:p>
          <a:p>
            <a:r>
              <a:rPr lang="en-US" sz="1200" dirty="0"/>
              <a:t>September 19, 2022, </a:t>
            </a:r>
            <a:r>
              <a:rPr lang="en-US" dirty="0"/>
              <a:t>13:00</a:t>
            </a:r>
            <a:r>
              <a:rPr lang="en-US" sz="1200" dirty="0"/>
              <a:t> </a:t>
            </a:r>
            <a:r>
              <a:rPr lang="en-US" dirty="0"/>
              <a:t>PM</a:t>
            </a:r>
            <a:r>
              <a:rPr lang="en-US" sz="1200" dirty="0"/>
              <a:t> CEST</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Accessible Fonts </a:t>
            </a:r>
          </a:p>
          <a:p>
            <a:pPr marL="171450" indent="-171450">
              <a:lnSpc>
                <a:spcPct val="150000"/>
              </a:lnSpc>
              <a:buFont typeface="Arial" panose="020B0604020202020204" pitchFamily="34" charset="0"/>
              <a:buChar char="•"/>
            </a:pPr>
            <a:r>
              <a:rPr lang="en-US" sz="1200"/>
              <a:t>Avoid using online “Fancy text characters” </a:t>
            </a:r>
          </a:p>
          <a:p>
            <a:pPr marL="0" indent="0">
              <a:lnSpc>
                <a:spcPct val="150000"/>
              </a:lnSpc>
              <a:buNone/>
            </a:pPr>
            <a:r>
              <a:rPr lang="en-US" sz="1400" b="1"/>
              <a:t>𝔢𝔵𝔞𝔪𝔭𝔩𝔢: bolder </a:t>
            </a:r>
            <a:r>
              <a:rPr lang="en-US" sz="1400"/>
              <a:t>or </a:t>
            </a:r>
            <a:r>
              <a:rPr lang="en-US" sz="1400" i="1"/>
              <a:t>italic</a:t>
            </a:r>
            <a:r>
              <a:rPr lang="en-US" sz="1400"/>
              <a:t> or 𝒸𝓊𝓇𝓈𝒾𝓋𝑒 or different </a:t>
            </a:r>
            <a:r>
              <a:rPr lang="en-US" sz="1400" err="1"/>
              <a:t>ｃｈａｒａｃｔｅｒ</a:t>
            </a:r>
            <a:r>
              <a:rPr lang="en-US" sz="1400"/>
              <a:t> </a:t>
            </a:r>
            <a:r>
              <a:rPr lang="en-US" sz="1400" err="1"/>
              <a:t>ｓｐａｃｉｎｇ</a:t>
            </a:r>
            <a:r>
              <a:rPr lang="en-US" sz="1400"/>
              <a:t> or 𝖒𝖊𝖉𝖎𝖊𝖛𝖆𝖑. </a:t>
            </a:r>
          </a:p>
          <a:p>
            <a:pPr marL="0" indent="0">
              <a:lnSpc>
                <a:spcPct val="150000"/>
              </a:lnSpc>
              <a:buNone/>
            </a:pPr>
            <a:r>
              <a:rPr lang="en-US" sz="1200"/>
              <a:t>This makes the post unreadable by a screen reader </a:t>
            </a:r>
          </a:p>
          <a:p>
            <a:pPr marL="171450" indent="-171450">
              <a:lnSpc>
                <a:spcPct val="150000"/>
              </a:lnSpc>
              <a:buFont typeface="Arial" panose="020B0604020202020204" pitchFamily="34" charset="0"/>
              <a:buChar char="•"/>
            </a:pPr>
            <a:r>
              <a:rPr lang="en-US" sz="1200"/>
              <a:t>If possible, avoid abbreviations or acronyms that would sound strange if read by a screen readers. </a:t>
            </a:r>
          </a:p>
          <a:p>
            <a:pPr marL="0" indent="0">
              <a:lnSpc>
                <a:spcPct val="150000"/>
              </a:lnSpc>
              <a:buNone/>
            </a:pPr>
            <a:r>
              <a:rPr lang="en-US" sz="1200" b="1"/>
              <a:t>UN CRPD</a:t>
            </a:r>
            <a:r>
              <a:rPr lang="en-US" sz="1200"/>
              <a:t>: United Nations Convention on the Rights of Person with Disabilities </a:t>
            </a:r>
          </a:p>
          <a:p>
            <a:pPr marL="0" indent="0">
              <a:lnSpc>
                <a:spcPct val="150000"/>
              </a:lnSpc>
              <a:buNone/>
            </a:pPr>
            <a:r>
              <a:rPr lang="en-US" sz="1200" b="1"/>
              <a:t>Looking FWD: </a:t>
            </a:r>
            <a:r>
              <a:rPr lang="en-US" sz="1200"/>
              <a:t>Forward  /   </a:t>
            </a:r>
            <a:r>
              <a:rPr lang="en-US" sz="1200" b="1"/>
              <a:t>AFAIK: </a:t>
            </a:r>
            <a:r>
              <a:rPr lang="en-US" sz="1200"/>
              <a:t>As Far as I Know </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218512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Describe the content</a:t>
            </a:r>
            <a:br>
              <a:rPr lang="en-GB"/>
            </a:br>
            <a:r>
              <a:rPr lang="en-US" sz="1200"/>
              <a:t>When you post or tweet a hyperlink you can explicitly describe the content you’re linking to or featuring in your social media post giving indication   </a:t>
            </a:r>
          </a:p>
          <a:p>
            <a:pPr marL="0" indent="0">
              <a:lnSpc>
                <a:spcPct val="170000"/>
              </a:lnSpc>
              <a:buNone/>
            </a:pPr>
            <a:r>
              <a:rPr lang="en-US" sz="1200"/>
              <a:t>  (e.g., [PIC], [VIDEO], [AUDIO], [GIF]).</a:t>
            </a:r>
          </a:p>
          <a:p>
            <a:pPr marL="0" indent="0">
              <a:lnSpc>
                <a:spcPct val="170000"/>
              </a:lnSpc>
              <a:buNone/>
            </a:pPr>
            <a:r>
              <a:rPr lang="en-US" sz="1200"/>
              <a:t>Doing so lets users, including those with screen readers know what to expect before clicking a link.</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410729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Alternative Text for Images</a:t>
            </a:r>
          </a:p>
          <a:p>
            <a:pPr>
              <a:lnSpc>
                <a:spcPct val="150000"/>
              </a:lnSpc>
            </a:pPr>
            <a:r>
              <a:rPr lang="en-US" sz="1200" dirty="0"/>
              <a:t>In the lower right corner of the image, tap </a:t>
            </a:r>
            <a:r>
              <a:rPr lang="en-US" b="1" dirty="0"/>
              <a:t>"Add description</a:t>
            </a:r>
            <a:r>
              <a:rPr lang="en-US" sz="1200" b="1" dirty="0"/>
              <a:t>”</a:t>
            </a:r>
            <a:r>
              <a:rPr lang="en-US" sz="1200" dirty="0"/>
              <a:t>.</a:t>
            </a:r>
            <a:r>
              <a:rPr lang="en-US" b="1" dirty="0"/>
              <a:t> </a:t>
            </a:r>
            <a:endParaRPr lang="en-US" sz="1200" b="1" dirty="0">
              <a:cs typeface="Calibri"/>
            </a:endParaRPr>
          </a:p>
          <a:p>
            <a:pPr>
              <a:lnSpc>
                <a:spcPct val="150000"/>
              </a:lnSpc>
            </a:pPr>
            <a:r>
              <a:rPr lang="en-US" sz="1200" dirty="0"/>
              <a:t>This is the button that lets you add a description to any image that you directly include in a tweet</a:t>
            </a:r>
            <a:endParaRPr lang="en-US" sz="1200" dirty="0">
              <a:cs typeface="Calibri"/>
            </a:endParaRPr>
          </a:p>
          <a:p>
            <a:pPr>
              <a:lnSpc>
                <a:spcPct val="150000"/>
              </a:lnSpc>
            </a:pPr>
            <a:endParaRPr lang="en-US" dirty="0">
              <a:cs typeface="Calibri"/>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388821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Steps to enable Alternative Text </a:t>
            </a:r>
          </a:p>
          <a:p>
            <a:pPr>
              <a:lnSpc>
                <a:spcPct val="150000"/>
              </a:lnSpc>
            </a:pPr>
            <a:r>
              <a:rPr lang="en-GB" sz="1200"/>
              <a:t>Home &gt; More &gt;</a:t>
            </a:r>
          </a:p>
          <a:p>
            <a:pPr marL="0" indent="0">
              <a:lnSpc>
                <a:spcPct val="150000"/>
              </a:lnSpc>
              <a:buNone/>
            </a:pPr>
            <a:r>
              <a:rPr lang="en-GB" sz="1200"/>
              <a:t>Setting and privacy:</a:t>
            </a:r>
          </a:p>
          <a:p>
            <a:pPr>
              <a:lnSpc>
                <a:spcPct val="150000"/>
              </a:lnSpc>
            </a:pPr>
            <a:r>
              <a:rPr lang="en-GB" sz="1200"/>
              <a:t>Accessibility  &gt; Vision</a:t>
            </a:r>
          </a:p>
          <a:p>
            <a:pPr marL="0" indent="0">
              <a:lnSpc>
                <a:spcPct val="150000"/>
              </a:lnSpc>
              <a:buNone/>
            </a:pPr>
            <a:r>
              <a:rPr lang="en-GB" sz="1200" b="1"/>
              <a:t>Compose image descriptions </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18131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to add ALT - Text </a:t>
            </a:r>
          </a:p>
          <a:p>
            <a:pPr marL="171450" indent="-171450">
              <a:lnSpc>
                <a:spcPct val="150000"/>
              </a:lnSpc>
              <a:buFont typeface="Arial" panose="020B0604020202020204" pitchFamily="34" charset="0"/>
              <a:buChar char="•"/>
            </a:pPr>
            <a:r>
              <a:rPr lang="en-US" sz="1200"/>
              <a:t>To insert descriptive text, click +ALT button.</a:t>
            </a:r>
          </a:p>
          <a:p>
            <a:pPr marL="171450" indent="-171450">
              <a:lnSpc>
                <a:spcPct val="150000"/>
              </a:lnSpc>
              <a:buFont typeface="Arial" panose="020B0604020202020204" pitchFamily="34" charset="0"/>
              <a:buChar char="•"/>
            </a:pPr>
            <a:r>
              <a:rPr lang="en-US" sz="1200"/>
              <a:t>Type your description of the image and click the </a:t>
            </a:r>
            <a:r>
              <a:rPr lang="en-US" sz="1200" b="1"/>
              <a:t>Done</a:t>
            </a:r>
            <a:r>
              <a:rPr lang="en-US" sz="1200"/>
              <a:t> button. </a:t>
            </a:r>
          </a:p>
          <a:p>
            <a:pPr marL="171450" indent="-171450">
              <a:lnSpc>
                <a:spcPct val="150000"/>
              </a:lnSpc>
              <a:buFont typeface="Arial" panose="020B0604020202020204" pitchFamily="34" charset="0"/>
              <a:buChar char="•"/>
            </a:pPr>
            <a:r>
              <a:rPr lang="en-US" sz="1200"/>
              <a:t>To edit the description, re-open the Add description or </a:t>
            </a:r>
            <a:r>
              <a:rPr lang="en-US" sz="1200" b="1"/>
              <a:t>+ALT </a:t>
            </a:r>
            <a:r>
              <a:rPr lang="en-US" sz="1200"/>
              <a:t>to posting the Tweet. The limit is 1000 characters.</a:t>
            </a:r>
          </a:p>
          <a:p>
            <a:pPr marL="171450" indent="-171450">
              <a:lnSpc>
                <a:spcPct val="150000"/>
              </a:lnSpc>
              <a:buFont typeface="Arial" panose="020B0604020202020204" pitchFamily="34" charset="0"/>
              <a:buChar char="•"/>
            </a:pPr>
            <a:r>
              <a:rPr lang="en-US" sz="1200"/>
              <a:t>You can add a description to each image in a Tweet</a:t>
            </a:r>
          </a:p>
          <a:p>
            <a:pPr marL="0" indent="0">
              <a:lnSpc>
                <a:spcPct val="150000"/>
              </a:lnSpc>
              <a:buNone/>
            </a:pPr>
            <a:r>
              <a:rPr lang="en-US" sz="1200" b="1">
                <a:solidFill>
                  <a:srgbClr val="C00000"/>
                </a:solidFill>
              </a:rPr>
              <a:t>Note: </a:t>
            </a:r>
            <a:r>
              <a:rPr lang="en-US" sz="1200"/>
              <a:t>Image descriptions cannot be added to videos</a:t>
            </a:r>
          </a:p>
          <a:p>
            <a:endParaRPr lang="en-GB" sz="1200"/>
          </a:p>
          <a:p>
            <a:pPr marL="0" indent="0">
              <a:lnSpc>
                <a:spcPct val="160000"/>
              </a:lnSpc>
              <a:buNone/>
            </a:pPr>
            <a:r>
              <a:rPr lang="en-US" sz="1200" b="1">
                <a:solidFill>
                  <a:srgbClr val="C00000"/>
                </a:solidFill>
              </a:rPr>
              <a:t>Did you not… </a:t>
            </a:r>
            <a:r>
              <a:rPr lang="en-US" sz="1200"/>
              <a:t>Just adding an Alt-text may not be enough. You can describe the image in the body of the tweet.</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134152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Text in Tweet’s image </a:t>
            </a:r>
          </a:p>
          <a:p>
            <a:pPr marL="171450" indent="-171450">
              <a:lnSpc>
                <a:spcPct val="150000"/>
              </a:lnSpc>
              <a:buFont typeface="Arial" panose="020B0604020202020204" pitchFamily="34" charset="0"/>
              <a:buChar char="•"/>
            </a:pPr>
            <a:r>
              <a:rPr lang="en-US" sz="1200"/>
              <a:t>If you must include </a:t>
            </a:r>
            <a:r>
              <a:rPr lang="en-US" sz="1200" b="1"/>
              <a:t>text </a:t>
            </a:r>
            <a:r>
              <a:rPr lang="en-US" sz="1200"/>
              <a:t>in your Tweet's image, be sure to add in an alternative text.</a:t>
            </a:r>
          </a:p>
          <a:p>
            <a:pPr marL="171450" indent="-171450">
              <a:lnSpc>
                <a:spcPct val="150000"/>
              </a:lnSpc>
              <a:buFont typeface="Arial" panose="020B0604020202020204" pitchFamily="34" charset="0"/>
              <a:buChar char="•"/>
            </a:pPr>
            <a:r>
              <a:rPr lang="en-US" sz="1200"/>
              <a:t>Add info in the main text of the tweet</a:t>
            </a:r>
          </a:p>
          <a:p>
            <a:pPr marL="171450" indent="-171450">
              <a:lnSpc>
                <a:spcPct val="150000"/>
              </a:lnSpc>
              <a:buFont typeface="Arial" panose="020B0604020202020204" pitchFamily="34" charset="0"/>
              <a:buChar char="•"/>
            </a:pPr>
            <a:r>
              <a:rPr lang="en-US" sz="1200" b="1"/>
              <a:t>Check colors contrast:</a:t>
            </a:r>
            <a:r>
              <a:rPr lang="en-US" sz="1200"/>
              <a:t> If your tweet contains an infographic, make sure the </a:t>
            </a:r>
            <a:r>
              <a:rPr lang="en-US" sz="1200" err="1"/>
              <a:t>colours</a:t>
            </a:r>
            <a:r>
              <a:rPr lang="en-US" sz="1200"/>
              <a:t> are well contrasted.</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19994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Animated GIFs</a:t>
            </a:r>
          </a:p>
          <a:p>
            <a:pPr marL="0" indent="0">
              <a:lnSpc>
                <a:spcPct val="150000"/>
              </a:lnSpc>
              <a:buNone/>
            </a:pPr>
            <a:r>
              <a:rPr lang="en-US" sz="1200"/>
              <a:t>Twitter allows alternative text descriptions on GIFs. When you use GIFs add alternative text.</a:t>
            </a:r>
          </a:p>
          <a:p>
            <a:pPr marL="0" indent="0">
              <a:lnSpc>
                <a:spcPct val="150000"/>
              </a:lnSpc>
              <a:buNone/>
            </a:pPr>
            <a:r>
              <a:rPr lang="en-US" sz="1200"/>
              <a:t>Many users who do not use screen readers may have trouble reading images of text in a GIF that are low-resolution, low-contrast, distorted or only shown briefly.</a:t>
            </a:r>
          </a:p>
          <a:p>
            <a:endParaRPr lang="en-GB" b="1"/>
          </a:p>
        </p:txBody>
      </p:sp>
      <p:sp>
        <p:nvSpPr>
          <p:cNvPr id="4" name="Slide Number Placeholder 3"/>
          <p:cNvSpPr>
            <a:spLocks noGrp="1"/>
          </p:cNvSpPr>
          <p:nvPr>
            <p:ph type="sldNum" sz="quarter" idx="10"/>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94558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Emojis and Emoticons</a:t>
            </a:r>
          </a:p>
          <a:p>
            <a:pPr marL="0" indent="0">
              <a:lnSpc>
                <a:spcPct val="150000"/>
              </a:lnSpc>
              <a:buNone/>
            </a:pPr>
            <a:r>
              <a:rPr lang="en-US" sz="1400"/>
              <a:t>When someone uses a screen reader to read an emoji, they hear the assigned description for that character.</a:t>
            </a:r>
          </a:p>
          <a:p>
            <a:pPr marL="0" indent="0">
              <a:lnSpc>
                <a:spcPct val="150000"/>
              </a:lnSpc>
              <a:buNone/>
            </a:pPr>
            <a:endParaRPr lang="en-GB" sz="1400"/>
          </a:p>
          <a:p>
            <a:pPr>
              <a:lnSpc>
                <a:spcPct val="150000"/>
              </a:lnSpc>
            </a:pPr>
            <a:r>
              <a:rPr lang="en-GB" sz="1400"/>
              <a:t>We can use emojis in small amounts </a:t>
            </a:r>
          </a:p>
          <a:p>
            <a:pPr>
              <a:lnSpc>
                <a:spcPct val="150000"/>
              </a:lnSpc>
            </a:pPr>
            <a:r>
              <a:rPr lang="en-GB" sz="1400"/>
              <a:t>Place spaces between them</a:t>
            </a:r>
          </a:p>
          <a:p>
            <a:pPr marL="0" indent="0">
              <a:lnSpc>
                <a:spcPct val="150000"/>
              </a:lnSpc>
              <a:buNone/>
            </a:pPr>
            <a:endParaRPr lang="en-US"/>
          </a:p>
          <a:p>
            <a:pPr marL="0" indent="0">
              <a:lnSpc>
                <a:spcPct val="150000"/>
              </a:lnSpc>
              <a:buNone/>
            </a:pPr>
            <a:r>
              <a:rPr lang="en-US" b="1">
                <a:solidFill>
                  <a:srgbClr val="C00000"/>
                </a:solidFill>
              </a:rPr>
              <a:t>Did you know… </a:t>
            </a:r>
          </a:p>
          <a:p>
            <a:pPr marL="0" indent="0">
              <a:lnSpc>
                <a:spcPct val="150000"/>
              </a:lnSpc>
              <a:buNone/>
            </a:pPr>
            <a:r>
              <a:rPr lang="en-GB"/>
              <a:t>When creating emoticons with text, consider the experience for screen reader users. </a:t>
            </a:r>
            <a:r>
              <a:rPr lang="en-GB" err="1"/>
              <a:t>Eg.</a:t>
            </a:r>
            <a:r>
              <a:rPr lang="en-GB"/>
              <a:t> “shrug” ¯\_(</a:t>
            </a:r>
            <a:r>
              <a:rPr lang="ja-JP" altLang="en-US"/>
              <a:t>ツ</a:t>
            </a:r>
            <a:r>
              <a:rPr lang="en-US" altLang="ja-JP"/>
              <a:t>)_/¯ </a:t>
            </a:r>
            <a:r>
              <a:rPr lang="en-GB"/>
              <a:t>will be read by a screen reader as: “Macron, backslash, underline, katakana, underline, slash, macron.”</a:t>
            </a: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1988805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Using emojis on twitter </a:t>
            </a:r>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424939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Hashtags #</a:t>
            </a:r>
          </a:p>
          <a:p>
            <a:pPr marL="0" indent="0">
              <a:lnSpc>
                <a:spcPct val="170000"/>
              </a:lnSpc>
              <a:buNone/>
            </a:pPr>
            <a:r>
              <a:rPr lang="en-US" sz="1200"/>
              <a:t>A hashtag is a label for content. It helps others who are interested in a certain topic, quickly find content on that same topic.</a:t>
            </a:r>
          </a:p>
          <a:p>
            <a:pPr marL="0" indent="0">
              <a:lnSpc>
                <a:spcPct val="170000"/>
              </a:lnSpc>
              <a:buNone/>
            </a:pPr>
            <a:r>
              <a:rPr lang="en-US" sz="1200" b="1"/>
              <a:t>#Disability #Volunteering ~ #Accessibility #HumanRights </a:t>
            </a:r>
          </a:p>
          <a:p>
            <a:pPr marL="0" indent="0">
              <a:lnSpc>
                <a:spcPct val="170000"/>
              </a:lnSpc>
              <a:buNone/>
            </a:pPr>
            <a:endParaRPr lang="en-US" sz="1200"/>
          </a:p>
          <a:p>
            <a:pPr>
              <a:lnSpc>
                <a:spcPct val="170000"/>
              </a:lnSpc>
            </a:pPr>
            <a:r>
              <a:rPr lang="en-US" sz="1200"/>
              <a:t>Limit to 1-2 hashtags per Tweet</a:t>
            </a:r>
          </a:p>
          <a:p>
            <a:pPr>
              <a:lnSpc>
                <a:spcPct val="170000"/>
              </a:lnSpc>
            </a:pPr>
            <a:r>
              <a:rPr lang="en-US" sz="1200"/>
              <a:t>Place hashtags at the end of posts if you can </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82430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mj-lt"/>
              <a:buNone/>
            </a:pPr>
            <a:r>
              <a:rPr lang="en-US" b="1"/>
              <a:t>Training goals</a:t>
            </a:r>
          </a:p>
          <a:p>
            <a:pPr marL="0" indent="0">
              <a:lnSpc>
                <a:spcPct val="150000"/>
              </a:lnSpc>
              <a:buFont typeface="+mj-lt"/>
              <a:buNone/>
            </a:pPr>
            <a:endParaRPr lang="en-US"/>
          </a:p>
          <a:p>
            <a:pPr marL="514350" indent="-514350">
              <a:lnSpc>
                <a:spcPct val="150000"/>
              </a:lnSpc>
              <a:buFont typeface="+mj-lt"/>
              <a:buAutoNum type="arabicPeriod"/>
            </a:pPr>
            <a:r>
              <a:rPr lang="en-US"/>
              <a:t>Defining what a communication strategy for Disabled People </a:t>
            </a:r>
            <a:r>
              <a:rPr lang="en-US" err="1"/>
              <a:t>Organisations</a:t>
            </a:r>
            <a:r>
              <a:rPr lang="en-US"/>
              <a:t> is</a:t>
            </a:r>
          </a:p>
          <a:p>
            <a:pPr marL="514350" indent="-514350">
              <a:lnSpc>
                <a:spcPct val="150000"/>
              </a:lnSpc>
              <a:buFont typeface="+mj-lt"/>
              <a:buAutoNum type="arabicPeriod"/>
            </a:pPr>
            <a:r>
              <a:rPr lang="en-US"/>
              <a:t>Steps to create a communication strategy with a focus on audiences, segmentation</a:t>
            </a:r>
          </a:p>
          <a:p>
            <a:pPr marL="514350" indent="-514350">
              <a:lnSpc>
                <a:spcPct val="150000"/>
              </a:lnSpc>
              <a:buFont typeface="+mj-lt"/>
              <a:buAutoNum type="arabicPeriod"/>
            </a:pPr>
            <a:r>
              <a:rPr lang="en-US"/>
              <a:t>Steps to implement a communication strategy with a focus on targeted messages</a:t>
            </a:r>
          </a:p>
          <a:p>
            <a:pPr marL="514350" indent="-514350">
              <a:lnSpc>
                <a:spcPct val="150000"/>
              </a:lnSpc>
              <a:buFont typeface="+mj-lt"/>
              <a:buAutoNum type="arabicPeriod"/>
            </a:pPr>
            <a:r>
              <a:rPr lang="en-US"/>
              <a:t> Exchange experiences between </a:t>
            </a:r>
            <a:r>
              <a:rPr lang="en-US" err="1"/>
              <a:t>organisations</a:t>
            </a:r>
            <a:endParaRPr lang="en-US"/>
          </a:p>
          <a:p>
            <a:pPr>
              <a:lnSpc>
                <a:spcPct val="150000"/>
              </a:lnSpc>
            </a:pPr>
            <a:endParaRPr lang="en-US"/>
          </a:p>
          <a:p>
            <a:pPr>
              <a:lnSpc>
                <a:spcPct val="150000"/>
              </a:lnSpc>
            </a:pPr>
            <a:endParaRPr lang="en-US"/>
          </a:p>
          <a:p>
            <a:pPr>
              <a:lnSpc>
                <a:spcPct val="150000"/>
              </a:lnSpc>
            </a:pPr>
            <a:endParaRPr lang="en-US"/>
          </a:p>
          <a:p>
            <a:pPr marL="0" indent="0">
              <a:lnSpc>
                <a:spcPct val="150000"/>
              </a:lnSpc>
              <a:buFont typeface="+mj-lt"/>
              <a:buNone/>
            </a:pPr>
            <a:endParaRPr lang="en-US"/>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60165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Use CamelCase hashtags </a:t>
            </a:r>
          </a:p>
          <a:p>
            <a:pPr marL="0" indent="0">
              <a:lnSpc>
                <a:spcPct val="160000"/>
              </a:lnSpc>
              <a:buNone/>
            </a:pPr>
            <a:r>
              <a:rPr lang="en-US" sz="1200"/>
              <a:t>The name comes from the hump or humps that seem to appear in any CamelCase hashtag. </a:t>
            </a:r>
          </a:p>
          <a:p>
            <a:pPr>
              <a:lnSpc>
                <a:spcPct val="160000"/>
              </a:lnSpc>
            </a:pPr>
            <a:r>
              <a:rPr lang="en-US" sz="1200" b="1"/>
              <a:t>Capitalising</a:t>
            </a:r>
            <a:r>
              <a:rPr lang="en-US" sz="1200"/>
              <a:t> the first letter of each word in a hashtag.</a:t>
            </a:r>
          </a:p>
          <a:p>
            <a:pPr marL="0" indent="0">
              <a:lnSpc>
                <a:spcPct val="160000"/>
              </a:lnSpc>
              <a:buNone/>
            </a:pPr>
            <a:r>
              <a:rPr lang="en-US" sz="1200" b="1">
                <a:solidFill>
                  <a:srgbClr val="C00000"/>
                </a:solidFill>
              </a:rPr>
              <a:t>Not </a:t>
            </a:r>
            <a:r>
              <a:rPr lang="en-US" sz="1200"/>
              <a:t>lowercase </a:t>
            </a:r>
            <a:r>
              <a:rPr lang="en-US" sz="1200" b="1"/>
              <a:t>#accessiblesocialmedia </a:t>
            </a:r>
          </a:p>
          <a:p>
            <a:pPr marL="0" indent="0">
              <a:lnSpc>
                <a:spcPct val="160000"/>
              </a:lnSpc>
              <a:buNone/>
            </a:pPr>
            <a:r>
              <a:rPr lang="en-US" sz="1200" b="1">
                <a:solidFill>
                  <a:srgbClr val="00B050"/>
                </a:solidFill>
              </a:rPr>
              <a:t>Yes</a:t>
            </a:r>
            <a:r>
              <a:rPr lang="en-US" sz="1200"/>
              <a:t> CamelCase #</a:t>
            </a:r>
            <a:r>
              <a:rPr lang="en-US" sz="1200" b="1"/>
              <a:t>AccessibleSocialMedia</a:t>
            </a:r>
          </a:p>
          <a:p>
            <a:pPr>
              <a:lnSpc>
                <a:spcPct val="160000"/>
              </a:lnSpc>
            </a:pPr>
            <a:r>
              <a:rPr lang="en-US" sz="1200"/>
              <a:t>By simply capitalising each word, #AccesibleSocialMedia becomes three words instead of one. </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604006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Why CamelCase ?</a:t>
            </a:r>
          </a:p>
          <a:p>
            <a:pPr marL="0" indent="0">
              <a:lnSpc>
                <a:spcPct val="150000"/>
              </a:lnSpc>
              <a:buNone/>
            </a:pPr>
            <a:r>
              <a:rPr lang="en-US" sz="1200" b="1"/>
              <a:t>Camel case is an important accessibility requirement.</a:t>
            </a:r>
            <a:endParaRPr lang="en-GB" sz="1200" b="1"/>
          </a:p>
          <a:p>
            <a:pPr>
              <a:lnSpc>
                <a:spcPct val="150000"/>
              </a:lnSpc>
            </a:pPr>
            <a:r>
              <a:rPr lang="en-GB" sz="1200"/>
              <a:t>It is good for screen readers users </a:t>
            </a:r>
          </a:p>
          <a:p>
            <a:pPr marL="457200" indent="-457200">
              <a:lnSpc>
                <a:spcPct val="150000"/>
              </a:lnSpc>
              <a:buFont typeface="+mj-lt"/>
              <a:buAutoNum type="arabicPeriod"/>
            </a:pPr>
            <a:r>
              <a:rPr lang="en-US" sz="1200"/>
              <a:t>As hashtags are all one word, screen readers do not understand that there might be multiple words present. </a:t>
            </a:r>
          </a:p>
          <a:p>
            <a:pPr marL="457200" indent="-457200">
              <a:lnSpc>
                <a:spcPct val="150000"/>
              </a:lnSpc>
              <a:buFont typeface="+mj-lt"/>
              <a:buAutoNum type="arabicPeriod"/>
            </a:pPr>
            <a:r>
              <a:rPr lang="en-US" sz="1200"/>
              <a:t>When we use CamelCase it is more likely a screen reader will understand that there are multiple words present in the hashtag</a:t>
            </a:r>
          </a:p>
          <a:p>
            <a:pPr>
              <a:lnSpc>
                <a:spcPct val="150000"/>
              </a:lnSpc>
            </a:pPr>
            <a:r>
              <a:rPr lang="en-US" sz="1200"/>
              <a:t>Camel case improves </a:t>
            </a:r>
            <a:r>
              <a:rPr lang="en-US" sz="1200" b="1"/>
              <a:t>understanding and readability </a:t>
            </a:r>
            <a:r>
              <a:rPr lang="en-US" sz="1200"/>
              <a:t>for everyone including people with cognitive disabilities or dyslexia</a:t>
            </a:r>
          </a:p>
          <a:p>
            <a:endParaRPr lang="en-GB" b="1"/>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791828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200" b="1"/>
              <a:t>Use links </a:t>
            </a:r>
          </a:p>
          <a:p>
            <a:pPr marL="171450" indent="-171450">
              <a:lnSpc>
                <a:spcPct val="150000"/>
              </a:lnSpc>
              <a:buFont typeface="Arial" panose="020B0604020202020204" pitchFamily="34" charset="0"/>
              <a:buChar char="•"/>
            </a:pPr>
            <a:r>
              <a:rPr lang="en-US" sz="1200"/>
              <a:t>Avoid saying “click here.” </a:t>
            </a:r>
          </a:p>
          <a:p>
            <a:pPr marL="171450" indent="-171450">
              <a:lnSpc>
                <a:spcPct val="150000"/>
              </a:lnSpc>
              <a:buFont typeface="Arial" panose="020B0604020202020204" pitchFamily="34" charset="0"/>
              <a:buChar char="•"/>
            </a:pPr>
            <a:r>
              <a:rPr lang="en-US" sz="1200"/>
              <a:t>Use descriptive call-to-actions like: Sign up, Try it for free, or subscribe.</a:t>
            </a:r>
          </a:p>
          <a:p>
            <a:pPr marL="171450" indent="-171450">
              <a:lnSpc>
                <a:spcPct val="150000"/>
              </a:lnSpc>
              <a:buFont typeface="Arial" panose="020B0604020202020204" pitchFamily="34" charset="0"/>
              <a:buChar char="•"/>
            </a:pPr>
            <a:r>
              <a:rPr lang="en-US" sz="1200"/>
              <a:t>You can a URL shortener that allows to retain characters</a:t>
            </a:r>
          </a:p>
          <a:p>
            <a:pPr marL="0" indent="0">
              <a:lnSpc>
                <a:spcPct val="150000"/>
              </a:lnSpc>
              <a:buNone/>
            </a:pPr>
            <a:r>
              <a:rPr lang="en-US" sz="1200"/>
              <a:t> Free URL shortener: </a:t>
            </a:r>
            <a:r>
              <a:rPr lang="en-US" sz="1200">
                <a:hlinkClick r:id="rId3"/>
              </a:rPr>
              <a:t>Bitly</a:t>
            </a:r>
            <a:endParaRPr lang="en-US" sz="1200"/>
          </a:p>
          <a:p>
            <a:pPr marL="0" indent="0">
              <a:lnSpc>
                <a:spcPct val="150000"/>
              </a:lnSpc>
              <a:buNone/>
            </a:pPr>
            <a:r>
              <a:rPr lang="en-US" sz="1200" b="1">
                <a:solidFill>
                  <a:srgbClr val="C00000"/>
                </a:solidFill>
              </a:rPr>
              <a:t>When you share a link make sure your:</a:t>
            </a:r>
          </a:p>
          <a:p>
            <a:pPr marL="0" indent="0">
              <a:lnSpc>
                <a:spcPct val="150000"/>
              </a:lnSpc>
              <a:buNone/>
            </a:pPr>
            <a:r>
              <a:rPr lang="en-US" sz="1200"/>
              <a:t>documents, PDF, banners, infographics, videos </a:t>
            </a:r>
          </a:p>
          <a:p>
            <a:pPr marL="0" indent="0">
              <a:lnSpc>
                <a:spcPct val="150000"/>
              </a:lnSpc>
              <a:buNone/>
            </a:pPr>
            <a:r>
              <a:rPr lang="en-US" sz="1200"/>
              <a:t>are </a:t>
            </a:r>
            <a:r>
              <a:rPr lang="en-US" sz="1200" b="1">
                <a:solidFill>
                  <a:srgbClr val="C00000"/>
                </a:solidFill>
              </a:rPr>
              <a:t>accessible! </a:t>
            </a: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948649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Videos on twitter </a:t>
            </a:r>
          </a:p>
          <a:p>
            <a:pPr marL="0" indent="0">
              <a:lnSpc>
                <a:spcPct val="150000"/>
              </a:lnSpc>
              <a:buNone/>
            </a:pPr>
            <a:r>
              <a:rPr lang="en-US" sz="1200"/>
              <a:t>Twitter is a great place to add Video even if it performs worse than images.</a:t>
            </a:r>
          </a:p>
          <a:p>
            <a:pPr>
              <a:lnSpc>
                <a:spcPct val="150000"/>
              </a:lnSpc>
            </a:pPr>
            <a:r>
              <a:rPr lang="en-US" sz="1200"/>
              <a:t>To be accessible a video needs:</a:t>
            </a:r>
          </a:p>
          <a:p>
            <a:pPr marL="457200" indent="-457200">
              <a:lnSpc>
                <a:spcPct val="150000"/>
              </a:lnSpc>
              <a:buFont typeface="+mj-lt"/>
              <a:buAutoNum type="arabicPeriod"/>
            </a:pPr>
            <a:r>
              <a:rPr lang="en-US" sz="1200"/>
              <a:t>Captions</a:t>
            </a:r>
          </a:p>
          <a:p>
            <a:pPr marL="457200" indent="-457200">
              <a:lnSpc>
                <a:spcPct val="150000"/>
              </a:lnSpc>
              <a:buFont typeface="+mj-lt"/>
              <a:buAutoNum type="arabicPeriod"/>
            </a:pPr>
            <a:r>
              <a:rPr lang="en-US" sz="1200"/>
              <a:t>Audio description</a:t>
            </a:r>
          </a:p>
          <a:p>
            <a:pPr marL="457200" indent="-457200">
              <a:lnSpc>
                <a:spcPct val="150000"/>
              </a:lnSpc>
              <a:buFont typeface="+mj-lt"/>
              <a:buAutoNum type="arabicPeriod"/>
            </a:pPr>
            <a:r>
              <a:rPr lang="en-US" sz="1200"/>
              <a:t>Sign language interpretation</a:t>
            </a:r>
          </a:p>
          <a:p>
            <a:pPr>
              <a:lnSpc>
                <a:spcPct val="150000"/>
              </a:lnSpc>
            </a:pPr>
            <a:r>
              <a:rPr lang="en-US" sz="1200"/>
              <a:t>There are no features on Twitter that allow you to add audio descriptions or sign language, but apparently it supports the closed captioning available for users who opt into accessibility tools in their settings.</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396375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Video captioning</a:t>
            </a:r>
          </a:p>
          <a:p>
            <a:pPr marL="171450" indent="-171450">
              <a:buFont typeface="Arial" panose="020B0604020202020204" pitchFamily="34" charset="0"/>
              <a:buChar char="•"/>
            </a:pPr>
            <a:r>
              <a:rPr lang="en-US"/>
              <a:t>Captions can be added, quite easily, via any good editing software. This will need to be done prior to upload on Twitter.</a:t>
            </a:r>
          </a:p>
          <a:p>
            <a:pPr marL="171450" indent="-171450">
              <a:buFont typeface="Arial" panose="020B0604020202020204" pitchFamily="34" charset="0"/>
              <a:buChar char="•"/>
            </a:pPr>
            <a:r>
              <a:rPr lang="en-US"/>
              <a:t>You can also upload your video to YouTube, edit the auto-generated captions, and then download the file containing the captions. </a:t>
            </a:r>
          </a:p>
          <a:p>
            <a:pPr marL="171450" indent="-171450">
              <a:buFont typeface="Arial" panose="020B0604020202020204" pitchFamily="34" charset="0"/>
              <a:buChar char="•"/>
            </a:pPr>
            <a:r>
              <a:rPr lang="en-US"/>
              <a:t>Captions can be either:</a:t>
            </a:r>
          </a:p>
          <a:p>
            <a:pPr marL="228600" indent="-228600">
              <a:buFont typeface="+mj-lt"/>
              <a:buAutoNum type="arabicPeriod"/>
            </a:pPr>
            <a:r>
              <a:rPr lang="en-US"/>
              <a:t>Closed captions, where a user can turn them on and off </a:t>
            </a:r>
          </a:p>
          <a:p>
            <a:pPr marL="228600" indent="-228600">
              <a:buFont typeface="+mj-lt"/>
              <a:buAutoNum type="arabicPeriod"/>
            </a:pPr>
            <a:r>
              <a:rPr lang="en-US"/>
              <a:t>Open captions where the text is embedded into the video and cannot be turned on or off. </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4291708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Examples of posting video</a:t>
            </a:r>
          </a:p>
          <a:p>
            <a:r>
              <a:rPr lang="en-GB" b="0"/>
              <a:t>Screenshots of two tweets of EU Disability Forum</a:t>
            </a:r>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2523903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Accessibility Features</a:t>
            </a:r>
          </a:p>
          <a:p>
            <a:r>
              <a:rPr lang="en-US"/>
              <a:t>Now that you know how to make your social media content accessible and use accessibility features:</a:t>
            </a:r>
          </a:p>
          <a:p>
            <a:r>
              <a:rPr lang="en-US"/>
              <a:t>Keep alert for new accessibility features</a:t>
            </a:r>
          </a:p>
          <a:p>
            <a:r>
              <a:rPr lang="en-US"/>
              <a:t>Don't forget to regularly check for new accessibility features on the relevant platforms you use. </a:t>
            </a:r>
          </a:p>
          <a:p>
            <a:endParaRPr lang="en-US"/>
          </a:p>
          <a:p>
            <a:r>
              <a:rPr lang="en-US"/>
              <a:t>Follow Twitter Accessibility </a:t>
            </a:r>
          </a:p>
          <a:p>
            <a:r>
              <a:rPr lang="en-US"/>
              <a:t>@TwitterA11y</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32188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Be aware on Social Media</a:t>
            </a:r>
          </a:p>
          <a:p>
            <a:pPr marL="171450" indent="-171450">
              <a:buFont typeface="Arial" panose="020B0604020202020204" pitchFamily="34" charset="0"/>
              <a:buChar char="•"/>
            </a:pPr>
            <a:r>
              <a:rPr lang="en-US"/>
              <a:t>Be aware of the impact of negative content on twitter</a:t>
            </a:r>
          </a:p>
          <a:p>
            <a:pPr marL="171450" indent="-171450">
              <a:buFont typeface="Arial" panose="020B0604020202020204" pitchFamily="34" charset="0"/>
              <a:buChar char="•"/>
            </a:pPr>
            <a:r>
              <a:rPr lang="en-US"/>
              <a:t>There is a lot of fake accounts and fake content in social media discussions.</a:t>
            </a:r>
          </a:p>
          <a:p>
            <a:pPr marL="171450" indent="-171450">
              <a:buFont typeface="Arial" panose="020B0604020202020204" pitchFamily="34" charset="0"/>
              <a:buChar char="•"/>
            </a:pPr>
            <a:r>
              <a:rPr lang="en-US"/>
              <a:t>Do not be shy to mute or block people (like you might do in real life).</a:t>
            </a:r>
          </a:p>
          <a:p>
            <a:pPr marL="171450" indent="-171450">
              <a:buFont typeface="Arial" panose="020B0604020202020204" pitchFamily="34" charset="0"/>
              <a:buChar char="•"/>
            </a:pPr>
            <a:r>
              <a:rPr lang="en-US"/>
              <a:t>Hate speech has increased on social media.</a:t>
            </a:r>
          </a:p>
          <a:p>
            <a:r>
              <a:rPr lang="en-US"/>
              <a:t>If you want to explore this topic let me know!</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415494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a:t>Do </a:t>
            </a:r>
            <a:r>
              <a:rPr lang="fr-BE" sz="1200" err="1"/>
              <a:t>you</a:t>
            </a:r>
            <a:r>
              <a:rPr lang="fr-BE" sz="1200"/>
              <a:t> have questions or </a:t>
            </a:r>
            <a:r>
              <a:rPr lang="fr-BE" sz="1200" err="1"/>
              <a:t>remarks</a:t>
            </a:r>
            <a:r>
              <a:rPr lang="fr-BE" sz="1200"/>
              <a:t> </a:t>
            </a:r>
            <a:r>
              <a:rPr lang="fr-BE" sz="1200" err="1"/>
              <a:t>you</a:t>
            </a:r>
            <a:r>
              <a:rPr lang="fr-BE" sz="1200"/>
              <a:t> </a:t>
            </a:r>
            <a:r>
              <a:rPr lang="fr-BE" sz="1200" err="1"/>
              <a:t>want</a:t>
            </a:r>
            <a:r>
              <a:rPr lang="fr-BE" sz="1200"/>
              <a:t> to </a:t>
            </a:r>
            <a:r>
              <a:rPr lang="fr-BE" sz="1200" err="1"/>
              <a:t>share</a:t>
            </a:r>
            <a:r>
              <a:rPr lang="fr-BE" sz="1200"/>
              <a:t>?</a:t>
            </a:r>
            <a:endParaRPr lang="en-US" sz="1000"/>
          </a:p>
          <a:p>
            <a:endParaRPr lang="en-US" b="1"/>
          </a:p>
        </p:txBody>
      </p:sp>
      <p:sp>
        <p:nvSpPr>
          <p:cNvPr id="4" name="Slide Number Placeholder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2305300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chemeClr val="bg1"/>
                </a:solidFill>
              </a:rPr>
              <a:t>Accessible </a:t>
            </a:r>
            <a:br>
              <a:rPr lang="en-GB" sz="1200" b="1">
                <a:solidFill>
                  <a:schemeClr val="bg1"/>
                </a:solidFill>
              </a:rPr>
            </a:br>
            <a:r>
              <a:rPr lang="en-GB" sz="1200" b="1">
                <a:solidFill>
                  <a:schemeClr val="bg1"/>
                </a:solidFill>
              </a:rPr>
              <a:t>online and face-to-face meetings</a:t>
            </a:r>
            <a:endParaRPr lang="fr-BE" b="0"/>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100851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chemeClr val="bg1"/>
                </a:solidFill>
              </a:rPr>
              <a:t>Accessible </a:t>
            </a:r>
            <a:br>
              <a:rPr lang="en-GB" sz="1200" b="1">
                <a:solidFill>
                  <a:schemeClr val="bg1"/>
                </a:solidFill>
              </a:rPr>
            </a:br>
            <a:r>
              <a:rPr lang="en-GB" sz="1200" b="1">
                <a:solidFill>
                  <a:schemeClr val="bg1"/>
                </a:solidFill>
              </a:rPr>
              <a:t>social media</a:t>
            </a:r>
            <a:endParaRPr lang="fr-BE" b="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41821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Introduction</a:t>
            </a:r>
          </a:p>
          <a:p>
            <a:r>
              <a:rPr lang="en-US" b="0"/>
              <a:t>When meetings and events are held remotely or in presence, accessibility is important to ensure that all attendees, including people with disabilities, are able to participate and engage with the  content and audience.  </a:t>
            </a:r>
          </a:p>
          <a:p>
            <a:pPr marL="171450" indent="-171450">
              <a:buFont typeface="Arial" panose="020B0604020202020204" pitchFamily="34" charset="0"/>
              <a:buChar char="•"/>
            </a:pPr>
            <a:r>
              <a:rPr lang="en-US" b="0"/>
              <a:t>Be accessible from the beginning! </a:t>
            </a:r>
          </a:p>
          <a:p>
            <a:pPr marL="171450" indent="-171450">
              <a:buFont typeface="Arial" panose="020B0604020202020204" pitchFamily="34" charset="0"/>
              <a:buChar char="•"/>
            </a:pPr>
            <a:r>
              <a:rPr lang="en-US" b="0"/>
              <a:t>Planning is the key </a:t>
            </a:r>
          </a:p>
          <a:p>
            <a:r>
              <a:rPr lang="en-US" b="0"/>
              <a:t>With a little pre-planning, event hosts can structure an inclusive and functional environment for all participants.</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2223228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Online meetings/events </a:t>
            </a:r>
          </a:p>
          <a:p>
            <a:r>
              <a:rPr lang="en-US" b="1"/>
              <a:t>Make your check list!</a:t>
            </a:r>
          </a:p>
          <a:p>
            <a:pPr marL="171450" indent="-171450">
              <a:buFont typeface="Arial" panose="020B0604020202020204" pitchFamily="34" charset="0"/>
              <a:buChar char="•"/>
            </a:pPr>
            <a:r>
              <a:rPr lang="en-US" b="0"/>
              <a:t>Choose a platforms that support accessibility </a:t>
            </a:r>
          </a:p>
          <a:p>
            <a:pPr marL="171450" indent="-171450">
              <a:buFont typeface="Arial" panose="020B0604020202020204" pitchFamily="34" charset="0"/>
              <a:buChar char="•"/>
            </a:pPr>
            <a:r>
              <a:rPr lang="en-US" b="0"/>
              <a:t>Create and send accessible invitations </a:t>
            </a:r>
          </a:p>
          <a:p>
            <a:pPr marL="171450" indent="-171450">
              <a:buFont typeface="Arial" panose="020B0604020202020204" pitchFamily="34" charset="0"/>
              <a:buChar char="•"/>
            </a:pPr>
            <a:r>
              <a:rPr lang="en-US" b="0"/>
              <a:t>Add accessibility requirements section</a:t>
            </a:r>
          </a:p>
          <a:p>
            <a:pPr marL="171450" indent="-171450">
              <a:buFont typeface="Arial" panose="020B0604020202020204" pitchFamily="34" charset="0"/>
              <a:buChar char="•"/>
            </a:pPr>
            <a:r>
              <a:rPr lang="en-US" b="0"/>
              <a:t>Share information in advance </a:t>
            </a:r>
          </a:p>
          <a:p>
            <a:pPr marL="171450" indent="-171450">
              <a:buFont typeface="Arial" panose="020B0604020202020204" pitchFamily="34" charset="0"/>
              <a:buChar char="•"/>
            </a:pPr>
            <a:r>
              <a:rPr lang="en-US" b="0"/>
              <a:t>Provide Real-time captioning, International Sign interpretation</a:t>
            </a:r>
          </a:p>
          <a:p>
            <a:pPr marL="171450" indent="-171450">
              <a:buFont typeface="Arial" panose="020B0604020202020204" pitchFamily="34" charset="0"/>
              <a:buChar char="•"/>
            </a:pPr>
            <a:r>
              <a:rPr lang="en-US" b="0"/>
              <a:t>Follow up after the meeting/event</a:t>
            </a:r>
          </a:p>
          <a:p>
            <a:endParaRPr lang="en-GB" b="1"/>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3401976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a:t>Digital Meeting Platforms</a:t>
            </a:r>
          </a:p>
          <a:p>
            <a:pPr marL="0" indent="0">
              <a:lnSpc>
                <a:spcPct val="150000"/>
              </a:lnSpc>
              <a:buNone/>
            </a:pPr>
            <a:r>
              <a:rPr lang="en-US" sz="1200"/>
              <a:t>Choose a platform that supports accessibility. </a:t>
            </a:r>
          </a:p>
          <a:p>
            <a:pPr marL="0" indent="0">
              <a:lnSpc>
                <a:spcPct val="150000"/>
              </a:lnSpc>
              <a:buNone/>
            </a:pPr>
            <a:r>
              <a:rPr lang="nl-NL" sz="1200"/>
              <a:t>Zoom, Microsoft Teams, Google Meet, Skype, Webex… </a:t>
            </a:r>
          </a:p>
          <a:p>
            <a:pPr marL="0" indent="0">
              <a:lnSpc>
                <a:spcPct val="150000"/>
              </a:lnSpc>
              <a:buNone/>
            </a:pPr>
            <a:endParaRPr lang="en-US" sz="1200"/>
          </a:p>
          <a:p>
            <a:pPr marL="0" indent="0">
              <a:lnSpc>
                <a:spcPct val="150000"/>
              </a:lnSpc>
              <a:buNone/>
            </a:pPr>
            <a:endParaRPr lang="en-US" sz="1200"/>
          </a:p>
          <a:p>
            <a:pPr marL="0" indent="0">
              <a:lnSpc>
                <a:spcPct val="150000"/>
              </a:lnSpc>
              <a:buNone/>
            </a:pPr>
            <a:r>
              <a:rPr lang="en-US" sz="1200"/>
              <a:t>Before choosing one, consider some elements/features:</a:t>
            </a:r>
          </a:p>
          <a:p>
            <a:pPr marL="171450" indent="-171450">
              <a:lnSpc>
                <a:spcPct val="150000"/>
              </a:lnSpc>
              <a:buFont typeface="Arial" panose="020B0604020202020204" pitchFamily="34" charset="0"/>
              <a:buChar char="•"/>
            </a:pPr>
            <a:r>
              <a:rPr lang="en-US" sz="1200"/>
              <a:t>Provide Real-time captions or otherwise support captions, </a:t>
            </a:r>
          </a:p>
          <a:p>
            <a:pPr marL="171450" indent="-171450">
              <a:lnSpc>
                <a:spcPct val="150000"/>
              </a:lnSpc>
              <a:buFont typeface="Arial" panose="020B0604020202020204" pitchFamily="34" charset="0"/>
              <a:buChar char="•"/>
            </a:pPr>
            <a:r>
              <a:rPr lang="en-US" sz="1200"/>
              <a:t>Can be navigated by a keyboard only </a:t>
            </a:r>
          </a:p>
          <a:p>
            <a:pPr marL="171450" indent="-171450">
              <a:lnSpc>
                <a:spcPct val="150000"/>
              </a:lnSpc>
              <a:buFont typeface="Arial" panose="020B0604020202020204" pitchFamily="34" charset="0"/>
              <a:buChar char="•"/>
            </a:pPr>
            <a:r>
              <a:rPr lang="en-US" sz="1200"/>
              <a:t>Support screen readers and interpreters</a:t>
            </a:r>
          </a:p>
          <a:p>
            <a:endParaRPr lang="fr-BE" b="1"/>
          </a:p>
        </p:txBody>
      </p:sp>
      <p:sp>
        <p:nvSpPr>
          <p:cNvPr id="4" name="Slide Number Placeholder 3"/>
          <p:cNvSpPr>
            <a:spLocks noGrp="1"/>
          </p:cNvSpPr>
          <p:nvPr>
            <p:ph type="sldNum" sz="quarter" idx="5"/>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2550260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Comparison table of platforms</a:t>
            </a:r>
            <a:r>
              <a:rPr lang="en-GB" baseline="0"/>
              <a:t> </a:t>
            </a:r>
            <a:endParaRPr lang="fr-BE"/>
          </a:p>
        </p:txBody>
      </p:sp>
      <p:sp>
        <p:nvSpPr>
          <p:cNvPr id="4" name="Slide Number Placeholder 3"/>
          <p:cNvSpPr>
            <a:spLocks noGrp="1"/>
          </p:cNvSpPr>
          <p:nvPr>
            <p:ph type="sldNum" sz="quarter" idx="5"/>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843657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b="1"/>
              <a:t>Accessibility Features on Zoom</a:t>
            </a:r>
            <a:endParaRPr lang="en-GB" sz="1200" b="1"/>
          </a:p>
          <a:p>
            <a:pPr marL="0" indent="0">
              <a:lnSpc>
                <a:spcPct val="150000"/>
              </a:lnSpc>
              <a:buNone/>
            </a:pPr>
            <a:r>
              <a:rPr lang="en-GB" sz="1200"/>
              <a:t>Zoom is the most widely used platform for conferencing  </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Possibility to multi-pin and resize cameras for sign interpretation</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Real-time captioning integrated as subtitles and full transcript modes</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Screen reader compatible </a:t>
            </a:r>
          </a:p>
          <a:p>
            <a:pPr>
              <a:buFont typeface="Wingdings" panose="05000000000000000000" pitchFamily="2" charset="2"/>
              <a:buChar char="Ø"/>
            </a:pPr>
            <a:r>
              <a:rPr lang="en-US" sz="1200"/>
              <a:t> </a:t>
            </a:r>
            <a:r>
              <a:rPr lang="en-US" sz="1200">
                <a:latin typeface="Verdana" panose="020B0604030504040204" pitchFamily="34" charset="0"/>
                <a:ea typeface="Verdana" panose="020B0604030504040204" pitchFamily="34" charset="0"/>
              </a:rPr>
              <a:t>Meeting and Webinar formats</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Language interpretation up to 9 different languages</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Breakout rooms </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Buttons large and with icons</a:t>
            </a:r>
          </a:p>
          <a:p>
            <a:pPr>
              <a:buFont typeface="Wingdings" panose="05000000000000000000" pitchFamily="2" charset="2"/>
              <a:buChar char="Ø"/>
            </a:pPr>
            <a:r>
              <a:rPr lang="en-US" sz="1200">
                <a:latin typeface="Verdana" panose="020B0604030504040204" pitchFamily="34" charset="0"/>
                <a:ea typeface="Verdana" panose="020B0604030504040204" pitchFamily="34" charset="0"/>
              </a:rPr>
              <a:t> Does not require download, launches on Browser</a:t>
            </a:r>
          </a:p>
          <a:p>
            <a:pPr marL="0" indent="0">
              <a:lnSpc>
                <a:spcPct val="150000"/>
              </a:lnSpc>
              <a:buNone/>
            </a:pPr>
            <a:r>
              <a:rPr lang="en-US" sz="1200" b="1">
                <a:solidFill>
                  <a:srgbClr val="C00000"/>
                </a:solidFill>
                <a:latin typeface="Verdana" panose="020B0604030504040204" pitchFamily="34" charset="0"/>
                <a:ea typeface="Verdana" panose="020B0604030504040204" pitchFamily="34" charset="0"/>
              </a:rPr>
              <a:t>Requires a good internet connection and mobile version less accessible than desktop. SECURITY ISSUES</a:t>
            </a:r>
          </a:p>
          <a:p>
            <a:endParaRPr lang="fr-BE"/>
          </a:p>
        </p:txBody>
      </p:sp>
      <p:sp>
        <p:nvSpPr>
          <p:cNvPr id="4" name="Slide Number Placeholder 3"/>
          <p:cNvSpPr>
            <a:spLocks noGrp="1"/>
          </p:cNvSpPr>
          <p:nvPr>
            <p:ph type="sldNum" sz="quarter" idx="5"/>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1996563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Meeting and event invitations </a:t>
            </a:r>
          </a:p>
          <a:p>
            <a:pPr marL="171450" indent="-171450">
              <a:buFont typeface="Arial" panose="020B0604020202020204" pitchFamily="34" charset="0"/>
              <a:buChar char="•"/>
            </a:pPr>
            <a:r>
              <a:rPr lang="en-US" sz="1200"/>
              <a:t>Send the link to register via email / post on social media </a:t>
            </a:r>
          </a:p>
          <a:p>
            <a:pPr marL="171450" indent="-171450">
              <a:lnSpc>
                <a:spcPct val="150000"/>
              </a:lnSpc>
              <a:buFont typeface="Arial" panose="020B0604020202020204" pitchFamily="34" charset="0"/>
              <a:buChar char="•"/>
            </a:pPr>
            <a:r>
              <a:rPr lang="en-US" sz="1200"/>
              <a:t>The invitation may have multiple graphical elements, ensure that images and logos have alt text and documents/programs are accessible </a:t>
            </a:r>
          </a:p>
          <a:p>
            <a:pPr marL="171450" indent="-171450">
              <a:lnSpc>
                <a:spcPct val="150000"/>
              </a:lnSpc>
              <a:buFont typeface="Arial" panose="020B0604020202020204" pitchFamily="34" charset="0"/>
              <a:buChar char="•"/>
            </a:pPr>
            <a:r>
              <a:rPr lang="en-US" sz="1200"/>
              <a:t>If you are including a submission form, ensure that the form and the platform is accessible, especially to users who might not be using a mouse, or use a screen reader (example Eventbrite).</a:t>
            </a:r>
          </a:p>
          <a:p>
            <a:pPr marL="171450" indent="-171450">
              <a:lnSpc>
                <a:spcPct val="150000"/>
              </a:lnSpc>
              <a:buFont typeface="Arial" panose="020B0604020202020204" pitchFamily="34" charset="0"/>
              <a:buChar char="•"/>
            </a:pPr>
            <a:r>
              <a:rPr lang="en-US" sz="1200"/>
              <a:t>Include a statement letting individuals know that they can </a:t>
            </a:r>
            <a:r>
              <a:rPr lang="en-US" sz="1200" b="1"/>
              <a:t>request accommodations</a:t>
            </a:r>
            <a:endParaRPr lang="en-US" sz="1200"/>
          </a:p>
          <a:p>
            <a:endParaRPr lang="fr-BE" b="1"/>
          </a:p>
        </p:txBody>
      </p:sp>
      <p:sp>
        <p:nvSpPr>
          <p:cNvPr id="4" name="Slide Number Placeholder 3"/>
          <p:cNvSpPr>
            <a:spLocks noGrp="1"/>
          </p:cNvSpPr>
          <p:nvPr>
            <p:ph type="sldNum" sz="quarter" idx="5"/>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66461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7200" b="1"/>
              <a:t>Accessibility requirements </a:t>
            </a:r>
            <a:endParaRPr lang="en-US" sz="2400" b="1"/>
          </a:p>
          <a:p>
            <a:pPr>
              <a:lnSpc>
                <a:spcPct val="150000"/>
              </a:lnSpc>
            </a:pPr>
            <a:r>
              <a:rPr lang="en-US" sz="2400"/>
              <a:t>Ask accessibility requirements. Give options like:</a:t>
            </a:r>
          </a:p>
          <a:p>
            <a:pPr lvl="1">
              <a:lnSpc>
                <a:spcPct val="150000"/>
              </a:lnSpc>
              <a:buFont typeface="Wingdings" panose="05000000000000000000" pitchFamily="2" charset="2"/>
              <a:buChar char="Ø"/>
            </a:pPr>
            <a:r>
              <a:rPr lang="en-US" sz="2400"/>
              <a:t> Real time captioning in English </a:t>
            </a:r>
          </a:p>
          <a:p>
            <a:pPr lvl="1">
              <a:lnSpc>
                <a:spcPct val="150000"/>
              </a:lnSpc>
              <a:buFont typeface="Wingdings" panose="05000000000000000000" pitchFamily="2" charset="2"/>
              <a:buChar char="Ø"/>
            </a:pPr>
            <a:r>
              <a:rPr lang="en-US" sz="2400"/>
              <a:t> International Sign Interpretation </a:t>
            </a:r>
          </a:p>
          <a:p>
            <a:pPr lvl="1">
              <a:lnSpc>
                <a:spcPct val="150000"/>
              </a:lnSpc>
              <a:buFont typeface="Wingdings" panose="05000000000000000000" pitchFamily="2" charset="2"/>
              <a:buChar char="Ø"/>
            </a:pPr>
            <a:r>
              <a:rPr lang="en-US" sz="2400"/>
              <a:t> Other </a:t>
            </a:r>
          </a:p>
          <a:p>
            <a:pPr>
              <a:lnSpc>
                <a:spcPct val="150000"/>
              </a:lnSpc>
            </a:pPr>
            <a:r>
              <a:rPr lang="en-US" sz="2400"/>
              <a:t>Gives a deadline for requests </a:t>
            </a:r>
          </a:p>
          <a:p>
            <a:pPr>
              <a:lnSpc>
                <a:spcPct val="150000"/>
              </a:lnSpc>
            </a:pPr>
            <a:r>
              <a:rPr lang="en-US" sz="2400"/>
              <a:t>Provides the name, email address, or phone number of the individual to contact. </a:t>
            </a:r>
          </a:p>
          <a:p>
            <a:pPr marL="0" indent="0">
              <a:lnSpc>
                <a:spcPct val="150000"/>
              </a:lnSpc>
              <a:buNone/>
            </a:pPr>
            <a:r>
              <a:rPr lang="en-GB" sz="2400" b="1">
                <a:solidFill>
                  <a:srgbClr val="C00000"/>
                </a:solidFill>
              </a:rPr>
              <a:t>Did you know… </a:t>
            </a:r>
            <a:r>
              <a:rPr lang="en-GB" sz="2400"/>
              <a:t>on zoom you can customise your questions.  </a:t>
            </a:r>
          </a:p>
          <a:p>
            <a:endParaRPr lang="fr-BE"/>
          </a:p>
        </p:txBody>
      </p:sp>
      <p:sp>
        <p:nvSpPr>
          <p:cNvPr id="4" name="Slide Number Placeholder 3"/>
          <p:cNvSpPr>
            <a:spLocks noGrp="1"/>
          </p:cNvSpPr>
          <p:nvPr>
            <p:ph type="sldNum" sz="quarter" idx="5"/>
          </p:nvPr>
        </p:nvSpPr>
        <p:spPr/>
        <p:txBody>
          <a:bodyPr/>
          <a:lstStyle/>
          <a:p>
            <a:fld id="{6C3637DA-ECFF-4E30-8019-BCDA5E2DDEE1}" type="slidenum">
              <a:rPr lang="en-GB" smtClean="0"/>
              <a:t>36</a:t>
            </a:fld>
            <a:endParaRPr lang="en-GB"/>
          </a:p>
        </p:txBody>
      </p:sp>
    </p:spTree>
    <p:extLst>
      <p:ext uri="{BB962C8B-B14F-4D97-AF65-F5344CB8AC3E}">
        <p14:creationId xmlns:p14="http://schemas.microsoft.com/office/powerpoint/2010/main" val="1205971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Zoom accessibility requirements </a:t>
            </a:r>
          </a:p>
          <a:p>
            <a:pPr marL="0" indent="0">
              <a:buNone/>
            </a:pPr>
            <a:r>
              <a:rPr lang="en-US" sz="1200"/>
              <a:t>At the bottom of your event click on:</a:t>
            </a:r>
          </a:p>
          <a:p>
            <a:pPr marL="0" indent="0">
              <a:buNone/>
            </a:pPr>
            <a:endParaRPr lang="en-US" sz="1200"/>
          </a:p>
          <a:p>
            <a:pPr marL="0" indent="0">
              <a:buNone/>
            </a:pPr>
            <a:r>
              <a:rPr lang="en-US" sz="1200"/>
              <a:t>Registration &gt; edit &gt; Custom Questions </a:t>
            </a:r>
          </a:p>
          <a:p>
            <a:endParaRPr lang="fr-BE"/>
          </a:p>
        </p:txBody>
      </p:sp>
      <p:sp>
        <p:nvSpPr>
          <p:cNvPr id="4" name="Slide Number Placeholder 3"/>
          <p:cNvSpPr>
            <a:spLocks noGrp="1"/>
          </p:cNvSpPr>
          <p:nvPr>
            <p:ph type="sldNum" sz="quarter" idx="5"/>
          </p:nvPr>
        </p:nvSpPr>
        <p:spPr/>
        <p:txBody>
          <a:bodyPr/>
          <a:lstStyle/>
          <a:p>
            <a:fld id="{6C3637DA-ECFF-4E30-8019-BCDA5E2DDEE1}" type="slidenum">
              <a:rPr lang="en-GB" smtClean="0"/>
              <a:t>37</a:t>
            </a:fld>
            <a:endParaRPr lang="en-GB"/>
          </a:p>
        </p:txBody>
      </p:sp>
    </p:spTree>
    <p:extLst>
      <p:ext uri="{BB962C8B-B14F-4D97-AF65-F5344CB8AC3E}">
        <p14:creationId xmlns:p14="http://schemas.microsoft.com/office/powerpoint/2010/main" val="1800486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Real time captioning </a:t>
            </a:r>
            <a:endParaRPr lang="en-US" b="1"/>
          </a:p>
          <a:p>
            <a:pPr marL="171450" indent="-171450">
              <a:buFont typeface="Arial" panose="020B0604020202020204" pitchFamily="34" charset="0"/>
              <a:buChar char="•"/>
            </a:pPr>
            <a:r>
              <a:rPr lang="en-US"/>
              <a:t>Allows participants to follow the event simultaneously and in text </a:t>
            </a:r>
          </a:p>
          <a:p>
            <a:pPr marL="171450" indent="-171450">
              <a:buFont typeface="Arial" panose="020B0604020202020204" pitchFamily="34" charset="0"/>
              <a:buChar char="•"/>
            </a:pPr>
            <a:r>
              <a:rPr lang="en-US"/>
              <a:t>Useful for many participants (hard of hearing people)</a:t>
            </a:r>
          </a:p>
          <a:p>
            <a:pPr marL="171450" indent="-171450">
              <a:buFont typeface="Arial" panose="020B0604020202020204" pitchFamily="34" charset="0"/>
              <a:buChar char="•"/>
            </a:pPr>
            <a:r>
              <a:rPr lang="en-US"/>
              <a:t>Integrated in the platform (Zoom) or through an external link</a:t>
            </a:r>
          </a:p>
          <a:p>
            <a:pPr marL="171450" indent="-171450">
              <a:buFont typeface="Arial" panose="020B0604020202020204" pitchFamily="34" charset="0"/>
              <a:buChar char="•"/>
            </a:pPr>
            <a:r>
              <a:rPr lang="en-US"/>
              <a:t>Subtitles and/or full transcript</a:t>
            </a:r>
          </a:p>
          <a:p>
            <a:pPr marL="171450" indent="-171450">
              <a:buFont typeface="Arial" panose="020B0604020202020204" pitchFamily="34" charset="0"/>
              <a:buChar char="•"/>
            </a:pPr>
            <a:r>
              <a:rPr lang="en-US"/>
              <a:t>Different languages available but only one as subtitle and the rest in external links (Zoom)</a:t>
            </a:r>
          </a:p>
          <a:p>
            <a:pPr marL="171450" indent="-171450">
              <a:buFont typeface="Arial" panose="020B0604020202020204" pitchFamily="34" charset="0"/>
              <a:buChar char="•"/>
            </a:pPr>
            <a:r>
              <a:rPr lang="en-US"/>
              <a:t>One captioner per language</a:t>
            </a:r>
          </a:p>
          <a:p>
            <a:endParaRPr lang="es-ES"/>
          </a:p>
        </p:txBody>
      </p:sp>
      <p:sp>
        <p:nvSpPr>
          <p:cNvPr id="4" name="Slide Number Placeholder 3"/>
          <p:cNvSpPr>
            <a:spLocks noGrp="1"/>
          </p:cNvSpPr>
          <p:nvPr>
            <p:ph type="sldNum" sz="quarter" idx="5"/>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3470710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b="1"/>
              <a:t>Sign interpretation</a:t>
            </a:r>
            <a:endParaRPr lang="en-US" sz="1200" b="1"/>
          </a:p>
          <a:p>
            <a:pPr marL="171450" indent="-171450">
              <a:lnSpc>
                <a:spcPct val="150000"/>
              </a:lnSpc>
              <a:buFont typeface="Arial" panose="020B0604020202020204" pitchFamily="34" charset="0"/>
              <a:buChar char="•"/>
            </a:pPr>
            <a:r>
              <a:rPr lang="en-US" sz="1200"/>
              <a:t>Hire a sign language interpreter through a service as early as possible. </a:t>
            </a:r>
          </a:p>
          <a:p>
            <a:pPr marL="171450" indent="-171450">
              <a:lnSpc>
                <a:spcPct val="150000"/>
              </a:lnSpc>
              <a:buFont typeface="Arial" panose="020B0604020202020204" pitchFamily="34" charset="0"/>
              <a:buChar char="•"/>
            </a:pPr>
            <a:r>
              <a:rPr lang="en-US" sz="1200"/>
              <a:t>Allows participants to follow the event with sign interpretation</a:t>
            </a:r>
          </a:p>
          <a:p>
            <a:pPr marL="171450" indent="-171450">
              <a:lnSpc>
                <a:spcPct val="150000"/>
              </a:lnSpc>
              <a:buFont typeface="Arial" panose="020B0604020202020204" pitchFamily="34" charset="0"/>
              <a:buChar char="•"/>
            </a:pPr>
            <a:r>
              <a:rPr lang="en-US" sz="1200"/>
              <a:t>Useful for deaf and hard of hearing</a:t>
            </a:r>
          </a:p>
          <a:p>
            <a:pPr marL="171450" indent="-171450">
              <a:lnSpc>
                <a:spcPct val="150000"/>
              </a:lnSpc>
              <a:buFont typeface="Arial" panose="020B0604020202020204" pitchFamily="34" charset="0"/>
              <a:buChar char="•"/>
            </a:pPr>
            <a:r>
              <a:rPr lang="en-US" sz="1200"/>
              <a:t>Usually, 2 interpreters switching every 10 minutes</a:t>
            </a:r>
          </a:p>
          <a:p>
            <a:pPr marL="171450" indent="-171450">
              <a:lnSpc>
                <a:spcPct val="150000"/>
              </a:lnSpc>
              <a:buFont typeface="Arial" panose="020B0604020202020204" pitchFamily="34" charset="0"/>
              <a:buChar char="•"/>
            </a:pPr>
            <a:r>
              <a:rPr lang="en-US" sz="1200"/>
              <a:t>Possibility to pin and resize the images (Zoom allows to multi-pin)</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156220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Accessible Social Media</a:t>
            </a:r>
          </a:p>
          <a:p>
            <a:pPr marL="171450" indent="-171450">
              <a:buFont typeface="Arial" panose="020B0604020202020204" pitchFamily="34" charset="0"/>
              <a:buChar char="•"/>
            </a:pPr>
            <a:r>
              <a:rPr lang="en-US" dirty="0"/>
              <a:t>Social media accessibility is not technically required under </a:t>
            </a:r>
            <a:r>
              <a:rPr lang="en-US" b="1" dirty="0"/>
              <a:t>Web Content and Accessibility Guidelines</a:t>
            </a:r>
            <a:endParaRPr lang="en-US" b="1" dirty="0">
              <a:cs typeface="Calibri"/>
            </a:endParaRPr>
          </a:p>
          <a:p>
            <a:pPr marL="171450" indent="-171450">
              <a:buFont typeface="Arial" panose="020B0604020202020204" pitchFamily="34" charset="0"/>
              <a:buChar char="•"/>
            </a:pPr>
            <a:r>
              <a:rPr lang="en-US" dirty="0"/>
              <a:t>We can’t change social media platform, but we can improve the accessibility of the content that we are posting</a:t>
            </a:r>
            <a:endParaRPr lang="en-US" dirty="0">
              <a:cs typeface="Calibri"/>
            </a:endParaRPr>
          </a:p>
          <a:p>
            <a:pPr marL="171450" indent="-171450">
              <a:buFont typeface="Arial" panose="020B0604020202020204" pitchFamily="34" charset="0"/>
              <a:buChar char="•"/>
            </a:pPr>
            <a:r>
              <a:rPr lang="en-US" dirty="0"/>
              <a:t>We can use the accessible features built directly into social platforms</a:t>
            </a:r>
            <a:endParaRPr lang="en-US" dirty="0">
              <a:cs typeface="Calibri"/>
            </a:endParaRPr>
          </a:p>
          <a:p>
            <a:endParaRPr lang="en-US"/>
          </a:p>
          <a:p>
            <a:r>
              <a:rPr lang="en-US" dirty="0"/>
              <a:t>Accessible and inclusive content is beneficial to everyone</a:t>
            </a:r>
            <a:endParaRPr lang="en-US" dirty="0">
              <a:cs typeface="Calibri"/>
            </a:endParaRP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3594918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Share the material in advance </a:t>
            </a:r>
          </a:p>
          <a:p>
            <a:pPr marL="171450" indent="-171450">
              <a:lnSpc>
                <a:spcPct val="150000"/>
              </a:lnSpc>
              <a:buFont typeface="Arial" panose="020B0604020202020204" pitchFamily="34" charset="0"/>
              <a:buChar char="•"/>
            </a:pPr>
            <a:r>
              <a:rPr lang="en-US" sz="1200"/>
              <a:t>Create in advance all documents in an accessible format. </a:t>
            </a:r>
          </a:p>
          <a:p>
            <a:pPr marL="171450" indent="-171450">
              <a:lnSpc>
                <a:spcPct val="150000"/>
              </a:lnSpc>
              <a:buFont typeface="Arial" panose="020B0604020202020204" pitchFamily="34" charset="0"/>
              <a:buChar char="•"/>
            </a:pPr>
            <a:r>
              <a:rPr lang="en-US" sz="1200"/>
              <a:t>(PowerPoint presentation, program of the day, reports, videos)</a:t>
            </a:r>
          </a:p>
          <a:p>
            <a:pPr marL="171450" indent="-171450">
              <a:lnSpc>
                <a:spcPct val="150000"/>
              </a:lnSpc>
              <a:buFont typeface="Arial" panose="020B0604020202020204" pitchFamily="34" charset="0"/>
              <a:buChar char="•"/>
            </a:pPr>
            <a:r>
              <a:rPr lang="en-US" sz="1200"/>
              <a:t>Send all the material to the </a:t>
            </a:r>
            <a:r>
              <a:rPr lang="en-US" sz="1200" b="1"/>
              <a:t>interpreters and participants </a:t>
            </a:r>
            <a:r>
              <a:rPr lang="en-US" sz="1200"/>
              <a:t>in advance</a:t>
            </a:r>
          </a:p>
          <a:p>
            <a:pPr marL="171450" indent="-171450">
              <a:lnSpc>
                <a:spcPct val="150000"/>
              </a:lnSpc>
              <a:buFont typeface="Arial" panose="020B0604020202020204" pitchFamily="34" charset="0"/>
              <a:buChar char="•"/>
            </a:pPr>
            <a:r>
              <a:rPr lang="en-US" sz="1200"/>
              <a:t>Ask the permission from speakers</a:t>
            </a:r>
          </a:p>
          <a:p>
            <a:pPr marL="171450" indent="-171450">
              <a:lnSpc>
                <a:spcPct val="150000"/>
              </a:lnSpc>
              <a:buFont typeface="Arial" panose="020B0604020202020204" pitchFamily="34" charset="0"/>
              <a:buChar char="•"/>
            </a:pPr>
            <a:r>
              <a:rPr lang="en-US" sz="1200"/>
              <a:t>Share names of speakers and any PowerPoints ahead of time so the interpreters and participants can become familiar with the materials.</a:t>
            </a:r>
          </a:p>
          <a:p>
            <a:endParaRPr lang="fr-BE" b="1"/>
          </a:p>
        </p:txBody>
      </p:sp>
      <p:sp>
        <p:nvSpPr>
          <p:cNvPr id="4" name="Slide Number Placeholder 3"/>
          <p:cNvSpPr>
            <a:spLocks noGrp="1"/>
          </p:cNvSpPr>
          <p:nvPr>
            <p:ph type="sldNum" sz="quarter" idx="5"/>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1191340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During the online event </a:t>
            </a:r>
          </a:p>
          <a:p>
            <a:pPr marL="171450" indent="-171450">
              <a:lnSpc>
                <a:spcPct val="150000"/>
              </a:lnSpc>
              <a:buFont typeface="Arial" panose="020B0604020202020204" pitchFamily="34" charset="0"/>
              <a:buChar char="•"/>
            </a:pPr>
            <a:r>
              <a:rPr lang="en-US" sz="1200"/>
              <a:t>Say your name every time you speak</a:t>
            </a:r>
          </a:p>
          <a:p>
            <a:pPr marL="171450" indent="-171450">
              <a:lnSpc>
                <a:spcPct val="150000"/>
              </a:lnSpc>
              <a:buFont typeface="Arial" panose="020B0604020202020204" pitchFamily="34" charset="0"/>
              <a:buChar char="•"/>
            </a:pPr>
            <a:r>
              <a:rPr lang="en-US" sz="1200"/>
              <a:t>Speak slowly and not too fast </a:t>
            </a:r>
          </a:p>
          <a:p>
            <a:pPr marL="171450" indent="-171450">
              <a:lnSpc>
                <a:spcPct val="150000"/>
              </a:lnSpc>
              <a:buFont typeface="Arial" panose="020B0604020202020204" pitchFamily="34" charset="0"/>
              <a:buChar char="•"/>
            </a:pPr>
            <a:r>
              <a:rPr lang="en-US" sz="1200"/>
              <a:t>For events where everyone is visible and able to speak, any individual not speaking should be on mute.</a:t>
            </a:r>
          </a:p>
          <a:p>
            <a:pPr marL="171450" indent="-171450">
              <a:lnSpc>
                <a:spcPct val="150000"/>
              </a:lnSpc>
              <a:buFont typeface="Arial" panose="020B0604020202020204" pitchFamily="34" charset="0"/>
              <a:buChar char="•"/>
            </a:pPr>
            <a:r>
              <a:rPr lang="en-US" sz="1200"/>
              <a:t>Consider having breaks to have time to process information.</a:t>
            </a:r>
          </a:p>
          <a:p>
            <a:pPr marL="171450" indent="-171450">
              <a:lnSpc>
                <a:spcPct val="150000"/>
              </a:lnSpc>
              <a:buFont typeface="Arial" panose="020B0604020202020204" pitchFamily="34" charset="0"/>
              <a:buChar char="•"/>
            </a:pPr>
            <a:r>
              <a:rPr lang="en-US" sz="1200"/>
              <a:t>It is recommended to have a 10-minute break every hour or so.</a:t>
            </a:r>
          </a:p>
          <a:p>
            <a:pPr marL="171450" indent="-171450">
              <a:lnSpc>
                <a:spcPct val="150000"/>
              </a:lnSpc>
              <a:buFont typeface="Arial" panose="020B0604020202020204" pitchFamily="34" charset="0"/>
              <a:buChar char="•"/>
            </a:pPr>
            <a:r>
              <a:rPr lang="en-US" sz="1200"/>
              <a:t>Have a staff person monitor the chat or Q&amp;A function for accessibility issues</a:t>
            </a:r>
            <a:endParaRPr lang="en-GB" sz="1200"/>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41</a:t>
            </a:fld>
            <a:endParaRPr lang="en-GB"/>
          </a:p>
        </p:txBody>
      </p:sp>
    </p:spTree>
    <p:extLst>
      <p:ext uri="{BB962C8B-B14F-4D97-AF65-F5344CB8AC3E}">
        <p14:creationId xmlns:p14="http://schemas.microsoft.com/office/powerpoint/2010/main" val="879583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b="1">
                <a:solidFill>
                  <a:srgbClr val="0070C0"/>
                </a:solidFill>
              </a:rPr>
              <a:t>Present in an Accessible Manner</a:t>
            </a:r>
            <a:endParaRPr lang="en-US" sz="1200"/>
          </a:p>
          <a:p>
            <a:pPr marL="171450" indent="-171450">
              <a:lnSpc>
                <a:spcPct val="150000"/>
              </a:lnSpc>
              <a:buFont typeface="Arial" panose="020B0604020202020204" pitchFamily="34" charset="0"/>
              <a:buChar char="•"/>
            </a:pPr>
            <a:r>
              <a:rPr lang="en-US" sz="1200"/>
              <a:t>Turn on your video and face the camera. Seeing the speaker helps participants maintain attention, and it can be helpful for anyone who is reading lips.</a:t>
            </a:r>
          </a:p>
          <a:p>
            <a:pPr marL="171450" indent="-171450">
              <a:lnSpc>
                <a:spcPct val="150000"/>
              </a:lnSpc>
              <a:buFont typeface="Arial" panose="020B0604020202020204" pitchFamily="34" charset="0"/>
              <a:buChar char="•"/>
            </a:pPr>
            <a:r>
              <a:rPr lang="en-US" sz="1200"/>
              <a:t>Encourage all attendees to identify themselves by name before speaking. </a:t>
            </a:r>
          </a:p>
          <a:p>
            <a:pPr marL="171450" indent="-171450">
              <a:lnSpc>
                <a:spcPct val="150000"/>
              </a:lnSpc>
              <a:buFont typeface="Arial" panose="020B0604020202020204" pitchFamily="34" charset="0"/>
              <a:buChar char="•"/>
            </a:pPr>
            <a:r>
              <a:rPr lang="en-US" sz="1200"/>
              <a:t>Be descriptive and describe visual content (including videos)</a:t>
            </a:r>
          </a:p>
          <a:p>
            <a:pPr marL="171450" indent="-171450">
              <a:lnSpc>
                <a:spcPct val="150000"/>
              </a:lnSpc>
              <a:buFont typeface="Arial" panose="020B0604020202020204" pitchFamily="34" charset="0"/>
              <a:buChar char="•"/>
            </a:pPr>
            <a:r>
              <a:rPr lang="en-US" sz="1200"/>
              <a:t>Keep in mind that expressions such as, “right here” or “here we see” or "in the upper-right" will not translate well to participants who cannot see the screen. </a:t>
            </a:r>
          </a:p>
          <a:p>
            <a:endParaRPr lang="en-GB" b="1"/>
          </a:p>
        </p:txBody>
      </p:sp>
      <p:sp>
        <p:nvSpPr>
          <p:cNvPr id="4" name="Slide Number Placeholder 3"/>
          <p:cNvSpPr>
            <a:spLocks noGrp="1"/>
          </p:cNvSpPr>
          <p:nvPr>
            <p:ph type="sldNum" sz="quarter" idx="10"/>
          </p:nvPr>
        </p:nvSpPr>
        <p:spPr/>
        <p:txBody>
          <a:bodyPr/>
          <a:lstStyle/>
          <a:p>
            <a:fld id="{6C3637DA-ECFF-4E30-8019-BCDA5E2DDEE1}" type="slidenum">
              <a:rPr lang="en-GB" smtClean="0"/>
              <a:t>42</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b="1"/>
              <a:t>How you take questions</a:t>
            </a:r>
            <a:endParaRPr lang="en-US" sz="1200" b="1"/>
          </a:p>
          <a:p>
            <a:pPr marL="0" indent="0">
              <a:lnSpc>
                <a:spcPct val="150000"/>
              </a:lnSpc>
              <a:buNone/>
            </a:pPr>
            <a:r>
              <a:rPr lang="en-US" sz="1200"/>
              <a:t>Participants have a few options for asking questions in a web conferencing </a:t>
            </a:r>
          </a:p>
          <a:p>
            <a:pPr marL="457200" indent="-457200">
              <a:lnSpc>
                <a:spcPct val="150000"/>
              </a:lnSpc>
              <a:buFont typeface="+mj-lt"/>
              <a:buAutoNum type="arabicPeriod"/>
            </a:pPr>
            <a:r>
              <a:rPr lang="en-US" sz="1200"/>
              <a:t>Raise their virtual hands and unmute themselves </a:t>
            </a:r>
          </a:p>
          <a:p>
            <a:pPr marL="457200" indent="-457200">
              <a:lnSpc>
                <a:spcPct val="150000"/>
              </a:lnSpc>
              <a:buFont typeface="+mj-lt"/>
              <a:buAutoNum type="arabicPeriod"/>
            </a:pPr>
            <a:r>
              <a:rPr lang="en-US" sz="1200"/>
              <a:t>They can post questions directly in the chat window, to be answered whenever possible. </a:t>
            </a:r>
          </a:p>
          <a:p>
            <a:pPr>
              <a:lnSpc>
                <a:spcPct val="150000"/>
              </a:lnSpc>
            </a:pPr>
            <a:r>
              <a:rPr lang="en-US" sz="1200"/>
              <a:t>Always repeat any questions posed in the chat. </a:t>
            </a:r>
          </a:p>
          <a:p>
            <a:pPr marL="0" indent="0">
              <a:lnSpc>
                <a:spcPct val="150000"/>
              </a:lnSpc>
              <a:buNone/>
            </a:pPr>
            <a:r>
              <a:rPr lang="en-US" sz="1200"/>
              <a:t>Repeating the questions helps anyone who can’t access the chat visually during the session, and it can even improve quality of captioning.</a:t>
            </a:r>
            <a:endParaRPr lang="en-GB" sz="1200"/>
          </a:p>
          <a:p>
            <a:endParaRPr lang="fr-BE"/>
          </a:p>
        </p:txBody>
      </p:sp>
      <p:sp>
        <p:nvSpPr>
          <p:cNvPr id="4" name="Slide Number Placeholder 3"/>
          <p:cNvSpPr>
            <a:spLocks noGrp="1"/>
          </p:cNvSpPr>
          <p:nvPr>
            <p:ph type="sldNum" sz="quarter" idx="5"/>
          </p:nvPr>
        </p:nvSpPr>
        <p:spPr/>
        <p:txBody>
          <a:bodyPr/>
          <a:lstStyle/>
          <a:p>
            <a:fld id="{6C3637DA-ECFF-4E30-8019-BCDA5E2DDEE1}" type="slidenum">
              <a:rPr lang="en-GB" smtClean="0"/>
              <a:t>43</a:t>
            </a:fld>
            <a:endParaRPr lang="en-GB"/>
          </a:p>
        </p:txBody>
      </p:sp>
    </p:spTree>
    <p:extLst>
      <p:ext uri="{BB962C8B-B14F-4D97-AF65-F5344CB8AC3E}">
        <p14:creationId xmlns:p14="http://schemas.microsoft.com/office/powerpoint/2010/main" val="2921981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b="1"/>
              <a:t>After the event </a:t>
            </a:r>
            <a:endParaRPr lang="en-US" b="1"/>
          </a:p>
          <a:p>
            <a:pPr marL="171450" indent="-171450">
              <a:lnSpc>
                <a:spcPct val="150000"/>
              </a:lnSpc>
              <a:buFont typeface="Arial" panose="020B0604020202020204" pitchFamily="34" charset="0"/>
              <a:buChar char="•"/>
            </a:pPr>
            <a:r>
              <a:rPr lang="en-US"/>
              <a:t>Follow up after the meeting sharing materials (notes, transcript, recording, links, resources) in an accessible format.</a:t>
            </a:r>
          </a:p>
          <a:p>
            <a:pPr marL="171450" indent="-171450">
              <a:lnSpc>
                <a:spcPct val="150000"/>
              </a:lnSpc>
              <a:buFont typeface="Arial" panose="020B0604020202020204" pitchFamily="34" charset="0"/>
              <a:buChar char="•"/>
            </a:pPr>
            <a:r>
              <a:rPr lang="en-US"/>
              <a:t>Post a Video Recording of the Meeting with accurate captions</a:t>
            </a:r>
          </a:p>
          <a:p>
            <a:pPr marL="171450" indent="-171450">
              <a:lnSpc>
                <a:spcPct val="150000"/>
              </a:lnSpc>
              <a:buFont typeface="Arial" panose="020B0604020202020204" pitchFamily="34" charset="0"/>
              <a:buChar char="•"/>
            </a:pPr>
            <a:r>
              <a:rPr lang="en-US"/>
              <a:t>Post-event Survey</a:t>
            </a:r>
          </a:p>
          <a:p>
            <a:pPr marL="171450" indent="-171450">
              <a:lnSpc>
                <a:spcPct val="150000"/>
              </a:lnSpc>
              <a:buFont typeface="Arial" panose="020B0604020202020204" pitchFamily="34" charset="0"/>
              <a:buChar char="•"/>
            </a:pPr>
            <a:r>
              <a:rPr lang="en-US"/>
              <a:t>Collect feedback from participants on the content and  accessibility of your event.</a:t>
            </a:r>
          </a:p>
          <a:p>
            <a:pPr marL="171450" indent="-171450">
              <a:lnSpc>
                <a:spcPct val="150000"/>
              </a:lnSpc>
              <a:buFont typeface="Arial" panose="020B0604020202020204" pitchFamily="34" charset="0"/>
              <a:buChar char="•"/>
            </a:pPr>
            <a:r>
              <a:rPr lang="en-US"/>
              <a:t>Do not exceed 15 questions if possible</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44</a:t>
            </a:fld>
            <a:endParaRPr lang="en-GB"/>
          </a:p>
        </p:txBody>
      </p:sp>
    </p:spTree>
    <p:extLst>
      <p:ext uri="{BB962C8B-B14F-4D97-AF65-F5344CB8AC3E}">
        <p14:creationId xmlns:p14="http://schemas.microsoft.com/office/powerpoint/2010/main" val="2154745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Face to face meeting</a:t>
            </a:r>
          </a:p>
          <a:p>
            <a:pPr marL="0" indent="0">
              <a:lnSpc>
                <a:spcPct val="150000"/>
              </a:lnSpc>
              <a:buNone/>
            </a:pPr>
            <a:r>
              <a:rPr lang="en-GB" sz="1200"/>
              <a:t>Plan the logistics of the meeting </a:t>
            </a:r>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Before </a:t>
            </a:r>
            <a:endParaRPr lang="en-GB"/>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During </a:t>
            </a:r>
            <a:endParaRPr lang="en-GB"/>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After </a:t>
            </a:r>
            <a:endParaRPr lang="en-US"/>
          </a:p>
          <a:p>
            <a:pPr marL="0" indent="0">
              <a:lnSpc>
                <a:spcPct val="150000"/>
              </a:lnSpc>
              <a:buNone/>
            </a:pPr>
            <a:r>
              <a:rPr lang="en-US" sz="1200"/>
              <a:t>If this is your first time planning an accessible event, then ask OPDs and other </a:t>
            </a:r>
            <a:r>
              <a:rPr lang="en-US" sz="1200" err="1"/>
              <a:t>organisations</a:t>
            </a:r>
            <a:r>
              <a:rPr lang="en-US" sz="1200"/>
              <a:t> with experience to advise you.</a:t>
            </a:r>
          </a:p>
          <a:p>
            <a:pPr>
              <a:lnSpc>
                <a:spcPct val="150000"/>
              </a:lnSpc>
            </a:pPr>
            <a:r>
              <a:rPr lang="en-US" sz="1200"/>
              <a:t>Download </a:t>
            </a:r>
            <a:r>
              <a:rPr lang="en-US" sz="1200">
                <a:hlinkClick r:id="rId3"/>
              </a:rPr>
              <a:t>EDF guide for accessible Meetings for all </a:t>
            </a:r>
            <a:endParaRPr lang="en-US" sz="1200"/>
          </a:p>
          <a:p>
            <a:endParaRPr lang="en-GB" b="1"/>
          </a:p>
          <a:p>
            <a:endParaRPr lang="fr-BE" b="1"/>
          </a:p>
        </p:txBody>
      </p:sp>
      <p:sp>
        <p:nvSpPr>
          <p:cNvPr id="4" name="Slide Number Placeholder 3"/>
          <p:cNvSpPr>
            <a:spLocks noGrp="1"/>
          </p:cNvSpPr>
          <p:nvPr>
            <p:ph type="sldNum" sz="quarter" idx="5"/>
          </p:nvPr>
        </p:nvSpPr>
        <p:spPr/>
        <p:txBody>
          <a:bodyPr/>
          <a:lstStyle/>
          <a:p>
            <a:fld id="{6C3637DA-ECFF-4E30-8019-BCDA5E2DDEE1}" type="slidenum">
              <a:rPr lang="en-GB" smtClean="0"/>
              <a:t>45</a:t>
            </a:fld>
            <a:endParaRPr lang="en-GB"/>
          </a:p>
        </p:txBody>
      </p:sp>
    </p:spTree>
    <p:extLst>
      <p:ext uri="{BB962C8B-B14F-4D97-AF65-F5344CB8AC3E}">
        <p14:creationId xmlns:p14="http://schemas.microsoft.com/office/powerpoint/2010/main" val="3228318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Logistics to access the event</a:t>
            </a:r>
          </a:p>
          <a:p>
            <a:pPr>
              <a:lnSpc>
                <a:spcPct val="150000"/>
              </a:lnSpc>
            </a:pPr>
            <a:r>
              <a:rPr lang="en-US" sz="1200"/>
              <a:t>Visit the venue of the meeting in advance and consider the: </a:t>
            </a:r>
          </a:p>
          <a:p>
            <a:pPr marL="0" indent="0">
              <a:lnSpc>
                <a:spcPct val="150000"/>
              </a:lnSpc>
              <a:buNone/>
            </a:pPr>
            <a:r>
              <a:rPr lang="en-US" sz="1200" b="1"/>
              <a:t>Accessibility of </a:t>
            </a:r>
            <a:r>
              <a:rPr lang="en-US" sz="1200"/>
              <a:t>the entrance, meeting room, corridors, toilets and breakfast room, lifts, the surrounding areas including proximity to public transport and parking.</a:t>
            </a:r>
          </a:p>
          <a:p>
            <a:endParaRPr lang="fr-BE" b="1"/>
          </a:p>
        </p:txBody>
      </p:sp>
      <p:sp>
        <p:nvSpPr>
          <p:cNvPr id="4" name="Slide Number Placeholder 3"/>
          <p:cNvSpPr>
            <a:spLocks noGrp="1"/>
          </p:cNvSpPr>
          <p:nvPr>
            <p:ph type="sldNum" sz="quarter" idx="5"/>
          </p:nvPr>
        </p:nvSpPr>
        <p:spPr/>
        <p:txBody>
          <a:bodyPr/>
          <a:lstStyle/>
          <a:p>
            <a:fld id="{6C3637DA-ECFF-4E30-8019-BCDA5E2DDEE1}" type="slidenum">
              <a:rPr lang="en-GB" smtClean="0"/>
              <a:t>46</a:t>
            </a:fld>
            <a:endParaRPr lang="en-GB"/>
          </a:p>
        </p:txBody>
      </p:sp>
    </p:spTree>
    <p:extLst>
      <p:ext uri="{BB962C8B-B14F-4D97-AF65-F5344CB8AC3E}">
        <p14:creationId xmlns:p14="http://schemas.microsoft.com/office/powerpoint/2010/main" val="467380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Before the Meeting</a:t>
            </a:r>
          </a:p>
          <a:p>
            <a:pPr marL="0" indent="0">
              <a:lnSpc>
                <a:spcPct val="150000"/>
              </a:lnSpc>
              <a:buNone/>
            </a:pPr>
            <a:r>
              <a:rPr lang="en-US" sz="1400"/>
              <a:t>Make sure the online registration form is accessible and ask for accessibility requirements:</a:t>
            </a:r>
          </a:p>
          <a:p>
            <a:pPr marL="0" indent="0">
              <a:lnSpc>
                <a:spcPct val="150000"/>
              </a:lnSpc>
              <a:buNone/>
            </a:pPr>
            <a:r>
              <a:rPr lang="en-US" sz="1200" b="1"/>
              <a:t>Special dietary </a:t>
            </a:r>
            <a:r>
              <a:rPr lang="en-US" sz="1200"/>
              <a:t>       </a:t>
            </a:r>
            <a:r>
              <a:rPr lang="en-US" sz="1200" b="1"/>
              <a:t>Transport needs     Accessible parking </a:t>
            </a:r>
            <a:endParaRPr lang="en-US" sz="1200"/>
          </a:p>
          <a:p>
            <a:pPr marL="0" indent="0">
              <a:lnSpc>
                <a:spcPct val="150000"/>
              </a:lnSpc>
              <a:buNone/>
            </a:pPr>
            <a:r>
              <a:rPr lang="en-US" sz="1200"/>
              <a:t>Documents in accessible formats </a:t>
            </a:r>
            <a:r>
              <a:rPr lang="en-US" sz="1200" b="1"/>
              <a:t>(large print, easy to-read</a:t>
            </a:r>
            <a:r>
              <a:rPr lang="en-US" sz="1400" b="1"/>
              <a:t>) </a:t>
            </a:r>
          </a:p>
          <a:p>
            <a:br>
              <a:rPr lang="en-GB"/>
            </a:br>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47</a:t>
            </a:fld>
            <a:endParaRPr lang="en-GB"/>
          </a:p>
        </p:txBody>
      </p:sp>
    </p:spTree>
    <p:extLst>
      <p:ext uri="{BB962C8B-B14F-4D97-AF65-F5344CB8AC3E}">
        <p14:creationId xmlns:p14="http://schemas.microsoft.com/office/powerpoint/2010/main" val="945581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Programme of the event</a:t>
            </a:r>
          </a:p>
          <a:p>
            <a:pPr>
              <a:lnSpc>
                <a:spcPct val="150000"/>
              </a:lnSpc>
            </a:pPr>
            <a:r>
              <a:rPr lang="en-US" sz="1200" err="1"/>
              <a:t>Organise</a:t>
            </a:r>
            <a:r>
              <a:rPr lang="en-US" sz="1200"/>
              <a:t> the </a:t>
            </a:r>
            <a:r>
              <a:rPr lang="en-US" sz="1200" err="1"/>
              <a:t>programme</a:t>
            </a:r>
            <a:r>
              <a:rPr lang="en-US" sz="1200"/>
              <a:t> with appropriate breaks.</a:t>
            </a:r>
          </a:p>
          <a:p>
            <a:pPr>
              <a:lnSpc>
                <a:spcPct val="150000"/>
              </a:lnSpc>
            </a:pPr>
            <a:r>
              <a:rPr lang="en-US" sz="1200"/>
              <a:t>Send practical details in advance: </a:t>
            </a:r>
          </a:p>
          <a:p>
            <a:pPr>
              <a:lnSpc>
                <a:spcPct val="150000"/>
              </a:lnSpc>
              <a:buFont typeface="Wingdings" panose="05000000000000000000" pitchFamily="2" charset="2"/>
              <a:buChar char="Ø"/>
            </a:pPr>
            <a:r>
              <a:rPr lang="en-US" sz="1200"/>
              <a:t> Venue of the meeting and the address of the hotel</a:t>
            </a:r>
          </a:p>
          <a:p>
            <a:pPr>
              <a:lnSpc>
                <a:spcPct val="150000"/>
              </a:lnSpc>
              <a:buFont typeface="Wingdings" panose="05000000000000000000" pitchFamily="2" charset="2"/>
              <a:buChar char="Ø"/>
            </a:pPr>
            <a:r>
              <a:rPr lang="en-US" sz="1200"/>
              <a:t> Telephone number of the </a:t>
            </a:r>
            <a:r>
              <a:rPr lang="en-US" sz="1200" err="1"/>
              <a:t>organisers</a:t>
            </a:r>
            <a:r>
              <a:rPr lang="en-US" sz="1200"/>
              <a:t>, contact details</a:t>
            </a:r>
          </a:p>
          <a:p>
            <a:pPr>
              <a:lnSpc>
                <a:spcPct val="150000"/>
              </a:lnSpc>
              <a:buFont typeface="Wingdings" panose="05000000000000000000" pitchFamily="2" charset="2"/>
              <a:buChar char="Ø"/>
            </a:pPr>
            <a:r>
              <a:rPr lang="en-US" sz="1200"/>
              <a:t> Transport information </a:t>
            </a:r>
          </a:p>
          <a:p>
            <a:pPr>
              <a:lnSpc>
                <a:spcPct val="150000"/>
              </a:lnSpc>
              <a:buFont typeface="Wingdings" panose="05000000000000000000" pitchFamily="2" charset="2"/>
              <a:buChar char="Ø"/>
            </a:pPr>
            <a:r>
              <a:rPr lang="en-US" sz="1200"/>
              <a:t> Location of reserved parking places</a:t>
            </a:r>
          </a:p>
          <a:p>
            <a:pPr>
              <a:lnSpc>
                <a:spcPct val="150000"/>
              </a:lnSpc>
            </a:pPr>
            <a:r>
              <a:rPr lang="en-US" sz="1200"/>
              <a:t>Distribute the </a:t>
            </a:r>
            <a:r>
              <a:rPr lang="en-US" sz="1200" err="1"/>
              <a:t>programme</a:t>
            </a:r>
            <a:r>
              <a:rPr lang="en-US" sz="1200"/>
              <a:t> in accessible formats, ideally ahead of time</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48</a:t>
            </a:fld>
            <a:endParaRPr lang="en-GB"/>
          </a:p>
        </p:txBody>
      </p:sp>
    </p:spTree>
    <p:extLst>
      <p:ext uri="{BB962C8B-B14F-4D97-AF65-F5344CB8AC3E}">
        <p14:creationId xmlns:p14="http://schemas.microsoft.com/office/powerpoint/2010/main" val="2314027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During the Meeting</a:t>
            </a:r>
          </a:p>
          <a:p>
            <a:pPr marL="171450" indent="-171450">
              <a:lnSpc>
                <a:spcPct val="150000"/>
              </a:lnSpc>
              <a:buFont typeface="Arial" panose="020B0604020202020204" pitchFamily="34" charset="0"/>
              <a:buChar char="•"/>
            </a:pPr>
            <a:r>
              <a:rPr lang="en-US" sz="1200"/>
              <a:t>One or two people should be available at arrival and departure</a:t>
            </a:r>
          </a:p>
          <a:p>
            <a:pPr marL="171450" indent="-171450">
              <a:lnSpc>
                <a:spcPct val="150000"/>
              </a:lnSpc>
              <a:buFont typeface="Arial" panose="020B0604020202020204" pitchFamily="34" charset="0"/>
              <a:buChar char="•"/>
            </a:pPr>
            <a:r>
              <a:rPr lang="en-US" sz="1200"/>
              <a:t>When the person is there, address her or him directly to the person assistant or sign language interpreter.</a:t>
            </a:r>
          </a:p>
          <a:p>
            <a:pPr marL="171450" indent="-171450">
              <a:lnSpc>
                <a:spcPct val="150000"/>
              </a:lnSpc>
              <a:buFont typeface="Arial" panose="020B0604020202020204" pitchFamily="34" charset="0"/>
              <a:buChar char="•"/>
            </a:pPr>
            <a:r>
              <a:rPr lang="en-US" sz="1200"/>
              <a:t>Find out how people with hearing impairments prefers to communicate – signing, lips reading or captioning </a:t>
            </a:r>
          </a:p>
          <a:p>
            <a:pPr marL="171450" indent="-171450">
              <a:lnSpc>
                <a:spcPct val="150000"/>
              </a:lnSpc>
              <a:buFont typeface="Arial" panose="020B0604020202020204" pitchFamily="34" charset="0"/>
              <a:buChar char="•"/>
            </a:pPr>
            <a:r>
              <a:rPr lang="en-US" sz="1200"/>
              <a:t>With people with visual impairments always speak first. Introduce yourself and other persons clearly, explaining where they are in relation to the person.</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49</a:t>
            </a:fld>
            <a:endParaRPr lang="en-GB"/>
          </a:p>
        </p:txBody>
      </p:sp>
    </p:spTree>
    <p:extLst>
      <p:ext uri="{BB962C8B-B14F-4D97-AF65-F5344CB8AC3E}">
        <p14:creationId xmlns:p14="http://schemas.microsoft.com/office/powerpoint/2010/main" val="247969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solidFill>
                  <a:srgbClr val="0070C0"/>
                </a:solidFill>
              </a:rPr>
              <a:t>Is Social Media accessible ?</a:t>
            </a:r>
          </a:p>
          <a:p>
            <a:pPr>
              <a:lnSpc>
                <a:spcPct val="150000"/>
              </a:lnSpc>
            </a:pPr>
            <a:r>
              <a:rPr lang="en-US" sz="1200" dirty="0"/>
              <a:t>The challenge with Social Media is that most platforms are not fully accessible. They have made recent accessibility updates.</a:t>
            </a:r>
            <a:r>
              <a:rPr lang="en-US" dirty="0"/>
              <a:t> </a:t>
            </a:r>
            <a:endParaRPr lang="en-US" sz="1200" dirty="0">
              <a:cs typeface="Calibri"/>
            </a:endParaRPr>
          </a:p>
          <a:p>
            <a:pPr marL="0" indent="0">
              <a:lnSpc>
                <a:spcPct val="100000"/>
              </a:lnSpc>
              <a:buNone/>
            </a:pPr>
            <a:endParaRPr lang="en-US" sz="1200"/>
          </a:p>
          <a:p>
            <a:pPr marL="171450" indent="-171450">
              <a:buFont typeface="Arial" panose="020B0604020202020204" pitchFamily="34" charset="0"/>
              <a:buChar char="•"/>
            </a:pPr>
            <a:r>
              <a:rPr lang="en-US" sz="1200" b="1" dirty="0"/>
              <a:t>Facebook</a:t>
            </a:r>
            <a:r>
              <a:rPr lang="en-US" sz="1200" dirty="0"/>
              <a:t> </a:t>
            </a:r>
            <a:r>
              <a:rPr lang="en-US" sz="1200" b="1" dirty="0"/>
              <a:t>Live</a:t>
            </a:r>
            <a:r>
              <a:rPr lang="en-US" sz="1200" dirty="0"/>
              <a:t>&gt;Automatic captioning, Alt Text</a:t>
            </a:r>
            <a:r>
              <a:rPr lang="en-US" dirty="0"/>
              <a:t> </a:t>
            </a:r>
            <a:endParaRPr lang="en-US" sz="1200" dirty="0">
              <a:cs typeface="Calibri"/>
            </a:endParaRPr>
          </a:p>
          <a:p>
            <a:pPr marL="171450" indent="-171450">
              <a:lnSpc>
                <a:spcPct val="150000"/>
              </a:lnSpc>
              <a:buFont typeface="Arial" panose="020B0604020202020204" pitchFamily="34" charset="0"/>
              <a:buChar char="•"/>
            </a:pPr>
            <a:r>
              <a:rPr lang="en-US" b="1" dirty="0"/>
              <a:t>Instagram </a:t>
            </a:r>
            <a:r>
              <a:rPr lang="en-US" dirty="0"/>
              <a:t>&gt; </a:t>
            </a:r>
            <a:r>
              <a:rPr lang="en-US" b="1" dirty="0"/>
              <a:t>IGTV: </a:t>
            </a:r>
            <a:r>
              <a:rPr lang="en-US" dirty="0"/>
              <a:t>Automatic captioning / </a:t>
            </a:r>
            <a:r>
              <a:rPr lang="en-US" b="1" dirty="0"/>
              <a:t>Posts:</a:t>
            </a:r>
            <a:r>
              <a:rPr lang="en-US" dirty="0"/>
              <a:t> Alt Text</a:t>
            </a:r>
            <a:endParaRPr lang="en-US" dirty="0">
              <a:cs typeface="Calibri"/>
            </a:endParaRPr>
          </a:p>
          <a:p>
            <a:pPr marL="171450" indent="-171450">
              <a:lnSpc>
                <a:spcPct val="150000"/>
              </a:lnSpc>
              <a:buFont typeface="Arial" panose="020B0604020202020204" pitchFamily="34" charset="0"/>
              <a:buChar char="•"/>
            </a:pPr>
            <a:r>
              <a:rPr lang="en-US" sz="1200" b="1" dirty="0"/>
              <a:t>Twitter</a:t>
            </a:r>
            <a:r>
              <a:rPr lang="en-US" sz="1200" dirty="0"/>
              <a:t> is mostly accessible, including keyboard accessibility</a:t>
            </a: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3011384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Speakers and presentation </a:t>
            </a:r>
          </a:p>
          <a:p>
            <a:pPr marL="171450" indent="-171450">
              <a:lnSpc>
                <a:spcPct val="150000"/>
              </a:lnSpc>
              <a:buFont typeface="Arial" panose="020B0604020202020204" pitchFamily="34" charset="0"/>
              <a:buChar char="•"/>
            </a:pPr>
            <a:r>
              <a:rPr lang="en-US" sz="1200"/>
              <a:t>Inform speakers about the accessibility needs of the participants.</a:t>
            </a:r>
          </a:p>
          <a:p>
            <a:pPr marL="171450" indent="-171450">
              <a:lnSpc>
                <a:spcPct val="150000"/>
              </a:lnSpc>
              <a:buFont typeface="Arial" panose="020B0604020202020204" pitchFamily="34" charset="0"/>
              <a:buChar char="•"/>
            </a:pPr>
            <a:r>
              <a:rPr lang="en-US" sz="1200"/>
              <a:t>Speakers should talk speak as slowly and clearly as possible.</a:t>
            </a:r>
          </a:p>
          <a:p>
            <a:pPr marL="171450" indent="-171450">
              <a:lnSpc>
                <a:spcPct val="150000"/>
              </a:lnSpc>
              <a:buFont typeface="Arial" panose="020B0604020202020204" pitchFamily="34" charset="0"/>
              <a:buChar char="•"/>
            </a:pPr>
            <a:r>
              <a:rPr lang="en-US" sz="1200"/>
              <a:t>Check if the speaking arrangement is accessible. Speakers may need a ramp to get onto the stage, or the removal of a chair for a panel discussion.</a:t>
            </a:r>
          </a:p>
          <a:p>
            <a:pPr marL="171450" indent="-171450">
              <a:lnSpc>
                <a:spcPct val="150000"/>
              </a:lnSpc>
              <a:buFont typeface="Arial" panose="020B0604020202020204" pitchFamily="34" charset="0"/>
              <a:buChar char="•"/>
            </a:pPr>
            <a:r>
              <a:rPr lang="en-US" sz="1200"/>
              <a:t>The content should be clear, concrete, and easy to understand</a:t>
            </a:r>
            <a:r>
              <a:rPr lang="en-US"/>
              <a:t>.</a:t>
            </a:r>
          </a:p>
          <a:p>
            <a:endParaRPr lang="en-GB" b="1"/>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50</a:t>
            </a:fld>
            <a:endParaRPr lang="en-GB"/>
          </a:p>
        </p:txBody>
      </p:sp>
    </p:spTree>
    <p:extLst>
      <p:ext uri="{BB962C8B-B14F-4D97-AF65-F5344CB8AC3E}">
        <p14:creationId xmlns:p14="http://schemas.microsoft.com/office/powerpoint/2010/main" val="551218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After the meeting </a:t>
            </a:r>
          </a:p>
          <a:p>
            <a:pPr marL="171450" indent="-171450">
              <a:lnSpc>
                <a:spcPct val="150000"/>
              </a:lnSpc>
              <a:buFont typeface="Arial" panose="020B0604020202020204" pitchFamily="34" charset="0"/>
              <a:buChar char="•"/>
            </a:pPr>
            <a:r>
              <a:rPr lang="en-US" sz="1200"/>
              <a:t>Follow up in writing the key points of the discussion and any agreed outcomes or actions.</a:t>
            </a:r>
          </a:p>
          <a:p>
            <a:pPr marL="171450" indent="-171450">
              <a:lnSpc>
                <a:spcPct val="150000"/>
              </a:lnSpc>
              <a:buFont typeface="Arial" panose="020B0604020202020204" pitchFamily="34" charset="0"/>
              <a:buChar char="•"/>
            </a:pPr>
            <a:r>
              <a:rPr lang="en-US" sz="1200"/>
              <a:t>Provide copies of any documents discussed in the meeting. It can be helpful to share as much written information as you can</a:t>
            </a:r>
          </a:p>
          <a:p>
            <a:pPr marL="171450" indent="-171450">
              <a:lnSpc>
                <a:spcPct val="150000"/>
              </a:lnSpc>
              <a:buFont typeface="Arial" panose="020B0604020202020204" pitchFamily="34" charset="0"/>
              <a:buChar char="•"/>
            </a:pPr>
            <a:r>
              <a:rPr lang="en-US" sz="1200"/>
              <a:t>Follow up with any attendees that required communication support to find out what worked well and what could be improved for next time.</a:t>
            </a:r>
          </a:p>
          <a:p>
            <a:pPr marL="171450" indent="-171450">
              <a:lnSpc>
                <a:spcPct val="150000"/>
              </a:lnSpc>
              <a:buFont typeface="Arial" panose="020B0604020202020204" pitchFamily="34" charset="0"/>
              <a:buChar char="•"/>
            </a:pPr>
            <a:r>
              <a:rPr lang="en-US" sz="1200"/>
              <a:t>Ask feedback on the event venue, suppliers, accessibility</a:t>
            </a:r>
          </a:p>
          <a:p>
            <a:pPr marL="171450" indent="-171450">
              <a:lnSpc>
                <a:spcPct val="150000"/>
              </a:lnSpc>
              <a:buFont typeface="Arial" panose="020B0604020202020204" pitchFamily="34" charset="0"/>
              <a:buChar char="•"/>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Be ready to learn from the feedback you receive!</a:t>
            </a:r>
            <a:endParaRPr lang="en-US"/>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51</a:t>
            </a:fld>
            <a:endParaRPr lang="en-GB"/>
          </a:p>
        </p:txBody>
      </p:sp>
    </p:spTree>
    <p:extLst>
      <p:ext uri="{BB962C8B-B14F-4D97-AF65-F5344CB8AC3E}">
        <p14:creationId xmlns:p14="http://schemas.microsoft.com/office/powerpoint/2010/main" val="7735040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Inclusive Meetings &amp; Events Self-Assessment Template </a:t>
            </a:r>
          </a:p>
          <a:p>
            <a:pPr marL="0" indent="0">
              <a:buNone/>
            </a:pPr>
            <a:r>
              <a:rPr lang="en-GB" sz="1200">
                <a:hlinkClick r:id="rId3"/>
              </a:rPr>
              <a:t>Accessibility Go! A guide to action</a:t>
            </a:r>
            <a:r>
              <a:rPr lang="en-GB" sz="1200"/>
              <a:t> by </a:t>
            </a:r>
          </a:p>
          <a:p>
            <a:pPr marL="0" indent="0">
              <a:buNone/>
            </a:pPr>
            <a:r>
              <a:rPr lang="en-US" sz="1200"/>
              <a:t>The World Blind Union (WBU)</a:t>
            </a:r>
            <a:r>
              <a:rPr lang="en-GB" sz="1200"/>
              <a:t> and CBM Global.</a:t>
            </a:r>
          </a:p>
          <a:p>
            <a:pPr marL="0" indent="0">
              <a:buNone/>
            </a:pPr>
            <a:endParaRPr lang="en-GB" sz="1200"/>
          </a:p>
          <a:p>
            <a:pPr marL="0" indent="0">
              <a:buNone/>
            </a:pPr>
            <a:r>
              <a:rPr lang="en-GB" sz="1200"/>
              <a:t> Download the Self-Assessment Template</a:t>
            </a:r>
          </a:p>
          <a:p>
            <a:pPr marL="0" indent="0">
              <a:buNone/>
            </a:pPr>
            <a:r>
              <a:rPr lang="en-GB" sz="1200"/>
              <a:t> Useful recourses: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hlinkClick r:id="rId4"/>
              </a:rPr>
              <a:t>Accessible Word Documents Toolkit </a:t>
            </a:r>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hlinkClick r:id="rId5"/>
              </a:rPr>
              <a:t>Accessible PowerPoint presentation Toolkit </a:t>
            </a:r>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hlinkClick r:id="rId6"/>
              </a:rPr>
              <a:t>Accessible Social Media Toolkit </a:t>
            </a:r>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52</a:t>
            </a:fld>
            <a:endParaRPr lang="en-GB"/>
          </a:p>
        </p:txBody>
      </p:sp>
    </p:spTree>
    <p:extLst>
      <p:ext uri="{BB962C8B-B14F-4D97-AF65-F5344CB8AC3E}">
        <p14:creationId xmlns:p14="http://schemas.microsoft.com/office/powerpoint/2010/main" val="3576560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fr-BE" b="1"/>
              <a:t>Platform </a:t>
            </a:r>
            <a:r>
              <a:rPr lang="fr-BE" b="1" err="1"/>
              <a:t>Accessibility</a:t>
            </a:r>
            <a:r>
              <a:rPr lang="fr-BE" b="1"/>
              <a:t> Links</a:t>
            </a:r>
            <a:endParaRPr lang="en-GB" sz="1200" b="0" i="0">
              <a:solidFill>
                <a:srgbClr val="000000"/>
              </a:solidFill>
              <a:effectLst/>
            </a:endParaRPr>
          </a:p>
          <a:p>
            <a:pPr>
              <a:lnSpc>
                <a:spcPct val="160000"/>
              </a:lnSpc>
            </a:pPr>
            <a:r>
              <a:rPr lang="en-GB" sz="1200" b="0" i="0">
                <a:solidFill>
                  <a:srgbClr val="000000"/>
                </a:solidFill>
                <a:effectLst/>
              </a:rPr>
              <a:t>Zoom: </a:t>
            </a:r>
            <a:r>
              <a:rPr lang="en-GB" sz="1200" b="0" i="0" u="none" strike="noStrike">
                <a:solidFill>
                  <a:srgbClr val="006AA9"/>
                </a:solidFill>
                <a:effectLst/>
                <a:hlinkClick r:id="rId3"/>
              </a:rPr>
              <a:t>Zoom – Accessibility</a:t>
            </a:r>
            <a:r>
              <a:rPr lang="en-GB" sz="1200" b="0" i="0" u="none" strike="noStrike">
                <a:effectLst/>
              </a:rPr>
              <a:t>; </a:t>
            </a:r>
            <a:r>
              <a:rPr lang="en-GB" sz="1200" b="0" i="0" u="none" strike="noStrike">
                <a:solidFill>
                  <a:srgbClr val="006AA9"/>
                </a:solidFill>
                <a:effectLst/>
                <a:hlinkClick r:id="rId4"/>
              </a:rPr>
              <a:t>Zoom – Getting Started with Closed Captioning</a:t>
            </a:r>
            <a:endParaRPr lang="en-GB" sz="1200" b="0" i="0">
              <a:solidFill>
                <a:srgbClr val="000000"/>
              </a:solidFill>
              <a:effectLst/>
            </a:endParaRPr>
          </a:p>
          <a:p>
            <a:pPr>
              <a:lnSpc>
                <a:spcPct val="160000"/>
              </a:lnSpc>
            </a:pPr>
            <a:r>
              <a:rPr lang="en-GB" sz="1200" b="0" i="0">
                <a:solidFill>
                  <a:srgbClr val="000000"/>
                </a:solidFill>
                <a:effectLst/>
              </a:rPr>
              <a:t>Microsoft Teams: </a:t>
            </a:r>
            <a:r>
              <a:rPr lang="en-GB" sz="1200" b="0" i="0" u="none" strike="noStrike">
                <a:solidFill>
                  <a:srgbClr val="006AA9"/>
                </a:solidFill>
                <a:effectLst/>
                <a:hlinkClick r:id="rId5"/>
              </a:rPr>
              <a:t>Microsoft Teams Accessibility</a:t>
            </a:r>
            <a:endParaRPr lang="en-GB" sz="1200" b="0" i="0">
              <a:solidFill>
                <a:srgbClr val="000000"/>
              </a:solidFill>
              <a:effectLst/>
            </a:endParaRPr>
          </a:p>
          <a:p>
            <a:pPr>
              <a:lnSpc>
                <a:spcPct val="160000"/>
              </a:lnSpc>
            </a:pPr>
            <a:r>
              <a:rPr lang="en-GB" sz="1200" b="0" i="0">
                <a:solidFill>
                  <a:srgbClr val="000000"/>
                </a:solidFill>
                <a:effectLst/>
              </a:rPr>
              <a:t>GoToMeetings: </a:t>
            </a:r>
            <a:r>
              <a:rPr lang="en-GB" sz="1200" b="0" i="0" u="none" strike="noStrike">
                <a:solidFill>
                  <a:srgbClr val="006AA9"/>
                </a:solidFill>
                <a:effectLst/>
                <a:hlinkClick r:id="rId6"/>
              </a:rPr>
              <a:t>Accessibility Features</a:t>
            </a:r>
            <a:endParaRPr lang="en-GB" sz="1200" b="0" i="0">
              <a:solidFill>
                <a:srgbClr val="000000"/>
              </a:solidFill>
              <a:effectLst/>
            </a:endParaRPr>
          </a:p>
          <a:p>
            <a:pPr>
              <a:lnSpc>
                <a:spcPct val="160000"/>
              </a:lnSpc>
            </a:pPr>
            <a:r>
              <a:rPr lang="en-GB" sz="1200" b="0" i="0">
                <a:solidFill>
                  <a:srgbClr val="000000"/>
                </a:solidFill>
                <a:effectLst/>
              </a:rPr>
              <a:t>Google Hangouts:  </a:t>
            </a:r>
            <a:r>
              <a:rPr lang="en-GB" sz="1200" b="0" i="0" u="none" strike="noStrike">
                <a:solidFill>
                  <a:srgbClr val="006AA9"/>
                </a:solidFill>
                <a:effectLst/>
                <a:hlinkClick r:id="rId7"/>
              </a:rPr>
              <a:t>Using Hangouts with a Screen Reader</a:t>
            </a:r>
            <a:r>
              <a:rPr lang="en-GB" sz="1200" b="0" i="0">
                <a:solidFill>
                  <a:srgbClr val="000000"/>
                </a:solidFill>
                <a:effectLst/>
              </a:rPr>
              <a:t>; </a:t>
            </a:r>
            <a:r>
              <a:rPr lang="en-GB" sz="1200" b="0" i="0" u="none" strike="noStrike">
                <a:solidFill>
                  <a:srgbClr val="006AA9"/>
                </a:solidFill>
                <a:effectLst/>
                <a:hlinkClick r:id="rId8"/>
              </a:rPr>
              <a:t>Keyboard Shortcuts for Hangouts</a:t>
            </a:r>
            <a:endParaRPr lang="en-GB" sz="1200" b="0" i="0">
              <a:solidFill>
                <a:srgbClr val="000000"/>
              </a:solidFill>
              <a:effectLst/>
            </a:endParaRPr>
          </a:p>
          <a:p>
            <a:pPr>
              <a:lnSpc>
                <a:spcPct val="160000"/>
              </a:lnSpc>
            </a:pPr>
            <a:r>
              <a:rPr lang="en-GB" sz="1200" b="0" i="0">
                <a:solidFill>
                  <a:srgbClr val="000000"/>
                </a:solidFill>
                <a:effectLst/>
              </a:rPr>
              <a:t>Google Meet: </a:t>
            </a:r>
            <a:r>
              <a:rPr lang="en-GB" sz="1200" b="0" i="0" u="none" strike="noStrike">
                <a:solidFill>
                  <a:srgbClr val="006AA9"/>
                </a:solidFill>
                <a:effectLst/>
                <a:hlinkClick r:id="rId9"/>
              </a:rPr>
              <a:t>Google Meet Accessibility</a:t>
            </a:r>
            <a:endParaRPr lang="en-GB" sz="1200" b="0" i="0">
              <a:solidFill>
                <a:srgbClr val="000000"/>
              </a:solidFill>
              <a:effectLst/>
            </a:endParaRP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53</a:t>
            </a:fld>
            <a:endParaRPr lang="en-GB"/>
          </a:p>
        </p:txBody>
      </p:sp>
    </p:spTree>
    <p:extLst>
      <p:ext uri="{BB962C8B-B14F-4D97-AF65-F5344CB8AC3E}">
        <p14:creationId xmlns:p14="http://schemas.microsoft.com/office/powerpoint/2010/main" val="3948649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chemeClr val="bg1"/>
                </a:solidFill>
              </a:rPr>
              <a:t>Accessible</a:t>
            </a:r>
            <a:br>
              <a:rPr lang="en-GB" sz="1200" b="1">
                <a:solidFill>
                  <a:schemeClr val="bg1"/>
                </a:solidFill>
              </a:rPr>
            </a:br>
            <a:r>
              <a:rPr lang="en-GB" sz="1200" b="1">
                <a:solidFill>
                  <a:schemeClr val="bg1"/>
                </a:solidFill>
              </a:rPr>
              <a:t>word document</a:t>
            </a:r>
            <a:endParaRPr lang="fr-BE" b="0"/>
          </a:p>
        </p:txBody>
      </p:sp>
      <p:sp>
        <p:nvSpPr>
          <p:cNvPr id="4" name="Slide Number Placeholder 3"/>
          <p:cNvSpPr>
            <a:spLocks noGrp="1"/>
          </p:cNvSpPr>
          <p:nvPr>
            <p:ph type="sldNum" sz="quarter" idx="5"/>
          </p:nvPr>
        </p:nvSpPr>
        <p:spPr/>
        <p:txBody>
          <a:bodyPr/>
          <a:lstStyle/>
          <a:p>
            <a:fld id="{6C3637DA-ECFF-4E30-8019-BCDA5E2DDEE1}" type="slidenum">
              <a:rPr lang="en-GB" smtClean="0"/>
              <a:t>54</a:t>
            </a:fld>
            <a:endParaRPr lang="en-GB"/>
          </a:p>
        </p:txBody>
      </p:sp>
    </p:spTree>
    <p:extLst>
      <p:ext uri="{BB962C8B-B14F-4D97-AF65-F5344CB8AC3E}">
        <p14:creationId xmlns:p14="http://schemas.microsoft.com/office/powerpoint/2010/main" val="3041370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1"/>
              <a:t>Welcome and warming up!</a:t>
            </a:r>
          </a:p>
          <a:p>
            <a:r>
              <a:rPr lang="en-US">
                <a:latin typeface="Verdana" panose="020B0604030504040204" pitchFamily="34" charset="0"/>
                <a:ea typeface="Verdana" panose="020B0604030504040204" pitchFamily="34" charset="0"/>
              </a:rPr>
              <a:t>Crippen is a cartoonist, real name Dave Lupton. </a:t>
            </a:r>
            <a:endParaRPr lang="en-GB">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Few words from participants about accessibility and barriers from (10 minutes)</a:t>
            </a:r>
            <a:endParaRPr lang="en-GB">
              <a:latin typeface="Verdana" panose="020B0604030504040204" pitchFamily="34" charset="0"/>
              <a:ea typeface="Verdana" panose="020B0604030504040204" pitchFamily="34" charset="0"/>
            </a:endParaRPr>
          </a:p>
          <a:p>
            <a:endParaRPr lang="en-GB"/>
          </a:p>
        </p:txBody>
      </p:sp>
      <p:sp>
        <p:nvSpPr>
          <p:cNvPr id="4" name="Segnaposto numero diapositiva 3"/>
          <p:cNvSpPr>
            <a:spLocks noGrp="1"/>
          </p:cNvSpPr>
          <p:nvPr>
            <p:ph type="sldNum" sz="quarter" idx="5"/>
          </p:nvPr>
        </p:nvSpPr>
        <p:spPr/>
        <p:txBody>
          <a:bodyPr/>
          <a:lstStyle/>
          <a:p>
            <a:fld id="{6C3637DA-ECFF-4E30-8019-BCDA5E2DDEE1}" type="slidenum">
              <a:rPr lang="en-GB" smtClean="0"/>
              <a:t>55</a:t>
            </a:fld>
            <a:endParaRPr lang="en-GB"/>
          </a:p>
        </p:txBody>
      </p:sp>
    </p:spTree>
    <p:extLst>
      <p:ext uri="{BB962C8B-B14F-4D97-AF65-F5344CB8AC3E}">
        <p14:creationId xmlns:p14="http://schemas.microsoft.com/office/powerpoint/2010/main" val="878283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Introduction and definition of Digital accessibility</a:t>
            </a:r>
          </a:p>
          <a:p>
            <a:pPr marL="171450" indent="-171450">
              <a:buFont typeface="Wingdings" panose="05000000000000000000" pitchFamily="2" charset="2"/>
              <a:buChar char="§"/>
            </a:pPr>
            <a:r>
              <a:rPr lang="en-US"/>
              <a:t>Accessibility is all about making something easily available for as many people as possible. It benefits everyone. It's about ability, not disability.</a:t>
            </a:r>
          </a:p>
          <a:p>
            <a:pPr marL="0" indent="0">
              <a:buFont typeface="Wingdings" panose="05000000000000000000" pitchFamily="2" charset="2"/>
              <a:buNone/>
            </a:pPr>
            <a:r>
              <a:rPr lang="en-US"/>
              <a:t>Digital accessibility </a:t>
            </a:r>
          </a:p>
          <a:p>
            <a:pPr marL="171450" indent="-171450">
              <a:buFont typeface="Wingdings" panose="05000000000000000000" pitchFamily="2" charset="2"/>
              <a:buChar char="§"/>
            </a:pPr>
            <a:r>
              <a:rPr lang="en-US"/>
              <a:t>According to W3C, accessibility “means that websites, tools, and technologies are designed and developed so that people with disabilities can use them. More specifically, people can: perceive, understand, navigate, interact with the Web and contribute to the Web.” </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endParaRPr lang="en-US"/>
          </a:p>
          <a:p>
            <a:endParaRPr lang="en-US"/>
          </a:p>
        </p:txBody>
      </p:sp>
      <p:sp>
        <p:nvSpPr>
          <p:cNvPr id="4" name="Slide Number Placeholder 3"/>
          <p:cNvSpPr>
            <a:spLocks noGrp="1"/>
          </p:cNvSpPr>
          <p:nvPr>
            <p:ph type="sldNum" sz="quarter" idx="10"/>
          </p:nvPr>
        </p:nvSpPr>
        <p:spPr/>
        <p:txBody>
          <a:bodyPr/>
          <a:lstStyle/>
          <a:p>
            <a:fld id="{6C3637DA-ECFF-4E30-8019-BCDA5E2DDEE1}" type="slidenum">
              <a:rPr lang="en-GB" smtClean="0"/>
              <a:t>56</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Web Content Accessibility Guidelines (WCAG) </a:t>
            </a:r>
          </a:p>
          <a:p>
            <a:r>
              <a:rPr lang="en-US">
                <a:latin typeface="Verdana" panose="020B0604030504040204" pitchFamily="34" charset="0"/>
                <a:ea typeface="Verdana" panose="020B0604030504040204" pitchFamily="34" charset="0"/>
              </a:rPr>
              <a:t>The World Wide Web Consortium (W3C) develops international Web standards called W3C Recommendations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The Web Content Accessibility Guidelines (WCAG) provide a framework for making web content more accessible, for people with disabilities.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Strategies, standards, resources to make the Web accessible</a:t>
            </a:r>
          </a:p>
          <a:p>
            <a:r>
              <a:rPr lang="en-US">
                <a:latin typeface="Verdana" panose="020B0604030504040204" pitchFamily="34" charset="0"/>
                <a:ea typeface="Verdana" panose="020B0604030504040204" pitchFamily="34" charset="0"/>
              </a:rPr>
              <a:t>Web Content Accessibility Guidelines (WCAG) is comprehensive but incredibly detailed, and quite difficult to gain a rapid understanding of.  WCAG version 2.0 was published in 2008 and updated to WCAG 2.1. </a:t>
            </a:r>
            <a:endParaRPr lang="en-GB">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57</a:t>
            </a:fld>
            <a:endParaRPr lang="en-GB"/>
          </a:p>
        </p:txBody>
      </p:sp>
    </p:spTree>
    <p:extLst>
      <p:ext uri="{BB962C8B-B14F-4D97-AF65-F5344CB8AC3E}">
        <p14:creationId xmlns:p14="http://schemas.microsoft.com/office/powerpoint/2010/main" val="535721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Guiding WCAG 2.0 principles </a:t>
            </a:r>
          </a:p>
          <a:p>
            <a:r>
              <a:rPr lang="en-US">
                <a:latin typeface="Verdana" panose="020B0604030504040204" pitchFamily="34" charset="0"/>
                <a:ea typeface="Verdana" panose="020B0604030504040204" pitchFamily="34" charset="0"/>
              </a:rPr>
              <a:t>These are the 4 guiding principles for creating accessible web content as suggested by WCAG </a:t>
            </a:r>
          </a:p>
          <a:p>
            <a:pPr marL="171450" indent="-171450">
              <a:buFont typeface="Wingdings" panose="05000000000000000000" pitchFamily="2" charset="2"/>
              <a:buChar char="§"/>
            </a:pPr>
            <a:endParaRPr lang="en-US">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Robust: content must be robust enough that it can be interpreted reliably by a wide variety of users agents, including assistive technologies.</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Perceivable: information and user interface components must be presentable to users in ways they can perceive.</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Operable: users interface components and navigation must be operable.</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Understandable: information and the operation of users interface must be understandable. </a:t>
            </a:r>
            <a:endParaRPr lang="en-GB">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58</a:t>
            </a:fld>
            <a:endParaRPr lang="en-GB"/>
          </a:p>
        </p:txBody>
      </p:sp>
    </p:spTree>
    <p:extLst>
      <p:ext uri="{BB962C8B-B14F-4D97-AF65-F5344CB8AC3E}">
        <p14:creationId xmlns:p14="http://schemas.microsoft.com/office/powerpoint/2010/main" val="1741099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Pour stands for:</a:t>
            </a:r>
          </a:p>
          <a:p>
            <a:endParaRPr lang="en-US">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Operable: All functionality that is available by mouse is also available by keyboard</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Perceivable: Brief descriptions of non-text content such as audio and video files</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Understandable: Text is readable and understandable</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Robust: Content is compatible with different browsers and assistive technologies </a:t>
            </a:r>
            <a:endParaRPr lang="en-GB">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59</a:t>
            </a:fld>
            <a:endParaRPr lang="en-GB"/>
          </a:p>
        </p:txBody>
      </p:sp>
    </p:spTree>
    <p:extLst>
      <p:ext uri="{BB962C8B-B14F-4D97-AF65-F5344CB8AC3E}">
        <p14:creationId xmlns:p14="http://schemas.microsoft.com/office/powerpoint/2010/main" val="185464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Twitter </a:t>
            </a:r>
          </a:p>
          <a:p>
            <a:pPr marL="0" indent="0">
              <a:lnSpc>
                <a:spcPct val="150000"/>
              </a:lnSpc>
              <a:buNone/>
            </a:pPr>
            <a:r>
              <a:rPr lang="en-US" sz="1200"/>
              <a:t>Twitter is mostly text-based and it is considered the most accessible medium. </a:t>
            </a:r>
          </a:p>
          <a:p>
            <a:pPr>
              <a:lnSpc>
                <a:spcPct val="150000"/>
              </a:lnSpc>
            </a:pPr>
            <a:endParaRPr lang="en-US" sz="1200"/>
          </a:p>
          <a:p>
            <a:pPr marL="171450" indent="-171450">
              <a:lnSpc>
                <a:spcPct val="150000"/>
              </a:lnSpc>
              <a:buFont typeface="Arial" panose="020B0604020202020204" pitchFamily="34" charset="0"/>
              <a:buChar char="•"/>
            </a:pPr>
            <a:r>
              <a:rPr lang="en-US" sz="1200"/>
              <a:t>We can send message no more than 280 characters</a:t>
            </a:r>
          </a:p>
          <a:p>
            <a:pPr marL="171450" indent="-171450">
              <a:lnSpc>
                <a:spcPct val="150000"/>
              </a:lnSpc>
              <a:buFont typeface="Arial" panose="020B0604020202020204" pitchFamily="34" charset="0"/>
              <a:buChar char="•"/>
            </a:pPr>
            <a:r>
              <a:rPr lang="en-US" sz="1200"/>
              <a:t>Use hashtags </a:t>
            </a:r>
            <a:r>
              <a:rPr lang="en-US" sz="1600" b="1"/>
              <a:t>#</a:t>
            </a:r>
            <a:r>
              <a:rPr lang="en-US" sz="1200"/>
              <a:t> you can create new or existing ones </a:t>
            </a:r>
          </a:p>
          <a:p>
            <a:pPr marL="171450" indent="-171450">
              <a:lnSpc>
                <a:spcPct val="150000"/>
              </a:lnSpc>
              <a:buFont typeface="Arial" panose="020B0604020202020204" pitchFamily="34" charset="0"/>
              <a:buChar char="•"/>
            </a:pPr>
            <a:r>
              <a:rPr lang="en-US" sz="1200"/>
              <a:t>Tag people related to the content </a:t>
            </a:r>
            <a:r>
              <a:rPr lang="en-US" sz="1600" b="1"/>
              <a:t>@</a:t>
            </a:r>
          </a:p>
          <a:p>
            <a:pPr marL="171450" indent="-171450">
              <a:lnSpc>
                <a:spcPct val="150000"/>
              </a:lnSpc>
              <a:buFont typeface="Arial" panose="020B0604020202020204" pitchFamily="34" charset="0"/>
              <a:buChar char="•"/>
            </a:pPr>
            <a:r>
              <a:rPr lang="en-US" sz="1200"/>
              <a:t>You can use emojis </a:t>
            </a:r>
          </a:p>
          <a:p>
            <a:pPr marL="171450" indent="-171450">
              <a:lnSpc>
                <a:spcPct val="150000"/>
              </a:lnSpc>
              <a:buFont typeface="Arial" panose="020B0604020202020204" pitchFamily="34" charset="0"/>
              <a:buChar char="•"/>
            </a:pPr>
            <a:r>
              <a:rPr lang="en-US" sz="1200"/>
              <a:t>You can add picture, infographics, links to webs and documents</a:t>
            </a: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27090539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Accessible Word Document </a:t>
            </a:r>
          </a:p>
          <a:p>
            <a:r>
              <a:rPr lang="en-US">
                <a:latin typeface="Verdana" panose="020B0604030504040204" pitchFamily="34" charset="0"/>
                <a:ea typeface="Verdana" panose="020B0604030504040204" pitchFamily="34" charset="0"/>
              </a:rPr>
              <a:t>Why is important making accessible Word Document?</a:t>
            </a:r>
          </a:p>
          <a:p>
            <a:pPr marL="171450" indent="-171450">
              <a:buFont typeface="Wingdings" panose="05000000000000000000" pitchFamily="2" charset="2"/>
              <a:buChar char="§"/>
            </a:pPr>
            <a:endParaRPr lang="en-US">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Making documents accessible benefits individuals and businesses – but also society as a whole.</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Equal access to information, regardless of ability, is a human right and is essential for all individuals to participate fully in society.</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accessible document can be read using any of a variety of assistive technologies, such as screen readers, magnification software, or speech recognition programs.</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Reaching a wider audience</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60</a:t>
            </a:fld>
            <a:endParaRPr lang="en-GB"/>
          </a:p>
        </p:txBody>
      </p:sp>
    </p:spTree>
    <p:extLst>
      <p:ext uri="{BB962C8B-B14F-4D97-AF65-F5344CB8AC3E}">
        <p14:creationId xmlns:p14="http://schemas.microsoft.com/office/powerpoint/2010/main" val="4023482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Verdana" panose="020B0604030504040204" pitchFamily="34" charset="0"/>
                <a:ea typeface="Verdana" panose="020B0604030504040204" pitchFamily="34" charset="0"/>
              </a:rPr>
              <a:t>Make your check list. </a:t>
            </a:r>
          </a:p>
          <a:p>
            <a:r>
              <a:rPr lang="en-US">
                <a:latin typeface="Verdana" panose="020B0604030504040204" pitchFamily="34" charset="0"/>
                <a:ea typeface="Verdana" panose="020B0604030504040204" pitchFamily="34" charset="0"/>
              </a:rPr>
              <a:t>Ask yourself:  "Is my document accessible to all people who might use it?“</a:t>
            </a:r>
          </a:p>
          <a:p>
            <a:r>
              <a:rPr lang="en-US">
                <a:latin typeface="Verdana" panose="020B0604030504040204" pitchFamily="34" charset="0"/>
                <a:ea typeface="Verdana" panose="020B0604030504040204" pitchFamily="34" charset="0"/>
              </a:rPr>
              <a:t>Follows simple steps and make your document accessible:</a:t>
            </a:r>
          </a:p>
          <a:p>
            <a:endParaRPr lang="en-US">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Headings, style, font size, structure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Use List formatting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Add Alt -Text (alternatives text)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Meaningful hyperlinks</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Check the color contrast</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Add document info and properties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Use Tables wisely</a:t>
            </a: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61</a:t>
            </a:fld>
            <a:endParaRPr lang="en-GB"/>
          </a:p>
        </p:txBody>
      </p:sp>
    </p:spTree>
    <p:extLst>
      <p:ext uri="{BB962C8B-B14F-4D97-AF65-F5344CB8AC3E}">
        <p14:creationId xmlns:p14="http://schemas.microsoft.com/office/powerpoint/2010/main" val="945581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Headings and structure</a:t>
            </a:r>
          </a:p>
          <a:p>
            <a:endParaRPr lang="en-US">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Headings provide the organization of the content within the document.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A good heading structure is often the most important accessibility consideration in Word documents. </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Screen readers give users the ability to navigate a document using headings as long as the headings are organized properly.</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Semantic structure through headings provides individuals using assistive technology with valuable information </a:t>
            </a:r>
          </a:p>
          <a:p>
            <a:endParaRPr lang="en-US">
              <a:latin typeface="Verdana" panose="020B0604030504040204" pitchFamily="34" charset="0"/>
              <a:ea typeface="Verdan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6C3637DA-ECFF-4E30-8019-BCDA5E2DDEE1}" type="slidenum">
              <a:rPr lang="en-GB" smtClean="0"/>
              <a:t>62</a:t>
            </a:fld>
            <a:endParaRPr lang="en-GB"/>
          </a:p>
        </p:txBody>
      </p:sp>
    </p:spTree>
    <p:extLst>
      <p:ext uri="{BB962C8B-B14F-4D97-AF65-F5344CB8AC3E}">
        <p14:creationId xmlns:p14="http://schemas.microsoft.com/office/powerpoint/2010/main" val="19888054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Headings and styles</a:t>
            </a:r>
          </a:p>
          <a:p>
            <a:r>
              <a:rPr lang="en-US">
                <a:latin typeface="Verdana" panose="020B0604030504040204" pitchFamily="34" charset="0"/>
                <a:ea typeface="Verdana" panose="020B0604030504040204" pitchFamily="34" charset="0"/>
              </a:rPr>
              <a:t>The most important heading is the Heading 1 usually the title and is used only once. </a:t>
            </a:r>
          </a:p>
          <a:p>
            <a:endParaRPr lang="en-US">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Word Styles contain preconfigured headings understood by assistive technology (e.g., Heading 1- Heading 6). These headings are available under the Styles section in the Home tab of the Ribbon</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Apply the “Heading 1” style for the main heading and “Heading 2” for sub-headings. </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63</a:t>
            </a:fld>
            <a:endParaRPr lang="en-GB"/>
          </a:p>
        </p:txBody>
      </p:sp>
    </p:spTree>
    <p:extLst>
      <p:ext uri="{BB962C8B-B14F-4D97-AF65-F5344CB8AC3E}">
        <p14:creationId xmlns:p14="http://schemas.microsoft.com/office/powerpoint/2010/main" val="2438673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Verdana" panose="020B0604030504040204" pitchFamily="34" charset="0"/>
                <a:ea typeface="Verdana" panose="020B0604030504040204" pitchFamily="34" charset="0"/>
              </a:rPr>
              <a:t>How to verify headings </a:t>
            </a:r>
          </a:p>
          <a:p>
            <a:pPr marL="171450" indent="-171450">
              <a:buFont typeface="Wingdings" panose="05000000000000000000" pitchFamily="2" charset="2"/>
              <a:buChar char="§"/>
            </a:pPr>
            <a:r>
              <a:rPr lang="en-US"/>
              <a:t>Every heading in a document can be verified using the Navigation Pane, located in the Show group on the View tab of the Ribbon.</a:t>
            </a:r>
          </a:p>
          <a:p>
            <a:pPr marL="171450" indent="-171450">
              <a:buFont typeface="Wingdings" panose="05000000000000000000" pitchFamily="2" charset="2"/>
              <a:buChar char="§"/>
            </a:pPr>
            <a:r>
              <a:rPr lang="en-US"/>
              <a:t>This pane also allows users to navigate to any section of the document by clicking on the corresponding heading.</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64</a:t>
            </a:fld>
            <a:endParaRPr lang="en-GB"/>
          </a:p>
        </p:txBody>
      </p:sp>
    </p:spTree>
    <p:extLst>
      <p:ext uri="{BB962C8B-B14F-4D97-AF65-F5344CB8AC3E}">
        <p14:creationId xmlns:p14="http://schemas.microsoft.com/office/powerpoint/2010/main" val="1198543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a:latin typeface="Verdana" panose="020B0604030504040204" pitchFamily="34" charset="0"/>
                <a:ea typeface="Verdana" panose="020B0604030504040204" pitchFamily="34" charset="0"/>
              </a:rPr>
              <a:t>Fonts and size check list</a:t>
            </a:r>
            <a:endParaRPr lang="en-GB"/>
          </a:p>
          <a:p>
            <a:pPr marL="171450" indent="-171450">
              <a:buFont typeface="Wingdings" panose="05000000000000000000" pitchFamily="2" charset="2"/>
              <a:buChar char="§"/>
            </a:pPr>
            <a:r>
              <a:rPr lang="en-US"/>
              <a:t>Recommended 12 point or larger</a:t>
            </a:r>
          </a:p>
          <a:p>
            <a:pPr marL="171450" indent="-171450">
              <a:buFont typeface="Wingdings" panose="05000000000000000000" pitchFamily="2" charset="2"/>
              <a:buChar char="§"/>
            </a:pPr>
            <a:r>
              <a:rPr lang="en-US"/>
              <a:t>Use a sans serif font – such as Arial, Helvetica or Verdana</a:t>
            </a:r>
          </a:p>
          <a:p>
            <a:pPr marL="171450" indent="-171450">
              <a:buFont typeface="Wingdings" panose="05000000000000000000" pitchFamily="2" charset="2"/>
              <a:buChar char="§"/>
            </a:pPr>
            <a:r>
              <a:rPr lang="en-US"/>
              <a:t>Be consistent with the fonts used in the document</a:t>
            </a:r>
          </a:p>
          <a:p>
            <a:pPr marL="171450" indent="-171450">
              <a:buFont typeface="Wingdings" panose="05000000000000000000" pitchFamily="2" charset="2"/>
              <a:buChar char="§"/>
            </a:pPr>
            <a:r>
              <a:rPr lang="en-US"/>
              <a:t>Using italics or upper-case letters for emphasis is not recommended.</a:t>
            </a:r>
          </a:p>
          <a:p>
            <a:pPr marL="171450" indent="-171450">
              <a:buFont typeface="Wingdings" panose="05000000000000000000" pitchFamily="2" charset="2"/>
              <a:buChar char="§"/>
            </a:pPr>
            <a:r>
              <a:rPr lang="en-US"/>
              <a:t>Use bold to add emphasis rather than italics or UPPERCASE but use it sparingly!</a:t>
            </a:r>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65</a:t>
            </a:fld>
            <a:endParaRPr lang="en-GB"/>
          </a:p>
        </p:txBody>
      </p:sp>
    </p:spTree>
    <p:extLst>
      <p:ext uri="{BB962C8B-B14F-4D97-AF65-F5344CB8AC3E}">
        <p14:creationId xmlns:p14="http://schemas.microsoft.com/office/powerpoint/2010/main" val="3553206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Verdana" panose="020B0604030504040204" pitchFamily="34" charset="0"/>
                <a:ea typeface="Verdana" panose="020B0604030504040204" pitchFamily="34" charset="0"/>
              </a:rPr>
              <a:t>Serif fonts / Sans Serif Fonts </a:t>
            </a:r>
          </a:p>
          <a:p>
            <a:r>
              <a:rPr lang="en-US">
                <a:latin typeface="Verdana" panose="020B0604030504040204" pitchFamily="34" charset="0"/>
                <a:ea typeface="Verdana" panose="020B0604030504040204" pitchFamily="34" charset="0"/>
              </a:rPr>
              <a:t>Serif fonts: Times New Romans, Garamond, Perpetua, Cambria </a:t>
            </a:r>
          </a:p>
          <a:p>
            <a:r>
              <a:rPr lang="en-US">
                <a:latin typeface="Verdana" panose="020B0604030504040204" pitchFamily="34" charset="0"/>
                <a:ea typeface="Verdana" panose="020B0604030504040204" pitchFamily="34" charset="0"/>
              </a:rPr>
              <a:t>Sans Serif Fonts: Verdana, Arial, Calibri, </a:t>
            </a:r>
            <a:r>
              <a:rPr lang="en-US" err="1">
                <a:latin typeface="Verdana" panose="020B0604030504040204" pitchFamily="34" charset="0"/>
                <a:ea typeface="Verdana" panose="020B0604030504040204" pitchFamily="34" charset="0"/>
              </a:rPr>
              <a:t>Hevetica</a:t>
            </a:r>
            <a:endParaRPr lang="en-US">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a:latin typeface="Verdana" panose="020B0604030504040204" pitchFamily="34" charset="0"/>
                <a:ea typeface="Verdana" panose="020B0604030504040204" pitchFamily="34" charset="0"/>
              </a:rPr>
              <a:t>The small features on the ends of strokes in some fonts are known as “Serifs.”</a:t>
            </a:r>
          </a:p>
          <a:p>
            <a:pPr marL="171450" indent="-171450">
              <a:buFont typeface="Arial" panose="020B0604020202020204" pitchFamily="34" charset="0"/>
              <a:buChar char="•"/>
            </a:pPr>
            <a:r>
              <a:rPr lang="en-US">
                <a:latin typeface="Verdana" panose="020B0604030504040204" pitchFamily="34" charset="0"/>
                <a:ea typeface="Verdana" panose="020B0604030504040204" pitchFamily="34" charset="0"/>
              </a:rPr>
              <a:t>The serif font is more ornamental and has serifs extending from the ends while the sans serif font on the right has clean and very precise ends.</a:t>
            </a:r>
          </a:p>
          <a:p>
            <a:pPr marL="171450" indent="-171450">
              <a:buFont typeface="Arial" panose="020B0604020202020204" pitchFamily="34" charset="0"/>
              <a:buChar char="•"/>
            </a:pPr>
            <a:r>
              <a:rPr lang="en-US">
                <a:latin typeface="Verdana" panose="020B0604030504040204" pitchFamily="34" charset="0"/>
                <a:ea typeface="Verdana" panose="020B0604030504040204" pitchFamily="34" charset="0"/>
              </a:rPr>
              <a:t>“Sans serif” means “without the decorative line” and it’s considered accessible </a:t>
            </a:r>
          </a:p>
          <a:p>
            <a:pPr marL="171450" indent="-171450">
              <a:buFont typeface="Arial" panose="020B0604020202020204" pitchFamily="34" charset="0"/>
              <a:buChar char="•"/>
            </a:pPr>
            <a:endParaRPr lang="en-GB">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Fonts that are very elaborate or ornate can be difficult to read or see clearly as the letter shapes are not well defined or regular in shape and size</a:t>
            </a:r>
            <a:endParaRPr lang="en-GB">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66</a:t>
            </a:fld>
            <a:endParaRPr lang="en-GB"/>
          </a:p>
        </p:txBody>
      </p:sp>
    </p:spTree>
    <p:extLst>
      <p:ext uri="{BB962C8B-B14F-4D97-AF65-F5344CB8AC3E}">
        <p14:creationId xmlns:p14="http://schemas.microsoft.com/office/powerpoint/2010/main" val="14805844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Line Spacing and Text Alignment</a:t>
            </a:r>
          </a:p>
          <a:p>
            <a:r>
              <a:rPr lang="en-US"/>
              <a:t>Line spacing impacts readability. If text is tightly packed together, it’s harder to read. </a:t>
            </a:r>
          </a:p>
          <a:p>
            <a:endParaRPr lang="en-US"/>
          </a:p>
          <a:p>
            <a:pPr marL="171450" indent="-171450">
              <a:buFont typeface="Wingdings" panose="05000000000000000000" pitchFamily="2" charset="2"/>
              <a:buChar char="§"/>
            </a:pPr>
            <a:r>
              <a:rPr lang="en-US"/>
              <a:t>Double or 1.5 spacing between lines can make a document more accessible. </a:t>
            </a:r>
          </a:p>
          <a:p>
            <a:pPr marL="171450" indent="-171450">
              <a:buFont typeface="Wingdings" panose="05000000000000000000" pitchFamily="2" charset="2"/>
              <a:buChar char="§"/>
            </a:pPr>
            <a:r>
              <a:rPr lang="en-US"/>
              <a:t>Left aligned text</a:t>
            </a:r>
          </a:p>
          <a:p>
            <a:r>
              <a:rPr lang="en-US"/>
              <a:t>If text is justified, it opens gaps between words which are described as ‘text rivers’ or a ‘rivers of white’. These spaces can make the text harder to read. </a:t>
            </a:r>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67</a:t>
            </a:fld>
            <a:endParaRPr lang="en-GB"/>
          </a:p>
        </p:txBody>
      </p:sp>
    </p:spTree>
    <p:extLst>
      <p:ext uri="{BB962C8B-B14F-4D97-AF65-F5344CB8AC3E}">
        <p14:creationId xmlns:p14="http://schemas.microsoft.com/office/powerpoint/2010/main" val="3183898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Color contrast </a:t>
            </a:r>
          </a:p>
          <a:p>
            <a:r>
              <a:rPr lang="en-US"/>
              <a:t>Text has adequate contrast to background (e.g. black and white)</a:t>
            </a:r>
          </a:p>
          <a:p>
            <a:r>
              <a:rPr lang="en-US"/>
              <a:t>Text and background colors have a contrast ratio of at least 4.5:1 (large text that is ≥14 point and bold or ≥18 point can have a ratio of 3:1). 4.5:1 is the minimum required by WCAG.</a:t>
            </a:r>
          </a:p>
          <a:p>
            <a:endParaRPr lang="en-GB"/>
          </a:p>
          <a:p>
            <a:endParaRPr lang="en-GB"/>
          </a:p>
        </p:txBody>
      </p:sp>
      <p:sp>
        <p:nvSpPr>
          <p:cNvPr id="4" name="Slide Number Placeholder 3"/>
          <p:cNvSpPr>
            <a:spLocks noGrp="1"/>
          </p:cNvSpPr>
          <p:nvPr>
            <p:ph type="sldNum" sz="quarter" idx="10"/>
          </p:nvPr>
        </p:nvSpPr>
        <p:spPr/>
        <p:txBody>
          <a:bodyPr/>
          <a:lstStyle/>
          <a:p>
            <a:fld id="{6C3637DA-ECFF-4E30-8019-BCDA5E2DDEE1}" type="slidenum">
              <a:rPr lang="en-GB" smtClean="0"/>
              <a:t>68</a:t>
            </a:fld>
            <a:endParaRPr lang="en-GB"/>
          </a:p>
        </p:txBody>
      </p:sp>
    </p:spTree>
    <p:extLst>
      <p:ext uri="{BB962C8B-B14F-4D97-AF65-F5344CB8AC3E}">
        <p14:creationId xmlns:p14="http://schemas.microsoft.com/office/powerpoint/2010/main" val="39486499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Example of good and poor color contrast with two websites </a:t>
            </a:r>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69</a:t>
            </a:fld>
            <a:endParaRPr lang="en-GB"/>
          </a:p>
        </p:txBody>
      </p:sp>
    </p:spTree>
    <p:extLst>
      <p:ext uri="{BB962C8B-B14F-4D97-AF65-F5344CB8AC3E}">
        <p14:creationId xmlns:p14="http://schemas.microsoft.com/office/powerpoint/2010/main" val="248292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do tweets look like ?</a:t>
            </a:r>
          </a:p>
          <a:p>
            <a:endParaRPr lang="en-GB" b="1" dirty="0">
              <a:cs typeface="Calibri"/>
            </a:endParaRPr>
          </a:p>
          <a:p>
            <a:r>
              <a:rPr lang="en-GB" b="1" dirty="0">
                <a:cs typeface="Calibri"/>
              </a:rPr>
              <a:t>On the left: </a:t>
            </a:r>
            <a:r>
              <a:rPr lang="en-GB" dirty="0"/>
              <a:t>EDF tweet about  #EqualPayDay and pay inequalities faced by women with disabilities</a:t>
            </a:r>
            <a:endParaRPr lang="en-GB" dirty="0">
              <a:cs typeface="Calibri"/>
            </a:endParaRPr>
          </a:p>
          <a:p>
            <a:r>
              <a:rPr lang="en-GB" b="1" dirty="0">
                <a:cs typeface="Calibri"/>
              </a:rPr>
              <a:t>On the right:</a:t>
            </a:r>
            <a:r>
              <a:rPr lang="en-GB" dirty="0">
                <a:cs typeface="Calibri"/>
              </a:rPr>
              <a:t> </a:t>
            </a:r>
            <a:r>
              <a:rPr lang="en-GB" dirty="0"/>
              <a:t>EDF quote retweet about the State of the European Union and EDF demands for the event to be fully accessible (Sept 2022)</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3357287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Verdana" panose="020B0604030504040204" pitchFamily="34" charset="0"/>
                <a:ea typeface="Verdana" panose="020B0604030504040204" pitchFamily="34" charset="0"/>
              </a:rPr>
              <a:t>Alt text (alternative text)</a:t>
            </a:r>
          </a:p>
          <a:p>
            <a:r>
              <a:rPr lang="en-US" b="0">
                <a:latin typeface="Verdana" panose="020B0604030504040204" pitchFamily="34" charset="0"/>
                <a:ea typeface="Verdana" panose="020B0604030504040204" pitchFamily="34" charset="0"/>
              </a:rPr>
              <a:t>Alt text is a contraction of “alternative text”. </a:t>
            </a:r>
            <a:endParaRPr lang="en-US" b="1">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Alternatives text describes an image, provides a textual alternative to non-text content.</a:t>
            </a:r>
          </a:p>
          <a:p>
            <a:r>
              <a:rPr lang="en-US">
                <a:latin typeface="Verdana" panose="020B0604030504040204" pitchFamily="34" charset="0"/>
                <a:ea typeface="Verdana" panose="020B0604030504040204" pitchFamily="34" charset="0"/>
              </a:rPr>
              <a:t>When a screen reader encounters an image in a Word document, the alternative text will be read out to the user, helping them understand what's going on in the image.</a:t>
            </a:r>
          </a:p>
          <a:p>
            <a:pPr marL="171450" indent="-171450">
              <a:buFont typeface="Wingdings" panose="05000000000000000000" pitchFamily="2" charset="2"/>
              <a:buChar char="§"/>
            </a:pPr>
            <a:r>
              <a:rPr lang="en-US">
                <a:latin typeface="Verdana" panose="020B0604030504040204" pitchFamily="34" charset="0"/>
                <a:ea typeface="Verdana" panose="020B0604030504040204" pitchFamily="34" charset="0"/>
              </a:rPr>
              <a:t>Words bring image to life!</a:t>
            </a:r>
          </a:p>
          <a:p>
            <a:endParaRPr lang="en-US">
              <a:latin typeface="Verdana" panose="020B0604030504040204" pitchFamily="34" charset="0"/>
              <a:ea typeface="Verdana" panose="020B0604030504040204" pitchFamily="34" charset="0"/>
            </a:endParaRP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70</a:t>
            </a:fld>
            <a:endParaRPr lang="en-GB"/>
          </a:p>
        </p:txBody>
      </p:sp>
    </p:spTree>
    <p:extLst>
      <p:ext uri="{BB962C8B-B14F-4D97-AF65-F5344CB8AC3E}">
        <p14:creationId xmlns:p14="http://schemas.microsoft.com/office/powerpoint/2010/main" val="1107993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to add Alt Text</a:t>
            </a:r>
          </a:p>
          <a:p>
            <a:r>
              <a:rPr lang="en-US"/>
              <a:t>Alt text can be added easily within most platforms</a:t>
            </a:r>
          </a:p>
          <a:p>
            <a:endParaRPr lang="en-US"/>
          </a:p>
          <a:p>
            <a:pPr marL="171450" indent="-171450">
              <a:buFont typeface="Wingdings" panose="05000000000000000000" pitchFamily="2" charset="2"/>
              <a:buChar char="§"/>
            </a:pPr>
            <a:r>
              <a:rPr lang="en-US"/>
              <a:t>Right-click the picture</a:t>
            </a:r>
          </a:p>
          <a:p>
            <a:pPr marL="171450" indent="-171450">
              <a:buFont typeface="Wingdings" panose="05000000000000000000" pitchFamily="2" charset="2"/>
              <a:buChar char="§"/>
            </a:pPr>
            <a:r>
              <a:rPr lang="en-US"/>
              <a:t>Click on Edit Alt Text</a:t>
            </a:r>
          </a:p>
          <a:p>
            <a:pPr marL="171450" indent="-171450">
              <a:buFont typeface="Wingdings" panose="05000000000000000000" pitchFamily="2" charset="2"/>
              <a:buChar char="§"/>
            </a:pPr>
            <a:r>
              <a:rPr lang="en-US"/>
              <a:t>In the "Description" field, enter a description of the image.</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71</a:t>
            </a:fld>
            <a:endParaRPr lang="en-GB"/>
          </a:p>
        </p:txBody>
      </p:sp>
    </p:spTree>
    <p:extLst>
      <p:ext uri="{BB962C8B-B14F-4D97-AF65-F5344CB8AC3E}">
        <p14:creationId xmlns:p14="http://schemas.microsoft.com/office/powerpoint/2010/main" val="20929788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to write effective Alt Text</a:t>
            </a:r>
          </a:p>
          <a:p>
            <a:pPr marL="171450" indent="-171450">
              <a:buFont typeface="Wingdings" panose="05000000000000000000" pitchFamily="2" charset="2"/>
              <a:buChar char="§"/>
            </a:pPr>
            <a:r>
              <a:rPr lang="en-US" b="0"/>
              <a:t>Describe the content of the image</a:t>
            </a:r>
          </a:p>
          <a:p>
            <a:pPr marL="171450" indent="-171450">
              <a:buFont typeface="Wingdings" panose="05000000000000000000" pitchFamily="2" charset="2"/>
              <a:buChar char="§"/>
            </a:pPr>
            <a:r>
              <a:rPr lang="en-US" b="0"/>
              <a:t>Keep it short and concise </a:t>
            </a:r>
          </a:p>
          <a:p>
            <a:pPr marL="171450" indent="-171450">
              <a:buFont typeface="Wingdings" panose="05000000000000000000" pitchFamily="2" charset="2"/>
              <a:buChar char="§"/>
            </a:pPr>
            <a:r>
              <a:rPr lang="en-US" b="0"/>
              <a:t>Never start with “Image of …” or “Picture of …” </a:t>
            </a:r>
          </a:p>
          <a:p>
            <a:pPr marL="171450" indent="-171450">
              <a:buFont typeface="Wingdings" panose="05000000000000000000" pitchFamily="2" charset="2"/>
              <a:buChar char="§"/>
            </a:pPr>
            <a:r>
              <a:rPr lang="en-US" b="0"/>
              <a:t>Use keywords and avoid flowering language </a:t>
            </a:r>
          </a:p>
          <a:p>
            <a:pPr marL="171450" indent="-171450">
              <a:buFont typeface="Wingdings" panose="05000000000000000000" pitchFamily="2" charset="2"/>
              <a:buChar char="§"/>
            </a:pPr>
            <a:r>
              <a:rPr lang="en-US" b="0"/>
              <a:t>Include text that's part of the image.</a:t>
            </a:r>
          </a:p>
          <a:p>
            <a:pPr marL="171450" indent="-171450">
              <a:buFont typeface="Wingdings" panose="05000000000000000000" pitchFamily="2" charset="2"/>
              <a:buChar char="§"/>
            </a:pPr>
            <a:r>
              <a:rPr lang="en-US" b="0"/>
              <a:t>Don't add alt text to 'decorative' images.</a:t>
            </a:r>
            <a:endParaRPr lang="en-US" b="1"/>
          </a:p>
        </p:txBody>
      </p:sp>
      <p:sp>
        <p:nvSpPr>
          <p:cNvPr id="4" name="Slide Number Placeholder 3"/>
          <p:cNvSpPr>
            <a:spLocks noGrp="1"/>
          </p:cNvSpPr>
          <p:nvPr>
            <p:ph type="sldNum" sz="quarter" idx="5"/>
          </p:nvPr>
        </p:nvSpPr>
        <p:spPr/>
        <p:txBody>
          <a:bodyPr/>
          <a:lstStyle/>
          <a:p>
            <a:fld id="{6C3637DA-ECFF-4E30-8019-BCDA5E2DDEE1}" type="slidenum">
              <a:rPr lang="en-GB" smtClean="0"/>
              <a:t>72</a:t>
            </a:fld>
            <a:endParaRPr lang="en-GB"/>
          </a:p>
        </p:txBody>
      </p:sp>
    </p:spTree>
    <p:extLst>
      <p:ext uri="{BB962C8B-B14F-4D97-AF65-F5344CB8AC3E}">
        <p14:creationId xmlns:p14="http://schemas.microsoft.com/office/powerpoint/2010/main" val="2448082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Hyperlinks</a:t>
            </a:r>
          </a:p>
          <a:p>
            <a:r>
              <a:rPr lang="en-US"/>
              <a:t>You can make hyperlinks more accessible by changing their display text to something more natural and meaningful. </a:t>
            </a:r>
          </a:p>
          <a:p>
            <a:pPr marL="171450" indent="-171450">
              <a:buFont typeface="Arial" panose="020B0604020202020204" pitchFamily="34" charset="0"/>
              <a:buChar char="•"/>
            </a:pPr>
            <a:r>
              <a:rPr lang="en-US"/>
              <a:t>Make sure the link makes sense when read out of context.</a:t>
            </a:r>
          </a:p>
          <a:p>
            <a:pPr marL="171450" indent="-171450">
              <a:buFont typeface="Arial" panose="020B0604020202020204" pitchFamily="34" charset="0"/>
              <a:buChar char="•"/>
            </a:pPr>
            <a:r>
              <a:rPr lang="en-US"/>
              <a:t>Front-load with the most important words, e.g. instead of “Learn more about barriers to inclusion in the workplace,” use “Barriers to inclusion in the workplace.”</a:t>
            </a:r>
          </a:p>
          <a:p>
            <a:pPr marL="171450" indent="-171450">
              <a:buFont typeface="Arial" panose="020B0604020202020204" pitchFamily="34" charset="0"/>
              <a:buChar char="•"/>
            </a:pPr>
            <a:r>
              <a:rPr lang="en-US"/>
              <a:t>If the link’s purpose is a download, include details about the type and size of what will be downloaded, e.g. “Disability strategy 2021”(PDF, 7MB).”</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73</a:t>
            </a:fld>
            <a:endParaRPr lang="en-GB"/>
          </a:p>
        </p:txBody>
      </p:sp>
    </p:spTree>
    <p:extLst>
      <p:ext uri="{BB962C8B-B14F-4D97-AF65-F5344CB8AC3E}">
        <p14:creationId xmlns:p14="http://schemas.microsoft.com/office/powerpoint/2010/main" val="29680163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Table </a:t>
            </a:r>
          </a:p>
          <a:p>
            <a:pPr marL="171450" indent="-171450">
              <a:buFont typeface="Wingdings" panose="05000000000000000000" pitchFamily="2" charset="2"/>
              <a:buChar char="§"/>
            </a:pPr>
            <a:r>
              <a:rPr lang="en-US"/>
              <a:t>Include a Header Row: The first row of the table should state what kind of information is contained in each column (rows go across and columns go down).</a:t>
            </a:r>
          </a:p>
          <a:p>
            <a:pPr marL="171450" indent="-171450">
              <a:buFont typeface="Wingdings" panose="05000000000000000000" pitchFamily="2" charset="2"/>
              <a:buChar char="§"/>
            </a:pPr>
            <a:r>
              <a:rPr lang="en-US"/>
              <a:t>Use a Simple Table Structure: avoid merged or split cells. All of these will make it very difficult, if not impossible, for screen readers to read the information in the table </a:t>
            </a:r>
          </a:p>
          <a:p>
            <a:pPr marL="171450" indent="-171450">
              <a:buFont typeface="Wingdings" panose="05000000000000000000" pitchFamily="2" charset="2"/>
              <a:buChar char="§"/>
            </a:pPr>
            <a:r>
              <a:rPr lang="en-US"/>
              <a:t>Use alt text to add a short summary of the information provided in the table so that screen reader users can decide if they want to read the table in its entirety </a:t>
            </a:r>
          </a:p>
          <a:p>
            <a:pPr marL="171450" indent="-171450">
              <a:buFont typeface="Wingdings" panose="05000000000000000000" pitchFamily="2" charset="2"/>
              <a:buChar char="§"/>
            </a:pPr>
            <a:r>
              <a:rPr lang="en-US"/>
              <a:t>Avoid Blank Cells if Possible</a:t>
            </a:r>
          </a:p>
          <a:p>
            <a:pPr marL="171450" indent="-171450">
              <a:buFont typeface="Wingdings" panose="05000000000000000000" pitchFamily="2" charset="2"/>
              <a:buChar char="§"/>
            </a:pPr>
            <a:r>
              <a:rPr lang="en-US"/>
              <a:t>Don't Use Screenshots of Tables</a:t>
            </a:r>
          </a:p>
          <a:p>
            <a:pPr marL="171450" indent="-171450">
              <a:buFont typeface="Wingdings" panose="05000000000000000000" pitchFamily="2" charset="2"/>
              <a:buChar char="§"/>
            </a:pPr>
            <a:endParaRPr lang="en-US"/>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74</a:t>
            </a:fld>
            <a:endParaRPr lang="en-GB"/>
          </a:p>
        </p:txBody>
      </p:sp>
    </p:spTree>
    <p:extLst>
      <p:ext uri="{BB962C8B-B14F-4D97-AF65-F5344CB8AC3E}">
        <p14:creationId xmlns:p14="http://schemas.microsoft.com/office/powerpoint/2010/main" val="597088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Check Accessibility </a:t>
            </a:r>
          </a:p>
          <a:p>
            <a:endParaRPr lang="en-US"/>
          </a:p>
          <a:p>
            <a:pPr marL="171450" indent="-171450">
              <a:buFont typeface="Wingdings" panose="05000000000000000000" pitchFamily="2" charset="2"/>
              <a:buChar char="§"/>
            </a:pPr>
            <a:r>
              <a:rPr lang="en-US"/>
              <a:t>Check accessibility bottom is on the Review tab</a:t>
            </a:r>
          </a:p>
          <a:p>
            <a:r>
              <a:rPr lang="en-US"/>
              <a:t>Don't see Accessibility Checker?</a:t>
            </a:r>
          </a:p>
          <a:p>
            <a:pPr marL="171450" indent="-171450">
              <a:buFont typeface="Wingdings" panose="05000000000000000000" pitchFamily="2" charset="2"/>
              <a:buChar char="§"/>
            </a:pPr>
            <a:r>
              <a:rPr lang="en-US"/>
              <a:t>If you don't see the Check Accessibility button on the Review tab, follow these steps</a:t>
            </a:r>
          </a:p>
          <a:p>
            <a:pPr marL="171450" indent="-171450">
              <a:buFont typeface="Wingdings" panose="05000000000000000000" pitchFamily="2" charset="2"/>
              <a:buChar char="§"/>
            </a:pPr>
            <a:r>
              <a:rPr lang="en-US"/>
              <a:t>Select File &gt; Info.</a:t>
            </a:r>
          </a:p>
          <a:p>
            <a:pPr marL="171450" indent="-171450">
              <a:buFont typeface="Wingdings" panose="05000000000000000000" pitchFamily="2" charset="2"/>
              <a:buChar char="§"/>
            </a:pPr>
            <a:r>
              <a:rPr lang="en-US"/>
              <a:t>Select the Check for Issues button.</a:t>
            </a:r>
          </a:p>
          <a:p>
            <a:pPr marL="0" indent="0">
              <a:buFont typeface="Wingdings" panose="05000000000000000000" pitchFamily="2" charset="2"/>
              <a:buNone/>
            </a:pPr>
            <a:r>
              <a:rPr lang="en-US"/>
              <a:t>It’s a great way to learn.</a:t>
            </a:r>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75</a:t>
            </a:fld>
            <a:endParaRPr lang="en-GB"/>
          </a:p>
        </p:txBody>
      </p:sp>
    </p:spTree>
    <p:extLst>
      <p:ext uri="{BB962C8B-B14F-4D97-AF65-F5344CB8AC3E}">
        <p14:creationId xmlns:p14="http://schemas.microsoft.com/office/powerpoint/2010/main" val="34902206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Accessibility Checker </a:t>
            </a:r>
          </a:p>
          <a:p>
            <a:endParaRPr lang="en-US"/>
          </a:p>
          <a:p>
            <a:r>
              <a:rPr lang="en-US"/>
              <a:t>The Accessibility Checker is a great tool in Office products that we can use to check our document for accessibility issues.  However, it will not catch everything. It doesn’t fix problems for you, either. </a:t>
            </a:r>
          </a:p>
          <a:p>
            <a:r>
              <a:rPr lang="en-US"/>
              <a:t>It will:</a:t>
            </a:r>
          </a:p>
          <a:p>
            <a:endParaRPr lang="en-US"/>
          </a:p>
          <a:p>
            <a:pPr marL="171450" indent="-171450">
              <a:buFont typeface="Wingdings" panose="05000000000000000000" pitchFamily="2" charset="2"/>
              <a:buChar char="§"/>
            </a:pPr>
            <a:r>
              <a:rPr lang="en-US"/>
              <a:t>Alert you to issues (Error) that would be a barrier to accessibility </a:t>
            </a:r>
          </a:p>
          <a:p>
            <a:pPr marL="171450" indent="-171450">
              <a:buFont typeface="Wingdings" panose="05000000000000000000" pitchFamily="2" charset="2"/>
              <a:buChar char="§"/>
            </a:pPr>
            <a:r>
              <a:rPr lang="en-US"/>
              <a:t>Explain why you should fix issues and how to fix them </a:t>
            </a:r>
          </a:p>
          <a:p>
            <a:pPr marL="0" indent="0">
              <a:buFont typeface="Wingdings" panose="05000000000000000000" pitchFamily="2" charset="2"/>
              <a:buNone/>
            </a:pPr>
            <a:endParaRPr lang="en-US"/>
          </a:p>
          <a:p>
            <a:pPr marL="0" indent="0">
              <a:buFont typeface="Wingdings" panose="05000000000000000000" pitchFamily="2" charset="2"/>
              <a:buNone/>
            </a:pPr>
            <a:r>
              <a:rPr lang="en-US"/>
              <a:t>It won’t:</a:t>
            </a:r>
          </a:p>
          <a:p>
            <a:pPr marL="171450" indent="-171450">
              <a:buFont typeface="Wingdings" panose="05000000000000000000" pitchFamily="2" charset="2"/>
              <a:buChar char="§"/>
            </a:pPr>
            <a:r>
              <a:rPr lang="en-US"/>
              <a:t>Check for poor color contrast</a:t>
            </a:r>
          </a:p>
          <a:p>
            <a:pPr marL="171450" indent="-171450">
              <a:buFont typeface="Wingdings" panose="05000000000000000000" pitchFamily="2" charset="2"/>
              <a:buChar char="§"/>
            </a:pPr>
            <a:r>
              <a:rPr lang="en-US"/>
              <a:t>Check when headings are not real headings </a:t>
            </a:r>
          </a:p>
          <a:p>
            <a:pPr marL="171450" indent="-171450">
              <a:buFont typeface="Wingdings" panose="05000000000000000000" pitchFamily="2" charset="2"/>
              <a:buChar char="§"/>
            </a:pPr>
            <a:r>
              <a:rPr lang="en-US"/>
              <a:t>Inaccurate content of Alt Text</a:t>
            </a:r>
          </a:p>
          <a:p>
            <a:pPr marL="171450" indent="-171450">
              <a:buFont typeface="Wingdings" panose="05000000000000000000" pitchFamily="2" charset="2"/>
              <a:buChar char="§"/>
            </a:pPr>
            <a:r>
              <a:rPr lang="en-US"/>
              <a:t>Call out lists that are not formatted as lists</a:t>
            </a:r>
          </a:p>
        </p:txBody>
      </p:sp>
      <p:sp>
        <p:nvSpPr>
          <p:cNvPr id="4" name="Slide Number Placeholder 3"/>
          <p:cNvSpPr>
            <a:spLocks noGrp="1"/>
          </p:cNvSpPr>
          <p:nvPr>
            <p:ph type="sldNum" sz="quarter" idx="5"/>
          </p:nvPr>
        </p:nvSpPr>
        <p:spPr/>
        <p:txBody>
          <a:bodyPr/>
          <a:lstStyle/>
          <a:p>
            <a:fld id="{6C3637DA-ECFF-4E30-8019-BCDA5E2DDEE1}" type="slidenum">
              <a:rPr lang="en-GB" smtClean="0"/>
              <a:t>76</a:t>
            </a:fld>
            <a:endParaRPr lang="en-GB"/>
          </a:p>
        </p:txBody>
      </p:sp>
    </p:spTree>
    <p:extLst>
      <p:ext uri="{BB962C8B-B14F-4D97-AF65-F5344CB8AC3E}">
        <p14:creationId xmlns:p14="http://schemas.microsoft.com/office/powerpoint/2010/main" val="2507476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checker’s Inspection Results </a:t>
            </a:r>
          </a:p>
          <a:p>
            <a:r>
              <a:rPr lang="en-US"/>
              <a:t>Three categories:</a:t>
            </a:r>
          </a:p>
          <a:p>
            <a:pPr marL="171450" indent="-171450">
              <a:buFont typeface="Wingdings" panose="05000000000000000000" pitchFamily="2" charset="2"/>
              <a:buChar char="§"/>
            </a:pPr>
            <a:r>
              <a:rPr lang="en-US"/>
              <a:t>Errors: content that makes a document very difficult or impossible for people with disabilities to access. Example: an image with no alt text.</a:t>
            </a:r>
          </a:p>
          <a:p>
            <a:pPr marL="171450" indent="-171450">
              <a:buFont typeface="Wingdings" panose="05000000000000000000" pitchFamily="2" charset="2"/>
              <a:buChar char="§"/>
            </a:pPr>
            <a:r>
              <a:rPr lang="en-US"/>
              <a:t>Warnings: content that in most - but not all - cases makes the document difficult for people with disabilities to access. Example: a link with text that is not descriptive of its function.</a:t>
            </a:r>
          </a:p>
          <a:p>
            <a:pPr marL="171450" indent="-171450">
              <a:buFont typeface="Wingdings" panose="05000000000000000000" pitchFamily="2" charset="2"/>
              <a:buChar char="§"/>
            </a:pPr>
            <a:r>
              <a:rPr lang="en-US"/>
              <a:t>Tips: content that people with disabilities can access, but that might be better organized or presented. Example: skipping from a first-level heading to a third-level heading.</a:t>
            </a:r>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77</a:t>
            </a:fld>
            <a:endParaRPr lang="en-GB"/>
          </a:p>
        </p:txBody>
      </p:sp>
    </p:spTree>
    <p:extLst>
      <p:ext uri="{BB962C8B-B14F-4D97-AF65-F5344CB8AC3E}">
        <p14:creationId xmlns:p14="http://schemas.microsoft.com/office/powerpoint/2010/main" val="3082180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Document properties </a:t>
            </a:r>
            <a:endParaRPr lang="en-GB"/>
          </a:p>
          <a:p>
            <a:pPr marL="0" indent="0">
              <a:buFont typeface="Wingdings" panose="05000000000000000000" pitchFamily="2" charset="2"/>
              <a:buNone/>
            </a:pPr>
            <a:r>
              <a:rPr lang="en-US"/>
              <a:t>Document properties permits the creator to enter information about: </a:t>
            </a:r>
          </a:p>
          <a:p>
            <a:pPr marL="171450" indent="-171450">
              <a:buFont typeface="Wingdings" panose="05000000000000000000" pitchFamily="2" charset="2"/>
              <a:buChar char="§"/>
            </a:pPr>
            <a:r>
              <a:rPr lang="en-US"/>
              <a:t>Title</a:t>
            </a:r>
          </a:p>
          <a:p>
            <a:pPr marL="171450" indent="-171450">
              <a:buFont typeface="Wingdings" panose="05000000000000000000" pitchFamily="2" charset="2"/>
              <a:buChar char="§"/>
            </a:pPr>
            <a:r>
              <a:rPr lang="en-US"/>
              <a:t>Author</a:t>
            </a:r>
          </a:p>
          <a:p>
            <a:pPr marL="171450" indent="-171450">
              <a:buFont typeface="Wingdings" panose="05000000000000000000" pitchFamily="2" charset="2"/>
              <a:buChar char="§"/>
            </a:pPr>
            <a:r>
              <a:rPr lang="en-US"/>
              <a:t>Key search words</a:t>
            </a:r>
          </a:p>
          <a:p>
            <a:pPr marL="171450" indent="-171450">
              <a:buFont typeface="Wingdings" panose="05000000000000000000" pitchFamily="2" charset="2"/>
              <a:buChar char="§"/>
            </a:pPr>
            <a:r>
              <a:rPr lang="en-US"/>
              <a:t>Language</a:t>
            </a:r>
          </a:p>
          <a:p>
            <a:pPr marL="171450" indent="-171450">
              <a:buFont typeface="Wingdings" panose="05000000000000000000" pitchFamily="2" charset="2"/>
              <a:buChar char="§"/>
            </a:pPr>
            <a:r>
              <a:rPr lang="en-US"/>
              <a:t>Comments </a:t>
            </a:r>
          </a:p>
          <a:p>
            <a:endParaRPr lang="en-GB"/>
          </a:p>
        </p:txBody>
      </p:sp>
      <p:sp>
        <p:nvSpPr>
          <p:cNvPr id="4" name="Slide Number Placeholder 3"/>
          <p:cNvSpPr>
            <a:spLocks noGrp="1"/>
          </p:cNvSpPr>
          <p:nvPr>
            <p:ph type="sldNum" sz="quarter" idx="5"/>
          </p:nvPr>
        </p:nvSpPr>
        <p:spPr/>
        <p:txBody>
          <a:bodyPr/>
          <a:lstStyle/>
          <a:p>
            <a:fld id="{6C3637DA-ECFF-4E30-8019-BCDA5E2DDEE1}" type="slidenum">
              <a:rPr lang="en-GB" smtClean="0"/>
              <a:t>78</a:t>
            </a:fld>
            <a:endParaRPr lang="en-GB"/>
          </a:p>
        </p:txBody>
      </p:sp>
    </p:spTree>
    <p:extLst>
      <p:ext uri="{BB962C8B-B14F-4D97-AF65-F5344CB8AC3E}">
        <p14:creationId xmlns:p14="http://schemas.microsoft.com/office/powerpoint/2010/main" val="157418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a:t>Convert Word Document to PDF</a:t>
            </a:r>
            <a:br>
              <a:rPr lang="en-US"/>
            </a:br>
            <a:r>
              <a:rPr lang="en-US"/>
              <a:t>You can convert the Word file to an accessible PDF document.</a:t>
            </a:r>
          </a:p>
          <a:p>
            <a:pPr marL="171450" indent="-171450">
              <a:buFont typeface="Wingdings" panose="05000000000000000000" pitchFamily="2" charset="2"/>
              <a:buChar char="§"/>
            </a:pPr>
            <a:r>
              <a:rPr lang="en-US"/>
              <a:t>Make sure the original Word document is accessible</a:t>
            </a:r>
          </a:p>
          <a:p>
            <a:endParaRPr lang="en-US"/>
          </a:p>
          <a:p>
            <a:r>
              <a:rPr lang="en-US"/>
              <a:t>The exported PDF will preserve the accessible features of the Word document, including:</a:t>
            </a:r>
          </a:p>
          <a:p>
            <a:endParaRPr lang="en-US"/>
          </a:p>
          <a:p>
            <a:pPr marL="171450" indent="-171450">
              <a:buFont typeface="Arial" panose="020B0604020202020204" pitchFamily="34" charset="0"/>
              <a:buChar char="•"/>
            </a:pPr>
            <a:r>
              <a:rPr lang="en-US"/>
              <a:t>heading structure</a:t>
            </a:r>
          </a:p>
          <a:p>
            <a:pPr marL="171450" indent="-171450">
              <a:buFont typeface="Arial" panose="020B0604020202020204" pitchFamily="34" charset="0"/>
              <a:buChar char="•"/>
            </a:pPr>
            <a:r>
              <a:rPr lang="en-US"/>
              <a:t>alternate text for images</a:t>
            </a:r>
          </a:p>
          <a:p>
            <a:pPr marL="171450" indent="-171450">
              <a:buFont typeface="Arial" panose="020B0604020202020204" pitchFamily="34" charset="0"/>
              <a:buChar char="•"/>
            </a:pPr>
            <a:r>
              <a:rPr lang="en-US"/>
              <a:t>Lists</a:t>
            </a:r>
          </a:p>
          <a:p>
            <a:pPr marL="171450" indent="-171450">
              <a:buFont typeface="Arial" panose="020B0604020202020204" pitchFamily="34" charset="0"/>
              <a:buChar char="•"/>
            </a:pPr>
            <a:r>
              <a:rPr lang="en-US"/>
              <a:t>Tables</a:t>
            </a:r>
          </a:p>
          <a:p>
            <a:pPr marL="0" indent="0">
              <a:buFont typeface="Arial" panose="020B0604020202020204" pitchFamily="34" charset="0"/>
              <a:buNone/>
            </a:pPr>
            <a:r>
              <a:rPr lang="en-US"/>
              <a:t>The process of creating an accessible PDF requires the installation of Adobe Acrobat Pro. </a:t>
            </a:r>
          </a:p>
          <a:p>
            <a:pPr marL="0" indent="0">
              <a:buFont typeface="Arial" panose="020B0604020202020204" pitchFamily="34" charset="0"/>
              <a:buNone/>
            </a:pPr>
            <a:endParaRPr lang="en-US"/>
          </a:p>
        </p:txBody>
      </p:sp>
      <p:sp>
        <p:nvSpPr>
          <p:cNvPr id="4" name="Segnaposto numero diapositiva 3"/>
          <p:cNvSpPr>
            <a:spLocks noGrp="1"/>
          </p:cNvSpPr>
          <p:nvPr>
            <p:ph type="sldNum" sz="quarter" idx="5"/>
          </p:nvPr>
        </p:nvSpPr>
        <p:spPr/>
        <p:txBody>
          <a:bodyPr/>
          <a:lstStyle/>
          <a:p>
            <a:fld id="{6C3637DA-ECFF-4E30-8019-BCDA5E2DDEE1}" type="slidenum">
              <a:rPr lang="en-GB" smtClean="0"/>
              <a:t>79</a:t>
            </a:fld>
            <a:endParaRPr lang="en-GB"/>
          </a:p>
        </p:txBody>
      </p:sp>
    </p:spTree>
    <p:extLst>
      <p:ext uri="{BB962C8B-B14F-4D97-AF65-F5344CB8AC3E}">
        <p14:creationId xmlns:p14="http://schemas.microsoft.com/office/powerpoint/2010/main" val="90388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Make your check list</a:t>
            </a:r>
          </a:p>
          <a:p>
            <a:pPr marL="0" indent="0">
              <a:lnSpc>
                <a:spcPct val="150000"/>
              </a:lnSpc>
              <a:buNone/>
            </a:pPr>
            <a:r>
              <a:rPr lang="en-US" sz="1200"/>
              <a:t>Use this checklist to make sure everyone can interact with your </a:t>
            </a:r>
            <a:r>
              <a:rPr lang="en-GB" sz="1200"/>
              <a:t>Tweets</a:t>
            </a:r>
          </a:p>
          <a:p>
            <a:pPr marL="0" indent="0">
              <a:lnSpc>
                <a:spcPct val="150000"/>
              </a:lnSpc>
              <a:buNone/>
            </a:pPr>
            <a:endParaRPr lang="en-GB" sz="1200"/>
          </a:p>
          <a:p>
            <a:pPr marL="171450" indent="-171450">
              <a:lnSpc>
                <a:spcPct val="150000"/>
              </a:lnSpc>
              <a:buFont typeface="Arial" panose="020B0604020202020204" pitchFamily="34" charset="0"/>
              <a:buChar char="•"/>
            </a:pPr>
            <a:r>
              <a:rPr lang="en-GB" sz="1200"/>
              <a:t>Make the text accessible </a:t>
            </a:r>
          </a:p>
          <a:p>
            <a:pPr marL="171450" indent="-171450">
              <a:lnSpc>
                <a:spcPct val="150000"/>
              </a:lnSpc>
              <a:buFont typeface="Arial" panose="020B0604020202020204" pitchFamily="34" charset="0"/>
              <a:buChar char="•"/>
            </a:pPr>
            <a:r>
              <a:rPr lang="en-GB" sz="1200"/>
              <a:t>Alternative Text Descriptions for Images</a:t>
            </a:r>
          </a:p>
          <a:p>
            <a:pPr marL="171450" indent="-171450">
              <a:lnSpc>
                <a:spcPct val="150000"/>
              </a:lnSpc>
              <a:buFont typeface="Arial" panose="020B0604020202020204" pitchFamily="34" charset="0"/>
              <a:buChar char="•"/>
            </a:pPr>
            <a:r>
              <a:rPr lang="en-US" sz="1200"/>
              <a:t>Use camel case for multi-word hashtags</a:t>
            </a:r>
            <a:endParaRPr lang="en-GB" sz="1200"/>
          </a:p>
          <a:p>
            <a:pPr marL="171450" indent="-171450">
              <a:lnSpc>
                <a:spcPct val="150000"/>
              </a:lnSpc>
              <a:buFont typeface="Arial" panose="020B0604020202020204" pitchFamily="34" charset="0"/>
              <a:buChar char="•"/>
            </a:pPr>
            <a:r>
              <a:rPr lang="en-US" sz="1200"/>
              <a:t>Make your link text short and understandable</a:t>
            </a:r>
          </a:p>
          <a:p>
            <a:pPr marL="171450" indent="-171450">
              <a:lnSpc>
                <a:spcPct val="150000"/>
              </a:lnSpc>
              <a:buFont typeface="Arial" panose="020B0604020202020204" pitchFamily="34" charset="0"/>
              <a:buChar char="•"/>
            </a:pPr>
            <a:r>
              <a:rPr lang="en-US" sz="1200"/>
              <a:t>Include video captions</a:t>
            </a:r>
          </a:p>
          <a:p>
            <a:endParaRPr lang="en-GB" b="1"/>
          </a:p>
        </p:txBody>
      </p:sp>
      <p:sp>
        <p:nvSpPr>
          <p:cNvPr id="4" name="Slide Number Placeholder 3"/>
          <p:cNvSpPr>
            <a:spLocks noGrp="1"/>
          </p:cNvSpPr>
          <p:nvPr>
            <p:ph type="sldNum" sz="quarter" idx="5"/>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29048893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chemeClr val="bg1"/>
                </a:solidFill>
              </a:rPr>
              <a:t>Accessible</a:t>
            </a:r>
            <a:br>
              <a:rPr lang="en-GB" sz="1200" b="1">
                <a:solidFill>
                  <a:schemeClr val="bg1"/>
                </a:solidFill>
              </a:rPr>
            </a:br>
            <a:r>
              <a:rPr lang="en-GB" sz="1200" b="1">
                <a:solidFill>
                  <a:schemeClr val="bg1"/>
                </a:solidFill>
              </a:rPr>
              <a:t>newsletters</a:t>
            </a:r>
          </a:p>
          <a:p>
            <a:endParaRPr lang="en-GB" sz="1200" b="1">
              <a:solidFill>
                <a:schemeClr val="bg1"/>
              </a:solidFill>
            </a:endParaRPr>
          </a:p>
          <a:p>
            <a:r>
              <a:rPr lang="en-GB" sz="1200" b="1">
                <a:solidFill>
                  <a:schemeClr val="bg1"/>
                </a:solidFill>
              </a:rPr>
              <a:t>Does not exist / needs to be created</a:t>
            </a:r>
            <a:endParaRPr lang="fr-BE" b="0"/>
          </a:p>
        </p:txBody>
      </p:sp>
      <p:sp>
        <p:nvSpPr>
          <p:cNvPr id="4" name="Slide Number Placeholder 3"/>
          <p:cNvSpPr>
            <a:spLocks noGrp="1"/>
          </p:cNvSpPr>
          <p:nvPr>
            <p:ph type="sldNum" sz="quarter" idx="5"/>
          </p:nvPr>
        </p:nvSpPr>
        <p:spPr/>
        <p:txBody>
          <a:bodyPr/>
          <a:lstStyle/>
          <a:p>
            <a:fld id="{6C3637DA-ECFF-4E30-8019-BCDA5E2DDEE1}" type="slidenum">
              <a:rPr lang="en-GB" smtClean="0"/>
              <a:t>80</a:t>
            </a:fld>
            <a:endParaRPr lang="en-GB"/>
          </a:p>
        </p:txBody>
      </p:sp>
    </p:spTree>
    <p:extLst>
      <p:ext uri="{BB962C8B-B14F-4D97-AF65-F5344CB8AC3E}">
        <p14:creationId xmlns:p14="http://schemas.microsoft.com/office/powerpoint/2010/main" val="38948113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a:t>
            </a:r>
            <a:r>
              <a:rPr lang="en-GB" baseline="0" dirty="0" err="1"/>
              <a:t>Bruxelles</a:t>
            </a:r>
            <a:r>
              <a:rPr lang="en-GB" baseline="0" dirty="0"/>
              <a:t> 1210</a:t>
            </a:r>
          </a:p>
          <a:p>
            <a:r>
              <a:rPr lang="en-GB" baseline="0" dirty="0"/>
              <a:t>Belgium</a:t>
            </a:r>
          </a:p>
          <a:p>
            <a:r>
              <a:rPr lang="en-GB" baseline="0" dirty="0"/>
              <a:t>Twitter: @MyEdf</a:t>
            </a:r>
          </a:p>
          <a:p>
            <a:r>
              <a:rPr lang="en-GB" baseline="0" dirty="0"/>
              <a:t>Facebook: </a:t>
            </a:r>
            <a:r>
              <a:rPr lang="fr-BE" b="0" i="0" dirty="0">
                <a:solidFill>
                  <a:srgbClr val="65676B"/>
                </a:solidFill>
                <a:effectLst/>
                <a:latin typeface="Segoe UI Historic" panose="020B0502040204020203" pitchFamily="34" charset="0"/>
              </a:rPr>
              <a:t>@EuropeanDisabilityForumEDF</a:t>
            </a:r>
          </a:p>
        </p:txBody>
      </p:sp>
      <p:sp>
        <p:nvSpPr>
          <p:cNvPr id="4" name="Slide Number Placeholder 3"/>
          <p:cNvSpPr>
            <a:spLocks noGrp="1"/>
          </p:cNvSpPr>
          <p:nvPr>
            <p:ph type="sldNum" sz="quarter" idx="10"/>
          </p:nvPr>
        </p:nvSpPr>
        <p:spPr/>
        <p:txBody>
          <a:bodyPr/>
          <a:lstStyle/>
          <a:p>
            <a:fld id="{6C3637DA-ECFF-4E30-8019-BCDA5E2DDEE1}" type="slidenum">
              <a:rPr lang="en-GB" smtClean="0"/>
              <a:t>81</a:t>
            </a:fld>
            <a:endParaRPr lang="en-GB"/>
          </a:p>
        </p:txBody>
      </p:sp>
    </p:spTree>
    <p:extLst>
      <p:ext uri="{BB962C8B-B14F-4D97-AF65-F5344CB8AC3E}">
        <p14:creationId xmlns:p14="http://schemas.microsoft.com/office/powerpoint/2010/main" val="182117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Accessible content </a:t>
            </a:r>
          </a:p>
          <a:p>
            <a:pPr marL="0" indent="0">
              <a:lnSpc>
                <a:spcPct val="150000"/>
              </a:lnSpc>
              <a:buNone/>
            </a:pPr>
            <a:r>
              <a:rPr lang="en-US" sz="1200"/>
              <a:t>Writing with clarity makes text more accessible and understandable. </a:t>
            </a:r>
          </a:p>
          <a:p>
            <a:pPr marL="171450" indent="-171450">
              <a:lnSpc>
                <a:spcPct val="150000"/>
              </a:lnSpc>
              <a:buFont typeface="Arial" panose="020B0604020202020204" pitchFamily="34" charset="0"/>
              <a:buChar char="•"/>
            </a:pPr>
            <a:r>
              <a:rPr lang="en-US" sz="1200"/>
              <a:t>Aim to keep every Tweet focused on one specific message, rather than trying to communicate multiple ideas</a:t>
            </a:r>
          </a:p>
          <a:p>
            <a:pPr marL="171450" indent="-171450">
              <a:lnSpc>
                <a:spcPct val="150000"/>
              </a:lnSpc>
              <a:buFont typeface="Arial" panose="020B0604020202020204" pitchFamily="34" charset="0"/>
              <a:buChar char="•"/>
            </a:pPr>
            <a:r>
              <a:rPr lang="en-US" sz="1200"/>
              <a:t>Simple and </a:t>
            </a:r>
            <a:r>
              <a:rPr lang="en-US" sz="1200" b="1"/>
              <a:t>plain language: easy to read, understand and use</a:t>
            </a:r>
          </a:p>
          <a:p>
            <a:endParaRPr lang="en-GB" b="1"/>
          </a:p>
        </p:txBody>
      </p:sp>
      <p:sp>
        <p:nvSpPr>
          <p:cNvPr id="4" name="Slide Number Placeholder 3"/>
          <p:cNvSpPr>
            <a:spLocks noGrp="1"/>
          </p:cNvSpPr>
          <p:nvPr>
            <p:ph type="sldNum" sz="quarter" idx="10"/>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9015776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10/10/2022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1BF83FF-F584-9371-ADAF-8D93182CDF49}"/>
              </a:ext>
            </a:extLst>
          </p:cNvPr>
          <p:cNvGrpSpPr>
            <a:grpSpLocks/>
          </p:cNvGrpSpPr>
          <p:nvPr userDrawn="1"/>
        </p:nvGrpSpPr>
        <p:grpSpPr bwMode="auto">
          <a:xfrm>
            <a:off x="597640" y="5523707"/>
            <a:ext cx="10996720" cy="1053188"/>
            <a:chOff x="1005810" y="1135233"/>
            <a:chExt cx="126111" cy="12084"/>
          </a:xfrm>
        </p:grpSpPr>
        <p:pic>
          <p:nvPicPr>
            <p:cNvPr id="9" name="Picture 8" descr="Citi Foundation logo">
              <a:extLst>
                <a:ext uri="{FF2B5EF4-FFF2-40B4-BE49-F238E27FC236}">
                  <a16:creationId xmlns:a16="http://schemas.microsoft.com/office/drawing/2014/main" id="{9E227736-D7D6-0933-496B-4D5FAB9A71D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2884" y="1136019"/>
              <a:ext cx="16539" cy="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EDF Logo">
              <a:extLst>
                <a:ext uri="{FF2B5EF4-FFF2-40B4-BE49-F238E27FC236}">
                  <a16:creationId xmlns:a16="http://schemas.microsoft.com/office/drawing/2014/main" id="{3282FAFC-4DA7-31FB-D4C0-9D133F3B7C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7637"/>
            <a:stretch>
              <a:fillRect/>
            </a:stretch>
          </p:blipFill>
          <p:spPr bwMode="auto">
            <a:xfrm>
              <a:off x="1122218" y="1135233"/>
              <a:ext cx="9703" cy="12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1" name="Picture 10" descr="Logo of Hungarian National Council of Federations of People with Disabilities">
              <a:extLst>
                <a:ext uri="{FF2B5EF4-FFF2-40B4-BE49-F238E27FC236}">
                  <a16:creationId xmlns:a16="http://schemas.microsoft.com/office/drawing/2014/main" id="{276F47E7-CF85-FB02-E46F-7CF3065EA3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3188" y="1137133"/>
              <a:ext cx="11105" cy="9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2" name="Picture 11" descr="Logo of Czech National Disability Council">
              <a:extLst>
                <a:ext uri="{FF2B5EF4-FFF2-40B4-BE49-F238E27FC236}">
                  <a16:creationId xmlns:a16="http://schemas.microsoft.com/office/drawing/2014/main" id="{29A0D578-B490-9A99-671B-46421E42A25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5345" y="1139226"/>
              <a:ext cx="23298" cy="64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3" name="Picture 12" descr="Logo of National Council of People with Disabilities in Bulgaria">
              <a:extLst>
                <a:ext uri="{FF2B5EF4-FFF2-40B4-BE49-F238E27FC236}">
                  <a16:creationId xmlns:a16="http://schemas.microsoft.com/office/drawing/2014/main" id="{CA2350BA-9647-3692-4C3D-0F4F9283384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05810" y="1136614"/>
              <a:ext cx="17302" cy="9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4" name="Picture 13" descr="Logo of Romanian National Disability Council (CNDR) ">
              <a:extLst>
                <a:ext uri="{FF2B5EF4-FFF2-40B4-BE49-F238E27FC236}">
                  <a16:creationId xmlns:a16="http://schemas.microsoft.com/office/drawing/2014/main" id="{CA221DC5-4BC6-9637-DBD0-35F2E21B1C2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9024" y="1136458"/>
              <a:ext cx="19096" cy="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descr="Logo of Slovak Disability Council (NROZP)">
              <a:extLst>
                <a:ext uri="{FF2B5EF4-FFF2-40B4-BE49-F238E27FC236}">
                  <a16:creationId xmlns:a16="http://schemas.microsoft.com/office/drawing/2014/main" id="{FE897D85-57EA-4181-B074-A13045EE639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9698" y="1135526"/>
              <a:ext cx="12422" cy="1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10/10/2022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10/10/2022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10/10/2022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fr-BE"/>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10/10/2022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591EC6-40CE-E2F9-3F2F-A8994ED97986}"/>
              </a:ext>
            </a:extLst>
          </p:cNvPr>
          <p:cNvSpPr/>
          <p:nvPr userDrawn="1"/>
        </p:nvSpPr>
        <p:spPr>
          <a:xfrm>
            <a:off x="-108284" y="0"/>
            <a:ext cx="12871048" cy="7037408"/>
          </a:xfrm>
          <a:prstGeom prst="rect">
            <a:avLst/>
          </a:prstGeom>
          <a:solidFill>
            <a:srgbClr val="BB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DF778A42-CA78-F0EB-8E01-560641EA89A2}"/>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2D8EE87-B266-D233-7BC9-DB4D2AA5BF6B}"/>
              </a:ext>
            </a:extLst>
          </p:cNvPr>
          <p:cNvSpPr/>
          <p:nvPr userDrawn="1"/>
        </p:nvSpPr>
        <p:spPr>
          <a:xfrm>
            <a:off x="146050" y="139700"/>
            <a:ext cx="11899900" cy="6581775"/>
          </a:xfrm>
          <a:prstGeom prst="rect">
            <a:avLst/>
          </a:prstGeom>
          <a:solidFill>
            <a:srgbClr val="075884">
              <a:alpha val="0"/>
            </a:srgbClr>
          </a:solidFill>
          <a:ln w="38100" cmpd="sng">
            <a:solidFill>
              <a:srgbClr val="0758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49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10/10/2022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B872FB7-52F7-47EC-87D7-765A0F918F4F}" type="datetimeFigureOut">
              <a:rPr lang="fr-BE" smtClean="0"/>
              <a:t>10/10/2022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34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B872FB7-52F7-47EC-87D7-765A0F918F4F}" type="datetimeFigureOut">
              <a:rPr lang="fr-BE" smtClean="0"/>
              <a:t>10/10/2022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B872FB7-52F7-47EC-87D7-765A0F918F4F}" type="datetimeFigureOut">
              <a:rPr lang="fr-BE" smtClean="0"/>
              <a:t>10/10/2022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10/10/2022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10/10/2022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10/10/2022</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3fTqb9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edf_guide_for_accessible_meetings_1.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df-feph.org/publications/digital-accessibility-training-session-1-making-word-documents-accessibl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edf-feph.org/publications/accessible-social-media-toolkit/" TargetMode="External"/><Relationship Id="rId4" Type="http://schemas.openxmlformats.org/officeDocument/2006/relationships/hyperlink" Target="https://www.edf-feph.org/publications/accessible-powerpoint-toolkit/"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support.google.com/hangouts/answer/3112005" TargetMode="External"/><Relationship Id="rId3" Type="http://schemas.openxmlformats.org/officeDocument/2006/relationships/hyperlink" Target="https://zoom.us/accessibility" TargetMode="External"/><Relationship Id="rId7" Type="http://schemas.openxmlformats.org/officeDocument/2006/relationships/hyperlink" Target="https://support.google.com/hangouts/answer/6320673?hl=e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support.goto.com/meeting/help/what-accessbility-features-are-available-in-gotomeeting" TargetMode="External"/><Relationship Id="rId5" Type="http://schemas.openxmlformats.org/officeDocument/2006/relationships/hyperlink" Target="https://support.microsoft.com/en-us/office/accessibility-support-for-microsoft-teams-d12ee53f-d15f-445e-be8d-f0ba2c5ee68f?ui=en-us&amp;rs=en-us&amp;ad=us" TargetMode="External"/><Relationship Id="rId4" Type="http://schemas.openxmlformats.org/officeDocument/2006/relationships/hyperlink" Target="https://support.zoom.us/hc/en-us/articles/207279736-Managing-and-viewing-closed-captioning" TargetMode="External"/><Relationship Id="rId9" Type="http://schemas.openxmlformats.org/officeDocument/2006/relationships/hyperlink" Target="https://support.google.com/meet/answer/7313544?hl=en"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w3.org/WAI/standards-guideline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colourcontrast.cc/" TargetMode="External"/><Relationship Id="rId4" Type="http://schemas.openxmlformats.org/officeDocument/2006/relationships/hyperlink" Target="https://webaim.org/resources/contrastcheck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customXml" Target="../ink/ink1.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182" y="2706169"/>
            <a:ext cx="6834936" cy="1277126"/>
          </a:xfrm>
        </p:spPr>
        <p:txBody>
          <a:bodyPr>
            <a:noAutofit/>
          </a:bodyPr>
          <a:lstStyle/>
          <a:p>
            <a:pPr algn="l"/>
            <a:r>
              <a:rPr lang="en-US" sz="4800"/>
              <a:t>Accessible Communications An introduction</a:t>
            </a:r>
            <a:br>
              <a:rPr lang="en-US" sz="4800"/>
            </a:br>
            <a:r>
              <a:rPr lang="en-US" sz="4800"/>
              <a:t>to various channels </a:t>
            </a:r>
            <a:endParaRPr lang="fr-BE" sz="4800" b="1">
              <a:solidFill>
                <a:srgbClr val="0070C0"/>
              </a:solidFill>
            </a:endParaRPr>
          </a:p>
        </p:txBody>
      </p:sp>
      <p:sp>
        <p:nvSpPr>
          <p:cNvPr id="3" name="Subtitle 2"/>
          <p:cNvSpPr>
            <a:spLocks noGrp="1"/>
          </p:cNvSpPr>
          <p:nvPr>
            <p:ph type="subTitle" idx="1"/>
          </p:nvPr>
        </p:nvSpPr>
        <p:spPr>
          <a:xfrm>
            <a:off x="5629182" y="3838329"/>
            <a:ext cx="6581274" cy="1010653"/>
          </a:xfrm>
        </p:spPr>
        <p:txBody>
          <a:bodyPr vert="horz" lIns="91440" tIns="45720" rIns="91440" bIns="45720" rtlCol="0" anchor="t">
            <a:normAutofit/>
          </a:bodyPr>
          <a:lstStyle/>
          <a:p>
            <a:pPr algn="l">
              <a:lnSpc>
                <a:spcPct val="100000"/>
              </a:lnSpc>
            </a:pPr>
            <a:br>
              <a:rPr lang="en-US" sz="2200"/>
            </a:br>
            <a:r>
              <a:rPr lang="en-US" sz="2200">
                <a:latin typeface="Verdana"/>
                <a:ea typeface="Verdana"/>
              </a:rPr>
              <a:t>September 19, 2022, 13:00 PM CEST</a:t>
            </a:r>
          </a:p>
        </p:txBody>
      </p:sp>
      <p:pic>
        <p:nvPicPr>
          <p:cNvPr id="4" name="Picture 3" descr="Shape&#10;&#10;Description automatically generated">
            <a:extLst>
              <a:ext uri="{FF2B5EF4-FFF2-40B4-BE49-F238E27FC236}">
                <a16:creationId xmlns:a16="http://schemas.microsoft.com/office/drawing/2014/main" id="{8DBF33F6-9E92-A2BB-07F6-E13F95D964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29616" y="574515"/>
            <a:ext cx="4845904" cy="4057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980B-5C99-44E1-B1D9-1DF0171FC09D}"/>
              </a:ext>
            </a:extLst>
          </p:cNvPr>
          <p:cNvSpPr>
            <a:spLocks noGrp="1"/>
          </p:cNvSpPr>
          <p:nvPr>
            <p:ph type="title"/>
          </p:nvPr>
        </p:nvSpPr>
        <p:spPr>
          <a:xfrm>
            <a:off x="345057" y="261607"/>
            <a:ext cx="11008743" cy="1325563"/>
          </a:xfrm>
        </p:spPr>
        <p:txBody>
          <a:bodyPr/>
          <a:lstStyle/>
          <a:p>
            <a:r>
              <a:rPr lang="en-GB"/>
              <a:t>Accessible Font</a:t>
            </a:r>
          </a:p>
        </p:txBody>
      </p:sp>
      <p:sp>
        <p:nvSpPr>
          <p:cNvPr id="3" name="Content Placeholder 2">
            <a:extLst>
              <a:ext uri="{FF2B5EF4-FFF2-40B4-BE49-F238E27FC236}">
                <a16:creationId xmlns:a16="http://schemas.microsoft.com/office/drawing/2014/main" id="{4A8224C8-0542-47F9-B575-93E686A92287}"/>
              </a:ext>
            </a:extLst>
          </p:cNvPr>
          <p:cNvSpPr>
            <a:spLocks noGrp="1"/>
          </p:cNvSpPr>
          <p:nvPr>
            <p:ph idx="1"/>
          </p:nvPr>
        </p:nvSpPr>
        <p:spPr>
          <a:xfrm>
            <a:off x="345057" y="1293962"/>
            <a:ext cx="11335109" cy="5302431"/>
          </a:xfrm>
        </p:spPr>
        <p:txBody>
          <a:bodyPr>
            <a:normAutofit/>
          </a:bodyPr>
          <a:lstStyle/>
          <a:p>
            <a:pPr>
              <a:lnSpc>
                <a:spcPct val="150000"/>
              </a:lnSpc>
            </a:pPr>
            <a:r>
              <a:rPr lang="en-US" sz="2200"/>
              <a:t>Avoid using online “Fancy text characters” </a:t>
            </a:r>
          </a:p>
          <a:p>
            <a:pPr marL="0" indent="0">
              <a:lnSpc>
                <a:spcPct val="150000"/>
              </a:lnSpc>
              <a:buNone/>
            </a:pPr>
            <a:r>
              <a:rPr lang="en-US" sz="2600" b="1"/>
              <a:t>𝔢𝔵𝔞𝔪𝔭𝔩𝔢: bolder </a:t>
            </a:r>
            <a:r>
              <a:rPr lang="en-US" sz="2600"/>
              <a:t>or </a:t>
            </a:r>
            <a:r>
              <a:rPr lang="en-US" sz="2600" i="1"/>
              <a:t>italic</a:t>
            </a:r>
            <a:r>
              <a:rPr lang="en-US" sz="2600"/>
              <a:t> or 𝒸𝓊𝓇𝓈𝒾𝓋𝑒 or different </a:t>
            </a:r>
            <a:r>
              <a:rPr lang="en-US" sz="2600" err="1"/>
              <a:t>ｃｈａｒａｃｔｅｒ</a:t>
            </a:r>
            <a:r>
              <a:rPr lang="en-US" sz="2600"/>
              <a:t> </a:t>
            </a:r>
            <a:r>
              <a:rPr lang="en-US" sz="2600" err="1"/>
              <a:t>ｓｐａｃｉｎｇ</a:t>
            </a:r>
            <a:r>
              <a:rPr lang="en-US" sz="2600"/>
              <a:t> or 𝖒𝖊𝖉𝖎𝖊𝖛𝖆𝖑. </a:t>
            </a:r>
          </a:p>
          <a:p>
            <a:pPr marL="0" indent="0">
              <a:lnSpc>
                <a:spcPct val="150000"/>
              </a:lnSpc>
              <a:buNone/>
            </a:pPr>
            <a:r>
              <a:rPr lang="en-US" sz="2200"/>
              <a:t>This makes the post unreadable by a screen reader </a:t>
            </a:r>
          </a:p>
          <a:p>
            <a:pPr>
              <a:lnSpc>
                <a:spcPct val="150000"/>
              </a:lnSpc>
            </a:pPr>
            <a:r>
              <a:rPr lang="en-US" sz="2200"/>
              <a:t>If possible, avoid abbreviations or acronyms that would sound strange if read by a screen readers. </a:t>
            </a:r>
          </a:p>
          <a:p>
            <a:pPr marL="0" indent="0">
              <a:lnSpc>
                <a:spcPct val="150000"/>
              </a:lnSpc>
              <a:buNone/>
            </a:pPr>
            <a:r>
              <a:rPr lang="en-US" sz="2200" b="1"/>
              <a:t>UN CRPD</a:t>
            </a:r>
            <a:r>
              <a:rPr lang="en-US" sz="2200"/>
              <a:t>: United Nations Convention on the Rights of Person with Disabilities </a:t>
            </a:r>
          </a:p>
          <a:p>
            <a:pPr marL="0" indent="0">
              <a:lnSpc>
                <a:spcPct val="150000"/>
              </a:lnSpc>
              <a:buNone/>
            </a:pPr>
            <a:r>
              <a:rPr lang="en-US" sz="2200" b="1"/>
              <a:t>Looking FWD: </a:t>
            </a:r>
            <a:r>
              <a:rPr lang="en-US" sz="2200"/>
              <a:t>Forward  /   </a:t>
            </a:r>
            <a:r>
              <a:rPr lang="en-US" sz="2200" b="1"/>
              <a:t>AFAIK: </a:t>
            </a:r>
            <a:r>
              <a:rPr lang="en-US" sz="2200"/>
              <a:t>As Far as I Know </a:t>
            </a:r>
          </a:p>
          <a:p>
            <a:pPr>
              <a:lnSpc>
                <a:spcPct val="150000"/>
              </a:lnSpc>
            </a:pPr>
            <a:endParaRPr lang="en-US" sz="2200"/>
          </a:p>
          <a:p>
            <a:pPr marL="0" indent="0">
              <a:lnSpc>
                <a:spcPct val="150000"/>
              </a:lnSpc>
              <a:buNone/>
            </a:pPr>
            <a:endParaRPr lang="en-GB" sz="2200"/>
          </a:p>
        </p:txBody>
      </p:sp>
    </p:spTree>
    <p:extLst>
      <p:ext uri="{BB962C8B-B14F-4D97-AF65-F5344CB8AC3E}">
        <p14:creationId xmlns:p14="http://schemas.microsoft.com/office/powerpoint/2010/main" val="125591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74AF-5B91-414B-AF9E-9C4C4FEEBB34}"/>
              </a:ext>
            </a:extLst>
          </p:cNvPr>
          <p:cNvSpPr>
            <a:spLocks noGrp="1"/>
          </p:cNvSpPr>
          <p:nvPr>
            <p:ph type="title"/>
          </p:nvPr>
        </p:nvSpPr>
        <p:spPr>
          <a:xfrm>
            <a:off x="396815" y="244356"/>
            <a:ext cx="10801709" cy="1273894"/>
          </a:xfrm>
        </p:spPr>
        <p:txBody>
          <a:bodyPr>
            <a:normAutofit fontScale="90000"/>
          </a:bodyPr>
          <a:lstStyle/>
          <a:p>
            <a:br>
              <a:rPr lang="en-GB"/>
            </a:br>
            <a:r>
              <a:rPr lang="en-GB" sz="4900"/>
              <a:t>Describe the content</a:t>
            </a:r>
            <a:br>
              <a:rPr lang="en-GB"/>
            </a:br>
            <a:endParaRPr lang="en-GB"/>
          </a:p>
        </p:txBody>
      </p:sp>
      <p:sp>
        <p:nvSpPr>
          <p:cNvPr id="3" name="Content Placeholder 2">
            <a:extLst>
              <a:ext uri="{FF2B5EF4-FFF2-40B4-BE49-F238E27FC236}">
                <a16:creationId xmlns:a16="http://schemas.microsoft.com/office/drawing/2014/main" id="{431A6323-E23A-47BC-8D47-EE6D32ECAE99}"/>
              </a:ext>
            </a:extLst>
          </p:cNvPr>
          <p:cNvSpPr>
            <a:spLocks noGrp="1"/>
          </p:cNvSpPr>
          <p:nvPr>
            <p:ph idx="1"/>
          </p:nvPr>
        </p:nvSpPr>
        <p:spPr>
          <a:xfrm>
            <a:off x="396815" y="1362974"/>
            <a:ext cx="11438627" cy="4974624"/>
          </a:xfrm>
        </p:spPr>
        <p:txBody>
          <a:bodyPr>
            <a:normAutofit lnSpcReduction="10000"/>
          </a:bodyPr>
          <a:lstStyle/>
          <a:p>
            <a:pPr>
              <a:lnSpc>
                <a:spcPct val="170000"/>
              </a:lnSpc>
            </a:pPr>
            <a:r>
              <a:rPr lang="en-US" sz="2200"/>
              <a:t>When you post or tweet a hyperlink you can explicitly describe the content you’re linking to or featuring in your social media post giving indication   </a:t>
            </a:r>
          </a:p>
          <a:p>
            <a:pPr marL="0" indent="0">
              <a:lnSpc>
                <a:spcPct val="170000"/>
              </a:lnSpc>
              <a:buNone/>
            </a:pPr>
            <a:r>
              <a:rPr lang="en-US" sz="2200" b="1"/>
              <a:t>  (e.g., [PIC], [VIDEO], [AUDIO], [GIF]).</a:t>
            </a:r>
          </a:p>
          <a:p>
            <a:pPr marL="0" indent="0">
              <a:lnSpc>
                <a:spcPct val="170000"/>
              </a:lnSpc>
              <a:buNone/>
            </a:pPr>
            <a:r>
              <a:rPr lang="en-US" sz="2200"/>
              <a:t>“Thanks to all for joining us on today, looking at human rights-based counter narratives and how best to communicate them. [PIC] </a:t>
            </a:r>
            <a:r>
              <a:rPr lang="en-US" sz="2200">
                <a:hlinkClick r:id="rId3"/>
              </a:rPr>
              <a:t>https://bit.ly/3fTqb9V</a:t>
            </a:r>
            <a:r>
              <a:rPr lang="en-US" sz="2200"/>
              <a:t>“</a:t>
            </a:r>
          </a:p>
          <a:p>
            <a:pPr marL="0" indent="0">
              <a:lnSpc>
                <a:spcPct val="170000"/>
              </a:lnSpc>
              <a:buNone/>
            </a:pPr>
            <a:endParaRPr lang="en-US" sz="2200"/>
          </a:p>
          <a:p>
            <a:pPr marL="0" indent="0">
              <a:lnSpc>
                <a:spcPct val="170000"/>
              </a:lnSpc>
              <a:buNone/>
            </a:pPr>
            <a:r>
              <a:rPr lang="en-US" sz="2200"/>
              <a:t>Doing so lets users, including those with screen readers know what to expect before clicking a link.</a:t>
            </a:r>
          </a:p>
          <a:p>
            <a:endParaRPr lang="en-US"/>
          </a:p>
        </p:txBody>
      </p:sp>
    </p:spTree>
    <p:extLst>
      <p:ext uri="{BB962C8B-B14F-4D97-AF65-F5344CB8AC3E}">
        <p14:creationId xmlns:p14="http://schemas.microsoft.com/office/powerpoint/2010/main" val="104426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1" y="192596"/>
            <a:ext cx="10974238" cy="1325563"/>
          </a:xfrm>
        </p:spPr>
        <p:txBody>
          <a:bodyPr/>
          <a:lstStyle/>
          <a:p>
            <a:r>
              <a:rPr lang="en-GB"/>
              <a:t>Add Alternative Text for Images</a:t>
            </a:r>
          </a:p>
        </p:txBody>
      </p:sp>
      <p:sp>
        <p:nvSpPr>
          <p:cNvPr id="3" name="Content Placeholder 2"/>
          <p:cNvSpPr>
            <a:spLocks noGrp="1"/>
          </p:cNvSpPr>
          <p:nvPr>
            <p:ph idx="1"/>
          </p:nvPr>
        </p:nvSpPr>
        <p:spPr>
          <a:xfrm>
            <a:off x="379561" y="1293962"/>
            <a:ext cx="11490385" cy="4848045"/>
          </a:xfrm>
        </p:spPr>
        <p:txBody>
          <a:bodyPr vert="horz" lIns="91440" tIns="45720" rIns="91440" bIns="45720" rtlCol="0" anchor="t">
            <a:normAutofit/>
          </a:bodyPr>
          <a:lstStyle/>
          <a:p>
            <a:pPr>
              <a:lnSpc>
                <a:spcPct val="150000"/>
              </a:lnSpc>
            </a:pPr>
            <a:r>
              <a:rPr lang="en-US" sz="2200" dirty="0">
                <a:latin typeface="Verdana"/>
                <a:ea typeface="Verdana"/>
              </a:rPr>
              <a:t>Under the image, tap </a:t>
            </a:r>
            <a:r>
              <a:rPr lang="en-US" sz="2200" b="1" dirty="0">
                <a:latin typeface="Verdana"/>
                <a:ea typeface="Verdana"/>
              </a:rPr>
              <a:t>"Add description”</a:t>
            </a:r>
            <a:r>
              <a:rPr lang="en-US" sz="2200" dirty="0">
                <a:latin typeface="Verdana"/>
                <a:ea typeface="Verdana"/>
              </a:rPr>
              <a:t>.</a:t>
            </a:r>
            <a:r>
              <a:rPr lang="en-US" sz="2200" b="1" dirty="0">
                <a:latin typeface="Verdana"/>
                <a:ea typeface="Verdana"/>
              </a:rPr>
              <a:t> </a:t>
            </a:r>
            <a:endParaRPr lang="en-US" sz="2200" b="1" dirty="0"/>
          </a:p>
          <a:p>
            <a:pPr>
              <a:lnSpc>
                <a:spcPct val="150000"/>
              </a:lnSpc>
            </a:pPr>
            <a:r>
              <a:rPr lang="en-US" sz="2200" dirty="0">
                <a:latin typeface="Verdana"/>
                <a:ea typeface="Verdana"/>
              </a:rPr>
              <a:t>This is the button that lets you add a description to any image that you directly include in a tweet. </a:t>
            </a:r>
            <a:endParaRPr lang="en-US" sz="2200" dirty="0"/>
          </a:p>
          <a:p>
            <a:pPr>
              <a:lnSpc>
                <a:spcPct val="150000"/>
              </a:lnSpc>
            </a:pPr>
            <a:endParaRPr lang="en-US" sz="2200"/>
          </a:p>
          <a:p>
            <a:pPr marL="0" indent="0">
              <a:lnSpc>
                <a:spcPct val="150000"/>
              </a:lnSpc>
              <a:buNone/>
            </a:pPr>
            <a:endParaRPr lang="en-US" sz="2200"/>
          </a:p>
          <a:p>
            <a:pPr>
              <a:lnSpc>
                <a:spcPct val="150000"/>
              </a:lnSpc>
            </a:pPr>
            <a:endParaRPr lang="en-US"/>
          </a:p>
          <a:p>
            <a:pPr>
              <a:lnSpc>
                <a:spcPct val="150000"/>
              </a:lnSpc>
            </a:pPr>
            <a:endParaRPr lang="en-US"/>
          </a:p>
          <a:p>
            <a:pPr>
              <a:lnSpc>
                <a:spcPct val="150000"/>
              </a:lnSpc>
            </a:pPr>
            <a:endParaRPr lang="en-GB"/>
          </a:p>
        </p:txBody>
      </p:sp>
      <p:pic>
        <p:nvPicPr>
          <p:cNvPr id="6" name="Picture 7" descr="Screenshot of tweet showing where is alt button and the description section">
            <a:extLst>
              <a:ext uri="{FF2B5EF4-FFF2-40B4-BE49-F238E27FC236}">
                <a16:creationId xmlns:a16="http://schemas.microsoft.com/office/drawing/2014/main" id="{D387DC3B-DD9D-D28B-19AF-57ED643D9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5382" y="2717030"/>
            <a:ext cx="4583501" cy="3868091"/>
          </a:xfrm>
          <a:prstGeom prst="rect">
            <a:avLst/>
          </a:prstGeom>
          <a:ln w="57150">
            <a:solidFill>
              <a:srgbClr val="FFC752"/>
            </a:solidFill>
          </a:ln>
        </p:spPr>
      </p:pic>
      <p:pic>
        <p:nvPicPr>
          <p:cNvPr id="8" name="Picture 8" descr="After adding an image to your tweet, click on &quot;add description&quot; to add the alt text">
            <a:extLst>
              <a:ext uri="{FF2B5EF4-FFF2-40B4-BE49-F238E27FC236}">
                <a16:creationId xmlns:a16="http://schemas.microsoft.com/office/drawing/2014/main" id="{637BAE63-D653-B5B8-F40A-CC45BD9A5A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118" y="3431726"/>
            <a:ext cx="5388633" cy="2582473"/>
          </a:xfrm>
          <a:prstGeom prst="rect">
            <a:avLst/>
          </a:prstGeom>
          <a:ln w="57150">
            <a:solidFill>
              <a:srgbClr val="FFC752"/>
            </a:solidFill>
          </a:ln>
        </p:spPr>
      </p:pic>
    </p:spTree>
    <p:extLst>
      <p:ext uri="{BB962C8B-B14F-4D97-AF65-F5344CB8AC3E}">
        <p14:creationId xmlns:p14="http://schemas.microsoft.com/office/powerpoint/2010/main" val="334927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AC7970-D011-492A-8740-D6BFF9F6AF61}"/>
              </a:ext>
            </a:extLst>
          </p:cNvPr>
          <p:cNvSpPr>
            <a:spLocks noGrp="1"/>
          </p:cNvSpPr>
          <p:nvPr>
            <p:ph type="title"/>
          </p:nvPr>
        </p:nvSpPr>
        <p:spPr>
          <a:xfrm>
            <a:off x="465826" y="313366"/>
            <a:ext cx="10887974" cy="1325563"/>
          </a:xfrm>
        </p:spPr>
        <p:txBody>
          <a:bodyPr/>
          <a:lstStyle/>
          <a:p>
            <a:r>
              <a:rPr lang="en-US"/>
              <a:t>Steps to enable Alternative Text </a:t>
            </a:r>
            <a:endParaRPr lang="en-GB"/>
          </a:p>
        </p:txBody>
      </p:sp>
      <p:pic>
        <p:nvPicPr>
          <p:cNvPr id="4" name="Content Placeholder 3" descr="Screenshot showing where to enable Alt text on twitter:Home &gt; More &gt;&#10;Setting and privacy:&#10;Accessibility  &gt; Vision&#10;Compose image descriptions &#10;&#10;">
            <a:extLst>
              <a:ext uri="{FF2B5EF4-FFF2-40B4-BE49-F238E27FC236}">
                <a16:creationId xmlns:a16="http://schemas.microsoft.com/office/drawing/2014/main" id="{0E23F97A-D20A-45CA-8FBA-FD130D26EBC3}"/>
              </a:ext>
            </a:extLst>
          </p:cNvPr>
          <p:cNvPicPr>
            <a:picLocks noGrp="1" noChangeAspect="1"/>
          </p:cNvPicPr>
          <p:nvPr>
            <p:ph sz="half" idx="1"/>
          </p:nvPr>
        </p:nvPicPr>
        <p:blipFill>
          <a:blip r:embed="rId3"/>
          <a:stretch>
            <a:fillRect/>
          </a:stretch>
        </p:blipFill>
        <p:spPr>
          <a:xfrm>
            <a:off x="3761117" y="2191109"/>
            <a:ext cx="8141898" cy="4210141"/>
          </a:xfrm>
          <a:prstGeom prst="rect">
            <a:avLst/>
          </a:prstGeom>
        </p:spPr>
      </p:pic>
      <p:sp>
        <p:nvSpPr>
          <p:cNvPr id="10" name="Content Placeholder 9">
            <a:extLst>
              <a:ext uri="{FF2B5EF4-FFF2-40B4-BE49-F238E27FC236}">
                <a16:creationId xmlns:a16="http://schemas.microsoft.com/office/drawing/2014/main" id="{FB5E88FA-B659-4D24-8EB6-DBEF7E2716AD}"/>
              </a:ext>
            </a:extLst>
          </p:cNvPr>
          <p:cNvSpPr>
            <a:spLocks noGrp="1"/>
          </p:cNvSpPr>
          <p:nvPr>
            <p:ph sz="half" idx="2"/>
          </p:nvPr>
        </p:nvSpPr>
        <p:spPr>
          <a:xfrm>
            <a:off x="288985" y="1998154"/>
            <a:ext cx="3817189" cy="4351338"/>
          </a:xfrm>
        </p:spPr>
        <p:txBody>
          <a:bodyPr>
            <a:normAutofit/>
          </a:bodyPr>
          <a:lstStyle/>
          <a:p>
            <a:pPr>
              <a:lnSpc>
                <a:spcPct val="150000"/>
              </a:lnSpc>
            </a:pPr>
            <a:r>
              <a:rPr lang="en-GB" sz="2200"/>
              <a:t>Home &gt; More &gt;</a:t>
            </a:r>
          </a:p>
          <a:p>
            <a:pPr marL="0" indent="0">
              <a:lnSpc>
                <a:spcPct val="150000"/>
              </a:lnSpc>
              <a:buNone/>
            </a:pPr>
            <a:r>
              <a:rPr lang="en-GB" sz="2200"/>
              <a:t>Setting and privacy:</a:t>
            </a:r>
          </a:p>
          <a:p>
            <a:pPr>
              <a:lnSpc>
                <a:spcPct val="150000"/>
              </a:lnSpc>
            </a:pPr>
            <a:r>
              <a:rPr lang="en-GB" sz="2200"/>
              <a:t>Accessibility  &gt; Vision</a:t>
            </a:r>
          </a:p>
          <a:p>
            <a:pPr marL="0" indent="0">
              <a:lnSpc>
                <a:spcPct val="150000"/>
              </a:lnSpc>
              <a:buNone/>
            </a:pPr>
            <a:r>
              <a:rPr lang="en-GB" sz="2200" b="1"/>
              <a:t>Compose image descriptions </a:t>
            </a:r>
          </a:p>
        </p:txBody>
      </p:sp>
    </p:spTree>
    <p:extLst>
      <p:ext uri="{BB962C8B-B14F-4D97-AF65-F5344CB8AC3E}">
        <p14:creationId xmlns:p14="http://schemas.microsoft.com/office/powerpoint/2010/main" val="61138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1799-74A3-4AA1-8A18-EB0120B11427}"/>
              </a:ext>
            </a:extLst>
          </p:cNvPr>
          <p:cNvSpPr>
            <a:spLocks noGrp="1"/>
          </p:cNvSpPr>
          <p:nvPr>
            <p:ph type="title"/>
          </p:nvPr>
        </p:nvSpPr>
        <p:spPr>
          <a:xfrm>
            <a:off x="431321" y="89169"/>
            <a:ext cx="10922479" cy="1325563"/>
          </a:xfrm>
        </p:spPr>
        <p:txBody>
          <a:bodyPr/>
          <a:lstStyle/>
          <a:p>
            <a:r>
              <a:rPr lang="en-GB"/>
              <a:t>How to add ALT - Text </a:t>
            </a:r>
          </a:p>
        </p:txBody>
      </p:sp>
      <p:sp>
        <p:nvSpPr>
          <p:cNvPr id="3" name="Content Placeholder 2">
            <a:extLst>
              <a:ext uri="{FF2B5EF4-FFF2-40B4-BE49-F238E27FC236}">
                <a16:creationId xmlns:a16="http://schemas.microsoft.com/office/drawing/2014/main" id="{22C6A430-17F9-4AFA-B7F3-26CE419E52C7}"/>
              </a:ext>
            </a:extLst>
          </p:cNvPr>
          <p:cNvSpPr>
            <a:spLocks noGrp="1"/>
          </p:cNvSpPr>
          <p:nvPr>
            <p:ph idx="1"/>
          </p:nvPr>
        </p:nvSpPr>
        <p:spPr>
          <a:xfrm>
            <a:off x="431321" y="1293962"/>
            <a:ext cx="11329358" cy="5124091"/>
          </a:xfrm>
        </p:spPr>
        <p:txBody>
          <a:bodyPr>
            <a:normAutofit fontScale="92500" lnSpcReduction="10000"/>
          </a:bodyPr>
          <a:lstStyle/>
          <a:p>
            <a:pPr>
              <a:lnSpc>
                <a:spcPct val="150000"/>
              </a:lnSpc>
            </a:pPr>
            <a:r>
              <a:rPr lang="en-US" sz="2400"/>
              <a:t>To insert descriptive text, click +ALT button.</a:t>
            </a:r>
          </a:p>
          <a:p>
            <a:pPr>
              <a:lnSpc>
                <a:spcPct val="150000"/>
              </a:lnSpc>
            </a:pPr>
            <a:r>
              <a:rPr lang="en-US" sz="2400"/>
              <a:t>Type your description of the image and click the </a:t>
            </a:r>
            <a:r>
              <a:rPr lang="en-US" sz="2400" b="1"/>
              <a:t>Done</a:t>
            </a:r>
            <a:r>
              <a:rPr lang="en-US" sz="2400"/>
              <a:t> button. </a:t>
            </a:r>
          </a:p>
          <a:p>
            <a:pPr>
              <a:lnSpc>
                <a:spcPct val="150000"/>
              </a:lnSpc>
            </a:pPr>
            <a:r>
              <a:rPr lang="en-US" sz="2400"/>
              <a:t>To edit the description, re-open the Add description or </a:t>
            </a:r>
            <a:r>
              <a:rPr lang="en-US" sz="2400" b="1"/>
              <a:t>+ALT </a:t>
            </a:r>
            <a:r>
              <a:rPr lang="en-US" sz="2400"/>
              <a:t>to posting the Tweet. The limit is 1000 characters.</a:t>
            </a:r>
          </a:p>
          <a:p>
            <a:pPr>
              <a:lnSpc>
                <a:spcPct val="150000"/>
              </a:lnSpc>
            </a:pPr>
            <a:r>
              <a:rPr lang="en-US" sz="2400"/>
              <a:t>You can add a description to each image in a Tweet</a:t>
            </a:r>
          </a:p>
          <a:p>
            <a:pPr marL="0" indent="0">
              <a:lnSpc>
                <a:spcPct val="150000"/>
              </a:lnSpc>
              <a:buNone/>
            </a:pPr>
            <a:r>
              <a:rPr lang="en-US" sz="2400" b="1">
                <a:solidFill>
                  <a:srgbClr val="C00000"/>
                </a:solidFill>
              </a:rPr>
              <a:t>Note: </a:t>
            </a:r>
            <a:r>
              <a:rPr lang="en-US" sz="2400"/>
              <a:t>Image descriptions cannot be added to videos</a:t>
            </a:r>
          </a:p>
          <a:p>
            <a:endParaRPr lang="en-GB" sz="2400"/>
          </a:p>
          <a:p>
            <a:pPr marL="0" indent="0">
              <a:lnSpc>
                <a:spcPct val="160000"/>
              </a:lnSpc>
              <a:buNone/>
            </a:pPr>
            <a:r>
              <a:rPr lang="en-US" sz="2400" b="1">
                <a:solidFill>
                  <a:srgbClr val="C00000"/>
                </a:solidFill>
              </a:rPr>
              <a:t>Did you not… </a:t>
            </a:r>
            <a:r>
              <a:rPr lang="en-US" sz="2400"/>
              <a:t>Just adding an Alt-text may not be enough. You can describe the image in the body of the tweet.</a:t>
            </a:r>
          </a:p>
          <a:p>
            <a:pPr marL="0" indent="0">
              <a:buNone/>
            </a:pPr>
            <a:endParaRPr lang="en-GB" sz="2200"/>
          </a:p>
        </p:txBody>
      </p:sp>
    </p:spTree>
    <p:extLst>
      <p:ext uri="{BB962C8B-B14F-4D97-AF65-F5344CB8AC3E}">
        <p14:creationId xmlns:p14="http://schemas.microsoft.com/office/powerpoint/2010/main" val="413712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FB97-D9A8-477E-8906-5650DD6154D2}"/>
              </a:ext>
            </a:extLst>
          </p:cNvPr>
          <p:cNvSpPr>
            <a:spLocks noGrp="1"/>
          </p:cNvSpPr>
          <p:nvPr>
            <p:ph type="title"/>
          </p:nvPr>
        </p:nvSpPr>
        <p:spPr>
          <a:xfrm>
            <a:off x="362308" y="365125"/>
            <a:ext cx="10991493" cy="1325563"/>
          </a:xfrm>
        </p:spPr>
        <p:txBody>
          <a:bodyPr/>
          <a:lstStyle/>
          <a:p>
            <a:r>
              <a:rPr lang="en-GB"/>
              <a:t>Text in Tweet’s image </a:t>
            </a:r>
          </a:p>
        </p:txBody>
      </p:sp>
      <p:sp>
        <p:nvSpPr>
          <p:cNvPr id="3" name="Content Placeholder 2">
            <a:extLst>
              <a:ext uri="{FF2B5EF4-FFF2-40B4-BE49-F238E27FC236}">
                <a16:creationId xmlns:a16="http://schemas.microsoft.com/office/drawing/2014/main" id="{C2448A4E-0F3F-4F00-A231-7A65E5E0962B}"/>
              </a:ext>
            </a:extLst>
          </p:cNvPr>
          <p:cNvSpPr>
            <a:spLocks noGrp="1"/>
          </p:cNvSpPr>
          <p:nvPr>
            <p:ph sz="half" idx="1"/>
          </p:nvPr>
        </p:nvSpPr>
        <p:spPr>
          <a:xfrm>
            <a:off x="362308" y="1811547"/>
            <a:ext cx="6504317" cy="4527416"/>
          </a:xfrm>
        </p:spPr>
        <p:txBody>
          <a:bodyPr>
            <a:normAutofit/>
          </a:bodyPr>
          <a:lstStyle/>
          <a:p>
            <a:pPr>
              <a:lnSpc>
                <a:spcPct val="150000"/>
              </a:lnSpc>
            </a:pPr>
            <a:r>
              <a:rPr lang="en-US" sz="2200"/>
              <a:t>If you must include </a:t>
            </a:r>
            <a:r>
              <a:rPr lang="en-US" sz="2200" b="1"/>
              <a:t>text </a:t>
            </a:r>
            <a:r>
              <a:rPr lang="en-US" sz="2200"/>
              <a:t>in your Tweet's image, be sure to add in an alternative text.</a:t>
            </a:r>
          </a:p>
          <a:p>
            <a:pPr>
              <a:lnSpc>
                <a:spcPct val="150000"/>
              </a:lnSpc>
            </a:pPr>
            <a:r>
              <a:rPr lang="en-US" sz="2200"/>
              <a:t>Add info in the main text of the tweet</a:t>
            </a:r>
          </a:p>
          <a:p>
            <a:pPr>
              <a:lnSpc>
                <a:spcPct val="150000"/>
              </a:lnSpc>
            </a:pPr>
            <a:r>
              <a:rPr lang="en-US" sz="2200" b="1"/>
              <a:t>Check colors contrast:</a:t>
            </a:r>
            <a:r>
              <a:rPr lang="en-US" sz="2200"/>
              <a:t> If your tweet contains an infographic, make sure the </a:t>
            </a:r>
            <a:r>
              <a:rPr lang="en-US" sz="2200" err="1"/>
              <a:t>colours</a:t>
            </a:r>
            <a:r>
              <a:rPr lang="en-US" sz="2200"/>
              <a:t> are well contrasted.</a:t>
            </a:r>
          </a:p>
          <a:p>
            <a:pPr marL="0" indent="0">
              <a:buNone/>
            </a:pPr>
            <a:endParaRPr lang="en-GB"/>
          </a:p>
        </p:txBody>
      </p:sp>
      <p:pic>
        <p:nvPicPr>
          <p:cNvPr id="5" name="Content Placeholder 4" descr="Screenshot of tweet &#10;Today at 2.00 pm (Brussel time) explore and learn more about web accessibility&#10;Register and join W3c the first web accessibility initiative Communities of Practice project (WAI Coop) open event zoom link">
            <a:extLst>
              <a:ext uri="{FF2B5EF4-FFF2-40B4-BE49-F238E27FC236}">
                <a16:creationId xmlns:a16="http://schemas.microsoft.com/office/drawing/2014/main" id="{AB372D1A-37F7-48D5-9C3E-17E1844FF97C}"/>
              </a:ext>
            </a:extLst>
          </p:cNvPr>
          <p:cNvPicPr>
            <a:picLocks noGrp="1" noChangeAspect="1"/>
          </p:cNvPicPr>
          <p:nvPr>
            <p:ph sz="half" idx="2"/>
          </p:nvPr>
        </p:nvPicPr>
        <p:blipFill>
          <a:blip r:embed="rId3"/>
          <a:stretch>
            <a:fillRect/>
          </a:stretch>
        </p:blipFill>
        <p:spPr>
          <a:xfrm>
            <a:off x="7591245" y="931653"/>
            <a:ext cx="4186029" cy="5355550"/>
          </a:xfrm>
          <a:prstGeom prst="rect">
            <a:avLst/>
          </a:prstGeom>
        </p:spPr>
      </p:pic>
    </p:spTree>
    <p:extLst>
      <p:ext uri="{BB962C8B-B14F-4D97-AF65-F5344CB8AC3E}">
        <p14:creationId xmlns:p14="http://schemas.microsoft.com/office/powerpoint/2010/main" val="42367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6" y="374831"/>
            <a:ext cx="10767203" cy="1325563"/>
          </a:xfrm>
        </p:spPr>
        <p:txBody>
          <a:bodyPr/>
          <a:lstStyle/>
          <a:p>
            <a:r>
              <a:rPr lang="en-GB"/>
              <a:t>Animated GIFs</a:t>
            </a:r>
          </a:p>
        </p:txBody>
      </p:sp>
      <p:sp>
        <p:nvSpPr>
          <p:cNvPr id="3" name="Content Placeholder 2"/>
          <p:cNvSpPr>
            <a:spLocks noGrp="1"/>
          </p:cNvSpPr>
          <p:nvPr>
            <p:ph sz="half" idx="1"/>
          </p:nvPr>
        </p:nvSpPr>
        <p:spPr>
          <a:xfrm>
            <a:off x="586595" y="1345722"/>
            <a:ext cx="11162581" cy="5279366"/>
          </a:xfrm>
        </p:spPr>
        <p:txBody>
          <a:bodyPr>
            <a:noAutofit/>
          </a:bodyPr>
          <a:lstStyle/>
          <a:p>
            <a:pPr marL="0" indent="0">
              <a:lnSpc>
                <a:spcPct val="150000"/>
              </a:lnSpc>
              <a:buNone/>
            </a:pPr>
            <a:r>
              <a:rPr lang="en-US" sz="2200"/>
              <a:t>Twitter allows alternative text descriptions on GIFs. When you use GIFs </a:t>
            </a:r>
            <a:r>
              <a:rPr lang="en-US" sz="2200" b="1"/>
              <a:t>add alternative text.</a:t>
            </a:r>
          </a:p>
          <a:p>
            <a:pPr marL="0" indent="0">
              <a:lnSpc>
                <a:spcPct val="150000"/>
              </a:lnSpc>
              <a:buNone/>
            </a:pPr>
            <a:endParaRPr lang="en-US" sz="2200"/>
          </a:p>
          <a:p>
            <a:pPr marL="0" indent="0">
              <a:lnSpc>
                <a:spcPct val="150000"/>
              </a:lnSpc>
              <a:buNone/>
            </a:pPr>
            <a:endParaRPr lang="en-US" sz="2200"/>
          </a:p>
          <a:p>
            <a:pPr marL="0" indent="0">
              <a:lnSpc>
                <a:spcPct val="150000"/>
              </a:lnSpc>
              <a:buNone/>
            </a:pPr>
            <a:endParaRPr lang="en-US" sz="2200"/>
          </a:p>
          <a:p>
            <a:pPr marL="0" indent="0">
              <a:lnSpc>
                <a:spcPct val="150000"/>
              </a:lnSpc>
              <a:buNone/>
            </a:pPr>
            <a:endParaRPr lang="en-US" sz="2200"/>
          </a:p>
          <a:p>
            <a:pPr marL="0" indent="0">
              <a:lnSpc>
                <a:spcPct val="150000"/>
              </a:lnSpc>
              <a:buNone/>
            </a:pPr>
            <a:r>
              <a:rPr lang="en-US" sz="2200"/>
              <a:t>Many users who do not use screen readers may have trouble reading images of text in a GIF that are low-resolution, low-contrast, distorted or only shown briefly.</a:t>
            </a:r>
          </a:p>
        </p:txBody>
      </p:sp>
      <p:pic>
        <p:nvPicPr>
          <p:cNvPr id="5" name="Picture 4" descr="A group of blue birds on a branch&#10;&#10;Animated Gifs">
            <a:extLst>
              <a:ext uri="{FF2B5EF4-FFF2-40B4-BE49-F238E27FC236}">
                <a16:creationId xmlns:a16="http://schemas.microsoft.com/office/drawing/2014/main" id="{5EE215C4-C16B-4700-B786-68DED7B95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2641" y="2331100"/>
            <a:ext cx="5124091" cy="2482916"/>
          </a:xfrm>
          <a:prstGeom prst="rect">
            <a:avLst/>
          </a:prstGeom>
        </p:spPr>
      </p:pic>
    </p:spTree>
    <p:extLst>
      <p:ext uri="{BB962C8B-B14F-4D97-AF65-F5344CB8AC3E}">
        <p14:creationId xmlns:p14="http://schemas.microsoft.com/office/powerpoint/2010/main" val="306204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75" y="311351"/>
            <a:ext cx="10870721" cy="1325563"/>
          </a:xfrm>
        </p:spPr>
        <p:txBody>
          <a:bodyPr/>
          <a:lstStyle/>
          <a:p>
            <a:r>
              <a:rPr lang="en-GB"/>
              <a:t>Emojis and Emoticons</a:t>
            </a:r>
          </a:p>
        </p:txBody>
      </p:sp>
      <p:sp>
        <p:nvSpPr>
          <p:cNvPr id="3" name="Content Placeholder 2"/>
          <p:cNvSpPr>
            <a:spLocks noGrp="1"/>
          </p:cNvSpPr>
          <p:nvPr>
            <p:ph idx="1"/>
          </p:nvPr>
        </p:nvSpPr>
        <p:spPr>
          <a:xfrm>
            <a:off x="460075" y="1503012"/>
            <a:ext cx="11248846" cy="5043637"/>
          </a:xfrm>
        </p:spPr>
        <p:txBody>
          <a:bodyPr>
            <a:normAutofit fontScale="70000" lnSpcReduction="20000"/>
          </a:bodyPr>
          <a:lstStyle/>
          <a:p>
            <a:pPr marL="0" indent="0">
              <a:lnSpc>
                <a:spcPct val="150000"/>
              </a:lnSpc>
              <a:buNone/>
            </a:pPr>
            <a:r>
              <a:rPr lang="en-US" sz="3100"/>
              <a:t>When someone uses a screen reader to read an emoji, they hear the assigned description for that character.</a:t>
            </a:r>
          </a:p>
          <a:p>
            <a:pPr marL="0" indent="0">
              <a:lnSpc>
                <a:spcPct val="150000"/>
              </a:lnSpc>
              <a:buNone/>
            </a:pPr>
            <a:endParaRPr lang="en-GB" sz="3100"/>
          </a:p>
          <a:p>
            <a:pPr>
              <a:lnSpc>
                <a:spcPct val="150000"/>
              </a:lnSpc>
            </a:pPr>
            <a:r>
              <a:rPr lang="en-GB" sz="3100"/>
              <a:t>We can use emojis in small amounts </a:t>
            </a:r>
          </a:p>
          <a:p>
            <a:pPr>
              <a:lnSpc>
                <a:spcPct val="150000"/>
              </a:lnSpc>
            </a:pPr>
            <a:r>
              <a:rPr lang="en-GB" sz="3100"/>
              <a:t>Place spaces between them</a:t>
            </a:r>
          </a:p>
          <a:p>
            <a:pPr marL="0" indent="0">
              <a:lnSpc>
                <a:spcPct val="150000"/>
              </a:lnSpc>
              <a:buNone/>
            </a:pPr>
            <a:endParaRPr lang="en-US"/>
          </a:p>
          <a:p>
            <a:pPr marL="0" indent="0">
              <a:lnSpc>
                <a:spcPct val="150000"/>
              </a:lnSpc>
              <a:buNone/>
            </a:pPr>
            <a:r>
              <a:rPr lang="en-US" b="1">
                <a:solidFill>
                  <a:srgbClr val="C00000"/>
                </a:solidFill>
              </a:rPr>
              <a:t>Did you know… </a:t>
            </a:r>
          </a:p>
          <a:p>
            <a:pPr marL="0" indent="0">
              <a:lnSpc>
                <a:spcPct val="150000"/>
              </a:lnSpc>
              <a:buNone/>
            </a:pPr>
            <a:r>
              <a:rPr lang="en-GB"/>
              <a:t>When creating emoticons with text, consider the experience for screen reader users. </a:t>
            </a:r>
            <a:r>
              <a:rPr lang="en-GB" err="1"/>
              <a:t>Eg.</a:t>
            </a:r>
            <a:r>
              <a:rPr lang="en-GB"/>
              <a:t> “shrug” ¯\_(</a:t>
            </a:r>
            <a:r>
              <a:rPr lang="ja-JP" altLang="en-US"/>
              <a:t>ツ</a:t>
            </a:r>
            <a:r>
              <a:rPr lang="en-US" altLang="ja-JP"/>
              <a:t>)_/¯ </a:t>
            </a:r>
            <a:r>
              <a:rPr lang="en-GB"/>
              <a:t>will be read by a screen reader as: “Macron, backslash, underline, katakana, underline, slash, macron.”</a:t>
            </a:r>
          </a:p>
        </p:txBody>
      </p:sp>
      <p:pic>
        <p:nvPicPr>
          <p:cNvPr id="11" name="Picture 10" descr="Emoticons &#10;like &#10;red heart &#10;emoticon Love &#10;laughing &#10;surprise ">
            <a:extLst>
              <a:ext uri="{FF2B5EF4-FFF2-40B4-BE49-F238E27FC236}">
                <a16:creationId xmlns:a16="http://schemas.microsoft.com/office/drawing/2014/main" id="{0325FB6E-E578-41BF-821C-A9FA7B6C8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3329" y="2774801"/>
            <a:ext cx="4606506" cy="1917406"/>
          </a:xfrm>
          <a:prstGeom prst="rect">
            <a:avLst/>
          </a:prstGeom>
        </p:spPr>
      </p:pic>
    </p:spTree>
    <p:extLst>
      <p:ext uri="{BB962C8B-B14F-4D97-AF65-F5344CB8AC3E}">
        <p14:creationId xmlns:p14="http://schemas.microsoft.com/office/powerpoint/2010/main" val="291425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19D7-E149-4274-AB2C-89CE7D635480}"/>
              </a:ext>
            </a:extLst>
          </p:cNvPr>
          <p:cNvSpPr>
            <a:spLocks noGrp="1"/>
          </p:cNvSpPr>
          <p:nvPr>
            <p:ph type="title"/>
          </p:nvPr>
        </p:nvSpPr>
        <p:spPr>
          <a:xfrm>
            <a:off x="552091" y="365125"/>
            <a:ext cx="10801709" cy="1325563"/>
          </a:xfrm>
        </p:spPr>
        <p:txBody>
          <a:bodyPr/>
          <a:lstStyle/>
          <a:p>
            <a:r>
              <a:rPr lang="en-GB"/>
              <a:t>Using emojis on twitter </a:t>
            </a:r>
          </a:p>
        </p:txBody>
      </p:sp>
      <p:pic>
        <p:nvPicPr>
          <p:cNvPr id="29" name="Content Placeholder 28" descr="Screenshot of Roberta Lulli account with a list of accessible tips ">
            <a:extLst>
              <a:ext uri="{FF2B5EF4-FFF2-40B4-BE49-F238E27FC236}">
                <a16:creationId xmlns:a16="http://schemas.microsoft.com/office/drawing/2014/main" id="{86EBA44F-AE7F-4A58-821E-0FD4EE2AFF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5186" y="1891642"/>
            <a:ext cx="3486649" cy="4351338"/>
          </a:xfrm>
        </p:spPr>
      </p:pic>
      <p:pic>
        <p:nvPicPr>
          <p:cNvPr id="31" name="Picture 30" descr="Screenshot of Roberta Lulli of Accessibility Checker ">
            <a:extLst>
              <a:ext uri="{FF2B5EF4-FFF2-40B4-BE49-F238E27FC236}">
                <a16:creationId xmlns:a16="http://schemas.microsoft.com/office/drawing/2014/main" id="{169EC52D-5A71-4588-A8F3-DDC0B95277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9445" y="1891642"/>
            <a:ext cx="3797089" cy="4500442"/>
          </a:xfrm>
          <a:prstGeom prst="rect">
            <a:avLst/>
          </a:prstGeom>
        </p:spPr>
      </p:pic>
      <p:pic>
        <p:nvPicPr>
          <p:cNvPr id="33" name="Picture 32" descr="Screen Shot of EU Disability Forum &#10;What is your ideas for the future of Europe?&#10;">
            <a:extLst>
              <a:ext uri="{FF2B5EF4-FFF2-40B4-BE49-F238E27FC236}">
                <a16:creationId xmlns:a16="http://schemas.microsoft.com/office/drawing/2014/main" id="{5648DE06-F5C8-4F13-9DDC-2E6BC67AB9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7796534" y="1927331"/>
            <a:ext cx="3797089" cy="4351338"/>
          </a:xfrm>
          <a:prstGeom prst="rect">
            <a:avLst/>
          </a:prstGeom>
        </p:spPr>
      </p:pic>
    </p:spTree>
    <p:extLst>
      <p:ext uri="{BB962C8B-B14F-4D97-AF65-F5344CB8AC3E}">
        <p14:creationId xmlns:p14="http://schemas.microsoft.com/office/powerpoint/2010/main" val="312862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377E-561B-4F5C-B09D-972ABF139148}"/>
              </a:ext>
            </a:extLst>
          </p:cNvPr>
          <p:cNvSpPr>
            <a:spLocks noGrp="1"/>
          </p:cNvSpPr>
          <p:nvPr>
            <p:ph type="title"/>
          </p:nvPr>
        </p:nvSpPr>
        <p:spPr>
          <a:xfrm>
            <a:off x="396815" y="250165"/>
            <a:ext cx="10515600" cy="1325563"/>
          </a:xfrm>
        </p:spPr>
        <p:txBody>
          <a:bodyPr/>
          <a:lstStyle/>
          <a:p>
            <a:r>
              <a:rPr lang="en-GB"/>
              <a:t>Hashtags #</a:t>
            </a:r>
          </a:p>
        </p:txBody>
      </p:sp>
      <p:sp>
        <p:nvSpPr>
          <p:cNvPr id="3" name="Content Placeholder 2">
            <a:extLst>
              <a:ext uri="{FF2B5EF4-FFF2-40B4-BE49-F238E27FC236}">
                <a16:creationId xmlns:a16="http://schemas.microsoft.com/office/drawing/2014/main" id="{459308F7-8734-49D3-8627-172471A3146F}"/>
              </a:ext>
            </a:extLst>
          </p:cNvPr>
          <p:cNvSpPr>
            <a:spLocks noGrp="1"/>
          </p:cNvSpPr>
          <p:nvPr>
            <p:ph idx="1"/>
          </p:nvPr>
        </p:nvSpPr>
        <p:spPr>
          <a:xfrm>
            <a:off x="396815" y="1362975"/>
            <a:ext cx="11427123" cy="5124089"/>
          </a:xfrm>
        </p:spPr>
        <p:txBody>
          <a:bodyPr>
            <a:normAutofit/>
          </a:bodyPr>
          <a:lstStyle/>
          <a:p>
            <a:pPr marL="0" indent="0">
              <a:lnSpc>
                <a:spcPct val="170000"/>
              </a:lnSpc>
              <a:buNone/>
            </a:pPr>
            <a:r>
              <a:rPr lang="en-US" sz="2200"/>
              <a:t>A hashtag is a label for content. It helps others who are interested in a certain topic, quickly find content on that same topic.</a:t>
            </a:r>
          </a:p>
          <a:p>
            <a:pPr marL="0" indent="0">
              <a:lnSpc>
                <a:spcPct val="170000"/>
              </a:lnSpc>
              <a:buNone/>
            </a:pPr>
            <a:r>
              <a:rPr lang="en-US" sz="2400" b="1">
                <a:solidFill>
                  <a:srgbClr val="0070C0"/>
                </a:solidFill>
              </a:rPr>
              <a:t>#Disability #Volunteering ~ #Accessibility #HumanRights </a:t>
            </a:r>
          </a:p>
          <a:p>
            <a:pPr marL="0" indent="0">
              <a:lnSpc>
                <a:spcPct val="170000"/>
              </a:lnSpc>
              <a:buNone/>
            </a:pPr>
            <a:endParaRPr lang="en-US" sz="2200"/>
          </a:p>
          <a:p>
            <a:pPr>
              <a:lnSpc>
                <a:spcPct val="170000"/>
              </a:lnSpc>
            </a:pPr>
            <a:r>
              <a:rPr lang="en-US" sz="2200" b="1"/>
              <a:t>Limit</a:t>
            </a:r>
            <a:r>
              <a:rPr lang="en-US" sz="2200"/>
              <a:t> to 1-2 hashtags per Tweet</a:t>
            </a:r>
          </a:p>
          <a:p>
            <a:pPr>
              <a:lnSpc>
                <a:spcPct val="170000"/>
              </a:lnSpc>
            </a:pPr>
            <a:r>
              <a:rPr lang="en-US" sz="2200"/>
              <a:t>Place hashtags at </a:t>
            </a:r>
            <a:r>
              <a:rPr lang="en-US" sz="2200" b="1"/>
              <a:t>the end of posts </a:t>
            </a:r>
            <a:r>
              <a:rPr lang="en-US" sz="2200"/>
              <a:t>if you can </a:t>
            </a:r>
          </a:p>
          <a:p>
            <a:pPr marL="0" indent="0">
              <a:lnSpc>
                <a:spcPct val="170000"/>
              </a:lnSpc>
              <a:buNone/>
            </a:pPr>
            <a:endParaRPr lang="en-GB" sz="2200"/>
          </a:p>
        </p:txBody>
      </p:sp>
      <p:pic>
        <p:nvPicPr>
          <p:cNvPr id="7" name="Picture 6" descr="Symbol of Hashtag #&#10;people using their phones and sitting on the hashtag &#10;&#10;">
            <a:extLst>
              <a:ext uri="{FF2B5EF4-FFF2-40B4-BE49-F238E27FC236}">
                <a16:creationId xmlns:a16="http://schemas.microsoft.com/office/drawing/2014/main" id="{C5250578-85E2-4A79-BAE3-3FACADE586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3223" y="4142141"/>
            <a:ext cx="4103296" cy="1998456"/>
          </a:xfrm>
          <a:prstGeom prst="rect">
            <a:avLst/>
          </a:prstGeom>
        </p:spPr>
      </p:pic>
    </p:spTree>
    <p:extLst>
      <p:ext uri="{BB962C8B-B14F-4D97-AF65-F5344CB8AC3E}">
        <p14:creationId xmlns:p14="http://schemas.microsoft.com/office/powerpoint/2010/main" val="214105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ECD1-3E6D-28DA-2002-6DEEB4057F99}"/>
              </a:ext>
            </a:extLst>
          </p:cNvPr>
          <p:cNvSpPr>
            <a:spLocks noGrp="1"/>
          </p:cNvSpPr>
          <p:nvPr>
            <p:ph type="title"/>
          </p:nvPr>
        </p:nvSpPr>
        <p:spPr/>
        <p:txBody>
          <a:bodyPr/>
          <a:lstStyle/>
          <a:p>
            <a:r>
              <a:rPr lang="en-US"/>
              <a:t>Training goals</a:t>
            </a:r>
          </a:p>
        </p:txBody>
      </p:sp>
      <p:sp>
        <p:nvSpPr>
          <p:cNvPr id="3" name="Content Placeholder 2">
            <a:extLst>
              <a:ext uri="{FF2B5EF4-FFF2-40B4-BE49-F238E27FC236}">
                <a16:creationId xmlns:a16="http://schemas.microsoft.com/office/drawing/2014/main" id="{1C5B258E-D9C7-B568-6DA6-B912605F4D7B}"/>
              </a:ext>
            </a:extLst>
          </p:cNvPr>
          <p:cNvSpPr>
            <a:spLocks noGrp="1"/>
          </p:cNvSpPr>
          <p:nvPr>
            <p:ph idx="1"/>
          </p:nvPr>
        </p:nvSpPr>
        <p:spPr/>
        <p:txBody>
          <a:bodyPr>
            <a:normAutofit fontScale="92500" lnSpcReduction="20000"/>
          </a:bodyPr>
          <a:lstStyle/>
          <a:p>
            <a:pPr marL="514350" indent="-514350">
              <a:lnSpc>
                <a:spcPct val="150000"/>
              </a:lnSpc>
              <a:buFont typeface="+mj-lt"/>
              <a:buAutoNum type="arabicPeriod"/>
            </a:pPr>
            <a:r>
              <a:rPr lang="en-US"/>
              <a:t>Defining what a communication strategy for Disabled People </a:t>
            </a:r>
            <a:r>
              <a:rPr lang="en-US" err="1"/>
              <a:t>Organisations</a:t>
            </a:r>
            <a:r>
              <a:rPr lang="en-US"/>
              <a:t> is</a:t>
            </a:r>
          </a:p>
          <a:p>
            <a:pPr marL="514350" indent="-514350">
              <a:lnSpc>
                <a:spcPct val="150000"/>
              </a:lnSpc>
              <a:buFont typeface="+mj-lt"/>
              <a:buAutoNum type="arabicPeriod"/>
            </a:pPr>
            <a:r>
              <a:rPr lang="en-US"/>
              <a:t>Steps to create a communication strategy with a focus on audiences, segmentation</a:t>
            </a:r>
          </a:p>
          <a:p>
            <a:pPr marL="514350" indent="-514350">
              <a:lnSpc>
                <a:spcPct val="150000"/>
              </a:lnSpc>
              <a:buFont typeface="+mj-lt"/>
              <a:buAutoNum type="arabicPeriod"/>
            </a:pPr>
            <a:r>
              <a:rPr lang="en-US"/>
              <a:t>Steps to implement a communication strategy with a focus on audiences and targeted messages</a:t>
            </a:r>
          </a:p>
          <a:p>
            <a:pPr marL="514350" indent="-514350">
              <a:lnSpc>
                <a:spcPct val="150000"/>
              </a:lnSpc>
              <a:buFont typeface="+mj-lt"/>
              <a:buAutoNum type="arabicPeriod"/>
            </a:pPr>
            <a:r>
              <a:rPr lang="en-US"/>
              <a:t> Exchange experiences between </a:t>
            </a:r>
            <a:r>
              <a:rPr lang="en-US" err="1"/>
              <a:t>organisations</a:t>
            </a:r>
            <a:endParaRPr lang="en-US"/>
          </a:p>
          <a:p>
            <a:pPr>
              <a:lnSpc>
                <a:spcPct val="150000"/>
              </a:lnSpc>
            </a:pPr>
            <a:endParaRPr lang="en-US"/>
          </a:p>
        </p:txBody>
      </p:sp>
    </p:spTree>
    <p:extLst>
      <p:ext uri="{BB962C8B-B14F-4D97-AF65-F5344CB8AC3E}">
        <p14:creationId xmlns:p14="http://schemas.microsoft.com/office/powerpoint/2010/main" val="253361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D1FEB-AEC1-4928-A296-739913A335B2}"/>
              </a:ext>
            </a:extLst>
          </p:cNvPr>
          <p:cNvSpPr>
            <a:spLocks noGrp="1"/>
          </p:cNvSpPr>
          <p:nvPr>
            <p:ph type="title"/>
          </p:nvPr>
        </p:nvSpPr>
        <p:spPr>
          <a:xfrm>
            <a:off x="431321" y="365125"/>
            <a:ext cx="10922479" cy="1256641"/>
          </a:xfrm>
        </p:spPr>
        <p:txBody>
          <a:bodyPr/>
          <a:lstStyle/>
          <a:p>
            <a:r>
              <a:rPr lang="en-GB"/>
              <a:t>Use CamelCase hashtags </a:t>
            </a:r>
          </a:p>
        </p:txBody>
      </p:sp>
      <p:pic>
        <p:nvPicPr>
          <p:cNvPr id="5" name="Content Placeholder 4" descr="Icon of Camel with CamelCase name&#10;&#10;">
            <a:extLst>
              <a:ext uri="{FF2B5EF4-FFF2-40B4-BE49-F238E27FC236}">
                <a16:creationId xmlns:a16="http://schemas.microsoft.com/office/drawing/2014/main" id="{8DABC37E-2593-47D1-B567-799DC2AD3A89}"/>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712679" y="2122098"/>
            <a:ext cx="2844561" cy="2656579"/>
          </a:xfrm>
        </p:spPr>
      </p:pic>
      <p:sp>
        <p:nvSpPr>
          <p:cNvPr id="9" name="Content Placeholder 8">
            <a:extLst>
              <a:ext uri="{FF2B5EF4-FFF2-40B4-BE49-F238E27FC236}">
                <a16:creationId xmlns:a16="http://schemas.microsoft.com/office/drawing/2014/main" id="{80B79429-66B4-41DF-A89A-6B99B36328A4}"/>
              </a:ext>
            </a:extLst>
          </p:cNvPr>
          <p:cNvSpPr>
            <a:spLocks noGrp="1"/>
          </p:cNvSpPr>
          <p:nvPr>
            <p:ph sz="half" idx="2"/>
          </p:nvPr>
        </p:nvSpPr>
        <p:spPr>
          <a:xfrm>
            <a:off x="431321" y="1621765"/>
            <a:ext cx="8699138" cy="4871109"/>
          </a:xfrm>
        </p:spPr>
        <p:txBody>
          <a:bodyPr>
            <a:normAutofit lnSpcReduction="10000"/>
          </a:bodyPr>
          <a:lstStyle/>
          <a:p>
            <a:pPr marL="0" indent="0">
              <a:lnSpc>
                <a:spcPct val="160000"/>
              </a:lnSpc>
              <a:buNone/>
            </a:pPr>
            <a:r>
              <a:rPr lang="en-US" sz="2200"/>
              <a:t>The name comes from the hump or humps that seem to appear in any CamelCase hashtag. </a:t>
            </a:r>
          </a:p>
          <a:p>
            <a:pPr>
              <a:lnSpc>
                <a:spcPct val="160000"/>
              </a:lnSpc>
            </a:pPr>
            <a:r>
              <a:rPr lang="en-US" sz="2200" b="1"/>
              <a:t>Capitalising</a:t>
            </a:r>
            <a:r>
              <a:rPr lang="en-US" sz="2200"/>
              <a:t> the first letter of each word in a hashtag.</a:t>
            </a:r>
          </a:p>
          <a:p>
            <a:pPr marL="0" indent="0">
              <a:lnSpc>
                <a:spcPct val="160000"/>
              </a:lnSpc>
              <a:buNone/>
            </a:pPr>
            <a:r>
              <a:rPr lang="en-US" sz="2200" b="1">
                <a:solidFill>
                  <a:srgbClr val="C00000"/>
                </a:solidFill>
              </a:rPr>
              <a:t>Not </a:t>
            </a:r>
            <a:r>
              <a:rPr lang="en-US" sz="2200"/>
              <a:t>lowercase </a:t>
            </a:r>
            <a:r>
              <a:rPr lang="en-US" sz="2200" b="1"/>
              <a:t>#accessiblesocialmedia </a:t>
            </a:r>
          </a:p>
          <a:p>
            <a:pPr marL="0" indent="0">
              <a:lnSpc>
                <a:spcPct val="160000"/>
              </a:lnSpc>
              <a:buNone/>
            </a:pPr>
            <a:r>
              <a:rPr lang="en-US" sz="2200" b="1">
                <a:solidFill>
                  <a:srgbClr val="00B050"/>
                </a:solidFill>
              </a:rPr>
              <a:t>Yes</a:t>
            </a:r>
            <a:r>
              <a:rPr lang="en-US" sz="2200"/>
              <a:t> CamelCase #</a:t>
            </a:r>
            <a:r>
              <a:rPr lang="en-US" sz="2200" b="1"/>
              <a:t>AccessibleSocialMedia</a:t>
            </a:r>
          </a:p>
          <a:p>
            <a:pPr marL="0" indent="0">
              <a:lnSpc>
                <a:spcPct val="160000"/>
              </a:lnSpc>
              <a:buNone/>
            </a:pPr>
            <a:endParaRPr lang="en-US" sz="2200" b="1"/>
          </a:p>
          <a:p>
            <a:pPr>
              <a:lnSpc>
                <a:spcPct val="150000"/>
              </a:lnSpc>
            </a:pPr>
            <a:r>
              <a:rPr lang="en-US" sz="2200"/>
              <a:t>By simply capitalising each word, #AccesibleSocialMedia becomes three words instead of one. </a:t>
            </a:r>
          </a:p>
          <a:p>
            <a:pPr>
              <a:lnSpc>
                <a:spcPct val="160000"/>
              </a:lnSpc>
            </a:pPr>
            <a:endParaRPr lang="en-US" sz="2200"/>
          </a:p>
          <a:p>
            <a:pPr>
              <a:lnSpc>
                <a:spcPct val="160000"/>
              </a:lnSpc>
            </a:pPr>
            <a:endParaRPr lang="en-GB" sz="2200"/>
          </a:p>
        </p:txBody>
      </p:sp>
    </p:spTree>
    <p:extLst>
      <p:ext uri="{BB962C8B-B14F-4D97-AF65-F5344CB8AC3E}">
        <p14:creationId xmlns:p14="http://schemas.microsoft.com/office/powerpoint/2010/main" val="404485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DC55-D397-4CF1-88C6-7C1574EB2972}"/>
              </a:ext>
            </a:extLst>
          </p:cNvPr>
          <p:cNvSpPr>
            <a:spLocks noGrp="1"/>
          </p:cNvSpPr>
          <p:nvPr>
            <p:ph type="title"/>
          </p:nvPr>
        </p:nvSpPr>
        <p:spPr>
          <a:xfrm>
            <a:off x="562155" y="365125"/>
            <a:ext cx="10515600" cy="1204883"/>
          </a:xfrm>
        </p:spPr>
        <p:txBody>
          <a:bodyPr/>
          <a:lstStyle/>
          <a:p>
            <a:r>
              <a:rPr lang="en-GB"/>
              <a:t>Why CamelCase ?</a:t>
            </a:r>
          </a:p>
        </p:txBody>
      </p:sp>
      <p:sp>
        <p:nvSpPr>
          <p:cNvPr id="3" name="Content Placeholder 2">
            <a:extLst>
              <a:ext uri="{FF2B5EF4-FFF2-40B4-BE49-F238E27FC236}">
                <a16:creationId xmlns:a16="http://schemas.microsoft.com/office/drawing/2014/main" id="{C0065522-1D3C-493F-83BF-452A6843530D}"/>
              </a:ext>
            </a:extLst>
          </p:cNvPr>
          <p:cNvSpPr>
            <a:spLocks noGrp="1"/>
          </p:cNvSpPr>
          <p:nvPr>
            <p:ph sz="half" idx="1"/>
          </p:nvPr>
        </p:nvSpPr>
        <p:spPr>
          <a:xfrm>
            <a:off x="439946" y="1570008"/>
            <a:ext cx="11360989" cy="4922867"/>
          </a:xfrm>
        </p:spPr>
        <p:txBody>
          <a:bodyPr>
            <a:normAutofit/>
          </a:bodyPr>
          <a:lstStyle/>
          <a:p>
            <a:pPr marL="0" indent="0">
              <a:lnSpc>
                <a:spcPct val="150000"/>
              </a:lnSpc>
              <a:buNone/>
            </a:pPr>
            <a:r>
              <a:rPr lang="en-US" sz="2200" b="1"/>
              <a:t>Camel case is an important accessibility requirement.</a:t>
            </a:r>
            <a:endParaRPr lang="en-GB" sz="2200" b="1"/>
          </a:p>
          <a:p>
            <a:pPr>
              <a:lnSpc>
                <a:spcPct val="150000"/>
              </a:lnSpc>
            </a:pPr>
            <a:r>
              <a:rPr lang="en-GB" sz="2200"/>
              <a:t>It is good for screen readers users: </a:t>
            </a:r>
          </a:p>
          <a:p>
            <a:pPr marL="457200" indent="-457200">
              <a:lnSpc>
                <a:spcPct val="150000"/>
              </a:lnSpc>
              <a:buFont typeface="+mj-lt"/>
              <a:buAutoNum type="arabicPeriod"/>
            </a:pPr>
            <a:r>
              <a:rPr lang="en-US" sz="2200"/>
              <a:t>As hashtags are all one word, screen readers do not understand that there might be multiple words present. </a:t>
            </a:r>
          </a:p>
          <a:p>
            <a:pPr marL="457200" indent="-457200">
              <a:lnSpc>
                <a:spcPct val="150000"/>
              </a:lnSpc>
              <a:buFont typeface="+mj-lt"/>
              <a:buAutoNum type="arabicPeriod"/>
            </a:pPr>
            <a:r>
              <a:rPr lang="en-US" sz="2200"/>
              <a:t>When we use CamelCase it is more likely a screen reader will understand that there are multiple words present in the hashtag</a:t>
            </a:r>
          </a:p>
          <a:p>
            <a:pPr>
              <a:lnSpc>
                <a:spcPct val="150000"/>
              </a:lnSpc>
            </a:pPr>
            <a:r>
              <a:rPr lang="en-US" sz="2200"/>
              <a:t>Camel case improves </a:t>
            </a:r>
            <a:r>
              <a:rPr lang="en-US" sz="2200" b="1"/>
              <a:t>understanding and readability </a:t>
            </a:r>
            <a:r>
              <a:rPr lang="en-US" sz="2200"/>
              <a:t>for everyone including people with cognitive disabilities or dyslexia</a:t>
            </a:r>
          </a:p>
          <a:p>
            <a:pPr marL="0" indent="0">
              <a:buNone/>
            </a:pPr>
            <a:endParaRPr lang="en-US" sz="2200"/>
          </a:p>
          <a:p>
            <a:pPr marL="0" indent="0">
              <a:buNone/>
            </a:pPr>
            <a:endParaRPr lang="en-GB" sz="2200"/>
          </a:p>
        </p:txBody>
      </p:sp>
    </p:spTree>
    <p:extLst>
      <p:ext uri="{BB962C8B-B14F-4D97-AF65-F5344CB8AC3E}">
        <p14:creationId xmlns:p14="http://schemas.microsoft.com/office/powerpoint/2010/main" val="416820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82" y="271777"/>
            <a:ext cx="10859218" cy="1325563"/>
          </a:xfrm>
        </p:spPr>
        <p:txBody>
          <a:bodyPr/>
          <a:lstStyle/>
          <a:p>
            <a:r>
              <a:rPr lang="fr-BE"/>
              <a:t>Use links </a:t>
            </a:r>
          </a:p>
        </p:txBody>
      </p:sp>
      <p:sp>
        <p:nvSpPr>
          <p:cNvPr id="3" name="Content Placeholder 2"/>
          <p:cNvSpPr>
            <a:spLocks noGrp="1"/>
          </p:cNvSpPr>
          <p:nvPr>
            <p:ph idx="1"/>
          </p:nvPr>
        </p:nvSpPr>
        <p:spPr>
          <a:xfrm>
            <a:off x="345057" y="1328468"/>
            <a:ext cx="11352361" cy="5164407"/>
          </a:xfrm>
        </p:spPr>
        <p:txBody>
          <a:bodyPr>
            <a:normAutofit/>
          </a:bodyPr>
          <a:lstStyle/>
          <a:p>
            <a:pPr>
              <a:lnSpc>
                <a:spcPct val="150000"/>
              </a:lnSpc>
            </a:pPr>
            <a:r>
              <a:rPr lang="en-US" sz="2200"/>
              <a:t>Avoid saying “click here.” </a:t>
            </a:r>
          </a:p>
          <a:p>
            <a:pPr>
              <a:lnSpc>
                <a:spcPct val="150000"/>
              </a:lnSpc>
            </a:pPr>
            <a:r>
              <a:rPr lang="en-US" sz="2200"/>
              <a:t>Use descriptive call-to-actions like: Sign up, Try it for free, or subscribe.</a:t>
            </a:r>
          </a:p>
          <a:p>
            <a:pPr>
              <a:lnSpc>
                <a:spcPct val="150000"/>
              </a:lnSpc>
            </a:pPr>
            <a:r>
              <a:rPr lang="en-US" sz="2200"/>
              <a:t>You can a URL shortener that allows to retain characters</a:t>
            </a:r>
          </a:p>
          <a:p>
            <a:pPr marL="0" indent="0">
              <a:lnSpc>
                <a:spcPct val="150000"/>
              </a:lnSpc>
              <a:buNone/>
            </a:pPr>
            <a:r>
              <a:rPr lang="en-US" sz="2200"/>
              <a:t> Free URL shortener: </a:t>
            </a:r>
            <a:r>
              <a:rPr lang="en-US" sz="2200">
                <a:hlinkClick r:id="rId3"/>
              </a:rPr>
              <a:t>Bitly</a:t>
            </a:r>
            <a:endParaRPr lang="en-US" sz="2200"/>
          </a:p>
          <a:p>
            <a:pPr marL="0" indent="0">
              <a:lnSpc>
                <a:spcPct val="150000"/>
              </a:lnSpc>
              <a:buNone/>
            </a:pPr>
            <a:r>
              <a:rPr lang="en-US" sz="2200" b="1">
                <a:solidFill>
                  <a:srgbClr val="C00000"/>
                </a:solidFill>
              </a:rPr>
              <a:t>When you share a link make sure your:</a:t>
            </a:r>
          </a:p>
          <a:p>
            <a:pPr marL="0" indent="0">
              <a:lnSpc>
                <a:spcPct val="150000"/>
              </a:lnSpc>
              <a:buNone/>
            </a:pPr>
            <a:r>
              <a:rPr lang="en-US" sz="2200"/>
              <a:t>documents, PDF, banners, infographics, videos </a:t>
            </a:r>
          </a:p>
          <a:p>
            <a:pPr marL="0" indent="0">
              <a:lnSpc>
                <a:spcPct val="150000"/>
              </a:lnSpc>
              <a:buNone/>
            </a:pPr>
            <a:r>
              <a:rPr lang="en-US" sz="2200"/>
              <a:t>are </a:t>
            </a:r>
            <a:r>
              <a:rPr lang="en-US" sz="2200" b="1">
                <a:solidFill>
                  <a:srgbClr val="C00000"/>
                </a:solidFill>
              </a:rPr>
              <a:t>accessible! </a:t>
            </a:r>
          </a:p>
          <a:p>
            <a:pPr marL="0" indent="0">
              <a:lnSpc>
                <a:spcPct val="150000"/>
              </a:lnSpc>
              <a:buNone/>
            </a:pPr>
            <a:r>
              <a:rPr lang="en-US" sz="2200" b="1">
                <a:solidFill>
                  <a:srgbClr val="C00000"/>
                </a:solidFill>
              </a:rPr>
              <a:t> </a:t>
            </a:r>
          </a:p>
          <a:p>
            <a:pPr marL="0" indent="0">
              <a:lnSpc>
                <a:spcPct val="150000"/>
              </a:lnSpc>
              <a:buNone/>
            </a:pPr>
            <a:endParaRPr lang="en-US" sz="2200"/>
          </a:p>
          <a:p>
            <a:pPr marL="0" indent="0">
              <a:lnSpc>
                <a:spcPct val="150000"/>
              </a:lnSpc>
              <a:buNone/>
            </a:pPr>
            <a:endParaRPr lang="en-US" sz="2200"/>
          </a:p>
        </p:txBody>
      </p:sp>
      <p:pic>
        <p:nvPicPr>
          <p:cNvPr id="4" name="Picture 3" descr="Screenshot of tweet &#10;EU disability Forum &#10;we spoke with Sifhost disability rights advocate and candidate to CRPD committee. What's her vision?&#10;WE discussed the importance od data, the advancement od disability rights and women and girls with Disabilities ">
            <a:extLst>
              <a:ext uri="{FF2B5EF4-FFF2-40B4-BE49-F238E27FC236}">
                <a16:creationId xmlns:a16="http://schemas.microsoft.com/office/drawing/2014/main" id="{48F83E22-2065-47EE-BA2C-84F9C7C18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172"/>
          <a:stretch/>
        </p:blipFill>
        <p:spPr>
          <a:xfrm>
            <a:off x="7936300" y="3200315"/>
            <a:ext cx="3117011" cy="3292560"/>
          </a:xfrm>
          <a:prstGeom prst="rect">
            <a:avLst/>
          </a:prstGeom>
        </p:spPr>
      </p:pic>
    </p:spTree>
    <p:extLst>
      <p:ext uri="{BB962C8B-B14F-4D97-AF65-F5344CB8AC3E}">
        <p14:creationId xmlns:p14="http://schemas.microsoft.com/office/powerpoint/2010/main" val="231310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3DCE-A6EA-4DA8-85F8-40B2FDF7D4D4}"/>
              </a:ext>
            </a:extLst>
          </p:cNvPr>
          <p:cNvSpPr>
            <a:spLocks noGrp="1"/>
          </p:cNvSpPr>
          <p:nvPr>
            <p:ph type="title"/>
          </p:nvPr>
        </p:nvSpPr>
        <p:spPr>
          <a:xfrm>
            <a:off x="350807" y="365125"/>
            <a:ext cx="11002993" cy="1325563"/>
          </a:xfrm>
        </p:spPr>
        <p:txBody>
          <a:bodyPr/>
          <a:lstStyle/>
          <a:p>
            <a:r>
              <a:rPr lang="en-GB"/>
              <a:t>Videos on twitter </a:t>
            </a:r>
          </a:p>
        </p:txBody>
      </p:sp>
      <p:sp>
        <p:nvSpPr>
          <p:cNvPr id="3" name="Content Placeholder 2">
            <a:extLst>
              <a:ext uri="{FF2B5EF4-FFF2-40B4-BE49-F238E27FC236}">
                <a16:creationId xmlns:a16="http://schemas.microsoft.com/office/drawing/2014/main" id="{3CD25273-B38A-4E5E-AA66-1074659566C2}"/>
              </a:ext>
            </a:extLst>
          </p:cNvPr>
          <p:cNvSpPr>
            <a:spLocks noGrp="1"/>
          </p:cNvSpPr>
          <p:nvPr>
            <p:ph idx="1"/>
          </p:nvPr>
        </p:nvSpPr>
        <p:spPr>
          <a:xfrm>
            <a:off x="350807" y="1483654"/>
            <a:ext cx="11490385" cy="5009221"/>
          </a:xfrm>
        </p:spPr>
        <p:txBody>
          <a:bodyPr>
            <a:noAutofit/>
          </a:bodyPr>
          <a:lstStyle/>
          <a:p>
            <a:pPr marL="0" indent="0">
              <a:lnSpc>
                <a:spcPct val="150000"/>
              </a:lnSpc>
              <a:buNone/>
            </a:pPr>
            <a:r>
              <a:rPr lang="en-US" sz="2200"/>
              <a:t>Twitter is a great place to add Video even if it performs worse than images.</a:t>
            </a:r>
          </a:p>
          <a:p>
            <a:pPr>
              <a:lnSpc>
                <a:spcPct val="150000"/>
              </a:lnSpc>
            </a:pPr>
            <a:r>
              <a:rPr lang="en-US" sz="2200"/>
              <a:t>To be accessible a video needs:</a:t>
            </a:r>
          </a:p>
          <a:p>
            <a:pPr marL="457200" indent="-457200">
              <a:lnSpc>
                <a:spcPct val="150000"/>
              </a:lnSpc>
              <a:buFont typeface="+mj-lt"/>
              <a:buAutoNum type="arabicPeriod"/>
            </a:pPr>
            <a:r>
              <a:rPr lang="en-US" sz="2200" b="1"/>
              <a:t>Captions</a:t>
            </a:r>
          </a:p>
          <a:p>
            <a:pPr marL="457200" indent="-457200">
              <a:lnSpc>
                <a:spcPct val="150000"/>
              </a:lnSpc>
              <a:buFont typeface="+mj-lt"/>
              <a:buAutoNum type="arabicPeriod"/>
            </a:pPr>
            <a:r>
              <a:rPr lang="en-US" sz="2200" b="1"/>
              <a:t>Audio description</a:t>
            </a:r>
          </a:p>
          <a:p>
            <a:pPr marL="457200" indent="-457200">
              <a:lnSpc>
                <a:spcPct val="150000"/>
              </a:lnSpc>
              <a:buFont typeface="+mj-lt"/>
              <a:buAutoNum type="arabicPeriod"/>
            </a:pPr>
            <a:r>
              <a:rPr lang="en-US" sz="2200" b="1"/>
              <a:t>Sign language interpretation</a:t>
            </a:r>
          </a:p>
          <a:p>
            <a:pPr>
              <a:lnSpc>
                <a:spcPct val="150000"/>
              </a:lnSpc>
            </a:pPr>
            <a:r>
              <a:rPr lang="en-US" sz="2200"/>
              <a:t>There are no features on Twitter that allow you to add audio descriptions or sign language, but apparently it supports the closed captioning available for users who opt into accessibility tools in their settings.</a:t>
            </a:r>
          </a:p>
        </p:txBody>
      </p:sp>
    </p:spTree>
    <p:extLst>
      <p:ext uri="{BB962C8B-B14F-4D97-AF65-F5344CB8AC3E}">
        <p14:creationId xmlns:p14="http://schemas.microsoft.com/office/powerpoint/2010/main" val="160687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BFC2-B699-40C0-BC86-B22BD9B8BFFE}"/>
              </a:ext>
            </a:extLst>
          </p:cNvPr>
          <p:cNvSpPr>
            <a:spLocks noGrp="1"/>
          </p:cNvSpPr>
          <p:nvPr>
            <p:ph type="title"/>
          </p:nvPr>
        </p:nvSpPr>
        <p:spPr>
          <a:xfrm>
            <a:off x="370936" y="258522"/>
            <a:ext cx="10818962" cy="1325563"/>
          </a:xfrm>
        </p:spPr>
        <p:txBody>
          <a:bodyPr/>
          <a:lstStyle/>
          <a:p>
            <a:r>
              <a:rPr lang="en-GB"/>
              <a:t>Video captioning</a:t>
            </a:r>
          </a:p>
        </p:txBody>
      </p:sp>
      <p:sp>
        <p:nvSpPr>
          <p:cNvPr id="3" name="Content Placeholder 2">
            <a:extLst>
              <a:ext uri="{FF2B5EF4-FFF2-40B4-BE49-F238E27FC236}">
                <a16:creationId xmlns:a16="http://schemas.microsoft.com/office/drawing/2014/main" id="{2A4EAF97-384A-40FC-8491-F7A9DBCD2CAD}"/>
              </a:ext>
            </a:extLst>
          </p:cNvPr>
          <p:cNvSpPr>
            <a:spLocks noGrp="1"/>
          </p:cNvSpPr>
          <p:nvPr>
            <p:ph idx="1"/>
          </p:nvPr>
        </p:nvSpPr>
        <p:spPr>
          <a:xfrm>
            <a:off x="370936" y="1428810"/>
            <a:ext cx="11222966" cy="4908788"/>
          </a:xfrm>
        </p:spPr>
        <p:txBody>
          <a:bodyPr>
            <a:noAutofit/>
          </a:bodyPr>
          <a:lstStyle/>
          <a:p>
            <a:pPr>
              <a:lnSpc>
                <a:spcPct val="160000"/>
              </a:lnSpc>
            </a:pPr>
            <a:r>
              <a:rPr lang="en-US" sz="2200"/>
              <a:t>Captions can be added, quite easily, via any good editing software. This will need to be done prior to upload on Twitter.</a:t>
            </a:r>
          </a:p>
          <a:p>
            <a:pPr>
              <a:lnSpc>
                <a:spcPct val="160000"/>
              </a:lnSpc>
            </a:pPr>
            <a:r>
              <a:rPr lang="en-US" sz="2200"/>
              <a:t>You can also upload your video to YouTube, edit the auto-generated captions, and then download the file containing the captions. </a:t>
            </a:r>
          </a:p>
          <a:p>
            <a:pPr marL="0" indent="0">
              <a:lnSpc>
                <a:spcPct val="160000"/>
              </a:lnSpc>
              <a:buNone/>
            </a:pPr>
            <a:r>
              <a:rPr lang="en-US" sz="2200"/>
              <a:t>Captions can be either:</a:t>
            </a:r>
          </a:p>
          <a:p>
            <a:pPr marL="457200" indent="-457200">
              <a:lnSpc>
                <a:spcPct val="160000"/>
              </a:lnSpc>
              <a:buFont typeface="+mj-lt"/>
              <a:buAutoNum type="arabicPeriod"/>
            </a:pPr>
            <a:r>
              <a:rPr lang="en-US" sz="2200" b="1"/>
              <a:t>Closed captions, </a:t>
            </a:r>
            <a:r>
              <a:rPr lang="en-US" sz="2200"/>
              <a:t>where a user can turn them on and off </a:t>
            </a:r>
          </a:p>
          <a:p>
            <a:pPr marL="457200" indent="-457200">
              <a:lnSpc>
                <a:spcPct val="160000"/>
              </a:lnSpc>
              <a:buFont typeface="+mj-lt"/>
              <a:buAutoNum type="arabicPeriod"/>
            </a:pPr>
            <a:r>
              <a:rPr lang="en-US" sz="2200" b="1"/>
              <a:t>Open captions </a:t>
            </a:r>
            <a:r>
              <a:rPr lang="en-US" sz="2200"/>
              <a:t>where the text is embedded into the video and cannot be turned on or off. </a:t>
            </a:r>
          </a:p>
        </p:txBody>
      </p:sp>
    </p:spTree>
    <p:extLst>
      <p:ext uri="{BB962C8B-B14F-4D97-AF65-F5344CB8AC3E}">
        <p14:creationId xmlns:p14="http://schemas.microsoft.com/office/powerpoint/2010/main" val="386824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D82D-80D5-428B-8862-F09AFD5AD465}"/>
              </a:ext>
            </a:extLst>
          </p:cNvPr>
          <p:cNvSpPr>
            <a:spLocks noGrp="1"/>
          </p:cNvSpPr>
          <p:nvPr>
            <p:ph type="title"/>
          </p:nvPr>
        </p:nvSpPr>
        <p:spPr>
          <a:xfrm>
            <a:off x="424132" y="365125"/>
            <a:ext cx="10929668" cy="1325563"/>
          </a:xfrm>
        </p:spPr>
        <p:txBody>
          <a:bodyPr/>
          <a:lstStyle/>
          <a:p>
            <a:r>
              <a:rPr lang="en-GB"/>
              <a:t>Examples of posting video</a:t>
            </a:r>
          </a:p>
        </p:txBody>
      </p:sp>
      <p:pic>
        <p:nvPicPr>
          <p:cNvPr id="4" name="Content Placeholder 3" descr="Tweet of EU disability forum&#10;&quot;In most situations camps to host refugees or internally displaced people are not designed accessible&quot;Elham Youssefian EDD21">
            <a:extLst>
              <a:ext uri="{FF2B5EF4-FFF2-40B4-BE49-F238E27FC236}">
                <a16:creationId xmlns:a16="http://schemas.microsoft.com/office/drawing/2014/main" id="{568E2115-93C5-4C7B-B387-E5FBD05E33A6}"/>
              </a:ext>
            </a:extLst>
          </p:cNvPr>
          <p:cNvPicPr>
            <a:picLocks noGrp="1" noChangeAspect="1"/>
          </p:cNvPicPr>
          <p:nvPr>
            <p:ph idx="1"/>
          </p:nvPr>
        </p:nvPicPr>
        <p:blipFill>
          <a:blip r:embed="rId3"/>
          <a:stretch>
            <a:fillRect/>
          </a:stretch>
        </p:blipFill>
        <p:spPr>
          <a:xfrm>
            <a:off x="6095999" y="2331225"/>
            <a:ext cx="5515155" cy="3724519"/>
          </a:xfrm>
          <a:prstGeom prst="rect">
            <a:avLst/>
          </a:prstGeom>
        </p:spPr>
      </p:pic>
      <p:pic>
        <p:nvPicPr>
          <p:cNvPr id="5" name="Picture 4" descr="Tweet of EU disability forum&#10;&quot;How  will you reach out the most marginalised?&quot;&#10;Watch the full speech of our President at the Conference on the Future of Europe">
            <a:extLst>
              <a:ext uri="{FF2B5EF4-FFF2-40B4-BE49-F238E27FC236}">
                <a16:creationId xmlns:a16="http://schemas.microsoft.com/office/drawing/2014/main" id="{66FA965B-F1FD-43E5-AD24-C73B436DF7EA}"/>
              </a:ext>
            </a:extLst>
          </p:cNvPr>
          <p:cNvPicPr>
            <a:picLocks noChangeAspect="1"/>
          </p:cNvPicPr>
          <p:nvPr/>
        </p:nvPicPr>
        <p:blipFill>
          <a:blip r:embed="rId4"/>
          <a:stretch>
            <a:fillRect/>
          </a:stretch>
        </p:blipFill>
        <p:spPr>
          <a:xfrm>
            <a:off x="424132" y="1951712"/>
            <a:ext cx="5257800" cy="4472152"/>
          </a:xfrm>
          <a:prstGeom prst="rect">
            <a:avLst/>
          </a:prstGeom>
        </p:spPr>
      </p:pic>
    </p:spTree>
    <p:extLst>
      <p:ext uri="{BB962C8B-B14F-4D97-AF65-F5344CB8AC3E}">
        <p14:creationId xmlns:p14="http://schemas.microsoft.com/office/powerpoint/2010/main" val="291128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8A50-1438-464C-AE6D-99ABFC281A4A}"/>
              </a:ext>
            </a:extLst>
          </p:cNvPr>
          <p:cNvSpPr>
            <a:spLocks noGrp="1"/>
          </p:cNvSpPr>
          <p:nvPr>
            <p:ph type="title"/>
          </p:nvPr>
        </p:nvSpPr>
        <p:spPr>
          <a:xfrm>
            <a:off x="431321" y="224016"/>
            <a:ext cx="10852030" cy="1325563"/>
          </a:xfrm>
        </p:spPr>
        <p:txBody>
          <a:bodyPr>
            <a:noAutofit/>
          </a:bodyPr>
          <a:lstStyle/>
          <a:p>
            <a:br>
              <a:rPr lang="en-US"/>
            </a:br>
            <a:r>
              <a:rPr lang="en-US"/>
              <a:t>Accessibility Features</a:t>
            </a:r>
            <a:br>
              <a:rPr lang="en-US"/>
            </a:br>
            <a:endParaRPr lang="en-GB"/>
          </a:p>
        </p:txBody>
      </p:sp>
      <p:sp>
        <p:nvSpPr>
          <p:cNvPr id="3" name="Content Placeholder 2">
            <a:extLst>
              <a:ext uri="{FF2B5EF4-FFF2-40B4-BE49-F238E27FC236}">
                <a16:creationId xmlns:a16="http://schemas.microsoft.com/office/drawing/2014/main" id="{26C93C80-22A7-45E0-8F1B-B14A7B122D41}"/>
              </a:ext>
            </a:extLst>
          </p:cNvPr>
          <p:cNvSpPr>
            <a:spLocks noGrp="1"/>
          </p:cNvSpPr>
          <p:nvPr>
            <p:ph idx="1"/>
          </p:nvPr>
        </p:nvSpPr>
        <p:spPr>
          <a:xfrm>
            <a:off x="431321" y="1394304"/>
            <a:ext cx="11421373" cy="5239680"/>
          </a:xfrm>
        </p:spPr>
        <p:txBody>
          <a:bodyPr>
            <a:normAutofit/>
          </a:bodyPr>
          <a:lstStyle/>
          <a:p>
            <a:pPr marL="0" indent="0">
              <a:lnSpc>
                <a:spcPct val="150000"/>
              </a:lnSpc>
              <a:buNone/>
            </a:pPr>
            <a:r>
              <a:rPr lang="en-US" sz="2200"/>
              <a:t>Now that you know how to make your social media content accessible and use accessibility features:</a:t>
            </a:r>
          </a:p>
          <a:p>
            <a:pPr>
              <a:lnSpc>
                <a:spcPct val="150000"/>
              </a:lnSpc>
            </a:pPr>
            <a:r>
              <a:rPr lang="en-US" sz="2200"/>
              <a:t>Keep alert for new accessibility features</a:t>
            </a:r>
          </a:p>
          <a:p>
            <a:pPr>
              <a:lnSpc>
                <a:spcPct val="150000"/>
              </a:lnSpc>
            </a:pPr>
            <a:r>
              <a:rPr lang="en-US" sz="2200"/>
              <a:t>Don't forget to regularly check for new accessibility features on the relevant platforms you use. </a:t>
            </a:r>
          </a:p>
          <a:p>
            <a:pPr marL="0" indent="0">
              <a:buNone/>
            </a:pPr>
            <a:endParaRPr lang="en-US" sz="2200"/>
          </a:p>
          <a:p>
            <a:pPr marL="0" indent="0">
              <a:buNone/>
            </a:pPr>
            <a:r>
              <a:rPr lang="en-US" sz="2200"/>
              <a:t>Follow </a:t>
            </a:r>
            <a:r>
              <a:rPr lang="en-US" sz="2200" b="1"/>
              <a:t>Twitter Accessibility </a:t>
            </a:r>
          </a:p>
          <a:p>
            <a:pPr marL="0" indent="0">
              <a:buNone/>
            </a:pPr>
            <a:r>
              <a:rPr lang="en-US" sz="2200"/>
              <a:t>@TwitterA11y</a:t>
            </a:r>
            <a:endParaRPr lang="en-GB" sz="2200"/>
          </a:p>
        </p:txBody>
      </p:sp>
      <p:pic>
        <p:nvPicPr>
          <p:cNvPr id="5" name="Picture 4" descr="Twitter accessibility on twitter.&#10;TwitterA11y&#10;">
            <a:extLst>
              <a:ext uri="{FF2B5EF4-FFF2-40B4-BE49-F238E27FC236}">
                <a16:creationId xmlns:a16="http://schemas.microsoft.com/office/drawing/2014/main" id="{09A52D4A-B826-4720-9009-671086214D93}"/>
              </a:ext>
            </a:extLst>
          </p:cNvPr>
          <p:cNvPicPr>
            <a:picLocks noChangeAspect="1"/>
          </p:cNvPicPr>
          <p:nvPr/>
        </p:nvPicPr>
        <p:blipFill>
          <a:blip r:embed="rId3"/>
          <a:stretch>
            <a:fillRect/>
          </a:stretch>
        </p:blipFill>
        <p:spPr>
          <a:xfrm>
            <a:off x="6400800" y="3930469"/>
            <a:ext cx="4370717" cy="2548240"/>
          </a:xfrm>
          <a:prstGeom prst="rect">
            <a:avLst/>
          </a:prstGeom>
        </p:spPr>
      </p:pic>
    </p:spTree>
    <p:extLst>
      <p:ext uri="{BB962C8B-B14F-4D97-AF65-F5344CB8AC3E}">
        <p14:creationId xmlns:p14="http://schemas.microsoft.com/office/powerpoint/2010/main" val="14045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8FE7-C47D-4294-951A-CA09E8B487E7}"/>
              </a:ext>
            </a:extLst>
          </p:cNvPr>
          <p:cNvSpPr>
            <a:spLocks noGrp="1"/>
          </p:cNvSpPr>
          <p:nvPr>
            <p:ph type="title"/>
          </p:nvPr>
        </p:nvSpPr>
        <p:spPr>
          <a:xfrm>
            <a:off x="327802" y="365125"/>
            <a:ext cx="10887974" cy="1325563"/>
          </a:xfrm>
        </p:spPr>
        <p:txBody>
          <a:bodyPr/>
          <a:lstStyle/>
          <a:p>
            <a:r>
              <a:rPr lang="en-GB"/>
              <a:t>Be aware on Social Media</a:t>
            </a:r>
            <a:br>
              <a:rPr lang="en-GB"/>
            </a:br>
            <a:endParaRPr lang="en-GB"/>
          </a:p>
        </p:txBody>
      </p:sp>
      <p:sp>
        <p:nvSpPr>
          <p:cNvPr id="3" name="Content Placeholder 2">
            <a:extLst>
              <a:ext uri="{FF2B5EF4-FFF2-40B4-BE49-F238E27FC236}">
                <a16:creationId xmlns:a16="http://schemas.microsoft.com/office/drawing/2014/main" id="{D5A1E7C8-9B3E-430D-B9B2-62E5C9D9B816}"/>
              </a:ext>
            </a:extLst>
          </p:cNvPr>
          <p:cNvSpPr>
            <a:spLocks noGrp="1"/>
          </p:cNvSpPr>
          <p:nvPr>
            <p:ph idx="1"/>
          </p:nvPr>
        </p:nvSpPr>
        <p:spPr>
          <a:xfrm>
            <a:off x="327802" y="1397479"/>
            <a:ext cx="7628811" cy="4865748"/>
          </a:xfrm>
        </p:spPr>
        <p:txBody>
          <a:bodyPr>
            <a:noAutofit/>
          </a:bodyPr>
          <a:lstStyle/>
          <a:p>
            <a:pPr>
              <a:lnSpc>
                <a:spcPct val="150000"/>
              </a:lnSpc>
            </a:pPr>
            <a:r>
              <a:rPr lang="en-US" sz="2200" b="1"/>
              <a:t>Be aware </a:t>
            </a:r>
            <a:r>
              <a:rPr lang="en-US" sz="2200"/>
              <a:t>of the impact of negative content on twitter</a:t>
            </a:r>
          </a:p>
          <a:p>
            <a:pPr>
              <a:lnSpc>
                <a:spcPct val="150000"/>
              </a:lnSpc>
            </a:pPr>
            <a:r>
              <a:rPr lang="en-US" sz="2200"/>
              <a:t>There is a lot of fake accounts and fake content in social media discussions.</a:t>
            </a:r>
          </a:p>
          <a:p>
            <a:pPr>
              <a:lnSpc>
                <a:spcPct val="150000"/>
              </a:lnSpc>
            </a:pPr>
            <a:r>
              <a:rPr lang="en-US" sz="2200"/>
              <a:t>Do not be shy to </a:t>
            </a:r>
            <a:r>
              <a:rPr lang="en-US" sz="2200" b="1"/>
              <a:t>mute or block people </a:t>
            </a:r>
            <a:r>
              <a:rPr lang="en-US" sz="2200"/>
              <a:t>(like you might do in real life).</a:t>
            </a:r>
          </a:p>
          <a:p>
            <a:pPr>
              <a:lnSpc>
                <a:spcPct val="150000"/>
              </a:lnSpc>
            </a:pPr>
            <a:r>
              <a:rPr lang="en-US" sz="2200" b="1"/>
              <a:t>Hate speech </a:t>
            </a:r>
            <a:r>
              <a:rPr lang="en-US" sz="2200"/>
              <a:t>has increased on social media.</a:t>
            </a:r>
          </a:p>
          <a:p>
            <a:pPr marL="0" indent="0">
              <a:lnSpc>
                <a:spcPct val="150000"/>
              </a:lnSpc>
              <a:buNone/>
            </a:pPr>
            <a:r>
              <a:rPr lang="en-US" sz="2200" b="1">
                <a:solidFill>
                  <a:srgbClr val="C00000"/>
                </a:solidFill>
              </a:rPr>
              <a:t>If you want to explore this topic let me know!</a:t>
            </a:r>
          </a:p>
          <a:p>
            <a:pPr>
              <a:lnSpc>
                <a:spcPct val="150000"/>
              </a:lnSpc>
            </a:pPr>
            <a:endParaRPr lang="en-US" sz="2200"/>
          </a:p>
          <a:p>
            <a:pPr>
              <a:lnSpc>
                <a:spcPct val="150000"/>
              </a:lnSpc>
            </a:pPr>
            <a:endParaRPr lang="en-US" sz="2200"/>
          </a:p>
          <a:p>
            <a:pPr marL="0" indent="0">
              <a:lnSpc>
                <a:spcPct val="150000"/>
              </a:lnSpc>
              <a:buNone/>
            </a:pPr>
            <a:r>
              <a:rPr lang="en-US" sz="2200"/>
              <a:t> </a:t>
            </a:r>
            <a:endParaRPr lang="en-GB" sz="2200"/>
          </a:p>
        </p:txBody>
      </p:sp>
      <p:pic>
        <p:nvPicPr>
          <p:cNvPr id="5" name="Picture 4" descr="Clipart of a person shouting  ">
            <a:extLst>
              <a:ext uri="{FF2B5EF4-FFF2-40B4-BE49-F238E27FC236}">
                <a16:creationId xmlns:a16="http://schemas.microsoft.com/office/drawing/2014/main" id="{7E3AD6E3-9321-40F9-AD25-B4037D7D8E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64106" y="3019470"/>
            <a:ext cx="3479322" cy="2100622"/>
          </a:xfrm>
          <a:prstGeom prst="rect">
            <a:avLst/>
          </a:prstGeom>
        </p:spPr>
      </p:pic>
    </p:spTree>
    <p:extLst>
      <p:ext uri="{BB962C8B-B14F-4D97-AF65-F5344CB8AC3E}">
        <p14:creationId xmlns:p14="http://schemas.microsoft.com/office/powerpoint/2010/main" val="291552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4D1545-352B-95DD-D417-1565D6ACE95E}"/>
              </a:ext>
            </a:extLst>
          </p:cNvPr>
          <p:cNvSpPr txBox="1">
            <a:spLocks/>
          </p:cNvSpPr>
          <p:nvPr/>
        </p:nvSpPr>
        <p:spPr>
          <a:xfrm>
            <a:off x="838200" y="2153130"/>
            <a:ext cx="10515600" cy="255174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pPr algn="ctr">
              <a:lnSpc>
                <a:spcPct val="150000"/>
              </a:lnSpc>
            </a:pPr>
            <a:r>
              <a:rPr lang="fr-BE" sz="5300"/>
              <a:t>Do </a:t>
            </a:r>
            <a:r>
              <a:rPr lang="fr-BE" sz="5300" err="1"/>
              <a:t>you</a:t>
            </a:r>
            <a:r>
              <a:rPr lang="fr-BE" sz="5300"/>
              <a:t> have questions or </a:t>
            </a:r>
            <a:r>
              <a:rPr lang="fr-BE" sz="5300" err="1"/>
              <a:t>remarks</a:t>
            </a:r>
            <a:r>
              <a:rPr lang="fr-BE" sz="5300"/>
              <a:t> </a:t>
            </a:r>
            <a:r>
              <a:rPr lang="fr-BE" sz="5300" err="1"/>
              <a:t>you</a:t>
            </a:r>
            <a:r>
              <a:rPr lang="fr-BE" sz="5300"/>
              <a:t> </a:t>
            </a:r>
            <a:r>
              <a:rPr lang="fr-BE" sz="5300" err="1"/>
              <a:t>want</a:t>
            </a:r>
            <a:r>
              <a:rPr lang="fr-BE" sz="5300"/>
              <a:t> to </a:t>
            </a:r>
            <a:r>
              <a:rPr lang="fr-BE" sz="5300" err="1"/>
              <a:t>share</a:t>
            </a:r>
            <a:r>
              <a:rPr lang="fr-BE" sz="5300"/>
              <a:t>?</a:t>
            </a:r>
            <a:endParaRPr lang="en-US" sz="4000"/>
          </a:p>
        </p:txBody>
      </p:sp>
    </p:spTree>
    <p:extLst>
      <p:ext uri="{BB962C8B-B14F-4D97-AF65-F5344CB8AC3E}">
        <p14:creationId xmlns:p14="http://schemas.microsoft.com/office/powerpoint/2010/main" val="3912360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539203"/>
            <a:ext cx="11347048" cy="3973095"/>
          </a:xfrm>
        </p:spPr>
        <p:txBody>
          <a:bodyPr>
            <a:normAutofit/>
          </a:bodyPr>
          <a:lstStyle/>
          <a:p>
            <a:pPr algn="l"/>
            <a:r>
              <a:rPr lang="en-GB" sz="7200" b="1">
                <a:solidFill>
                  <a:schemeClr val="bg1"/>
                </a:solidFill>
              </a:rPr>
              <a:t>Accessible </a:t>
            </a:r>
            <a:br>
              <a:rPr lang="en-GB" sz="7200" b="1">
                <a:solidFill>
                  <a:schemeClr val="bg1"/>
                </a:solidFill>
              </a:rPr>
            </a:br>
            <a:r>
              <a:rPr lang="en-GB" sz="7200" b="1">
                <a:solidFill>
                  <a:schemeClr val="bg1"/>
                </a:solidFill>
              </a:rPr>
              <a:t>online and face-to-face meetings</a:t>
            </a:r>
            <a:endParaRPr lang="fr-BE" sz="7200">
              <a:solidFill>
                <a:schemeClr val="bg1"/>
              </a:solidFill>
            </a:endParaRPr>
          </a:p>
        </p:txBody>
      </p:sp>
    </p:spTree>
    <p:extLst>
      <p:ext uri="{BB962C8B-B14F-4D97-AF65-F5344CB8AC3E}">
        <p14:creationId xmlns:p14="http://schemas.microsoft.com/office/powerpoint/2010/main" val="59368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539203"/>
            <a:ext cx="11347048" cy="3973095"/>
          </a:xfrm>
        </p:spPr>
        <p:txBody>
          <a:bodyPr>
            <a:normAutofit/>
          </a:bodyPr>
          <a:lstStyle/>
          <a:p>
            <a:pPr algn="l"/>
            <a:r>
              <a:rPr lang="en-GB" sz="7200" b="1">
                <a:solidFill>
                  <a:schemeClr val="bg1"/>
                </a:solidFill>
              </a:rPr>
              <a:t>Accessible </a:t>
            </a:r>
            <a:br>
              <a:rPr lang="en-GB" sz="7200" b="1">
                <a:solidFill>
                  <a:schemeClr val="bg1"/>
                </a:solidFill>
              </a:rPr>
            </a:br>
            <a:r>
              <a:rPr lang="en-GB" sz="7200" b="1">
                <a:solidFill>
                  <a:schemeClr val="bg1"/>
                </a:solidFill>
              </a:rPr>
              <a:t>social media</a:t>
            </a:r>
            <a:endParaRPr lang="fr-BE" sz="7200">
              <a:solidFill>
                <a:schemeClr val="bg1"/>
              </a:solidFill>
            </a:endParaRPr>
          </a:p>
        </p:txBody>
      </p:sp>
    </p:spTree>
    <p:extLst>
      <p:ext uri="{BB962C8B-B14F-4D97-AF65-F5344CB8AC3E}">
        <p14:creationId xmlns:p14="http://schemas.microsoft.com/office/powerpoint/2010/main" val="52575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a:t>Introduction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246633"/>
          </a:xfrm>
        </p:spPr>
        <p:txBody>
          <a:bodyPr>
            <a:noAutofit/>
          </a:bodyPr>
          <a:lstStyle/>
          <a:p>
            <a:pPr marL="0" indent="0">
              <a:lnSpc>
                <a:spcPct val="150000"/>
              </a:lnSpc>
              <a:buNone/>
            </a:pPr>
            <a:r>
              <a:rPr lang="en-US" sz="2400"/>
              <a:t>When meetings and events are held remotely or in presence, </a:t>
            </a:r>
            <a:r>
              <a:rPr lang="en-US" sz="2400" b="1"/>
              <a:t>accessibility</a:t>
            </a:r>
            <a:r>
              <a:rPr lang="en-US" sz="2400"/>
              <a:t> is important to ensure that all attendees, including people with disabilities, are able to participate and engage with the  content and audience.  </a:t>
            </a:r>
            <a:endParaRPr lang="en-GB" sz="2400" b="1">
              <a:solidFill>
                <a:srgbClr val="0070C0"/>
              </a:solidFill>
            </a:endParaRPr>
          </a:p>
          <a:p>
            <a:pPr>
              <a:lnSpc>
                <a:spcPct val="150000"/>
              </a:lnSpc>
            </a:pPr>
            <a:r>
              <a:rPr kumimoji="0" lang="en-US" sz="2600"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Be accessible from the beginning!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Planning is the key </a:t>
            </a:r>
            <a:endParaRPr lang="en-US" sz="2600"/>
          </a:p>
          <a:p>
            <a:pPr marL="0" indent="0">
              <a:lnSpc>
                <a:spcPct val="150000"/>
              </a:lnSpc>
              <a:buNone/>
            </a:pPr>
            <a:r>
              <a:rPr lang="en-US" sz="2400"/>
              <a:t>With a </a:t>
            </a:r>
            <a:r>
              <a:rPr lang="en-US" sz="2400" b="1"/>
              <a:t>little pre-planning, </a:t>
            </a:r>
            <a:r>
              <a:rPr lang="en-US" sz="2400"/>
              <a:t>event hosts can structure an inclusive and functional environment for all participants.</a:t>
            </a:r>
            <a:endParaRPr lang="en-GB" sz="2400"/>
          </a:p>
        </p:txBody>
      </p:sp>
      <p:pic>
        <p:nvPicPr>
          <p:cNvPr id="7" name="Picture 6" descr="4 people trying planning their time. &#10;Big calendar  ">
            <a:extLst>
              <a:ext uri="{FF2B5EF4-FFF2-40B4-BE49-F238E27FC236}">
                <a16:creationId xmlns:a16="http://schemas.microsoft.com/office/drawing/2014/main" id="{29AEFB6B-B6DB-45C4-812B-25B7250E2E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3986" y="3075692"/>
            <a:ext cx="4246570" cy="2193731"/>
          </a:xfrm>
          <a:prstGeom prst="rect">
            <a:avLst/>
          </a:prstGeom>
        </p:spPr>
      </p:pic>
    </p:spTree>
    <p:extLst>
      <p:ext uri="{BB962C8B-B14F-4D97-AF65-F5344CB8AC3E}">
        <p14:creationId xmlns:p14="http://schemas.microsoft.com/office/powerpoint/2010/main" val="1743665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558E-0022-430A-8579-170567430115}"/>
              </a:ext>
            </a:extLst>
          </p:cNvPr>
          <p:cNvSpPr>
            <a:spLocks noGrp="1"/>
          </p:cNvSpPr>
          <p:nvPr>
            <p:ph type="title"/>
          </p:nvPr>
        </p:nvSpPr>
        <p:spPr>
          <a:xfrm>
            <a:off x="371959" y="365125"/>
            <a:ext cx="11329261" cy="1325563"/>
          </a:xfrm>
        </p:spPr>
        <p:txBody>
          <a:bodyPr>
            <a:normAutofit fontScale="90000"/>
          </a:bodyPr>
          <a:lstStyle/>
          <a:p>
            <a:br>
              <a:rPr lang="en-GB" sz="4900"/>
            </a:br>
            <a:r>
              <a:rPr lang="en-GB" sz="4900"/>
              <a:t>Online meetings/events </a:t>
            </a:r>
            <a:br>
              <a:rPr lang="en-GB"/>
            </a:br>
            <a:endParaRPr lang="en-GB"/>
          </a:p>
        </p:txBody>
      </p:sp>
      <p:sp>
        <p:nvSpPr>
          <p:cNvPr id="3" name="Content Placeholder 2">
            <a:extLst>
              <a:ext uri="{FF2B5EF4-FFF2-40B4-BE49-F238E27FC236}">
                <a16:creationId xmlns:a16="http://schemas.microsoft.com/office/drawing/2014/main" id="{9F04BDC8-24A4-4437-A2D1-DB16BB303671}"/>
              </a:ext>
            </a:extLst>
          </p:cNvPr>
          <p:cNvSpPr>
            <a:spLocks noGrp="1"/>
          </p:cNvSpPr>
          <p:nvPr>
            <p:ph idx="1"/>
          </p:nvPr>
        </p:nvSpPr>
        <p:spPr>
          <a:xfrm>
            <a:off x="490780" y="1441343"/>
            <a:ext cx="10924079" cy="5051532"/>
          </a:xfrm>
        </p:spPr>
        <p:txBody>
          <a:bodyPr>
            <a:normAutofit/>
          </a:bodyPr>
          <a:lstStyle/>
          <a:p>
            <a:pPr marL="0" indent="0">
              <a:lnSpc>
                <a:spcPct val="150000"/>
              </a:lnSpc>
              <a:buNone/>
            </a:pPr>
            <a:r>
              <a:rPr kumimoji="0" lang="en-GB" sz="2600"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Make your checklist!</a:t>
            </a:r>
            <a:endParaRPr lang="en-US" sz="2600"/>
          </a:p>
          <a:p>
            <a:pPr>
              <a:lnSpc>
                <a:spcPct val="150000"/>
              </a:lnSpc>
            </a:pPr>
            <a:r>
              <a:rPr lang="en-US" sz="2400"/>
              <a:t>Choose a platforms that support accessibility </a:t>
            </a:r>
          </a:p>
          <a:p>
            <a:pPr>
              <a:lnSpc>
                <a:spcPct val="150000"/>
              </a:lnSpc>
            </a:pPr>
            <a:r>
              <a:rPr lang="en-US" sz="2400"/>
              <a:t>Create and send accessible invitations </a:t>
            </a:r>
          </a:p>
          <a:p>
            <a:pPr>
              <a:lnSpc>
                <a:spcPct val="150000"/>
              </a:lnSpc>
            </a:pPr>
            <a:r>
              <a:rPr lang="en-US" sz="2400"/>
              <a:t>Add accessibility requirements section</a:t>
            </a:r>
          </a:p>
          <a:p>
            <a:pPr>
              <a:lnSpc>
                <a:spcPct val="150000"/>
              </a:lnSpc>
            </a:pPr>
            <a:r>
              <a:rPr lang="en-US" sz="2400"/>
              <a:t>Share information in advance </a:t>
            </a:r>
          </a:p>
          <a:p>
            <a:pPr>
              <a:lnSpc>
                <a:spcPct val="150000"/>
              </a:lnSpc>
            </a:pPr>
            <a:r>
              <a:rPr lang="en-US" sz="2400"/>
              <a:t>Provide Real-time captioning, International Sign interpretation</a:t>
            </a:r>
          </a:p>
          <a:p>
            <a:pPr>
              <a:lnSpc>
                <a:spcPct val="150000"/>
              </a:lnSpc>
            </a:pPr>
            <a:r>
              <a:rPr lang="en-US" sz="2400"/>
              <a:t>Follow up after the meeting/event</a:t>
            </a:r>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p:txBody>
      </p:sp>
      <p:pic>
        <p:nvPicPr>
          <p:cNvPr id="4" name="Picture 3">
            <a:extLst>
              <a:ext uri="{FF2B5EF4-FFF2-40B4-BE49-F238E27FC236}">
                <a16:creationId xmlns:a16="http://schemas.microsoft.com/office/drawing/2014/main" id="{8034AA7C-645B-44CC-9506-C3987B83846F}"/>
              </a:ext>
            </a:extLst>
          </p:cNvPr>
          <p:cNvPicPr>
            <a:picLocks noChangeAspect="1"/>
          </p:cNvPicPr>
          <p:nvPr/>
        </p:nvPicPr>
        <p:blipFill>
          <a:blip r:embed="rId3"/>
          <a:stretch>
            <a:fillRect/>
          </a:stretch>
        </p:blipFill>
        <p:spPr>
          <a:xfrm>
            <a:off x="8279489" y="1690688"/>
            <a:ext cx="2731245" cy="2725148"/>
          </a:xfrm>
          <a:prstGeom prst="rect">
            <a:avLst/>
          </a:prstGeom>
        </p:spPr>
      </p:pic>
    </p:spTree>
    <p:extLst>
      <p:ext uri="{BB962C8B-B14F-4D97-AF65-F5344CB8AC3E}">
        <p14:creationId xmlns:p14="http://schemas.microsoft.com/office/powerpoint/2010/main" val="208526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9152-2B6E-4217-8CDE-1CA3AC85CDAF}"/>
              </a:ext>
            </a:extLst>
          </p:cNvPr>
          <p:cNvSpPr>
            <a:spLocks noGrp="1"/>
          </p:cNvSpPr>
          <p:nvPr>
            <p:ph type="title"/>
          </p:nvPr>
        </p:nvSpPr>
        <p:spPr>
          <a:xfrm>
            <a:off x="511444" y="241139"/>
            <a:ext cx="10842356" cy="1325563"/>
          </a:xfrm>
        </p:spPr>
        <p:txBody>
          <a:bodyPr/>
          <a:lstStyle/>
          <a:p>
            <a:r>
              <a:rPr lang="en-GB"/>
              <a:t>Digital Meeting Platforms</a:t>
            </a:r>
          </a:p>
        </p:txBody>
      </p:sp>
      <p:sp>
        <p:nvSpPr>
          <p:cNvPr id="3" name="Content Placeholder 2">
            <a:extLst>
              <a:ext uri="{FF2B5EF4-FFF2-40B4-BE49-F238E27FC236}">
                <a16:creationId xmlns:a16="http://schemas.microsoft.com/office/drawing/2014/main" id="{C222C9CE-1176-457F-83C4-38E8CE991403}"/>
              </a:ext>
            </a:extLst>
          </p:cNvPr>
          <p:cNvSpPr>
            <a:spLocks noGrp="1"/>
          </p:cNvSpPr>
          <p:nvPr>
            <p:ph idx="1"/>
          </p:nvPr>
        </p:nvSpPr>
        <p:spPr>
          <a:xfrm>
            <a:off x="511444" y="1208868"/>
            <a:ext cx="10842356" cy="5407993"/>
          </a:xfrm>
        </p:spPr>
        <p:txBody>
          <a:bodyPr>
            <a:noAutofit/>
          </a:bodyPr>
          <a:lstStyle/>
          <a:p>
            <a:pPr marL="0" indent="0">
              <a:lnSpc>
                <a:spcPct val="150000"/>
              </a:lnSpc>
              <a:buNone/>
            </a:pPr>
            <a:r>
              <a:rPr lang="en-US" sz="2400"/>
              <a:t>Choose a platform that supports accessibility. </a:t>
            </a:r>
          </a:p>
          <a:p>
            <a:pPr marL="0" indent="0">
              <a:lnSpc>
                <a:spcPct val="150000"/>
              </a:lnSpc>
              <a:buNone/>
            </a:pPr>
            <a:r>
              <a:rPr lang="nl-NL" sz="2400"/>
              <a:t>Zoom, Microsoft Teams, Google Meet, Skype, Webex… </a:t>
            </a:r>
          </a:p>
          <a:p>
            <a:pPr marL="0" indent="0">
              <a:lnSpc>
                <a:spcPct val="150000"/>
              </a:lnSpc>
              <a:buNone/>
            </a:pPr>
            <a:endParaRPr lang="en-US" sz="2400"/>
          </a:p>
          <a:p>
            <a:pPr marL="0" indent="0">
              <a:lnSpc>
                <a:spcPct val="150000"/>
              </a:lnSpc>
              <a:buNone/>
            </a:pPr>
            <a:endParaRPr lang="en-US" sz="2400"/>
          </a:p>
          <a:p>
            <a:pPr marL="0" indent="0">
              <a:lnSpc>
                <a:spcPct val="150000"/>
              </a:lnSpc>
              <a:buNone/>
            </a:pPr>
            <a:r>
              <a:rPr lang="en-US" sz="2400"/>
              <a:t>Before choosing one, consider some elements/features:</a:t>
            </a:r>
          </a:p>
          <a:p>
            <a:pPr>
              <a:lnSpc>
                <a:spcPct val="150000"/>
              </a:lnSpc>
            </a:pPr>
            <a:r>
              <a:rPr lang="en-US" sz="2400"/>
              <a:t>Provide Real-time captions or otherwise support captions, </a:t>
            </a:r>
          </a:p>
          <a:p>
            <a:pPr>
              <a:lnSpc>
                <a:spcPct val="150000"/>
              </a:lnSpc>
            </a:pPr>
            <a:r>
              <a:rPr lang="en-US" sz="2400"/>
              <a:t>Can be navigated by a keyboard only </a:t>
            </a:r>
          </a:p>
          <a:p>
            <a:pPr>
              <a:lnSpc>
                <a:spcPct val="150000"/>
              </a:lnSpc>
            </a:pPr>
            <a:r>
              <a:rPr lang="en-US" sz="2400"/>
              <a:t>Support screen readers and interpreters</a:t>
            </a:r>
          </a:p>
        </p:txBody>
      </p:sp>
      <p:pic>
        <p:nvPicPr>
          <p:cNvPr id="5" name="Picture 4" descr="Zoom Skipe Duo and meet simbols">
            <a:extLst>
              <a:ext uri="{FF2B5EF4-FFF2-40B4-BE49-F238E27FC236}">
                <a16:creationId xmlns:a16="http://schemas.microsoft.com/office/drawing/2014/main" id="{7A8D5FE9-7A2A-4933-966C-F30D3FAC99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5606" y="2645645"/>
            <a:ext cx="4186021" cy="1233722"/>
          </a:xfrm>
          <a:prstGeom prst="rect">
            <a:avLst/>
          </a:prstGeom>
        </p:spPr>
      </p:pic>
    </p:spTree>
    <p:extLst>
      <p:ext uri="{BB962C8B-B14F-4D97-AF65-F5344CB8AC3E}">
        <p14:creationId xmlns:p14="http://schemas.microsoft.com/office/powerpoint/2010/main" val="689071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B3C57B9-EF2E-431C-8639-76194ADEFB6D}"/>
              </a:ext>
            </a:extLst>
          </p:cNvPr>
          <p:cNvGraphicFramePr>
            <a:graphicFrameLocks noGrp="1"/>
          </p:cNvGraphicFramePr>
          <p:nvPr/>
        </p:nvGraphicFramePr>
        <p:xfrm>
          <a:off x="635000" y="1193800"/>
          <a:ext cx="11119308" cy="5442512"/>
        </p:xfrm>
        <a:graphic>
          <a:graphicData uri="http://schemas.openxmlformats.org/drawingml/2006/table">
            <a:tbl>
              <a:tblPr firstRow="1" firstCol="1" bandRow="1">
                <a:tableStyleId>{5C22544A-7EE6-4342-B048-85BDC9FD1C3A}</a:tableStyleId>
              </a:tblPr>
              <a:tblGrid>
                <a:gridCol w="1558910">
                  <a:extLst>
                    <a:ext uri="{9D8B030D-6E8A-4147-A177-3AD203B41FA5}">
                      <a16:colId xmlns:a16="http://schemas.microsoft.com/office/drawing/2014/main" val="3779135625"/>
                    </a:ext>
                  </a:extLst>
                </a:gridCol>
                <a:gridCol w="1433687">
                  <a:extLst>
                    <a:ext uri="{9D8B030D-6E8A-4147-A177-3AD203B41FA5}">
                      <a16:colId xmlns:a16="http://schemas.microsoft.com/office/drawing/2014/main" val="3972889975"/>
                    </a:ext>
                  </a:extLst>
                </a:gridCol>
                <a:gridCol w="1550421">
                  <a:extLst>
                    <a:ext uri="{9D8B030D-6E8A-4147-A177-3AD203B41FA5}">
                      <a16:colId xmlns:a16="http://schemas.microsoft.com/office/drawing/2014/main" val="1251007728"/>
                    </a:ext>
                  </a:extLst>
                </a:gridCol>
                <a:gridCol w="1078185">
                  <a:extLst>
                    <a:ext uri="{9D8B030D-6E8A-4147-A177-3AD203B41FA5}">
                      <a16:colId xmlns:a16="http://schemas.microsoft.com/office/drawing/2014/main" val="681686889"/>
                    </a:ext>
                  </a:extLst>
                </a:gridCol>
                <a:gridCol w="1585442">
                  <a:extLst>
                    <a:ext uri="{9D8B030D-6E8A-4147-A177-3AD203B41FA5}">
                      <a16:colId xmlns:a16="http://schemas.microsoft.com/office/drawing/2014/main" val="28996021"/>
                    </a:ext>
                  </a:extLst>
                </a:gridCol>
                <a:gridCol w="1163081">
                  <a:extLst>
                    <a:ext uri="{9D8B030D-6E8A-4147-A177-3AD203B41FA5}">
                      <a16:colId xmlns:a16="http://schemas.microsoft.com/office/drawing/2014/main" val="2717960076"/>
                    </a:ext>
                  </a:extLst>
                </a:gridCol>
                <a:gridCol w="1163081">
                  <a:extLst>
                    <a:ext uri="{9D8B030D-6E8A-4147-A177-3AD203B41FA5}">
                      <a16:colId xmlns:a16="http://schemas.microsoft.com/office/drawing/2014/main" val="1132161210"/>
                    </a:ext>
                  </a:extLst>
                </a:gridCol>
                <a:gridCol w="1586501">
                  <a:extLst>
                    <a:ext uri="{9D8B030D-6E8A-4147-A177-3AD203B41FA5}">
                      <a16:colId xmlns:a16="http://schemas.microsoft.com/office/drawing/2014/main" val="1900787780"/>
                    </a:ext>
                  </a:extLst>
                </a:gridCol>
              </a:tblGrid>
              <a:tr h="1180764">
                <a:tc>
                  <a:txBody>
                    <a:bodyPr/>
                    <a:lstStyle/>
                    <a:p>
                      <a:pPr marL="0" marR="0">
                        <a:spcBef>
                          <a:spcPts val="0"/>
                        </a:spcBef>
                        <a:spcAft>
                          <a:spcPts val="0"/>
                        </a:spcAft>
                      </a:pPr>
                      <a:r>
                        <a:rPr lang="en-US" sz="1800">
                          <a:effectLst/>
                        </a:rPr>
                        <a:t>Platforms</a:t>
                      </a:r>
                      <a:endParaRPr lang="en-BE" sz="12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Signing deaf participants visible</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Sign language interpreter visible</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Captions can be added</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Screen reader compatibility</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Good for large meetings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Good for small meetings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800">
                          <a:effectLst/>
                        </a:rPr>
                        <a:t>Additional barriers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3212179091"/>
                  </a:ext>
                </a:extLst>
              </a:tr>
              <a:tr h="459186">
                <a:tc>
                  <a:txBody>
                    <a:bodyPr/>
                    <a:lstStyle/>
                    <a:p>
                      <a:pPr marL="0" marR="0">
                        <a:spcBef>
                          <a:spcPts val="0"/>
                        </a:spcBef>
                        <a:spcAft>
                          <a:spcPts val="0"/>
                        </a:spcAft>
                      </a:pPr>
                      <a:r>
                        <a:rPr lang="en-US" sz="1800">
                          <a:effectLst/>
                        </a:rPr>
                        <a:t>GoToMeeting</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Keyboard shortcuts only work in Windows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3005155577"/>
                  </a:ext>
                </a:extLst>
              </a:tr>
              <a:tr h="459186">
                <a:tc>
                  <a:txBody>
                    <a:bodyPr/>
                    <a:lstStyle/>
                    <a:p>
                      <a:pPr marL="0" marR="0">
                        <a:spcBef>
                          <a:spcPts val="0"/>
                        </a:spcBef>
                        <a:spcAft>
                          <a:spcPts val="0"/>
                        </a:spcAft>
                      </a:pPr>
                      <a:r>
                        <a:rPr lang="en-US" sz="1800">
                          <a:effectLst/>
                        </a:rPr>
                        <a:t>Zoom</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Requires a good internet connection</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1972698068"/>
                  </a:ext>
                </a:extLst>
              </a:tr>
              <a:tr h="459186">
                <a:tc>
                  <a:txBody>
                    <a:bodyPr/>
                    <a:lstStyle/>
                    <a:p>
                      <a:pPr marL="0" marR="0">
                        <a:spcBef>
                          <a:spcPts val="0"/>
                        </a:spcBef>
                        <a:spcAft>
                          <a:spcPts val="0"/>
                        </a:spcAft>
                      </a:pPr>
                      <a:r>
                        <a:rPr lang="en-US" sz="1800">
                          <a:effectLst/>
                        </a:rPr>
                        <a:t>Skype</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Video quality is inconsistent </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158757668"/>
                  </a:ext>
                </a:extLst>
              </a:tr>
              <a:tr h="686657">
                <a:tc>
                  <a:txBody>
                    <a:bodyPr/>
                    <a:lstStyle/>
                    <a:p>
                      <a:pPr marL="0" marR="0">
                        <a:spcBef>
                          <a:spcPts val="0"/>
                        </a:spcBef>
                        <a:spcAft>
                          <a:spcPts val="0"/>
                        </a:spcAft>
                      </a:pPr>
                      <a:r>
                        <a:rPr lang="en-US" sz="1800">
                          <a:effectLst/>
                        </a:rPr>
                        <a:t>Skype for Business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Not accessible for blind facilitators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2268753789"/>
                  </a:ext>
                </a:extLst>
              </a:tr>
              <a:tr h="688779">
                <a:tc>
                  <a:txBody>
                    <a:bodyPr/>
                    <a:lstStyle/>
                    <a:p>
                      <a:pPr marL="0" marR="0">
                        <a:spcBef>
                          <a:spcPts val="0"/>
                        </a:spcBef>
                        <a:spcAft>
                          <a:spcPts val="0"/>
                        </a:spcAft>
                      </a:pPr>
                      <a:r>
                        <a:rPr lang="en-US" sz="1800">
                          <a:effectLst/>
                        </a:rPr>
                        <a:t>Microsoft Teams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Challenging when signed and spoken languages are used with larger groups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1567333836"/>
                  </a:ext>
                </a:extLst>
              </a:tr>
              <a:tr h="590382">
                <a:tc>
                  <a:txBody>
                    <a:bodyPr/>
                    <a:lstStyle/>
                    <a:p>
                      <a:pPr marL="0" marR="0">
                        <a:spcBef>
                          <a:spcPts val="0"/>
                        </a:spcBef>
                        <a:spcAft>
                          <a:spcPts val="0"/>
                        </a:spcAft>
                      </a:pPr>
                      <a:r>
                        <a:rPr lang="en-US" sz="1800">
                          <a:effectLst/>
                        </a:rPr>
                        <a:t>Google Hangouts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Meeting creators must have a G-Suite </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81751779"/>
                  </a:ext>
                </a:extLst>
              </a:tr>
              <a:tr h="459186">
                <a:tc>
                  <a:txBody>
                    <a:bodyPr/>
                    <a:lstStyle/>
                    <a:p>
                      <a:pPr marL="0" marR="0">
                        <a:spcBef>
                          <a:spcPts val="0"/>
                        </a:spcBef>
                        <a:spcAft>
                          <a:spcPts val="0"/>
                        </a:spcAft>
                      </a:pPr>
                      <a:r>
                        <a:rPr lang="en-US" sz="1800">
                          <a:effectLst/>
                        </a:rPr>
                        <a:t>WhatsApp</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Requires </a:t>
                      </a:r>
                      <a:r>
                        <a:rPr lang="en-US" sz="1050" err="1">
                          <a:effectLst/>
                        </a:rPr>
                        <a:t>WiFi</a:t>
                      </a:r>
                      <a:r>
                        <a:rPr lang="en-US" sz="1050">
                          <a:effectLst/>
                        </a:rPr>
                        <a:t> or 4G connection</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2662468762"/>
                  </a:ext>
                </a:extLst>
              </a:tr>
              <a:tr h="459186">
                <a:tc>
                  <a:txBody>
                    <a:bodyPr/>
                    <a:lstStyle/>
                    <a:p>
                      <a:pPr marL="0" marR="0">
                        <a:spcBef>
                          <a:spcPts val="0"/>
                        </a:spcBef>
                        <a:spcAft>
                          <a:spcPts val="0"/>
                        </a:spcAft>
                      </a:pPr>
                      <a:r>
                        <a:rPr lang="en-US" sz="1800" err="1">
                          <a:effectLst/>
                        </a:rPr>
                        <a:t>Be.Live</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 </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lgn="ctr">
                        <a:spcBef>
                          <a:spcPts val="0"/>
                        </a:spcBef>
                        <a:spcAft>
                          <a:spcPts val="0"/>
                        </a:spcAft>
                      </a:pPr>
                      <a:r>
                        <a:rPr lang="en-US" sz="1400">
                          <a:effectLst/>
                        </a:rPr>
                        <a:t>✓</a:t>
                      </a:r>
                      <a:endParaRPr lang="en-BE" sz="1400">
                        <a:effectLst/>
                      </a:endParaRPr>
                    </a:p>
                    <a:p>
                      <a:pPr marL="0" marR="0" algn="ctr">
                        <a:spcBef>
                          <a:spcPts val="0"/>
                        </a:spcBef>
                        <a:spcAft>
                          <a:spcPts val="0"/>
                        </a:spcAft>
                      </a:pPr>
                      <a:r>
                        <a:rPr lang="en-US" sz="1400">
                          <a:effectLst/>
                        </a:rPr>
                        <a:t> </a:t>
                      </a:r>
                      <a:endParaRPr lang="en-BE" sz="140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tc>
                  <a:txBody>
                    <a:bodyPr/>
                    <a:lstStyle/>
                    <a:p>
                      <a:pPr marL="0" marR="0">
                        <a:spcBef>
                          <a:spcPts val="0"/>
                        </a:spcBef>
                        <a:spcAft>
                          <a:spcPts val="0"/>
                        </a:spcAft>
                      </a:pPr>
                      <a:r>
                        <a:rPr lang="en-US" sz="1050">
                          <a:effectLst/>
                        </a:rPr>
                        <a:t>Keyboard shortcuts only work in Windows</a:t>
                      </a:r>
                      <a:endParaRPr lang="en-BE" sz="1050">
                        <a:effectLst/>
                        <a:latin typeface="Calibri" panose="020F0502020204030204" pitchFamily="34" charset="0"/>
                        <a:ea typeface="Calibri" panose="020F0502020204030204" pitchFamily="34" charset="0"/>
                        <a:cs typeface="Times New Roman" panose="02020603050405020304" pitchFamily="18" charset="0"/>
                      </a:endParaRPr>
                    </a:p>
                  </a:txBody>
                  <a:tcPr marL="42464" marR="42464" marT="0" marB="0"/>
                </a:tc>
                <a:extLst>
                  <a:ext uri="{0D108BD9-81ED-4DB2-BD59-A6C34878D82A}">
                    <a16:rowId xmlns:a16="http://schemas.microsoft.com/office/drawing/2014/main" val="771545584"/>
                  </a:ext>
                </a:extLst>
              </a:tr>
            </a:tbl>
          </a:graphicData>
        </a:graphic>
      </p:graphicFrame>
      <p:sp>
        <p:nvSpPr>
          <p:cNvPr id="3" name="Title 2">
            <a:extLst>
              <a:ext uri="{FF2B5EF4-FFF2-40B4-BE49-F238E27FC236}">
                <a16:creationId xmlns:a16="http://schemas.microsoft.com/office/drawing/2014/main" id="{B30E085B-6237-4CC0-AC7A-C5EFC2DE8D40}"/>
              </a:ext>
            </a:extLst>
          </p:cNvPr>
          <p:cNvSpPr>
            <a:spLocks noGrp="1"/>
          </p:cNvSpPr>
          <p:nvPr>
            <p:ph type="title"/>
          </p:nvPr>
        </p:nvSpPr>
        <p:spPr/>
        <p:txBody>
          <a:bodyPr/>
          <a:lstStyle/>
          <a:p>
            <a:r>
              <a:rPr lang="en-GB"/>
              <a:t>Comparison table of platforms </a:t>
            </a:r>
            <a:br>
              <a:rPr lang="fr-BE"/>
            </a:br>
            <a:endParaRPr lang="fr-BE"/>
          </a:p>
        </p:txBody>
      </p:sp>
    </p:spTree>
    <p:extLst>
      <p:ext uri="{BB962C8B-B14F-4D97-AF65-F5344CB8AC3E}">
        <p14:creationId xmlns:p14="http://schemas.microsoft.com/office/powerpoint/2010/main" val="293243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24E8-445C-454E-9AD4-A17D84BDD646}"/>
              </a:ext>
            </a:extLst>
          </p:cNvPr>
          <p:cNvSpPr>
            <a:spLocks noGrp="1"/>
          </p:cNvSpPr>
          <p:nvPr>
            <p:ph type="title"/>
          </p:nvPr>
        </p:nvSpPr>
        <p:spPr>
          <a:xfrm>
            <a:off x="449451" y="255723"/>
            <a:ext cx="10904349" cy="1325563"/>
          </a:xfrm>
        </p:spPr>
        <p:txBody>
          <a:bodyPr/>
          <a:lstStyle/>
          <a:p>
            <a:r>
              <a:rPr lang="en-GB"/>
              <a:t>Accessibility Features on Zoom</a:t>
            </a:r>
          </a:p>
        </p:txBody>
      </p:sp>
      <p:sp>
        <p:nvSpPr>
          <p:cNvPr id="3" name="Content Placeholder 2">
            <a:extLst>
              <a:ext uri="{FF2B5EF4-FFF2-40B4-BE49-F238E27FC236}">
                <a16:creationId xmlns:a16="http://schemas.microsoft.com/office/drawing/2014/main" id="{8FC421F6-21FA-44C2-8448-6A368A890396}"/>
              </a:ext>
            </a:extLst>
          </p:cNvPr>
          <p:cNvSpPr>
            <a:spLocks noGrp="1"/>
          </p:cNvSpPr>
          <p:nvPr>
            <p:ph idx="1"/>
          </p:nvPr>
        </p:nvSpPr>
        <p:spPr>
          <a:xfrm>
            <a:off x="449451" y="1286359"/>
            <a:ext cx="11293098" cy="5315918"/>
          </a:xfrm>
        </p:spPr>
        <p:txBody>
          <a:bodyPr>
            <a:noAutofit/>
          </a:bodyPr>
          <a:lstStyle/>
          <a:p>
            <a:pPr marL="0" indent="0">
              <a:lnSpc>
                <a:spcPct val="150000"/>
              </a:lnSpc>
              <a:buNone/>
            </a:pPr>
            <a:r>
              <a:rPr lang="en-GB" sz="2400"/>
              <a:t>Zoom is the most widely used platform for conferencing  </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Possibility to multi-pin and resize cameras for sign interpretation</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Real-time captioning integrated as subtitles and full transcript modes</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Screen reader compatible </a:t>
            </a:r>
          </a:p>
          <a:p>
            <a:pPr>
              <a:buFont typeface="Wingdings" panose="05000000000000000000" pitchFamily="2" charset="2"/>
              <a:buChar char="Ø"/>
            </a:pPr>
            <a:r>
              <a:rPr lang="en-US" sz="2200"/>
              <a:t> </a:t>
            </a:r>
            <a:r>
              <a:rPr lang="en-US" sz="2200">
                <a:latin typeface="Verdana" panose="020B0604030504040204" pitchFamily="34" charset="0"/>
                <a:ea typeface="Verdana" panose="020B0604030504040204" pitchFamily="34" charset="0"/>
              </a:rPr>
              <a:t>Meeting and Webinar formats</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Language interpretation up to 9 different languages</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Breakout rooms </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Buttons large and with icons</a:t>
            </a:r>
          </a:p>
          <a:p>
            <a:pPr>
              <a:buFont typeface="Wingdings" panose="05000000000000000000" pitchFamily="2" charset="2"/>
              <a:buChar char="Ø"/>
            </a:pPr>
            <a:r>
              <a:rPr lang="en-US" sz="2200">
                <a:latin typeface="Verdana" panose="020B0604030504040204" pitchFamily="34" charset="0"/>
                <a:ea typeface="Verdana" panose="020B0604030504040204" pitchFamily="34" charset="0"/>
              </a:rPr>
              <a:t> Does not require download, launches on Browser</a:t>
            </a:r>
            <a:endParaRPr lang="en-US" sz="2400">
              <a:latin typeface="Verdana" panose="020B0604030504040204" pitchFamily="34" charset="0"/>
              <a:ea typeface="Verdana" panose="020B0604030504040204" pitchFamily="34" charset="0"/>
            </a:endParaRPr>
          </a:p>
          <a:p>
            <a:pPr marL="0" indent="0">
              <a:lnSpc>
                <a:spcPct val="150000"/>
              </a:lnSpc>
              <a:buNone/>
            </a:pPr>
            <a:r>
              <a:rPr lang="en-US" sz="2400" b="1">
                <a:solidFill>
                  <a:srgbClr val="C00000"/>
                </a:solidFill>
                <a:latin typeface="Verdana" panose="020B0604030504040204" pitchFamily="34" charset="0"/>
                <a:ea typeface="Verdana" panose="020B0604030504040204" pitchFamily="34" charset="0"/>
              </a:rPr>
              <a:t>Requires a good internet connection and mobile version less accessible than desktop. SECURITY ISSUES</a:t>
            </a:r>
          </a:p>
          <a:p>
            <a:pPr marL="0" indent="0">
              <a:lnSpc>
                <a:spcPct val="150000"/>
              </a:lnSpc>
              <a:buNone/>
            </a:pPr>
            <a:endParaRPr kumimoji="0" lang="en-GB" sz="2400" i="0" u="none" strike="noStrike" kern="1200" cap="none" spc="0" normalizeH="0" baseline="0" noProof="0">
              <a:ln>
                <a:noFill/>
              </a:ln>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2535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0A47-068E-469D-B9F9-C3D786FB2F8E}"/>
              </a:ext>
            </a:extLst>
          </p:cNvPr>
          <p:cNvSpPr>
            <a:spLocks noGrp="1"/>
          </p:cNvSpPr>
          <p:nvPr>
            <p:ph type="title"/>
          </p:nvPr>
        </p:nvSpPr>
        <p:spPr>
          <a:xfrm>
            <a:off x="495946" y="303131"/>
            <a:ext cx="10857854" cy="1325563"/>
          </a:xfrm>
        </p:spPr>
        <p:txBody>
          <a:bodyPr/>
          <a:lstStyle/>
          <a:p>
            <a:r>
              <a:rPr lang="en-GB"/>
              <a:t>Meeting and event invitations </a:t>
            </a:r>
          </a:p>
        </p:txBody>
      </p:sp>
      <p:sp>
        <p:nvSpPr>
          <p:cNvPr id="3" name="Content Placeholder 2">
            <a:extLst>
              <a:ext uri="{FF2B5EF4-FFF2-40B4-BE49-F238E27FC236}">
                <a16:creationId xmlns:a16="http://schemas.microsoft.com/office/drawing/2014/main" id="{BD660723-75AC-4C64-BE8C-050D25BB098F}"/>
              </a:ext>
            </a:extLst>
          </p:cNvPr>
          <p:cNvSpPr>
            <a:spLocks noGrp="1"/>
          </p:cNvSpPr>
          <p:nvPr>
            <p:ph idx="1"/>
          </p:nvPr>
        </p:nvSpPr>
        <p:spPr>
          <a:xfrm>
            <a:off x="495946" y="1425844"/>
            <a:ext cx="10857854" cy="4881966"/>
          </a:xfrm>
        </p:spPr>
        <p:txBody>
          <a:bodyPr>
            <a:normAutofit fontScale="92500" lnSpcReduction="10000"/>
          </a:bodyPr>
          <a:lstStyle/>
          <a:p>
            <a:r>
              <a:rPr lang="en-US" sz="2600"/>
              <a:t>Send the link to register via email / post on social media </a:t>
            </a:r>
          </a:p>
          <a:p>
            <a:pPr>
              <a:lnSpc>
                <a:spcPct val="150000"/>
              </a:lnSpc>
            </a:pPr>
            <a:r>
              <a:rPr lang="en-US" sz="2600"/>
              <a:t>The invitation may have multiple graphical elements, ensure that images and logos have alt text and documents/programs are accessible </a:t>
            </a:r>
          </a:p>
          <a:p>
            <a:pPr>
              <a:lnSpc>
                <a:spcPct val="150000"/>
              </a:lnSpc>
            </a:pPr>
            <a:r>
              <a:rPr lang="en-US" sz="2600"/>
              <a:t>If you are including a submission form, ensure that the form and the platform is accessible, especially to users who might not be using a mouse, or use a screen reader (example Eventbrite).</a:t>
            </a:r>
          </a:p>
          <a:p>
            <a:pPr>
              <a:lnSpc>
                <a:spcPct val="150000"/>
              </a:lnSpc>
            </a:pPr>
            <a:r>
              <a:rPr lang="en-US" sz="2600"/>
              <a:t>Include a statement letting individuals know that they can </a:t>
            </a:r>
            <a:r>
              <a:rPr lang="en-US" sz="2600" b="1"/>
              <a:t>request accommodations</a:t>
            </a:r>
            <a:endParaRPr lang="en-US" sz="2600"/>
          </a:p>
          <a:p>
            <a:endParaRPr lang="en-GB"/>
          </a:p>
        </p:txBody>
      </p:sp>
    </p:spTree>
    <p:extLst>
      <p:ext uri="{BB962C8B-B14F-4D97-AF65-F5344CB8AC3E}">
        <p14:creationId xmlns:p14="http://schemas.microsoft.com/office/powerpoint/2010/main" val="1784049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E2D6-ED27-4CFA-8A97-F4C071ED3615}"/>
              </a:ext>
            </a:extLst>
          </p:cNvPr>
          <p:cNvSpPr>
            <a:spLocks noGrp="1"/>
          </p:cNvSpPr>
          <p:nvPr>
            <p:ph type="title"/>
          </p:nvPr>
        </p:nvSpPr>
        <p:spPr>
          <a:xfrm>
            <a:off x="340962" y="365125"/>
            <a:ext cx="11012837" cy="1325563"/>
          </a:xfrm>
        </p:spPr>
        <p:txBody>
          <a:bodyPr/>
          <a:lstStyle/>
          <a:p>
            <a:r>
              <a:rPr lang="en-GB"/>
              <a:t>Accessibility requirements </a:t>
            </a:r>
          </a:p>
        </p:txBody>
      </p:sp>
      <p:sp>
        <p:nvSpPr>
          <p:cNvPr id="3" name="Content Placeholder 2">
            <a:extLst>
              <a:ext uri="{FF2B5EF4-FFF2-40B4-BE49-F238E27FC236}">
                <a16:creationId xmlns:a16="http://schemas.microsoft.com/office/drawing/2014/main" id="{258A6CCD-230A-45B2-8CF1-15967FB9CF55}"/>
              </a:ext>
            </a:extLst>
          </p:cNvPr>
          <p:cNvSpPr>
            <a:spLocks noGrp="1"/>
          </p:cNvSpPr>
          <p:nvPr>
            <p:ph idx="1"/>
          </p:nvPr>
        </p:nvSpPr>
        <p:spPr>
          <a:xfrm>
            <a:off x="340963" y="1399592"/>
            <a:ext cx="11510075" cy="5093283"/>
          </a:xfrm>
        </p:spPr>
        <p:txBody>
          <a:bodyPr>
            <a:normAutofit/>
          </a:bodyPr>
          <a:lstStyle/>
          <a:p>
            <a:pPr>
              <a:lnSpc>
                <a:spcPct val="150000"/>
              </a:lnSpc>
            </a:pPr>
            <a:r>
              <a:rPr lang="en-US" sz="2400"/>
              <a:t>Ask accessibility requirements. Give options like:</a:t>
            </a:r>
          </a:p>
          <a:p>
            <a:pPr lvl="1">
              <a:lnSpc>
                <a:spcPct val="150000"/>
              </a:lnSpc>
              <a:buFont typeface="Wingdings" panose="05000000000000000000" pitchFamily="2" charset="2"/>
              <a:buChar char="Ø"/>
            </a:pPr>
            <a:r>
              <a:rPr lang="en-US" sz="2400"/>
              <a:t> Real time captioning in English </a:t>
            </a:r>
          </a:p>
          <a:p>
            <a:pPr lvl="1">
              <a:lnSpc>
                <a:spcPct val="150000"/>
              </a:lnSpc>
              <a:buFont typeface="Wingdings" panose="05000000000000000000" pitchFamily="2" charset="2"/>
              <a:buChar char="Ø"/>
            </a:pPr>
            <a:r>
              <a:rPr lang="en-US" sz="2400"/>
              <a:t> International Sign Interpretation </a:t>
            </a:r>
          </a:p>
          <a:p>
            <a:pPr lvl="1">
              <a:lnSpc>
                <a:spcPct val="150000"/>
              </a:lnSpc>
              <a:buFont typeface="Wingdings" panose="05000000000000000000" pitchFamily="2" charset="2"/>
              <a:buChar char="Ø"/>
            </a:pPr>
            <a:r>
              <a:rPr lang="en-US" sz="2400"/>
              <a:t> Other </a:t>
            </a:r>
          </a:p>
          <a:p>
            <a:pPr>
              <a:lnSpc>
                <a:spcPct val="150000"/>
              </a:lnSpc>
            </a:pPr>
            <a:r>
              <a:rPr lang="en-US" sz="2400"/>
              <a:t>Gives a deadline for requests </a:t>
            </a:r>
          </a:p>
          <a:p>
            <a:pPr>
              <a:lnSpc>
                <a:spcPct val="150000"/>
              </a:lnSpc>
            </a:pPr>
            <a:r>
              <a:rPr lang="en-US" sz="2400"/>
              <a:t>Provides the name, email address, or phone number of the individual to contact. </a:t>
            </a:r>
          </a:p>
          <a:p>
            <a:pPr marL="0" indent="0">
              <a:lnSpc>
                <a:spcPct val="150000"/>
              </a:lnSpc>
              <a:buNone/>
            </a:pPr>
            <a:r>
              <a:rPr lang="en-GB" sz="2400" b="1">
                <a:solidFill>
                  <a:srgbClr val="C00000"/>
                </a:solidFill>
              </a:rPr>
              <a:t>Did you know… </a:t>
            </a:r>
            <a:r>
              <a:rPr lang="en-GB" sz="2400"/>
              <a:t>on zoom you can customise your questions.  </a:t>
            </a:r>
          </a:p>
        </p:txBody>
      </p:sp>
    </p:spTree>
    <p:extLst>
      <p:ext uri="{BB962C8B-B14F-4D97-AF65-F5344CB8AC3E}">
        <p14:creationId xmlns:p14="http://schemas.microsoft.com/office/powerpoint/2010/main" val="3862833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5946-B81A-4BCA-81DB-8775D91BD018}"/>
              </a:ext>
            </a:extLst>
          </p:cNvPr>
          <p:cNvSpPr>
            <a:spLocks noGrp="1"/>
          </p:cNvSpPr>
          <p:nvPr>
            <p:ph type="title"/>
          </p:nvPr>
        </p:nvSpPr>
        <p:spPr>
          <a:xfrm>
            <a:off x="418454" y="214389"/>
            <a:ext cx="10935346" cy="1325563"/>
          </a:xfrm>
        </p:spPr>
        <p:txBody>
          <a:bodyPr/>
          <a:lstStyle/>
          <a:p>
            <a:r>
              <a:rPr lang="en-GB"/>
              <a:t>Zoom accessibility requirements </a:t>
            </a:r>
          </a:p>
        </p:txBody>
      </p:sp>
      <p:sp>
        <p:nvSpPr>
          <p:cNvPr id="3" name="Content Placeholder 2">
            <a:extLst>
              <a:ext uri="{FF2B5EF4-FFF2-40B4-BE49-F238E27FC236}">
                <a16:creationId xmlns:a16="http://schemas.microsoft.com/office/drawing/2014/main" id="{C3127A74-845D-47D5-ABBF-3B2CAB7B6332}"/>
              </a:ext>
            </a:extLst>
          </p:cNvPr>
          <p:cNvSpPr>
            <a:spLocks noGrp="1"/>
          </p:cNvSpPr>
          <p:nvPr>
            <p:ph idx="1"/>
          </p:nvPr>
        </p:nvSpPr>
        <p:spPr>
          <a:xfrm>
            <a:off x="418454" y="1503336"/>
            <a:ext cx="10935346" cy="4673627"/>
          </a:xfrm>
        </p:spPr>
        <p:txBody>
          <a:bodyPr>
            <a:normAutofit/>
          </a:bodyPr>
          <a:lstStyle/>
          <a:p>
            <a:pPr marL="0" indent="0">
              <a:buNone/>
            </a:pPr>
            <a:r>
              <a:rPr lang="en-US" sz="2400"/>
              <a:t>At the bottom of your event click on:</a:t>
            </a:r>
          </a:p>
          <a:p>
            <a:pPr marL="0" indent="0">
              <a:buNone/>
            </a:pPr>
            <a:endParaRPr lang="en-US" sz="2400"/>
          </a:p>
          <a:p>
            <a:pPr marL="0" indent="0">
              <a:buNone/>
            </a:pPr>
            <a:r>
              <a:rPr lang="en-US" sz="2400"/>
              <a:t>Registration &gt; edit &gt; Custom Questions </a:t>
            </a:r>
          </a:p>
        </p:txBody>
      </p:sp>
      <p:pic>
        <p:nvPicPr>
          <p:cNvPr id="4" name="Picture 3" descr="Screeenshot of the zoom registration form including the costum Questions. ">
            <a:extLst>
              <a:ext uri="{FF2B5EF4-FFF2-40B4-BE49-F238E27FC236}">
                <a16:creationId xmlns:a16="http://schemas.microsoft.com/office/drawing/2014/main" id="{627462F2-6F47-4C32-B8E6-F5FA92D96845}"/>
              </a:ext>
            </a:extLst>
          </p:cNvPr>
          <p:cNvPicPr>
            <a:picLocks noChangeAspect="1"/>
          </p:cNvPicPr>
          <p:nvPr/>
        </p:nvPicPr>
        <p:blipFill>
          <a:blip r:embed="rId3"/>
          <a:stretch>
            <a:fillRect/>
          </a:stretch>
        </p:blipFill>
        <p:spPr>
          <a:xfrm>
            <a:off x="418454" y="3174686"/>
            <a:ext cx="6206266" cy="3462828"/>
          </a:xfrm>
          <a:prstGeom prst="rect">
            <a:avLst/>
          </a:prstGeom>
        </p:spPr>
      </p:pic>
      <p:pic>
        <p:nvPicPr>
          <p:cNvPr id="5" name="Picture 4" descr="Screenshot of the zoom registration form:&#10;Costum Questions can be:&#10;Real time captioning in english &#10;International Sign Language&#10;">
            <a:extLst>
              <a:ext uri="{FF2B5EF4-FFF2-40B4-BE49-F238E27FC236}">
                <a16:creationId xmlns:a16="http://schemas.microsoft.com/office/drawing/2014/main" id="{D7F98F39-690E-40BB-96C9-C960F1F8D39D}"/>
              </a:ext>
            </a:extLst>
          </p:cNvPr>
          <p:cNvPicPr>
            <a:picLocks noChangeAspect="1"/>
          </p:cNvPicPr>
          <p:nvPr/>
        </p:nvPicPr>
        <p:blipFill>
          <a:blip r:embed="rId4"/>
          <a:stretch>
            <a:fillRect/>
          </a:stretch>
        </p:blipFill>
        <p:spPr>
          <a:xfrm>
            <a:off x="6908516" y="3174686"/>
            <a:ext cx="4865030" cy="3468925"/>
          </a:xfrm>
          <a:prstGeom prst="rect">
            <a:avLst/>
          </a:prstGeom>
        </p:spPr>
      </p:pic>
    </p:spTree>
    <p:extLst>
      <p:ext uri="{BB962C8B-B14F-4D97-AF65-F5344CB8AC3E}">
        <p14:creationId xmlns:p14="http://schemas.microsoft.com/office/powerpoint/2010/main" val="2122690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B577-8D19-450D-9E36-23EF6CFE2C12}"/>
              </a:ext>
            </a:extLst>
          </p:cNvPr>
          <p:cNvSpPr>
            <a:spLocks noGrp="1"/>
          </p:cNvSpPr>
          <p:nvPr>
            <p:ph type="title"/>
          </p:nvPr>
        </p:nvSpPr>
        <p:spPr>
          <a:xfrm>
            <a:off x="433953" y="272135"/>
            <a:ext cx="10919847" cy="1325563"/>
          </a:xfrm>
        </p:spPr>
        <p:txBody>
          <a:bodyPr/>
          <a:lstStyle/>
          <a:p>
            <a:r>
              <a:rPr lang="en-GB"/>
              <a:t>Real time captioning </a:t>
            </a:r>
          </a:p>
        </p:txBody>
      </p:sp>
      <p:sp>
        <p:nvSpPr>
          <p:cNvPr id="7" name="Content Placeholder 6">
            <a:extLst>
              <a:ext uri="{FF2B5EF4-FFF2-40B4-BE49-F238E27FC236}">
                <a16:creationId xmlns:a16="http://schemas.microsoft.com/office/drawing/2014/main" id="{7F0795E1-14DC-44DA-BBC3-2C9B25BF89C0}"/>
              </a:ext>
            </a:extLst>
          </p:cNvPr>
          <p:cNvSpPr>
            <a:spLocks noGrp="1"/>
          </p:cNvSpPr>
          <p:nvPr>
            <p:ph idx="1"/>
          </p:nvPr>
        </p:nvSpPr>
        <p:spPr>
          <a:xfrm>
            <a:off x="433953" y="1597699"/>
            <a:ext cx="10919847" cy="4579264"/>
          </a:xfrm>
        </p:spPr>
        <p:txBody>
          <a:bodyPr>
            <a:normAutofit fontScale="85000" lnSpcReduction="10000"/>
          </a:bodyPr>
          <a:lstStyle/>
          <a:p>
            <a:pPr>
              <a:lnSpc>
                <a:spcPct val="150000"/>
              </a:lnSpc>
            </a:pPr>
            <a:r>
              <a:rPr lang="en-US" sz="2800"/>
              <a:t>Allows participants to follow the event simultaneously and in text </a:t>
            </a:r>
          </a:p>
          <a:p>
            <a:pPr>
              <a:lnSpc>
                <a:spcPct val="150000"/>
              </a:lnSpc>
            </a:pPr>
            <a:r>
              <a:rPr lang="en-US" sz="2800"/>
              <a:t>Useful for many participants (hard of hearing people)</a:t>
            </a:r>
          </a:p>
          <a:p>
            <a:pPr>
              <a:lnSpc>
                <a:spcPct val="150000"/>
              </a:lnSpc>
            </a:pPr>
            <a:r>
              <a:rPr lang="en-US" sz="2800"/>
              <a:t>Integrated in the platform (Zoom) or through an external link</a:t>
            </a:r>
          </a:p>
          <a:p>
            <a:pPr>
              <a:lnSpc>
                <a:spcPct val="150000"/>
              </a:lnSpc>
            </a:pPr>
            <a:r>
              <a:rPr lang="en-US" sz="2800"/>
              <a:t>Subtitles and/or full transcript</a:t>
            </a:r>
          </a:p>
          <a:p>
            <a:pPr>
              <a:lnSpc>
                <a:spcPct val="150000"/>
              </a:lnSpc>
            </a:pPr>
            <a:r>
              <a:rPr lang="en-US" sz="2800"/>
              <a:t>Different languages available but only one as subtitle and the rest in external links (Zoom)</a:t>
            </a:r>
          </a:p>
          <a:p>
            <a:pPr>
              <a:lnSpc>
                <a:spcPct val="150000"/>
              </a:lnSpc>
            </a:pPr>
            <a:r>
              <a:rPr lang="en-US" sz="2800"/>
              <a:t>One captioner per language</a:t>
            </a:r>
          </a:p>
          <a:p>
            <a:endParaRPr lang="fr-BE"/>
          </a:p>
        </p:txBody>
      </p:sp>
      <p:pic>
        <p:nvPicPr>
          <p:cNvPr id="8" name="Picture 7" descr="A men who is talking and subtitles are on place ">
            <a:extLst>
              <a:ext uri="{FF2B5EF4-FFF2-40B4-BE49-F238E27FC236}">
                <a16:creationId xmlns:a16="http://schemas.microsoft.com/office/drawing/2014/main" id="{08EBC081-7978-48BE-8512-969C516C7845}"/>
              </a:ext>
            </a:extLst>
          </p:cNvPr>
          <p:cNvPicPr>
            <a:picLocks noChangeAspect="1"/>
          </p:cNvPicPr>
          <p:nvPr/>
        </p:nvPicPr>
        <p:blipFill>
          <a:blip r:embed="rId3"/>
          <a:stretch>
            <a:fillRect/>
          </a:stretch>
        </p:blipFill>
        <p:spPr>
          <a:xfrm>
            <a:off x="6635197" y="4788977"/>
            <a:ext cx="4275609" cy="2200758"/>
          </a:xfrm>
          <a:prstGeom prst="rect">
            <a:avLst/>
          </a:prstGeom>
        </p:spPr>
      </p:pic>
    </p:spTree>
    <p:extLst>
      <p:ext uri="{BB962C8B-B14F-4D97-AF65-F5344CB8AC3E}">
        <p14:creationId xmlns:p14="http://schemas.microsoft.com/office/powerpoint/2010/main" val="2462522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Zoom meeting screenshot with one sign interpreter and 2 people having the floor ">
            <a:extLst>
              <a:ext uri="{FF2B5EF4-FFF2-40B4-BE49-F238E27FC236}">
                <a16:creationId xmlns:a16="http://schemas.microsoft.com/office/drawing/2014/main" id="{9F594C7A-CF79-4335-B92A-70DA55A02639}"/>
              </a:ext>
            </a:extLst>
          </p:cNvPr>
          <p:cNvSpPr>
            <a:spLocks noGrp="1"/>
          </p:cNvSpPr>
          <p:nvPr>
            <p:ph idx="1"/>
          </p:nvPr>
        </p:nvSpPr>
        <p:spPr>
          <a:xfrm>
            <a:off x="309967" y="1348353"/>
            <a:ext cx="9856922" cy="4974888"/>
          </a:xfrm>
        </p:spPr>
        <p:txBody>
          <a:bodyPr>
            <a:normAutofit lnSpcReduction="10000"/>
          </a:bodyPr>
          <a:lstStyle/>
          <a:p>
            <a:pPr>
              <a:lnSpc>
                <a:spcPct val="150000"/>
              </a:lnSpc>
            </a:pPr>
            <a:r>
              <a:rPr lang="en-US" sz="2400"/>
              <a:t>Hire a sign language interpreter through a service as early as possible. </a:t>
            </a:r>
          </a:p>
          <a:p>
            <a:pPr>
              <a:lnSpc>
                <a:spcPct val="150000"/>
              </a:lnSpc>
            </a:pPr>
            <a:r>
              <a:rPr lang="en-US" sz="2400"/>
              <a:t>Allows participants to follow the event with sign interpretation</a:t>
            </a:r>
          </a:p>
          <a:p>
            <a:pPr>
              <a:lnSpc>
                <a:spcPct val="150000"/>
              </a:lnSpc>
            </a:pPr>
            <a:r>
              <a:rPr lang="en-US" sz="2400"/>
              <a:t>Useful for deaf and hard of hearing</a:t>
            </a:r>
          </a:p>
          <a:p>
            <a:pPr>
              <a:lnSpc>
                <a:spcPct val="150000"/>
              </a:lnSpc>
            </a:pPr>
            <a:r>
              <a:rPr lang="en-US" sz="2400"/>
              <a:t>Usually, 2 interpreters switching every 10 minutes</a:t>
            </a:r>
          </a:p>
          <a:p>
            <a:pPr>
              <a:lnSpc>
                <a:spcPct val="150000"/>
              </a:lnSpc>
            </a:pPr>
            <a:r>
              <a:rPr lang="en-US" sz="2400"/>
              <a:t>Possibility to pin and resize the images (Zoom allows to multi-pin)</a:t>
            </a:r>
          </a:p>
          <a:p>
            <a:endParaRPr lang="en-US" sz="2400"/>
          </a:p>
          <a:p>
            <a:pPr marL="0" indent="0">
              <a:buNone/>
            </a:pPr>
            <a:endParaRPr lang="en-GB" sz="2400"/>
          </a:p>
        </p:txBody>
      </p:sp>
      <p:sp>
        <p:nvSpPr>
          <p:cNvPr id="2" name="Title 1">
            <a:extLst>
              <a:ext uri="{FF2B5EF4-FFF2-40B4-BE49-F238E27FC236}">
                <a16:creationId xmlns:a16="http://schemas.microsoft.com/office/drawing/2014/main" id="{37CA3D37-0D0B-4C13-8407-9C827F451325}"/>
              </a:ext>
            </a:extLst>
          </p:cNvPr>
          <p:cNvSpPr>
            <a:spLocks noGrp="1"/>
          </p:cNvSpPr>
          <p:nvPr>
            <p:ph type="title"/>
          </p:nvPr>
        </p:nvSpPr>
        <p:spPr>
          <a:xfrm>
            <a:off x="309967" y="365125"/>
            <a:ext cx="11043834" cy="1138211"/>
          </a:xfrm>
        </p:spPr>
        <p:txBody>
          <a:bodyPr/>
          <a:lstStyle/>
          <a:p>
            <a:r>
              <a:rPr lang="en-GB"/>
              <a:t>Sign interpretation</a:t>
            </a:r>
          </a:p>
        </p:txBody>
      </p:sp>
      <p:pic>
        <p:nvPicPr>
          <p:cNvPr id="5" name="Picture 4" descr="Zoom conference ">
            <a:extLst>
              <a:ext uri="{FF2B5EF4-FFF2-40B4-BE49-F238E27FC236}">
                <a16:creationId xmlns:a16="http://schemas.microsoft.com/office/drawing/2014/main" id="{243F65A6-BFE5-4BD1-A8E3-173168394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5580" y="2107770"/>
            <a:ext cx="3346453" cy="2913680"/>
          </a:xfrm>
          <a:prstGeom prst="rect">
            <a:avLst/>
          </a:prstGeom>
        </p:spPr>
      </p:pic>
    </p:spTree>
    <p:extLst>
      <p:ext uri="{BB962C8B-B14F-4D97-AF65-F5344CB8AC3E}">
        <p14:creationId xmlns:p14="http://schemas.microsoft.com/office/powerpoint/2010/main" val="7717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34" y="227104"/>
            <a:ext cx="10600426" cy="1325563"/>
          </a:xfrm>
        </p:spPr>
        <p:txBody>
          <a:bodyPr>
            <a:normAutofit/>
          </a:bodyPr>
          <a:lstStyle/>
          <a:p>
            <a:r>
              <a:rPr lang="en-GB"/>
              <a:t>Social Media accessibility </a:t>
            </a:r>
            <a:endParaRPr lang="en-GB" b="1">
              <a:solidFill>
                <a:srgbClr val="0070C0"/>
              </a:solidFill>
            </a:endParaRPr>
          </a:p>
        </p:txBody>
      </p:sp>
      <p:sp>
        <p:nvSpPr>
          <p:cNvPr id="3" name="Content Placeholder 2"/>
          <p:cNvSpPr>
            <a:spLocks noGrp="1"/>
          </p:cNvSpPr>
          <p:nvPr>
            <p:ph idx="1"/>
          </p:nvPr>
        </p:nvSpPr>
        <p:spPr>
          <a:xfrm>
            <a:off x="511834" y="1431892"/>
            <a:ext cx="11168332" cy="5060982"/>
          </a:xfrm>
        </p:spPr>
        <p:txBody>
          <a:bodyPr vert="horz" lIns="91440" tIns="45720" rIns="91440" bIns="45720" rtlCol="0" anchor="t">
            <a:noAutofit/>
          </a:bodyPr>
          <a:lstStyle/>
          <a:p>
            <a:pPr marL="0" indent="0">
              <a:lnSpc>
                <a:spcPct val="150000"/>
              </a:lnSpc>
              <a:buNone/>
            </a:pPr>
            <a:r>
              <a:rPr lang="en-US" sz="2200" dirty="0">
                <a:latin typeface="Verdana"/>
                <a:ea typeface="Verdana"/>
              </a:rPr>
              <a:t>Social media accessibility </a:t>
            </a:r>
            <a:r>
              <a:rPr lang="en-US" sz="2200" b="1" dirty="0">
                <a:latin typeface="Verdana"/>
                <a:ea typeface="Verdana"/>
              </a:rPr>
              <a:t>is not technically required </a:t>
            </a:r>
            <a:r>
              <a:rPr lang="en-US" sz="2200" dirty="0">
                <a:latin typeface="Verdana"/>
                <a:ea typeface="Verdana"/>
              </a:rPr>
              <a:t>under the </a:t>
            </a:r>
            <a:endParaRPr lang="en-US" sz="2200"/>
          </a:p>
          <a:p>
            <a:pPr>
              <a:buNone/>
            </a:pPr>
            <a:r>
              <a:rPr lang="en-US" sz="2200" b="1" dirty="0">
                <a:latin typeface="Verdana"/>
                <a:ea typeface="Verdana"/>
              </a:rPr>
              <a:t>Web Content and Accessibility Guidelines</a:t>
            </a:r>
            <a:br>
              <a:rPr lang="en-US" sz="2200" b="1" dirty="0">
                <a:latin typeface="Verdana"/>
                <a:ea typeface="Verdana"/>
              </a:rPr>
            </a:br>
            <a:r>
              <a:rPr lang="en-US" sz="2200" dirty="0">
                <a:latin typeface="Verdana"/>
                <a:ea typeface="Verdana"/>
              </a:rPr>
              <a:t>(WCAG 2.1) standards:</a:t>
            </a:r>
            <a:endParaRPr lang="en-US" dirty="0">
              <a:latin typeface="Verdana"/>
              <a:ea typeface="Verdana"/>
            </a:endParaRPr>
          </a:p>
          <a:p>
            <a:pPr>
              <a:lnSpc>
                <a:spcPct val="200000"/>
              </a:lnSpc>
            </a:pPr>
            <a:r>
              <a:rPr lang="en-US" sz="2200" dirty="0">
                <a:latin typeface="Verdana"/>
                <a:ea typeface="Verdana"/>
              </a:rPr>
              <a:t>We can’t change social media platforms</a:t>
            </a:r>
          </a:p>
          <a:p>
            <a:pPr>
              <a:lnSpc>
                <a:spcPct val="200000"/>
              </a:lnSpc>
            </a:pPr>
            <a:r>
              <a:rPr lang="en-US" sz="2200" dirty="0">
                <a:latin typeface="Verdana"/>
                <a:ea typeface="Verdana"/>
              </a:rPr>
              <a:t>We can improve the </a:t>
            </a:r>
            <a:r>
              <a:rPr lang="en-US" sz="2200" b="1" dirty="0">
                <a:latin typeface="Verdana"/>
                <a:ea typeface="Verdana"/>
              </a:rPr>
              <a:t>accessibility</a:t>
            </a:r>
            <a:r>
              <a:rPr lang="en-US" sz="2200" dirty="0">
                <a:latin typeface="Verdana"/>
                <a:ea typeface="Verdana"/>
              </a:rPr>
              <a:t> of the content that we are posting</a:t>
            </a:r>
          </a:p>
          <a:p>
            <a:pPr>
              <a:lnSpc>
                <a:spcPct val="200000"/>
              </a:lnSpc>
            </a:pPr>
            <a:r>
              <a:rPr lang="en-US" sz="2200" dirty="0">
                <a:latin typeface="Verdana"/>
                <a:ea typeface="Verdana"/>
              </a:rPr>
              <a:t>We can use the </a:t>
            </a:r>
            <a:r>
              <a:rPr lang="en-US" sz="2200" b="1" dirty="0">
                <a:latin typeface="Verdana"/>
                <a:ea typeface="Verdana"/>
              </a:rPr>
              <a:t>accessible features </a:t>
            </a:r>
            <a:r>
              <a:rPr lang="en-US" sz="2200" dirty="0">
                <a:latin typeface="Verdana"/>
                <a:ea typeface="Verdana"/>
              </a:rPr>
              <a:t>built directly into social platforms</a:t>
            </a:r>
            <a:endParaRPr lang="en-US" sz="2200" dirty="0"/>
          </a:p>
          <a:p>
            <a:pPr marL="0" indent="0">
              <a:lnSpc>
                <a:spcPct val="200000"/>
              </a:lnSpc>
              <a:buNone/>
            </a:pPr>
            <a:r>
              <a:rPr lang="en-US" sz="2600" b="1" dirty="0">
                <a:solidFill>
                  <a:srgbClr val="1351AD"/>
                </a:solidFill>
                <a:latin typeface="Verdana"/>
                <a:ea typeface="Verdana"/>
              </a:rPr>
              <a:t>Accessible and inclusive content is beneficial to everyone</a:t>
            </a:r>
          </a:p>
          <a:p>
            <a:pPr marL="0" indent="0">
              <a:lnSpc>
                <a:spcPct val="150000"/>
              </a:lnSpc>
              <a:buNone/>
            </a:pPr>
            <a:endParaRPr lang="en-GB" sz="2200"/>
          </a:p>
        </p:txBody>
      </p:sp>
      <p:pic>
        <p:nvPicPr>
          <p:cNvPr id="37" name="Picture 36" descr="Icon P of pinterest, G of Google, little camera of Instagram, bird of Twitter, Like icon">
            <a:extLst>
              <a:ext uri="{FF2B5EF4-FFF2-40B4-BE49-F238E27FC236}">
                <a16:creationId xmlns:a16="http://schemas.microsoft.com/office/drawing/2014/main" id="{DE93C7B4-55C0-4CA2-84DD-D54B5C220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7946" y="2166612"/>
            <a:ext cx="4244197" cy="1856158"/>
          </a:xfrm>
          <a:prstGeom prst="rect">
            <a:avLst/>
          </a:prstGeom>
        </p:spPr>
      </p:pic>
    </p:spTree>
    <p:extLst>
      <p:ext uri="{BB962C8B-B14F-4D97-AF65-F5344CB8AC3E}">
        <p14:creationId xmlns:p14="http://schemas.microsoft.com/office/powerpoint/2010/main" val="284096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0BA5-8BD0-43DD-8596-96F521ECF67C}"/>
              </a:ext>
            </a:extLst>
          </p:cNvPr>
          <p:cNvSpPr>
            <a:spLocks noGrp="1"/>
          </p:cNvSpPr>
          <p:nvPr>
            <p:ph type="title"/>
          </p:nvPr>
        </p:nvSpPr>
        <p:spPr>
          <a:xfrm>
            <a:off x="485192" y="365125"/>
            <a:ext cx="10868608" cy="1325563"/>
          </a:xfrm>
        </p:spPr>
        <p:txBody>
          <a:bodyPr/>
          <a:lstStyle/>
          <a:p>
            <a:r>
              <a:rPr lang="en-GB"/>
              <a:t>Share the material in advance </a:t>
            </a:r>
          </a:p>
        </p:txBody>
      </p:sp>
      <p:sp>
        <p:nvSpPr>
          <p:cNvPr id="3" name="Content Placeholder 2">
            <a:extLst>
              <a:ext uri="{FF2B5EF4-FFF2-40B4-BE49-F238E27FC236}">
                <a16:creationId xmlns:a16="http://schemas.microsoft.com/office/drawing/2014/main" id="{39C44EB0-5875-4401-9867-4D425F424BC1}"/>
              </a:ext>
            </a:extLst>
          </p:cNvPr>
          <p:cNvSpPr>
            <a:spLocks noGrp="1"/>
          </p:cNvSpPr>
          <p:nvPr>
            <p:ph idx="1"/>
          </p:nvPr>
        </p:nvSpPr>
        <p:spPr>
          <a:xfrm>
            <a:off x="485192" y="1690688"/>
            <a:ext cx="11221616" cy="4802187"/>
          </a:xfrm>
        </p:spPr>
        <p:txBody>
          <a:bodyPr>
            <a:normAutofit/>
          </a:bodyPr>
          <a:lstStyle/>
          <a:p>
            <a:pPr>
              <a:lnSpc>
                <a:spcPct val="150000"/>
              </a:lnSpc>
            </a:pPr>
            <a:r>
              <a:rPr lang="en-US" sz="2400"/>
              <a:t>Create in advance all documents in an accessible format. </a:t>
            </a:r>
          </a:p>
          <a:p>
            <a:pPr marL="0" indent="0">
              <a:lnSpc>
                <a:spcPct val="150000"/>
              </a:lnSpc>
              <a:buNone/>
            </a:pPr>
            <a:r>
              <a:rPr lang="en-US" sz="2400"/>
              <a:t>(PowerPoint presentation, program of the day, reports, videos)</a:t>
            </a:r>
          </a:p>
          <a:p>
            <a:pPr>
              <a:lnSpc>
                <a:spcPct val="150000"/>
              </a:lnSpc>
            </a:pPr>
            <a:r>
              <a:rPr lang="en-US" sz="2400"/>
              <a:t>Send all the material to the </a:t>
            </a:r>
            <a:r>
              <a:rPr lang="en-US" sz="2400" b="1"/>
              <a:t>interpreters and participants </a:t>
            </a:r>
            <a:r>
              <a:rPr lang="en-US" sz="2400"/>
              <a:t>in advance</a:t>
            </a:r>
          </a:p>
          <a:p>
            <a:pPr>
              <a:lnSpc>
                <a:spcPct val="150000"/>
              </a:lnSpc>
            </a:pPr>
            <a:r>
              <a:rPr lang="en-US" sz="2400"/>
              <a:t>Ask the permission from speakers</a:t>
            </a:r>
          </a:p>
          <a:p>
            <a:pPr>
              <a:lnSpc>
                <a:spcPct val="150000"/>
              </a:lnSpc>
            </a:pPr>
            <a:r>
              <a:rPr lang="en-US" sz="2400"/>
              <a:t>Share names of speakers and any PowerPoints ahead of time so the interpreters and participants can become familiar with the materials.</a:t>
            </a:r>
          </a:p>
          <a:p>
            <a:pPr>
              <a:lnSpc>
                <a:spcPct val="150000"/>
              </a:lnSpc>
            </a:pPr>
            <a:endParaRPr lang="en-US" sz="2400"/>
          </a:p>
          <a:p>
            <a:pPr marL="0" indent="0">
              <a:lnSpc>
                <a:spcPct val="150000"/>
              </a:lnSpc>
              <a:buNone/>
            </a:pPr>
            <a:endParaRPr lang="en-GB" sz="2400"/>
          </a:p>
        </p:txBody>
      </p:sp>
    </p:spTree>
    <p:extLst>
      <p:ext uri="{BB962C8B-B14F-4D97-AF65-F5344CB8AC3E}">
        <p14:creationId xmlns:p14="http://schemas.microsoft.com/office/powerpoint/2010/main" val="2611285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7663-3E3E-464B-842D-E774B84499E1}"/>
              </a:ext>
            </a:extLst>
          </p:cNvPr>
          <p:cNvSpPr>
            <a:spLocks noGrp="1"/>
          </p:cNvSpPr>
          <p:nvPr>
            <p:ph type="title"/>
          </p:nvPr>
        </p:nvSpPr>
        <p:spPr>
          <a:xfrm>
            <a:off x="402956" y="365126"/>
            <a:ext cx="10950844" cy="1101366"/>
          </a:xfrm>
        </p:spPr>
        <p:txBody>
          <a:bodyPr/>
          <a:lstStyle/>
          <a:p>
            <a:r>
              <a:rPr lang="en-GB"/>
              <a:t>During the online event </a:t>
            </a:r>
          </a:p>
        </p:txBody>
      </p:sp>
      <p:sp>
        <p:nvSpPr>
          <p:cNvPr id="3" name="Content Placeholder 2">
            <a:extLst>
              <a:ext uri="{FF2B5EF4-FFF2-40B4-BE49-F238E27FC236}">
                <a16:creationId xmlns:a16="http://schemas.microsoft.com/office/drawing/2014/main" id="{B9392756-72A8-498D-ADC7-318BDC4E1AA2}"/>
              </a:ext>
            </a:extLst>
          </p:cNvPr>
          <p:cNvSpPr>
            <a:spLocks noGrp="1"/>
          </p:cNvSpPr>
          <p:nvPr>
            <p:ph idx="1"/>
          </p:nvPr>
        </p:nvSpPr>
        <p:spPr>
          <a:xfrm>
            <a:off x="402956" y="1441808"/>
            <a:ext cx="10950844" cy="5206965"/>
          </a:xfrm>
        </p:spPr>
        <p:txBody>
          <a:bodyPr>
            <a:normAutofit/>
          </a:bodyPr>
          <a:lstStyle/>
          <a:p>
            <a:pPr>
              <a:lnSpc>
                <a:spcPct val="150000"/>
              </a:lnSpc>
            </a:pPr>
            <a:r>
              <a:rPr lang="en-US" sz="2400"/>
              <a:t>Say your name every time you speak</a:t>
            </a:r>
          </a:p>
          <a:p>
            <a:pPr>
              <a:lnSpc>
                <a:spcPct val="150000"/>
              </a:lnSpc>
            </a:pPr>
            <a:r>
              <a:rPr lang="en-US" sz="2400"/>
              <a:t>Speak slowly and not too fast </a:t>
            </a:r>
          </a:p>
          <a:p>
            <a:pPr>
              <a:lnSpc>
                <a:spcPct val="150000"/>
              </a:lnSpc>
            </a:pPr>
            <a:r>
              <a:rPr lang="en-US" sz="2400"/>
              <a:t>For events where everyone is visible and able to speak, any individual not speaking should be on mute.</a:t>
            </a:r>
          </a:p>
          <a:p>
            <a:pPr>
              <a:lnSpc>
                <a:spcPct val="150000"/>
              </a:lnSpc>
            </a:pPr>
            <a:r>
              <a:rPr lang="en-US" sz="2400"/>
              <a:t>Consider having breaks to have time to process information.</a:t>
            </a:r>
          </a:p>
          <a:p>
            <a:pPr>
              <a:lnSpc>
                <a:spcPct val="150000"/>
              </a:lnSpc>
            </a:pPr>
            <a:r>
              <a:rPr lang="en-US" sz="2400"/>
              <a:t>It is recommended to have a 10-minute break every hour or so.</a:t>
            </a:r>
          </a:p>
          <a:p>
            <a:pPr>
              <a:lnSpc>
                <a:spcPct val="150000"/>
              </a:lnSpc>
            </a:pPr>
            <a:r>
              <a:rPr lang="en-US" sz="2400"/>
              <a:t>Have a staff person monitor the chat or Q&amp;A function for accessibility issues</a:t>
            </a:r>
            <a:endParaRPr lang="en-GB" sz="2400"/>
          </a:p>
        </p:txBody>
      </p:sp>
    </p:spTree>
    <p:extLst>
      <p:ext uri="{BB962C8B-B14F-4D97-AF65-F5344CB8AC3E}">
        <p14:creationId xmlns:p14="http://schemas.microsoft.com/office/powerpoint/2010/main" val="1873564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8" y="280799"/>
            <a:ext cx="10795861" cy="1325563"/>
          </a:xfrm>
        </p:spPr>
        <p:txBody>
          <a:bodyPr>
            <a:normAutofit/>
          </a:bodyPr>
          <a:lstStyle/>
          <a:p>
            <a:r>
              <a:rPr lang="en-US" b="1">
                <a:solidFill>
                  <a:srgbClr val="0070C0"/>
                </a:solidFill>
              </a:rPr>
              <a:t>Present in an Accessible Manner</a:t>
            </a:r>
            <a:endParaRPr lang="en-GB" b="1">
              <a:solidFill>
                <a:srgbClr val="0070C0"/>
              </a:solidFill>
            </a:endParaRPr>
          </a:p>
        </p:txBody>
      </p:sp>
      <p:sp>
        <p:nvSpPr>
          <p:cNvPr id="3" name="Content Placeholder 2"/>
          <p:cNvSpPr>
            <a:spLocks noGrp="1"/>
          </p:cNvSpPr>
          <p:nvPr>
            <p:ph idx="1"/>
          </p:nvPr>
        </p:nvSpPr>
        <p:spPr>
          <a:xfrm>
            <a:off x="433953" y="1208868"/>
            <a:ext cx="11200109" cy="5330502"/>
          </a:xfrm>
        </p:spPr>
        <p:txBody>
          <a:bodyPr>
            <a:noAutofit/>
          </a:bodyPr>
          <a:lstStyle/>
          <a:p>
            <a:pPr>
              <a:lnSpc>
                <a:spcPct val="150000"/>
              </a:lnSpc>
            </a:pPr>
            <a:r>
              <a:rPr lang="en-US" sz="2400"/>
              <a:t>Turn on your video and face the camera. Seeing the speaker helps participants maintain attention, and it can be helpful for anyone who is reading lips.</a:t>
            </a:r>
          </a:p>
          <a:p>
            <a:pPr>
              <a:lnSpc>
                <a:spcPct val="150000"/>
              </a:lnSpc>
            </a:pPr>
            <a:r>
              <a:rPr lang="en-US" sz="2400"/>
              <a:t>Encourage all attendees to identify themselves by name before speaking. </a:t>
            </a:r>
          </a:p>
          <a:p>
            <a:pPr>
              <a:lnSpc>
                <a:spcPct val="150000"/>
              </a:lnSpc>
            </a:pPr>
            <a:r>
              <a:rPr lang="en-US" sz="2400"/>
              <a:t>Be descriptive and describe visual content (including videos)</a:t>
            </a:r>
          </a:p>
          <a:p>
            <a:pPr>
              <a:lnSpc>
                <a:spcPct val="150000"/>
              </a:lnSpc>
            </a:pPr>
            <a:r>
              <a:rPr lang="en-US" sz="2400"/>
              <a:t>Keep in mind that expressions such as, “right here” or “here we see” or "in the upper-right" will not translate well to participants who cannot see the screen. </a:t>
            </a:r>
          </a:p>
          <a:p>
            <a:pPr>
              <a:lnSpc>
                <a:spcPct val="150000"/>
              </a:lnSpc>
            </a:pPr>
            <a:endParaRPr lang="en-GB" sz="2400"/>
          </a:p>
        </p:txBody>
      </p:sp>
    </p:spTree>
    <p:extLst>
      <p:ext uri="{BB962C8B-B14F-4D97-AF65-F5344CB8AC3E}">
        <p14:creationId xmlns:p14="http://schemas.microsoft.com/office/powerpoint/2010/main" val="2933664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9F33-FC2D-405C-AA7B-C77A2F6B13CB}"/>
              </a:ext>
            </a:extLst>
          </p:cNvPr>
          <p:cNvSpPr>
            <a:spLocks noGrp="1"/>
          </p:cNvSpPr>
          <p:nvPr>
            <p:ph type="title"/>
          </p:nvPr>
        </p:nvSpPr>
        <p:spPr>
          <a:xfrm>
            <a:off x="454617" y="255722"/>
            <a:ext cx="10899183" cy="1325563"/>
          </a:xfrm>
        </p:spPr>
        <p:txBody>
          <a:bodyPr>
            <a:normAutofit fontScale="90000"/>
          </a:bodyPr>
          <a:lstStyle/>
          <a:p>
            <a:br>
              <a:rPr lang="en-US"/>
            </a:br>
            <a:r>
              <a:rPr lang="en-US"/>
              <a:t>How you take questions</a:t>
            </a:r>
            <a:br>
              <a:rPr lang="en-US"/>
            </a:br>
            <a:endParaRPr lang="en-GB"/>
          </a:p>
        </p:txBody>
      </p:sp>
      <p:sp>
        <p:nvSpPr>
          <p:cNvPr id="3" name="Content Placeholder 2">
            <a:extLst>
              <a:ext uri="{FF2B5EF4-FFF2-40B4-BE49-F238E27FC236}">
                <a16:creationId xmlns:a16="http://schemas.microsoft.com/office/drawing/2014/main" id="{C4F6A684-4FAF-4B13-ABB1-5B3620A89580}"/>
              </a:ext>
            </a:extLst>
          </p:cNvPr>
          <p:cNvSpPr>
            <a:spLocks noGrp="1"/>
          </p:cNvSpPr>
          <p:nvPr>
            <p:ph idx="1"/>
          </p:nvPr>
        </p:nvSpPr>
        <p:spPr>
          <a:xfrm>
            <a:off x="340963" y="1348810"/>
            <a:ext cx="11396420" cy="5253468"/>
          </a:xfrm>
        </p:spPr>
        <p:txBody>
          <a:bodyPr>
            <a:noAutofit/>
          </a:bodyPr>
          <a:lstStyle/>
          <a:p>
            <a:pPr marL="0" indent="0">
              <a:lnSpc>
                <a:spcPct val="150000"/>
              </a:lnSpc>
              <a:buNone/>
            </a:pPr>
            <a:r>
              <a:rPr lang="en-US" sz="2400"/>
              <a:t>Participants have a few options for asking questions in a web conferencing </a:t>
            </a:r>
          </a:p>
          <a:p>
            <a:pPr marL="457200" indent="-457200">
              <a:lnSpc>
                <a:spcPct val="150000"/>
              </a:lnSpc>
              <a:buFont typeface="+mj-lt"/>
              <a:buAutoNum type="arabicPeriod"/>
            </a:pPr>
            <a:r>
              <a:rPr lang="en-US" sz="2400"/>
              <a:t>Raise their virtual hands and unmute themselves </a:t>
            </a:r>
          </a:p>
          <a:p>
            <a:pPr marL="457200" indent="-457200">
              <a:lnSpc>
                <a:spcPct val="150000"/>
              </a:lnSpc>
              <a:buFont typeface="+mj-lt"/>
              <a:buAutoNum type="arabicPeriod"/>
            </a:pPr>
            <a:r>
              <a:rPr lang="en-US" sz="2400"/>
              <a:t>They can post questions directly in the chat window, to be answered whenever possible. </a:t>
            </a:r>
          </a:p>
          <a:p>
            <a:pPr>
              <a:lnSpc>
                <a:spcPct val="150000"/>
              </a:lnSpc>
            </a:pPr>
            <a:r>
              <a:rPr lang="en-US" sz="2400"/>
              <a:t>Always repeat any questions posed in the chat. </a:t>
            </a:r>
          </a:p>
          <a:p>
            <a:pPr marL="0" indent="0">
              <a:lnSpc>
                <a:spcPct val="150000"/>
              </a:lnSpc>
              <a:buNone/>
            </a:pPr>
            <a:r>
              <a:rPr lang="en-US" sz="2400"/>
              <a:t>Repeating the questions helps anyone who can’t access the chat visually during the session, and it can even improve quality of captioning.</a:t>
            </a:r>
            <a:endParaRPr lang="en-GB" sz="2400"/>
          </a:p>
        </p:txBody>
      </p:sp>
    </p:spTree>
    <p:extLst>
      <p:ext uri="{BB962C8B-B14F-4D97-AF65-F5344CB8AC3E}">
        <p14:creationId xmlns:p14="http://schemas.microsoft.com/office/powerpoint/2010/main" val="2187135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0BCB-EAA4-431F-B9FC-B222E8F37683}"/>
              </a:ext>
            </a:extLst>
          </p:cNvPr>
          <p:cNvSpPr>
            <a:spLocks noGrp="1"/>
          </p:cNvSpPr>
          <p:nvPr>
            <p:ph type="title"/>
          </p:nvPr>
        </p:nvSpPr>
        <p:spPr>
          <a:xfrm>
            <a:off x="511444" y="365125"/>
            <a:ext cx="10842356" cy="1325563"/>
          </a:xfrm>
        </p:spPr>
        <p:txBody>
          <a:bodyPr/>
          <a:lstStyle/>
          <a:p>
            <a:r>
              <a:rPr lang="en-GB"/>
              <a:t>After the event </a:t>
            </a:r>
          </a:p>
        </p:txBody>
      </p:sp>
      <p:sp>
        <p:nvSpPr>
          <p:cNvPr id="3" name="Content Placeholder 2">
            <a:extLst>
              <a:ext uri="{FF2B5EF4-FFF2-40B4-BE49-F238E27FC236}">
                <a16:creationId xmlns:a16="http://schemas.microsoft.com/office/drawing/2014/main" id="{6324CF2F-BDF5-4A2B-A1ED-E152B5B22D58}"/>
              </a:ext>
            </a:extLst>
          </p:cNvPr>
          <p:cNvSpPr>
            <a:spLocks noGrp="1"/>
          </p:cNvSpPr>
          <p:nvPr>
            <p:ph idx="1"/>
          </p:nvPr>
        </p:nvSpPr>
        <p:spPr>
          <a:xfrm>
            <a:off x="402956" y="1394847"/>
            <a:ext cx="11277600" cy="5098028"/>
          </a:xfrm>
        </p:spPr>
        <p:txBody>
          <a:bodyPr>
            <a:normAutofit fontScale="92500"/>
          </a:bodyPr>
          <a:lstStyle/>
          <a:p>
            <a:pPr>
              <a:lnSpc>
                <a:spcPct val="150000"/>
              </a:lnSpc>
            </a:pPr>
            <a:r>
              <a:rPr lang="en-US"/>
              <a:t>Follow up after the meeting sharing materials (notes, transcript, recording, links, resources) in an accessible format.</a:t>
            </a:r>
          </a:p>
          <a:p>
            <a:pPr>
              <a:lnSpc>
                <a:spcPct val="150000"/>
              </a:lnSpc>
            </a:pPr>
            <a:r>
              <a:rPr lang="en-US"/>
              <a:t>Post a Video Recording of the Meeting with accurate captions</a:t>
            </a:r>
          </a:p>
          <a:p>
            <a:pPr>
              <a:lnSpc>
                <a:spcPct val="150000"/>
              </a:lnSpc>
            </a:pPr>
            <a:r>
              <a:rPr lang="en-US"/>
              <a:t>Post-event Survey</a:t>
            </a:r>
          </a:p>
          <a:p>
            <a:pPr>
              <a:lnSpc>
                <a:spcPct val="150000"/>
              </a:lnSpc>
            </a:pPr>
            <a:r>
              <a:rPr lang="en-US"/>
              <a:t>Collect feedback from participants on the content and  accessibility of your event.</a:t>
            </a:r>
          </a:p>
          <a:p>
            <a:pPr>
              <a:lnSpc>
                <a:spcPct val="150000"/>
              </a:lnSpc>
            </a:pPr>
            <a:r>
              <a:rPr lang="en-US"/>
              <a:t>Do not exceed 15 questions if possible</a:t>
            </a:r>
          </a:p>
          <a:p>
            <a:endParaRPr lang="en-US"/>
          </a:p>
        </p:txBody>
      </p:sp>
    </p:spTree>
    <p:extLst>
      <p:ext uri="{BB962C8B-B14F-4D97-AF65-F5344CB8AC3E}">
        <p14:creationId xmlns:p14="http://schemas.microsoft.com/office/powerpoint/2010/main" val="2193362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9ECA-99FA-4F94-A394-6E4686363E53}"/>
              </a:ext>
            </a:extLst>
          </p:cNvPr>
          <p:cNvSpPr>
            <a:spLocks noGrp="1"/>
          </p:cNvSpPr>
          <p:nvPr>
            <p:ph type="title"/>
          </p:nvPr>
        </p:nvSpPr>
        <p:spPr>
          <a:xfrm>
            <a:off x="387458" y="334128"/>
            <a:ext cx="10826858" cy="1325563"/>
          </a:xfrm>
        </p:spPr>
        <p:txBody>
          <a:bodyPr/>
          <a:lstStyle/>
          <a:p>
            <a:r>
              <a:rPr lang="en-GB"/>
              <a:t>Face to face meeting</a:t>
            </a:r>
          </a:p>
        </p:txBody>
      </p:sp>
      <p:sp>
        <p:nvSpPr>
          <p:cNvPr id="3" name="Content Placeholder 2">
            <a:extLst>
              <a:ext uri="{FF2B5EF4-FFF2-40B4-BE49-F238E27FC236}">
                <a16:creationId xmlns:a16="http://schemas.microsoft.com/office/drawing/2014/main" id="{CDDDFCF9-0262-4430-8A9C-0FDB2CDAC053}"/>
              </a:ext>
            </a:extLst>
          </p:cNvPr>
          <p:cNvSpPr>
            <a:spLocks noGrp="1"/>
          </p:cNvSpPr>
          <p:nvPr>
            <p:ph idx="1"/>
          </p:nvPr>
        </p:nvSpPr>
        <p:spPr>
          <a:xfrm>
            <a:off x="387458" y="1659691"/>
            <a:ext cx="10966342" cy="4864181"/>
          </a:xfrm>
        </p:spPr>
        <p:txBody>
          <a:bodyPr>
            <a:normAutofit/>
          </a:bodyPr>
          <a:lstStyle/>
          <a:p>
            <a:pPr marL="0" indent="0">
              <a:lnSpc>
                <a:spcPct val="150000"/>
              </a:lnSpc>
              <a:buNone/>
            </a:pPr>
            <a:r>
              <a:rPr lang="en-GB" sz="2400"/>
              <a:t>Plan the logistics of the meeting </a:t>
            </a:r>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Before </a:t>
            </a:r>
            <a:endParaRPr lang="en-GB"/>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During </a:t>
            </a:r>
            <a:endParaRPr lang="en-GB"/>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After </a:t>
            </a:r>
            <a:endParaRPr lang="en-US"/>
          </a:p>
          <a:p>
            <a:pPr marL="0" indent="0">
              <a:lnSpc>
                <a:spcPct val="150000"/>
              </a:lnSpc>
              <a:buNone/>
            </a:pPr>
            <a:r>
              <a:rPr lang="en-US" sz="2400"/>
              <a:t>If this is your first time planning an accessible event, then ask OPDs and other </a:t>
            </a:r>
            <a:r>
              <a:rPr lang="en-US" sz="2400" err="1"/>
              <a:t>organisations</a:t>
            </a:r>
            <a:r>
              <a:rPr lang="en-US" sz="2400"/>
              <a:t> with experience to advise you.</a:t>
            </a:r>
          </a:p>
          <a:p>
            <a:pPr>
              <a:lnSpc>
                <a:spcPct val="150000"/>
              </a:lnSpc>
            </a:pPr>
            <a:r>
              <a:rPr lang="en-US" sz="2400"/>
              <a:t>Download </a:t>
            </a:r>
            <a:r>
              <a:rPr lang="en-US" sz="2400">
                <a:hlinkClick r:id="rId3"/>
              </a:rPr>
              <a:t>EDF guide for accessible Meetings for all </a:t>
            </a:r>
            <a:endParaRPr lang="en-US" sz="2400"/>
          </a:p>
          <a:p>
            <a:pPr>
              <a:lnSpc>
                <a:spcPct val="150000"/>
              </a:lnSpc>
            </a:pPr>
            <a:endParaRPr lang="en-US" sz="2400"/>
          </a:p>
          <a:p>
            <a:endParaRPr lang="en-GB"/>
          </a:p>
        </p:txBody>
      </p:sp>
      <p:pic>
        <p:nvPicPr>
          <p:cNvPr id="4" name="Picture 3" descr="EDF guide for accessible meetings for all">
            <a:extLst>
              <a:ext uri="{FF2B5EF4-FFF2-40B4-BE49-F238E27FC236}">
                <a16:creationId xmlns:a16="http://schemas.microsoft.com/office/drawing/2014/main" id="{943EC791-A741-4D7C-9045-570EA0F34F51}"/>
              </a:ext>
            </a:extLst>
          </p:cNvPr>
          <p:cNvPicPr>
            <a:picLocks noChangeAspect="1"/>
          </p:cNvPicPr>
          <p:nvPr/>
        </p:nvPicPr>
        <p:blipFill>
          <a:blip r:embed="rId4"/>
          <a:stretch>
            <a:fillRect/>
          </a:stretch>
        </p:blipFill>
        <p:spPr>
          <a:xfrm>
            <a:off x="7099514" y="851760"/>
            <a:ext cx="4705028" cy="3240021"/>
          </a:xfrm>
          <a:prstGeom prst="rect">
            <a:avLst/>
          </a:prstGeom>
        </p:spPr>
      </p:pic>
    </p:spTree>
    <p:extLst>
      <p:ext uri="{BB962C8B-B14F-4D97-AF65-F5344CB8AC3E}">
        <p14:creationId xmlns:p14="http://schemas.microsoft.com/office/powerpoint/2010/main" val="3841972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A283-7285-4B65-8E46-BF51F7E84380}"/>
              </a:ext>
            </a:extLst>
          </p:cNvPr>
          <p:cNvSpPr>
            <a:spLocks noGrp="1"/>
          </p:cNvSpPr>
          <p:nvPr>
            <p:ph type="title"/>
          </p:nvPr>
        </p:nvSpPr>
        <p:spPr>
          <a:xfrm>
            <a:off x="387459" y="365125"/>
            <a:ext cx="10966342" cy="1325563"/>
          </a:xfrm>
        </p:spPr>
        <p:txBody>
          <a:bodyPr/>
          <a:lstStyle/>
          <a:p>
            <a:r>
              <a:rPr lang="en-US"/>
              <a:t>Logistics to access the event</a:t>
            </a:r>
            <a:endParaRPr lang="en-GB"/>
          </a:p>
        </p:txBody>
      </p:sp>
      <p:sp>
        <p:nvSpPr>
          <p:cNvPr id="3" name="Content Placeholder 2">
            <a:extLst>
              <a:ext uri="{FF2B5EF4-FFF2-40B4-BE49-F238E27FC236}">
                <a16:creationId xmlns:a16="http://schemas.microsoft.com/office/drawing/2014/main" id="{C920F875-09B4-40ED-AAED-67536A8E7425}"/>
              </a:ext>
            </a:extLst>
          </p:cNvPr>
          <p:cNvSpPr>
            <a:spLocks noGrp="1"/>
          </p:cNvSpPr>
          <p:nvPr>
            <p:ph idx="1"/>
          </p:nvPr>
        </p:nvSpPr>
        <p:spPr>
          <a:xfrm>
            <a:off x="387459" y="1690688"/>
            <a:ext cx="11313760" cy="4802187"/>
          </a:xfrm>
        </p:spPr>
        <p:txBody>
          <a:bodyPr>
            <a:normAutofit/>
          </a:bodyPr>
          <a:lstStyle/>
          <a:p>
            <a:pPr>
              <a:lnSpc>
                <a:spcPct val="150000"/>
              </a:lnSpc>
            </a:pPr>
            <a:r>
              <a:rPr lang="en-US" sz="2400"/>
              <a:t>Visit the venue of the meeting in advance and consider the: </a:t>
            </a:r>
          </a:p>
          <a:p>
            <a:pPr marL="0" indent="0">
              <a:lnSpc>
                <a:spcPct val="150000"/>
              </a:lnSpc>
              <a:buNone/>
            </a:pPr>
            <a:r>
              <a:rPr lang="en-US" sz="2400" b="1"/>
              <a:t>Accessibility of </a:t>
            </a:r>
            <a:r>
              <a:rPr lang="en-US" sz="2400"/>
              <a:t>the entrance, meeting room, corridors, toilets and breakfast room, lifts, the surrounding areas including proximity to public transport and parking.</a:t>
            </a:r>
          </a:p>
          <a:p>
            <a:pPr marL="0" indent="0">
              <a:lnSpc>
                <a:spcPct val="150000"/>
              </a:lnSpc>
              <a:buNone/>
            </a:pPr>
            <a:endParaRPr lang="en-GB" sz="2400"/>
          </a:p>
        </p:txBody>
      </p:sp>
      <p:pic>
        <p:nvPicPr>
          <p:cNvPr id="4" name="Picture 3" descr="Wheelchair user in front of a house with a ramp and stairs ">
            <a:extLst>
              <a:ext uri="{FF2B5EF4-FFF2-40B4-BE49-F238E27FC236}">
                <a16:creationId xmlns:a16="http://schemas.microsoft.com/office/drawing/2014/main" id="{FB5A1C21-D560-4A97-B80B-987227CF1ACC}"/>
              </a:ext>
            </a:extLst>
          </p:cNvPr>
          <p:cNvPicPr>
            <a:picLocks noChangeAspect="1"/>
          </p:cNvPicPr>
          <p:nvPr/>
        </p:nvPicPr>
        <p:blipFill>
          <a:blip r:embed="rId3"/>
          <a:stretch>
            <a:fillRect/>
          </a:stretch>
        </p:blipFill>
        <p:spPr>
          <a:xfrm>
            <a:off x="730823" y="4450524"/>
            <a:ext cx="2981202" cy="1676545"/>
          </a:xfrm>
          <a:prstGeom prst="rect">
            <a:avLst/>
          </a:prstGeom>
        </p:spPr>
      </p:pic>
      <p:pic>
        <p:nvPicPr>
          <p:cNvPr id="5" name="Picture 4" descr="Wheelchair simbol accessible toilet ">
            <a:extLst>
              <a:ext uri="{FF2B5EF4-FFF2-40B4-BE49-F238E27FC236}">
                <a16:creationId xmlns:a16="http://schemas.microsoft.com/office/drawing/2014/main" id="{C3D5C510-1570-4166-A69F-C4F3F85E2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2387" y="4290527"/>
            <a:ext cx="2227097" cy="1746743"/>
          </a:xfrm>
          <a:prstGeom prst="rect">
            <a:avLst/>
          </a:prstGeom>
        </p:spPr>
      </p:pic>
      <p:pic>
        <p:nvPicPr>
          <p:cNvPr id="6" name="Picture 5" descr="People around a table in a face to face meeting ">
            <a:extLst>
              <a:ext uri="{FF2B5EF4-FFF2-40B4-BE49-F238E27FC236}">
                <a16:creationId xmlns:a16="http://schemas.microsoft.com/office/drawing/2014/main" id="{E3EAD22C-8199-46B2-94AD-0B5E223460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9614" y="4252624"/>
            <a:ext cx="3315713" cy="1952514"/>
          </a:xfrm>
          <a:prstGeom prst="rect">
            <a:avLst/>
          </a:prstGeom>
        </p:spPr>
      </p:pic>
    </p:spTree>
    <p:extLst>
      <p:ext uri="{BB962C8B-B14F-4D97-AF65-F5344CB8AC3E}">
        <p14:creationId xmlns:p14="http://schemas.microsoft.com/office/powerpoint/2010/main" val="2438472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49" y="365125"/>
            <a:ext cx="10783251" cy="1325563"/>
          </a:xfrm>
        </p:spPr>
        <p:txBody>
          <a:bodyPr/>
          <a:lstStyle/>
          <a:p>
            <a:r>
              <a:rPr lang="en-GB"/>
              <a:t>Before the Meeting</a:t>
            </a:r>
            <a:br>
              <a:rPr lang="en-GB"/>
            </a:br>
            <a:endParaRPr lang="en-GB"/>
          </a:p>
        </p:txBody>
      </p:sp>
      <p:sp>
        <p:nvSpPr>
          <p:cNvPr id="3" name="Content Placeholder 2"/>
          <p:cNvSpPr>
            <a:spLocks noGrp="1"/>
          </p:cNvSpPr>
          <p:nvPr>
            <p:ph sz="half" idx="1"/>
          </p:nvPr>
        </p:nvSpPr>
        <p:spPr>
          <a:xfrm>
            <a:off x="419819" y="1155939"/>
            <a:ext cx="11352362" cy="5492211"/>
          </a:xfrm>
        </p:spPr>
        <p:txBody>
          <a:bodyPr>
            <a:noAutofit/>
          </a:bodyPr>
          <a:lstStyle/>
          <a:p>
            <a:pPr marL="0" indent="0">
              <a:lnSpc>
                <a:spcPct val="150000"/>
              </a:lnSpc>
              <a:buNone/>
            </a:pPr>
            <a:r>
              <a:rPr lang="en-US" sz="2800"/>
              <a:t>Make sure the online registration form is accessible and ask for accessibility requirements:</a:t>
            </a:r>
          </a:p>
          <a:p>
            <a:pPr marL="0" indent="0">
              <a:lnSpc>
                <a:spcPct val="150000"/>
              </a:lnSpc>
              <a:buNone/>
            </a:pPr>
            <a:r>
              <a:rPr lang="en-US" sz="2400" b="1"/>
              <a:t>Special dietary </a:t>
            </a:r>
            <a:r>
              <a:rPr lang="en-US" sz="2400"/>
              <a:t>       </a:t>
            </a:r>
            <a:r>
              <a:rPr lang="en-US" sz="2400" b="1"/>
              <a:t>Transport needs     Accessible parking </a:t>
            </a:r>
          </a:p>
          <a:p>
            <a:pPr marL="0" indent="0">
              <a:lnSpc>
                <a:spcPct val="150000"/>
              </a:lnSpc>
              <a:buNone/>
            </a:pPr>
            <a:r>
              <a:rPr lang="en-US" sz="2400"/>
              <a:t> </a:t>
            </a:r>
          </a:p>
          <a:p>
            <a:pPr marL="0" indent="0">
              <a:lnSpc>
                <a:spcPct val="150000"/>
              </a:lnSpc>
              <a:buNone/>
            </a:pPr>
            <a:endParaRPr lang="en-US" sz="2400"/>
          </a:p>
          <a:p>
            <a:pPr marL="0" indent="0">
              <a:lnSpc>
                <a:spcPct val="150000"/>
              </a:lnSpc>
              <a:buNone/>
            </a:pPr>
            <a:endParaRPr lang="en-US" sz="2400"/>
          </a:p>
          <a:p>
            <a:pPr marL="0" indent="0">
              <a:lnSpc>
                <a:spcPct val="150000"/>
              </a:lnSpc>
              <a:buNone/>
            </a:pPr>
            <a:r>
              <a:rPr lang="en-US" sz="2400"/>
              <a:t>Documents in accessible formats </a:t>
            </a:r>
            <a:r>
              <a:rPr lang="en-US" sz="2400" b="1"/>
              <a:t>(large print, easy to-read</a:t>
            </a:r>
            <a:r>
              <a:rPr lang="en-US" sz="2800" b="1"/>
              <a:t>) </a:t>
            </a:r>
          </a:p>
          <a:p>
            <a:pPr marL="0" indent="0">
              <a:lnSpc>
                <a:spcPct val="150000"/>
              </a:lnSpc>
              <a:buNone/>
            </a:pPr>
            <a:endParaRPr lang="en-US" sz="2800"/>
          </a:p>
          <a:p>
            <a:pPr>
              <a:lnSpc>
                <a:spcPct val="150000"/>
              </a:lnSpc>
            </a:pPr>
            <a:endParaRPr lang="en-US" sz="2400"/>
          </a:p>
        </p:txBody>
      </p:sp>
      <p:pic>
        <p:nvPicPr>
          <p:cNvPr id="4" name="Picture 3" descr="Bottle and pear ">
            <a:extLst>
              <a:ext uri="{FF2B5EF4-FFF2-40B4-BE49-F238E27FC236}">
                <a16:creationId xmlns:a16="http://schemas.microsoft.com/office/drawing/2014/main" id="{8EB09F67-3823-4A15-BF9C-65B48F0E7B1A}"/>
              </a:ext>
            </a:extLst>
          </p:cNvPr>
          <p:cNvPicPr>
            <a:picLocks noChangeAspect="1"/>
          </p:cNvPicPr>
          <p:nvPr/>
        </p:nvPicPr>
        <p:blipFill>
          <a:blip r:embed="rId3"/>
          <a:stretch>
            <a:fillRect/>
          </a:stretch>
        </p:blipFill>
        <p:spPr>
          <a:xfrm>
            <a:off x="1186919" y="3429000"/>
            <a:ext cx="1511939" cy="1359526"/>
          </a:xfrm>
          <a:prstGeom prst="rect">
            <a:avLst/>
          </a:prstGeom>
        </p:spPr>
      </p:pic>
      <p:pic>
        <p:nvPicPr>
          <p:cNvPr id="5" name="Picture 4" descr="Wheelchair user in front of the bus">
            <a:extLst>
              <a:ext uri="{FF2B5EF4-FFF2-40B4-BE49-F238E27FC236}">
                <a16:creationId xmlns:a16="http://schemas.microsoft.com/office/drawing/2014/main" id="{E61EAFC1-E4B7-4548-A00C-0EFA274891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6461" y="3359189"/>
            <a:ext cx="1786515" cy="1620460"/>
          </a:xfrm>
          <a:prstGeom prst="rect">
            <a:avLst/>
          </a:prstGeom>
        </p:spPr>
      </p:pic>
      <p:pic>
        <p:nvPicPr>
          <p:cNvPr id="6" name="Picture 5" descr="Reserved parking ">
            <a:extLst>
              <a:ext uri="{FF2B5EF4-FFF2-40B4-BE49-F238E27FC236}">
                <a16:creationId xmlns:a16="http://schemas.microsoft.com/office/drawing/2014/main" id="{3D46F287-C75B-4603-A9C5-BA023ABF0D52}"/>
              </a:ext>
            </a:extLst>
          </p:cNvPr>
          <p:cNvPicPr>
            <a:picLocks noChangeAspect="1"/>
          </p:cNvPicPr>
          <p:nvPr/>
        </p:nvPicPr>
        <p:blipFill>
          <a:blip r:embed="rId5"/>
          <a:stretch>
            <a:fillRect/>
          </a:stretch>
        </p:blipFill>
        <p:spPr>
          <a:xfrm>
            <a:off x="8359187" y="3429000"/>
            <a:ext cx="1889924" cy="1889924"/>
          </a:xfrm>
          <a:prstGeom prst="rect">
            <a:avLst/>
          </a:prstGeom>
        </p:spPr>
      </p:pic>
    </p:spTree>
    <p:extLst>
      <p:ext uri="{BB962C8B-B14F-4D97-AF65-F5344CB8AC3E}">
        <p14:creationId xmlns:p14="http://schemas.microsoft.com/office/powerpoint/2010/main" val="115770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E2F6-EC85-4095-852D-B65B5D04D982}"/>
              </a:ext>
            </a:extLst>
          </p:cNvPr>
          <p:cNvSpPr>
            <a:spLocks noGrp="1"/>
          </p:cNvSpPr>
          <p:nvPr>
            <p:ph type="title"/>
          </p:nvPr>
        </p:nvSpPr>
        <p:spPr>
          <a:xfrm>
            <a:off x="454324" y="365125"/>
            <a:ext cx="10899476" cy="1325563"/>
          </a:xfrm>
        </p:spPr>
        <p:txBody>
          <a:bodyPr/>
          <a:lstStyle/>
          <a:p>
            <a:r>
              <a:rPr lang="en-GB"/>
              <a:t>Programme of the event</a:t>
            </a:r>
          </a:p>
        </p:txBody>
      </p:sp>
      <p:sp>
        <p:nvSpPr>
          <p:cNvPr id="3" name="Content Placeholder 2">
            <a:extLst>
              <a:ext uri="{FF2B5EF4-FFF2-40B4-BE49-F238E27FC236}">
                <a16:creationId xmlns:a16="http://schemas.microsoft.com/office/drawing/2014/main" id="{9EE7A17D-756F-4DA2-913D-E122435B28EE}"/>
              </a:ext>
            </a:extLst>
          </p:cNvPr>
          <p:cNvSpPr>
            <a:spLocks noGrp="1"/>
          </p:cNvSpPr>
          <p:nvPr>
            <p:ph idx="1"/>
          </p:nvPr>
        </p:nvSpPr>
        <p:spPr>
          <a:xfrm>
            <a:off x="454324" y="1414732"/>
            <a:ext cx="11283351" cy="5078143"/>
          </a:xfrm>
        </p:spPr>
        <p:txBody>
          <a:bodyPr>
            <a:normAutofit/>
          </a:bodyPr>
          <a:lstStyle/>
          <a:p>
            <a:pPr>
              <a:lnSpc>
                <a:spcPct val="150000"/>
              </a:lnSpc>
            </a:pPr>
            <a:r>
              <a:rPr lang="en-US" sz="2400"/>
              <a:t>Organise the </a:t>
            </a:r>
            <a:r>
              <a:rPr lang="en-US" sz="2400" err="1"/>
              <a:t>programme</a:t>
            </a:r>
            <a:r>
              <a:rPr lang="en-US" sz="2400"/>
              <a:t> with appropriate breaks.</a:t>
            </a:r>
          </a:p>
          <a:p>
            <a:pPr>
              <a:lnSpc>
                <a:spcPct val="150000"/>
              </a:lnSpc>
            </a:pPr>
            <a:r>
              <a:rPr lang="en-US" sz="2400"/>
              <a:t>Send practical details in advance: </a:t>
            </a:r>
          </a:p>
          <a:p>
            <a:pPr>
              <a:lnSpc>
                <a:spcPct val="150000"/>
              </a:lnSpc>
              <a:buFont typeface="Wingdings" panose="05000000000000000000" pitchFamily="2" charset="2"/>
              <a:buChar char="Ø"/>
            </a:pPr>
            <a:r>
              <a:rPr lang="en-US" sz="2400"/>
              <a:t> Venue of the meeting and the address of the hotel</a:t>
            </a:r>
          </a:p>
          <a:p>
            <a:pPr>
              <a:lnSpc>
                <a:spcPct val="150000"/>
              </a:lnSpc>
              <a:buFont typeface="Wingdings" panose="05000000000000000000" pitchFamily="2" charset="2"/>
              <a:buChar char="Ø"/>
            </a:pPr>
            <a:r>
              <a:rPr lang="en-US" sz="2400"/>
              <a:t> Telephone number of the </a:t>
            </a:r>
            <a:r>
              <a:rPr lang="en-US" sz="2400" err="1"/>
              <a:t>organisers</a:t>
            </a:r>
            <a:r>
              <a:rPr lang="en-US" sz="2400"/>
              <a:t>, contact details</a:t>
            </a:r>
          </a:p>
          <a:p>
            <a:pPr>
              <a:lnSpc>
                <a:spcPct val="150000"/>
              </a:lnSpc>
              <a:buFont typeface="Wingdings" panose="05000000000000000000" pitchFamily="2" charset="2"/>
              <a:buChar char="Ø"/>
            </a:pPr>
            <a:r>
              <a:rPr lang="en-US" sz="2400"/>
              <a:t> Transport information </a:t>
            </a:r>
          </a:p>
          <a:p>
            <a:pPr>
              <a:lnSpc>
                <a:spcPct val="150000"/>
              </a:lnSpc>
              <a:buFont typeface="Wingdings" panose="05000000000000000000" pitchFamily="2" charset="2"/>
              <a:buChar char="Ø"/>
            </a:pPr>
            <a:r>
              <a:rPr lang="en-US" sz="2400"/>
              <a:t> Location of reserved parking places</a:t>
            </a:r>
          </a:p>
          <a:p>
            <a:pPr>
              <a:lnSpc>
                <a:spcPct val="150000"/>
              </a:lnSpc>
            </a:pPr>
            <a:r>
              <a:rPr lang="en-US" sz="2400"/>
              <a:t>Distribute the </a:t>
            </a:r>
            <a:r>
              <a:rPr lang="en-US" sz="2400" err="1"/>
              <a:t>programme</a:t>
            </a:r>
            <a:r>
              <a:rPr lang="en-US" sz="2400"/>
              <a:t> in accessible formats, ideally ahead of time</a:t>
            </a:r>
          </a:p>
        </p:txBody>
      </p:sp>
    </p:spTree>
    <p:extLst>
      <p:ext uri="{BB962C8B-B14F-4D97-AF65-F5344CB8AC3E}">
        <p14:creationId xmlns:p14="http://schemas.microsoft.com/office/powerpoint/2010/main" val="62991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81DD-D4D0-430C-AB99-4E516B8AE2E1}"/>
              </a:ext>
            </a:extLst>
          </p:cNvPr>
          <p:cNvSpPr>
            <a:spLocks noGrp="1"/>
          </p:cNvSpPr>
          <p:nvPr>
            <p:ph type="title"/>
          </p:nvPr>
        </p:nvSpPr>
        <p:spPr>
          <a:xfrm>
            <a:off x="402956" y="365125"/>
            <a:ext cx="10950844" cy="1325563"/>
          </a:xfrm>
        </p:spPr>
        <p:txBody>
          <a:bodyPr/>
          <a:lstStyle/>
          <a:p>
            <a:r>
              <a:rPr lang="en-GB"/>
              <a:t>During the Meeting</a:t>
            </a:r>
          </a:p>
        </p:txBody>
      </p:sp>
      <p:sp>
        <p:nvSpPr>
          <p:cNvPr id="3" name="Content Placeholder 2">
            <a:extLst>
              <a:ext uri="{FF2B5EF4-FFF2-40B4-BE49-F238E27FC236}">
                <a16:creationId xmlns:a16="http://schemas.microsoft.com/office/drawing/2014/main" id="{56568C92-1F29-4125-AEF1-4EB9052F5971}"/>
              </a:ext>
            </a:extLst>
          </p:cNvPr>
          <p:cNvSpPr>
            <a:spLocks noGrp="1"/>
          </p:cNvSpPr>
          <p:nvPr>
            <p:ph idx="1"/>
          </p:nvPr>
        </p:nvSpPr>
        <p:spPr>
          <a:xfrm>
            <a:off x="402956" y="1394847"/>
            <a:ext cx="11277600" cy="5098028"/>
          </a:xfrm>
        </p:spPr>
        <p:txBody>
          <a:bodyPr>
            <a:normAutofit/>
          </a:bodyPr>
          <a:lstStyle/>
          <a:p>
            <a:pPr>
              <a:lnSpc>
                <a:spcPct val="150000"/>
              </a:lnSpc>
            </a:pPr>
            <a:r>
              <a:rPr lang="en-US" sz="2400"/>
              <a:t>One or two people should be available at arrival and departure</a:t>
            </a:r>
          </a:p>
          <a:p>
            <a:pPr>
              <a:lnSpc>
                <a:spcPct val="150000"/>
              </a:lnSpc>
            </a:pPr>
            <a:r>
              <a:rPr lang="en-US" sz="2400"/>
              <a:t>When the person is there, address her or him directly to the person assistant or sign language interpreter.</a:t>
            </a:r>
          </a:p>
          <a:p>
            <a:pPr>
              <a:lnSpc>
                <a:spcPct val="150000"/>
              </a:lnSpc>
            </a:pPr>
            <a:r>
              <a:rPr lang="en-US" sz="2400"/>
              <a:t>Find out how people with hearing impairments prefers to communicate – signing, lips reading or captioning </a:t>
            </a:r>
          </a:p>
          <a:p>
            <a:pPr>
              <a:lnSpc>
                <a:spcPct val="150000"/>
              </a:lnSpc>
            </a:pPr>
            <a:r>
              <a:rPr lang="en-US" sz="2400"/>
              <a:t>With people with visual impairments always speak first. Introduce yourself and other persons clearly, explaining where they are in relation to the person.</a:t>
            </a:r>
          </a:p>
          <a:p>
            <a:pPr>
              <a:lnSpc>
                <a:spcPct val="150000"/>
              </a:lnSpc>
            </a:pPr>
            <a:endParaRPr lang="en-GB" sz="2400"/>
          </a:p>
        </p:txBody>
      </p:sp>
    </p:spTree>
    <p:extLst>
      <p:ext uri="{BB962C8B-B14F-4D97-AF65-F5344CB8AC3E}">
        <p14:creationId xmlns:p14="http://schemas.microsoft.com/office/powerpoint/2010/main" val="271198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3" y="206659"/>
            <a:ext cx="10887974" cy="1325563"/>
          </a:xfrm>
        </p:spPr>
        <p:txBody>
          <a:bodyPr/>
          <a:lstStyle/>
          <a:p>
            <a:r>
              <a:rPr lang="fr-BE" b="1">
                <a:solidFill>
                  <a:srgbClr val="0070C0"/>
                </a:solidFill>
              </a:rPr>
              <a:t>Is Social Media accessible ?</a:t>
            </a:r>
          </a:p>
        </p:txBody>
      </p:sp>
      <p:sp>
        <p:nvSpPr>
          <p:cNvPr id="3" name="Content Placeholder 2"/>
          <p:cNvSpPr>
            <a:spLocks noGrp="1"/>
          </p:cNvSpPr>
          <p:nvPr>
            <p:ph idx="1"/>
          </p:nvPr>
        </p:nvSpPr>
        <p:spPr>
          <a:xfrm>
            <a:off x="500333" y="1492744"/>
            <a:ext cx="11415622" cy="5158597"/>
          </a:xfrm>
        </p:spPr>
        <p:txBody>
          <a:bodyPr vert="horz" lIns="91440" tIns="45720" rIns="91440" bIns="45720" rtlCol="0" anchor="t">
            <a:noAutofit/>
          </a:bodyPr>
          <a:lstStyle/>
          <a:p>
            <a:pPr marL="0" indent="0">
              <a:lnSpc>
                <a:spcPct val="150000"/>
              </a:lnSpc>
              <a:buNone/>
            </a:pPr>
            <a:endParaRPr lang="en-US" sz="2200"/>
          </a:p>
          <a:p>
            <a:pPr marL="0" indent="0">
              <a:lnSpc>
                <a:spcPct val="150000"/>
              </a:lnSpc>
              <a:buNone/>
            </a:pPr>
            <a:endParaRPr lang="en-US" sz="2200"/>
          </a:p>
          <a:p>
            <a:pPr marL="0" indent="0">
              <a:lnSpc>
                <a:spcPct val="150000"/>
              </a:lnSpc>
              <a:buNone/>
            </a:pPr>
            <a:r>
              <a:rPr lang="en-US" sz="2200" dirty="0">
                <a:latin typeface="Verdana"/>
                <a:ea typeface="Verdana"/>
              </a:rPr>
              <a:t>The challenge with Social Media is that most platforms are not fully accessible. They have made recent accessibility updates. </a:t>
            </a:r>
          </a:p>
          <a:p>
            <a:pPr marL="0" indent="0">
              <a:lnSpc>
                <a:spcPct val="100000"/>
              </a:lnSpc>
              <a:buNone/>
            </a:pPr>
            <a:endParaRPr lang="en-US" sz="2200"/>
          </a:p>
          <a:p>
            <a:pPr marL="0" indent="0">
              <a:lnSpc>
                <a:spcPct val="150000"/>
              </a:lnSpc>
              <a:buNone/>
            </a:pPr>
            <a:r>
              <a:rPr lang="en-US" sz="2200" b="1" dirty="0">
                <a:latin typeface="Verdana"/>
                <a:ea typeface="Verdana"/>
              </a:rPr>
              <a:t>Facebook</a:t>
            </a:r>
            <a:r>
              <a:rPr lang="en-US" sz="2200" dirty="0">
                <a:latin typeface="Verdana"/>
                <a:ea typeface="Verdana"/>
              </a:rPr>
              <a:t> </a:t>
            </a:r>
            <a:r>
              <a:rPr lang="en-US" sz="2200" b="1" dirty="0">
                <a:latin typeface="Verdana"/>
                <a:ea typeface="Verdana"/>
              </a:rPr>
              <a:t>Live</a:t>
            </a:r>
            <a:r>
              <a:rPr lang="en-US" sz="2200" dirty="0">
                <a:latin typeface="Verdana"/>
                <a:ea typeface="Verdana"/>
              </a:rPr>
              <a:t>&gt;Automatic captioning, Alt Text </a:t>
            </a:r>
            <a:endParaRPr lang="en-US" sz="2200" dirty="0"/>
          </a:p>
          <a:p>
            <a:pPr>
              <a:lnSpc>
                <a:spcPct val="150000"/>
              </a:lnSpc>
            </a:pPr>
            <a:r>
              <a:rPr lang="en-US" sz="2200" b="1" dirty="0">
                <a:latin typeface="Verdana"/>
                <a:ea typeface="Verdana"/>
              </a:rPr>
              <a:t>Instagram </a:t>
            </a:r>
            <a:r>
              <a:rPr lang="en-US" sz="2200" dirty="0">
                <a:latin typeface="Verdana"/>
                <a:ea typeface="Verdana"/>
              </a:rPr>
              <a:t>&gt; </a:t>
            </a:r>
            <a:r>
              <a:rPr lang="en-US" sz="2200" b="1" dirty="0">
                <a:latin typeface="Verdana"/>
                <a:ea typeface="Verdana"/>
              </a:rPr>
              <a:t>IGTV: </a:t>
            </a:r>
            <a:r>
              <a:rPr lang="en-US" sz="2200" dirty="0">
                <a:latin typeface="Verdana"/>
                <a:ea typeface="Verdana"/>
              </a:rPr>
              <a:t>Automatic captioning / </a:t>
            </a:r>
            <a:r>
              <a:rPr lang="en-US" sz="2200" b="1" dirty="0">
                <a:latin typeface="Verdana"/>
                <a:ea typeface="Verdana"/>
              </a:rPr>
              <a:t>Posts:</a:t>
            </a:r>
            <a:r>
              <a:rPr lang="en-US" sz="2200" dirty="0">
                <a:latin typeface="Verdana"/>
                <a:ea typeface="Verdana"/>
              </a:rPr>
              <a:t> Alt Text</a:t>
            </a:r>
          </a:p>
          <a:p>
            <a:pPr>
              <a:lnSpc>
                <a:spcPct val="150000"/>
              </a:lnSpc>
            </a:pPr>
            <a:r>
              <a:rPr lang="en-US" sz="2200" b="1" dirty="0">
                <a:latin typeface="Verdana"/>
                <a:ea typeface="Verdana"/>
              </a:rPr>
              <a:t>Twitter</a:t>
            </a:r>
            <a:r>
              <a:rPr lang="en-US" sz="2200" dirty="0">
                <a:latin typeface="Verdana"/>
                <a:ea typeface="Verdana"/>
              </a:rPr>
              <a:t> is mostly accessible, including keyboard accessibility</a:t>
            </a:r>
          </a:p>
        </p:txBody>
      </p:sp>
      <p:pic>
        <p:nvPicPr>
          <p:cNvPr id="11" name="Picture 10" descr="Symbol of Facebook F&#10;Instagram little camera&#10;a bird symbol of twitter&#10;Youtube Symbol red button&#10;Ghost symbol of SnapChat  &#10;IN LinkedIn&#10;P of Pinterest &#10;">
            <a:extLst>
              <a:ext uri="{FF2B5EF4-FFF2-40B4-BE49-F238E27FC236}">
                <a16:creationId xmlns:a16="http://schemas.microsoft.com/office/drawing/2014/main" id="{6A48DBE5-8ADF-4A95-9803-432D36C754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9142" y="1704750"/>
            <a:ext cx="6353715" cy="751461"/>
          </a:xfrm>
          <a:prstGeom prst="rect">
            <a:avLst/>
          </a:prstGeom>
        </p:spPr>
      </p:pic>
    </p:spTree>
    <p:extLst>
      <p:ext uri="{BB962C8B-B14F-4D97-AF65-F5344CB8AC3E}">
        <p14:creationId xmlns:p14="http://schemas.microsoft.com/office/powerpoint/2010/main" val="17753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440-AD96-44EC-84B2-C667792E0340}"/>
              </a:ext>
            </a:extLst>
          </p:cNvPr>
          <p:cNvSpPr>
            <a:spLocks noGrp="1"/>
          </p:cNvSpPr>
          <p:nvPr>
            <p:ph type="title"/>
          </p:nvPr>
        </p:nvSpPr>
        <p:spPr>
          <a:xfrm>
            <a:off x="495946" y="365126"/>
            <a:ext cx="10857854" cy="998726"/>
          </a:xfrm>
        </p:spPr>
        <p:txBody>
          <a:bodyPr>
            <a:normAutofit fontScale="90000"/>
          </a:bodyPr>
          <a:lstStyle/>
          <a:p>
            <a:br>
              <a:rPr lang="en-GB"/>
            </a:br>
            <a:r>
              <a:rPr lang="en-GB"/>
              <a:t>Speakers and presentation </a:t>
            </a:r>
            <a:br>
              <a:rPr lang="en-GB"/>
            </a:br>
            <a:endParaRPr lang="en-GB"/>
          </a:p>
        </p:txBody>
      </p:sp>
      <p:sp>
        <p:nvSpPr>
          <p:cNvPr id="3" name="Content Placeholder 2">
            <a:extLst>
              <a:ext uri="{FF2B5EF4-FFF2-40B4-BE49-F238E27FC236}">
                <a16:creationId xmlns:a16="http://schemas.microsoft.com/office/drawing/2014/main" id="{64D31242-D25A-41B9-ADC2-09F49A12EE26}"/>
              </a:ext>
            </a:extLst>
          </p:cNvPr>
          <p:cNvSpPr>
            <a:spLocks noGrp="1"/>
          </p:cNvSpPr>
          <p:nvPr>
            <p:ph idx="1"/>
          </p:nvPr>
        </p:nvSpPr>
        <p:spPr>
          <a:xfrm>
            <a:off x="495946" y="1363852"/>
            <a:ext cx="11391254" cy="5129022"/>
          </a:xfrm>
        </p:spPr>
        <p:txBody>
          <a:bodyPr>
            <a:normAutofit fontScale="92500"/>
          </a:bodyPr>
          <a:lstStyle/>
          <a:p>
            <a:pPr>
              <a:lnSpc>
                <a:spcPct val="150000"/>
              </a:lnSpc>
            </a:pPr>
            <a:r>
              <a:rPr lang="en-US" sz="2800"/>
              <a:t>Inform speakers about the accessibility needs of the participants.</a:t>
            </a:r>
          </a:p>
          <a:p>
            <a:pPr>
              <a:lnSpc>
                <a:spcPct val="150000"/>
              </a:lnSpc>
            </a:pPr>
            <a:r>
              <a:rPr lang="en-US" sz="2800"/>
              <a:t>Speakers should talk speak as slowly and clearly as possible.</a:t>
            </a:r>
          </a:p>
          <a:p>
            <a:pPr>
              <a:lnSpc>
                <a:spcPct val="150000"/>
              </a:lnSpc>
            </a:pPr>
            <a:r>
              <a:rPr lang="en-US" sz="2800"/>
              <a:t>Check if the speaking arrangement is accessible. Speakers may need a ramp to get onto the stage, or the removal of a chair for a panel discussion.</a:t>
            </a:r>
          </a:p>
          <a:p>
            <a:pPr>
              <a:lnSpc>
                <a:spcPct val="150000"/>
              </a:lnSpc>
            </a:pPr>
            <a:r>
              <a:rPr lang="en-US" sz="2800"/>
              <a:t>The content should be clear, concrete, and easy to understand</a:t>
            </a:r>
            <a:r>
              <a:rPr lang="en-US"/>
              <a:t>.</a:t>
            </a:r>
          </a:p>
          <a:p>
            <a:pPr>
              <a:lnSpc>
                <a:spcPct val="150000"/>
              </a:lnSpc>
            </a:pPr>
            <a:endParaRPr lang="en-US"/>
          </a:p>
        </p:txBody>
      </p:sp>
    </p:spTree>
    <p:extLst>
      <p:ext uri="{BB962C8B-B14F-4D97-AF65-F5344CB8AC3E}">
        <p14:creationId xmlns:p14="http://schemas.microsoft.com/office/powerpoint/2010/main" val="1396462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0C10-9891-49A2-BADF-CA88B7EDDC52}"/>
              </a:ext>
            </a:extLst>
          </p:cNvPr>
          <p:cNvSpPr>
            <a:spLocks noGrp="1"/>
          </p:cNvSpPr>
          <p:nvPr>
            <p:ph type="title"/>
          </p:nvPr>
        </p:nvSpPr>
        <p:spPr>
          <a:xfrm>
            <a:off x="387457" y="365125"/>
            <a:ext cx="10966343" cy="1325563"/>
          </a:xfrm>
        </p:spPr>
        <p:txBody>
          <a:bodyPr/>
          <a:lstStyle/>
          <a:p>
            <a:r>
              <a:rPr lang="en-GB"/>
              <a:t>After the meeting  </a:t>
            </a:r>
          </a:p>
        </p:txBody>
      </p:sp>
      <p:sp>
        <p:nvSpPr>
          <p:cNvPr id="3" name="Content Placeholder 2">
            <a:extLst>
              <a:ext uri="{FF2B5EF4-FFF2-40B4-BE49-F238E27FC236}">
                <a16:creationId xmlns:a16="http://schemas.microsoft.com/office/drawing/2014/main" id="{1497EEC9-5994-478E-96CE-C2D326843B61}"/>
              </a:ext>
            </a:extLst>
          </p:cNvPr>
          <p:cNvSpPr>
            <a:spLocks noGrp="1"/>
          </p:cNvSpPr>
          <p:nvPr>
            <p:ph idx="1"/>
          </p:nvPr>
        </p:nvSpPr>
        <p:spPr>
          <a:xfrm>
            <a:off x="387457" y="1503336"/>
            <a:ext cx="11468745" cy="5129939"/>
          </a:xfrm>
        </p:spPr>
        <p:txBody>
          <a:bodyPr>
            <a:normAutofit/>
          </a:bodyPr>
          <a:lstStyle/>
          <a:p>
            <a:pPr>
              <a:lnSpc>
                <a:spcPct val="150000"/>
              </a:lnSpc>
            </a:pPr>
            <a:r>
              <a:rPr lang="en-US" sz="2400"/>
              <a:t>Follow up in writing the key points of the discussion and any agreed outcomes or actions.</a:t>
            </a:r>
          </a:p>
          <a:p>
            <a:pPr>
              <a:lnSpc>
                <a:spcPct val="150000"/>
              </a:lnSpc>
            </a:pPr>
            <a:r>
              <a:rPr lang="en-US" sz="2400"/>
              <a:t>Provide copies of any documents discussed in the meeting. It can be helpful to share as much written information as you can</a:t>
            </a:r>
          </a:p>
          <a:p>
            <a:pPr>
              <a:lnSpc>
                <a:spcPct val="150000"/>
              </a:lnSpc>
            </a:pPr>
            <a:r>
              <a:rPr lang="en-US" sz="2400"/>
              <a:t>Follow up with any attendees that required communication support to find out what worked well and what could be improved for next time.</a:t>
            </a:r>
          </a:p>
          <a:p>
            <a:pPr>
              <a:lnSpc>
                <a:spcPct val="150000"/>
              </a:lnSpc>
            </a:pPr>
            <a:r>
              <a:rPr lang="en-US" sz="2400"/>
              <a:t>Ask feedback on the event venue, suppliers, accessibility</a:t>
            </a:r>
          </a:p>
          <a:p>
            <a:pPr>
              <a:lnSpc>
                <a:spcPct val="150000"/>
              </a:lnSpc>
            </a:pPr>
            <a:r>
              <a:rPr kumimoji="0" lang="en-GB"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Be ready to learn from the feedback you receive!</a:t>
            </a:r>
            <a:endParaRPr lang="en-US"/>
          </a:p>
        </p:txBody>
      </p:sp>
    </p:spTree>
    <p:extLst>
      <p:ext uri="{BB962C8B-B14F-4D97-AF65-F5344CB8AC3E}">
        <p14:creationId xmlns:p14="http://schemas.microsoft.com/office/powerpoint/2010/main" val="1968765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3575-5974-4629-A65E-DC7EA14E092A}"/>
              </a:ext>
            </a:extLst>
          </p:cNvPr>
          <p:cNvSpPr>
            <a:spLocks noGrp="1"/>
          </p:cNvSpPr>
          <p:nvPr>
            <p:ph type="title"/>
          </p:nvPr>
        </p:nvSpPr>
        <p:spPr>
          <a:xfrm>
            <a:off x="449451" y="365125"/>
            <a:ext cx="10904349" cy="1325563"/>
          </a:xfrm>
        </p:spPr>
        <p:txBody>
          <a:bodyPr>
            <a:normAutofit/>
          </a:bodyPr>
          <a:lstStyle/>
          <a:p>
            <a:r>
              <a:rPr lang="en-US" sz="4000"/>
              <a:t>Inclusive Meetings &amp; Events Self-Assessment Template </a:t>
            </a:r>
            <a:endParaRPr lang="en-GB" sz="4000"/>
          </a:p>
        </p:txBody>
      </p:sp>
      <p:sp>
        <p:nvSpPr>
          <p:cNvPr id="7" name="Content Placeholder 6">
            <a:extLst>
              <a:ext uri="{FF2B5EF4-FFF2-40B4-BE49-F238E27FC236}">
                <a16:creationId xmlns:a16="http://schemas.microsoft.com/office/drawing/2014/main" id="{EAD67507-E26B-4328-9680-1342045B1716}"/>
              </a:ext>
            </a:extLst>
          </p:cNvPr>
          <p:cNvSpPr>
            <a:spLocks noGrp="1"/>
          </p:cNvSpPr>
          <p:nvPr>
            <p:ph idx="1"/>
          </p:nvPr>
        </p:nvSpPr>
        <p:spPr>
          <a:xfrm>
            <a:off x="449451" y="1825625"/>
            <a:ext cx="10904349" cy="4351338"/>
          </a:xfrm>
        </p:spPr>
        <p:txBody>
          <a:bodyPr>
            <a:normAutofit/>
          </a:bodyPr>
          <a:lstStyle/>
          <a:p>
            <a:pPr marL="0" indent="0">
              <a:buNone/>
            </a:pPr>
            <a:endParaRPr lang="en-GB" sz="2400">
              <a:hlinkClick r:id="" action="ppaction://noaction"/>
            </a:endParaRPr>
          </a:p>
          <a:p>
            <a:pPr marL="0" indent="0">
              <a:buNone/>
            </a:pPr>
            <a:r>
              <a:rPr lang="en-GB" sz="2400">
                <a:hlinkClick r:id="" action="ppaction://noaction"/>
              </a:rPr>
              <a:t>Accessibility Go! A guide to action</a:t>
            </a:r>
            <a:r>
              <a:rPr lang="en-GB" sz="2400"/>
              <a:t> by </a:t>
            </a:r>
          </a:p>
          <a:p>
            <a:pPr marL="0" indent="0">
              <a:buNone/>
            </a:pPr>
            <a:r>
              <a:rPr lang="en-US" sz="2400"/>
              <a:t>The World Blind Union (WBU)</a:t>
            </a:r>
            <a:r>
              <a:rPr lang="en-GB" sz="2400"/>
              <a:t> and CBM Global.</a:t>
            </a:r>
          </a:p>
          <a:p>
            <a:pPr marL="0" indent="0">
              <a:buNone/>
            </a:pPr>
            <a:endParaRPr lang="en-GB" sz="2400"/>
          </a:p>
          <a:p>
            <a:pPr marL="0" indent="0">
              <a:buNone/>
            </a:pPr>
            <a:r>
              <a:rPr lang="en-GB" sz="2400"/>
              <a:t> Download the Self-Assessment Template</a:t>
            </a:r>
          </a:p>
          <a:p>
            <a:pPr marL="0" indent="0">
              <a:buNone/>
            </a:pPr>
            <a:r>
              <a:rPr lang="en-GB" sz="2400"/>
              <a:t> Useful recourses: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hlinkClick r:id="rId3"/>
              </a:rPr>
              <a:t>Accessible Word Documents Toolkit </a:t>
            </a:r>
            <a:endPar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hlinkClick r:id="rId4"/>
              </a:rPr>
              <a:t>Accessible PowerPoint presentation Toolkit </a:t>
            </a:r>
            <a:endPar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hlinkClick r:id="rId5"/>
              </a:rPr>
              <a:t>Accessible Social Media Toolkit </a:t>
            </a:r>
            <a:endParaRPr kumimoji="0" lang="en-GB"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a:p>
            <a:pPr marL="0" indent="0">
              <a:buNone/>
            </a:pPr>
            <a:endParaRPr lang="en-GB" sz="2500"/>
          </a:p>
        </p:txBody>
      </p:sp>
      <p:pic>
        <p:nvPicPr>
          <p:cNvPr id="8" name="Picture 7" descr="Commitment 6 &#10;Our meetings and events online and in person are accessible to all persons with disabilities ">
            <a:extLst>
              <a:ext uri="{FF2B5EF4-FFF2-40B4-BE49-F238E27FC236}">
                <a16:creationId xmlns:a16="http://schemas.microsoft.com/office/drawing/2014/main" id="{EB2445D2-9F17-4626-9E52-4748F0D531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4134" y="1954549"/>
            <a:ext cx="3983065" cy="3630825"/>
          </a:xfrm>
          <a:prstGeom prst="rect">
            <a:avLst/>
          </a:prstGeom>
        </p:spPr>
      </p:pic>
    </p:spTree>
    <p:extLst>
      <p:ext uri="{BB962C8B-B14F-4D97-AF65-F5344CB8AC3E}">
        <p14:creationId xmlns:p14="http://schemas.microsoft.com/office/powerpoint/2010/main" val="3519529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3" y="365125"/>
            <a:ext cx="11112285" cy="1325563"/>
          </a:xfrm>
        </p:spPr>
        <p:txBody>
          <a:bodyPr>
            <a:normAutofit fontScale="90000"/>
          </a:bodyPr>
          <a:lstStyle/>
          <a:p>
            <a:br>
              <a:rPr lang="fr-BE"/>
            </a:br>
            <a:r>
              <a:rPr lang="fr-BE"/>
              <a:t>Platform Accessibility Links</a:t>
            </a:r>
            <a:br>
              <a:rPr lang="fr-BE"/>
            </a:br>
            <a:endParaRPr lang="fr-BE"/>
          </a:p>
        </p:txBody>
      </p:sp>
      <p:sp>
        <p:nvSpPr>
          <p:cNvPr id="3" name="Content Placeholder 2"/>
          <p:cNvSpPr>
            <a:spLocks noGrp="1"/>
          </p:cNvSpPr>
          <p:nvPr>
            <p:ph idx="1"/>
          </p:nvPr>
        </p:nvSpPr>
        <p:spPr>
          <a:xfrm>
            <a:off x="418453" y="1286358"/>
            <a:ext cx="10935347" cy="5346917"/>
          </a:xfrm>
        </p:spPr>
        <p:txBody>
          <a:bodyPr>
            <a:normAutofit/>
          </a:bodyPr>
          <a:lstStyle/>
          <a:p>
            <a:pPr>
              <a:lnSpc>
                <a:spcPct val="160000"/>
              </a:lnSpc>
            </a:pPr>
            <a:r>
              <a:rPr lang="en-GB" sz="2600" b="0" i="0">
                <a:solidFill>
                  <a:srgbClr val="000000"/>
                </a:solidFill>
                <a:effectLst/>
              </a:rPr>
              <a:t>Zoom: </a:t>
            </a:r>
            <a:r>
              <a:rPr lang="en-GB" sz="2600" b="0" i="0" u="none" strike="noStrike">
                <a:solidFill>
                  <a:srgbClr val="006AA9"/>
                </a:solidFill>
                <a:effectLst/>
                <a:hlinkClick r:id="rId3"/>
              </a:rPr>
              <a:t>Zoom – Accessibility</a:t>
            </a:r>
            <a:r>
              <a:rPr lang="en-GB" sz="2600" b="0" i="0" u="none" strike="noStrike">
                <a:effectLst/>
              </a:rPr>
              <a:t>; </a:t>
            </a:r>
            <a:r>
              <a:rPr lang="en-GB" sz="2600" b="0" i="0" u="none" strike="noStrike">
                <a:solidFill>
                  <a:srgbClr val="006AA9"/>
                </a:solidFill>
                <a:effectLst/>
                <a:hlinkClick r:id="rId4"/>
              </a:rPr>
              <a:t>Zoom – Getting Started with Closed Captioning</a:t>
            </a:r>
            <a:endParaRPr lang="en-GB" sz="2600" b="0" i="0">
              <a:solidFill>
                <a:srgbClr val="000000"/>
              </a:solidFill>
              <a:effectLst/>
            </a:endParaRPr>
          </a:p>
          <a:p>
            <a:pPr>
              <a:lnSpc>
                <a:spcPct val="160000"/>
              </a:lnSpc>
            </a:pPr>
            <a:r>
              <a:rPr lang="en-GB" sz="2600" b="0" i="0">
                <a:solidFill>
                  <a:srgbClr val="000000"/>
                </a:solidFill>
                <a:effectLst/>
              </a:rPr>
              <a:t>Microsoft Teams: </a:t>
            </a:r>
            <a:r>
              <a:rPr lang="en-GB" sz="2600" b="0" i="0" u="none" strike="noStrike">
                <a:solidFill>
                  <a:srgbClr val="006AA9"/>
                </a:solidFill>
                <a:effectLst/>
                <a:hlinkClick r:id="rId5"/>
              </a:rPr>
              <a:t>Microsoft Teams Accessibility</a:t>
            </a:r>
            <a:endParaRPr lang="en-GB" sz="2600" b="0" i="0">
              <a:solidFill>
                <a:srgbClr val="000000"/>
              </a:solidFill>
              <a:effectLst/>
            </a:endParaRPr>
          </a:p>
          <a:p>
            <a:pPr>
              <a:lnSpc>
                <a:spcPct val="160000"/>
              </a:lnSpc>
            </a:pPr>
            <a:r>
              <a:rPr lang="en-GB" sz="2600" b="0" i="0">
                <a:solidFill>
                  <a:srgbClr val="000000"/>
                </a:solidFill>
                <a:effectLst/>
              </a:rPr>
              <a:t>GoToMeetings: </a:t>
            </a:r>
            <a:r>
              <a:rPr lang="en-GB" sz="2600" b="0" i="0" u="none" strike="noStrike">
                <a:solidFill>
                  <a:srgbClr val="006AA9"/>
                </a:solidFill>
                <a:effectLst/>
                <a:hlinkClick r:id="rId6"/>
              </a:rPr>
              <a:t>Accessibility Features</a:t>
            </a:r>
            <a:endParaRPr lang="en-GB" sz="2600" b="0" i="0">
              <a:solidFill>
                <a:srgbClr val="000000"/>
              </a:solidFill>
              <a:effectLst/>
            </a:endParaRPr>
          </a:p>
          <a:p>
            <a:pPr>
              <a:lnSpc>
                <a:spcPct val="160000"/>
              </a:lnSpc>
            </a:pPr>
            <a:r>
              <a:rPr lang="en-GB" sz="2600" b="0" i="0">
                <a:solidFill>
                  <a:srgbClr val="000000"/>
                </a:solidFill>
                <a:effectLst/>
              </a:rPr>
              <a:t>Google Hangouts:  </a:t>
            </a:r>
            <a:r>
              <a:rPr lang="en-GB" sz="2600" b="0" i="0" u="none" strike="noStrike">
                <a:solidFill>
                  <a:srgbClr val="006AA9"/>
                </a:solidFill>
                <a:effectLst/>
                <a:hlinkClick r:id="rId7"/>
              </a:rPr>
              <a:t>Using Hangouts with a Screen Reader</a:t>
            </a:r>
            <a:r>
              <a:rPr lang="en-GB" sz="2600" b="0" i="0">
                <a:solidFill>
                  <a:srgbClr val="000000"/>
                </a:solidFill>
                <a:effectLst/>
              </a:rPr>
              <a:t>; </a:t>
            </a:r>
            <a:r>
              <a:rPr lang="en-GB" sz="2600" b="0" i="0" u="none" strike="noStrike">
                <a:solidFill>
                  <a:srgbClr val="006AA9"/>
                </a:solidFill>
                <a:effectLst/>
                <a:hlinkClick r:id="rId8"/>
              </a:rPr>
              <a:t>Keyboard Shortcuts for Hangouts</a:t>
            </a:r>
            <a:endParaRPr lang="en-GB" sz="2600" b="0" i="0">
              <a:solidFill>
                <a:srgbClr val="000000"/>
              </a:solidFill>
              <a:effectLst/>
            </a:endParaRPr>
          </a:p>
          <a:p>
            <a:pPr>
              <a:lnSpc>
                <a:spcPct val="160000"/>
              </a:lnSpc>
            </a:pPr>
            <a:r>
              <a:rPr lang="en-GB" sz="2600" b="0" i="0">
                <a:solidFill>
                  <a:srgbClr val="000000"/>
                </a:solidFill>
                <a:effectLst/>
              </a:rPr>
              <a:t>Google Meet: </a:t>
            </a:r>
            <a:r>
              <a:rPr lang="en-GB" sz="2600" b="0" i="0" u="none" strike="noStrike">
                <a:solidFill>
                  <a:srgbClr val="006AA9"/>
                </a:solidFill>
                <a:effectLst/>
                <a:hlinkClick r:id="rId9"/>
              </a:rPr>
              <a:t>Google Meet Accessibility</a:t>
            </a:r>
            <a:endParaRPr lang="en-GB" sz="2600" b="0" i="0">
              <a:solidFill>
                <a:srgbClr val="000000"/>
              </a:solidFill>
              <a:effectLst/>
            </a:endParaRPr>
          </a:p>
          <a:p>
            <a:pPr>
              <a:lnSpc>
                <a:spcPct val="160000"/>
              </a:lnSpc>
            </a:pPr>
            <a:endParaRPr lang="en-GB"/>
          </a:p>
        </p:txBody>
      </p:sp>
    </p:spTree>
    <p:extLst>
      <p:ext uri="{BB962C8B-B14F-4D97-AF65-F5344CB8AC3E}">
        <p14:creationId xmlns:p14="http://schemas.microsoft.com/office/powerpoint/2010/main" val="57241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539203"/>
            <a:ext cx="11347048" cy="3973095"/>
          </a:xfrm>
        </p:spPr>
        <p:txBody>
          <a:bodyPr>
            <a:normAutofit/>
          </a:bodyPr>
          <a:lstStyle/>
          <a:p>
            <a:pPr algn="l"/>
            <a:r>
              <a:rPr lang="en-GB" sz="7200" b="1">
                <a:solidFill>
                  <a:schemeClr val="bg1"/>
                </a:solidFill>
              </a:rPr>
              <a:t>Accessible</a:t>
            </a:r>
            <a:br>
              <a:rPr lang="en-GB" sz="7200" b="1">
                <a:solidFill>
                  <a:schemeClr val="bg1"/>
                </a:solidFill>
              </a:rPr>
            </a:br>
            <a:r>
              <a:rPr lang="en-GB" sz="7200" b="1">
                <a:solidFill>
                  <a:schemeClr val="bg1"/>
                </a:solidFill>
              </a:rPr>
              <a:t>word document</a:t>
            </a:r>
            <a:endParaRPr lang="fr-BE" sz="7200">
              <a:solidFill>
                <a:schemeClr val="bg1"/>
              </a:solidFill>
            </a:endParaRPr>
          </a:p>
        </p:txBody>
      </p:sp>
    </p:spTree>
    <p:extLst>
      <p:ext uri="{BB962C8B-B14F-4D97-AF65-F5344CB8AC3E}">
        <p14:creationId xmlns:p14="http://schemas.microsoft.com/office/powerpoint/2010/main" val="3419232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AAC481-3660-43B4-AD8A-5487095D999A}"/>
              </a:ext>
            </a:extLst>
          </p:cNvPr>
          <p:cNvSpPr>
            <a:spLocks noGrp="1"/>
          </p:cNvSpPr>
          <p:nvPr>
            <p:ph type="title"/>
          </p:nvPr>
        </p:nvSpPr>
        <p:spPr>
          <a:xfrm>
            <a:off x="838200" y="303132"/>
            <a:ext cx="10515600" cy="1325563"/>
          </a:xfrm>
        </p:spPr>
        <p:txBody>
          <a:bodyPr/>
          <a:lstStyle/>
          <a:p>
            <a:r>
              <a:rPr lang="en-GB"/>
              <a:t>Welcome and warming up!</a:t>
            </a:r>
          </a:p>
        </p:txBody>
      </p:sp>
      <p:pic>
        <p:nvPicPr>
          <p:cNvPr id="4" name="Segnaposto contenuto 3" descr="A women who is blind is trying to touch and read a  bar when is written &quot;Environmental barrier&quot; but she is saying:&#10;And they're not even in braille!">
            <a:extLst>
              <a:ext uri="{FF2B5EF4-FFF2-40B4-BE49-F238E27FC236}">
                <a16:creationId xmlns:a16="http://schemas.microsoft.com/office/drawing/2014/main" id="{55D64BFB-656D-4C01-B084-BD1C56D57DA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96815" y="1690688"/>
            <a:ext cx="4369491" cy="4496844"/>
          </a:xfrm>
          <a:prstGeom prst="rect">
            <a:avLst/>
          </a:prstGeom>
        </p:spPr>
      </p:pic>
      <p:pic>
        <p:nvPicPr>
          <p:cNvPr id="5" name="Immagine 4" descr="Woman say to a man in a wheelchair:&#10;So, what's the matter with you dear?!&#10;the man replied: Apart from your attitude and these barriers  you mean?!&#10;There are not ramps just stairs, the man find a barrier.">
            <a:extLst>
              <a:ext uri="{FF2B5EF4-FFF2-40B4-BE49-F238E27FC236}">
                <a16:creationId xmlns:a16="http://schemas.microsoft.com/office/drawing/2014/main" id="{E83E8050-7294-483D-9CFA-50DAF0FC3DE4}"/>
              </a:ext>
            </a:extLst>
          </p:cNvPr>
          <p:cNvPicPr>
            <a:picLocks noChangeAspect="1"/>
          </p:cNvPicPr>
          <p:nvPr/>
        </p:nvPicPr>
        <p:blipFill>
          <a:blip r:embed="rId4"/>
          <a:stretch>
            <a:fillRect/>
          </a:stretch>
        </p:blipFill>
        <p:spPr>
          <a:xfrm>
            <a:off x="5288915" y="1690688"/>
            <a:ext cx="6206270" cy="4496844"/>
          </a:xfrm>
          <a:prstGeom prst="rect">
            <a:avLst/>
          </a:prstGeom>
        </p:spPr>
      </p:pic>
    </p:spTree>
    <p:extLst>
      <p:ext uri="{BB962C8B-B14F-4D97-AF65-F5344CB8AC3E}">
        <p14:creationId xmlns:p14="http://schemas.microsoft.com/office/powerpoint/2010/main" val="71189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640"/>
            <a:ext cx="10515600" cy="1325563"/>
          </a:xfrm>
        </p:spPr>
        <p:txBody>
          <a:bodyPr>
            <a:normAutofit/>
          </a:bodyPr>
          <a:lstStyle/>
          <a:p>
            <a:r>
              <a:rPr lang="it-IT"/>
              <a:t>Introduction to Accessibility </a:t>
            </a:r>
            <a:endParaRPr lang="en-GB" b="1">
              <a:solidFill>
                <a:srgbClr val="0070C0"/>
              </a:solidFill>
            </a:endParaRPr>
          </a:p>
        </p:txBody>
      </p:sp>
      <p:sp>
        <p:nvSpPr>
          <p:cNvPr id="3" name="Content Placeholder 2"/>
          <p:cNvSpPr>
            <a:spLocks noGrp="1"/>
          </p:cNvSpPr>
          <p:nvPr>
            <p:ph idx="1"/>
          </p:nvPr>
        </p:nvSpPr>
        <p:spPr>
          <a:xfrm>
            <a:off x="454477" y="1435253"/>
            <a:ext cx="11283043" cy="5088618"/>
          </a:xfrm>
        </p:spPr>
        <p:txBody>
          <a:bodyPr>
            <a:normAutofit fontScale="25000" lnSpcReduction="20000"/>
          </a:bodyPr>
          <a:lstStyle/>
          <a:p>
            <a:pPr marL="0" indent="0">
              <a:lnSpc>
                <a:spcPct val="150000"/>
              </a:lnSpc>
              <a:buNone/>
            </a:pPr>
            <a:r>
              <a:rPr lang="en-US" sz="9600"/>
              <a:t>Accessibility is all about making something easily available for as many people as possible. It benefits everyone.</a:t>
            </a:r>
          </a:p>
          <a:p>
            <a:pPr marL="0" indent="0">
              <a:lnSpc>
                <a:spcPct val="150000"/>
              </a:lnSpc>
              <a:buNone/>
            </a:pPr>
            <a:r>
              <a:rPr lang="en-US" sz="9600"/>
              <a:t>It's about ability, not disability!</a:t>
            </a:r>
          </a:p>
          <a:p>
            <a:pPr marL="0" indent="0">
              <a:lnSpc>
                <a:spcPct val="150000"/>
              </a:lnSpc>
              <a:buNone/>
            </a:pPr>
            <a:r>
              <a:rPr lang="en-US" sz="12800" b="1">
                <a:solidFill>
                  <a:srgbClr val="0070C0"/>
                </a:solidFill>
              </a:rPr>
              <a:t>  </a:t>
            </a:r>
            <a:r>
              <a:rPr lang="en-US" sz="12800" b="1">
                <a:solidFill>
                  <a:srgbClr val="005DA2"/>
                </a:solidFill>
              </a:rPr>
              <a:t>Digital </a:t>
            </a:r>
            <a:r>
              <a:rPr lang="en-US" sz="12800" b="1">
                <a:solidFill>
                  <a:srgbClr val="0062AC"/>
                </a:solidFill>
              </a:rPr>
              <a:t>accessibility</a:t>
            </a:r>
            <a:r>
              <a:rPr lang="en-US" sz="12800" b="1">
                <a:solidFill>
                  <a:srgbClr val="005DA2"/>
                </a:solidFill>
              </a:rPr>
              <a:t> </a:t>
            </a:r>
          </a:p>
          <a:p>
            <a:pPr>
              <a:lnSpc>
                <a:spcPct val="150000"/>
              </a:lnSpc>
              <a:buFont typeface="Wingdings" panose="05000000000000000000" pitchFamily="2" charset="2"/>
              <a:buChar char="§"/>
            </a:pPr>
            <a:r>
              <a:rPr lang="en-US" sz="9600"/>
              <a:t>According to W3C, accessibility “means that websites, tools, and technologies are designed and developed so that people with disabilities can use them. More specifically, people can: perceive, understand, navigate, interact with the Web and contribute to the Web.” </a:t>
            </a:r>
          </a:p>
          <a:p>
            <a:pPr marL="0" indent="0">
              <a:lnSpc>
                <a:spcPct val="150000"/>
              </a:lnSpc>
              <a:buNone/>
            </a:pPr>
            <a:r>
              <a:rPr lang="en-GB"/>
              <a:t> </a:t>
            </a:r>
          </a:p>
        </p:txBody>
      </p:sp>
      <p:pic>
        <p:nvPicPr>
          <p:cNvPr id="5" name="Picture 4" descr="Computer, laptop, iPad and telephone  surrounded by five senses symbols like brain, hear, hand, eye. ">
            <a:extLst>
              <a:ext uri="{FF2B5EF4-FFF2-40B4-BE49-F238E27FC236}">
                <a16:creationId xmlns:a16="http://schemas.microsoft.com/office/drawing/2014/main" id="{692EF2B5-96F6-4F19-85E9-EA797A6D8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5282" y="1893775"/>
            <a:ext cx="4318517" cy="2159259"/>
          </a:xfrm>
          <a:prstGeom prst="rect">
            <a:avLst/>
          </a:prstGeom>
        </p:spPr>
      </p:pic>
    </p:spTree>
    <p:extLst>
      <p:ext uri="{BB962C8B-B14F-4D97-AF65-F5344CB8AC3E}">
        <p14:creationId xmlns:p14="http://schemas.microsoft.com/office/powerpoint/2010/main" val="2904336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DDE5-5E03-49EB-AD87-B2E3CDF07002}"/>
              </a:ext>
            </a:extLst>
          </p:cNvPr>
          <p:cNvSpPr>
            <a:spLocks noGrp="1"/>
          </p:cNvSpPr>
          <p:nvPr>
            <p:ph type="title"/>
          </p:nvPr>
        </p:nvSpPr>
        <p:spPr>
          <a:xfrm>
            <a:off x="838200" y="473613"/>
            <a:ext cx="10646044" cy="1370685"/>
          </a:xfrm>
        </p:spPr>
        <p:txBody>
          <a:bodyPr>
            <a:normAutofit/>
          </a:bodyPr>
          <a:lstStyle/>
          <a:p>
            <a:r>
              <a:rPr lang="en-US"/>
              <a:t>Web Content Accessibility Guidelines (WCAG) </a:t>
            </a:r>
            <a:endParaRPr lang="en-GB"/>
          </a:p>
        </p:txBody>
      </p:sp>
      <p:sp>
        <p:nvSpPr>
          <p:cNvPr id="3" name="Content Placeholder 2">
            <a:extLst>
              <a:ext uri="{FF2B5EF4-FFF2-40B4-BE49-F238E27FC236}">
                <a16:creationId xmlns:a16="http://schemas.microsoft.com/office/drawing/2014/main" id="{ECA12DD9-5683-4DB0-A6EF-AAF8043ECB2A}"/>
              </a:ext>
            </a:extLst>
          </p:cNvPr>
          <p:cNvSpPr>
            <a:spLocks noGrp="1"/>
          </p:cNvSpPr>
          <p:nvPr>
            <p:ph idx="1"/>
          </p:nvPr>
        </p:nvSpPr>
        <p:spPr>
          <a:xfrm>
            <a:off x="838200" y="2042601"/>
            <a:ext cx="10515600" cy="4203216"/>
          </a:xfrm>
        </p:spPr>
        <p:txBody>
          <a:bodyPr>
            <a:normAutofit fontScale="25000" lnSpcReduction="20000"/>
          </a:bodyPr>
          <a:lstStyle/>
          <a:p>
            <a:pPr>
              <a:lnSpc>
                <a:spcPct val="160000"/>
              </a:lnSpc>
              <a:buFont typeface="Wingdings" panose="05000000000000000000" pitchFamily="2" charset="2"/>
              <a:buChar char="§"/>
            </a:pPr>
            <a:r>
              <a:rPr lang="en-US" sz="9600"/>
              <a:t>The World Wide Web Consortium (W3C) develops international Web standards called W3C Recommendations </a:t>
            </a:r>
          </a:p>
          <a:p>
            <a:pPr>
              <a:lnSpc>
                <a:spcPct val="160000"/>
              </a:lnSpc>
              <a:buFont typeface="Wingdings" panose="05000000000000000000" pitchFamily="2" charset="2"/>
              <a:buChar char="§"/>
            </a:pPr>
            <a:r>
              <a:rPr lang="en-US" sz="9600"/>
              <a:t>The Web Content Accessibility Guidelines (WCAG) provide a framework for making web content more accessible, for people with disabilities. </a:t>
            </a:r>
          </a:p>
          <a:p>
            <a:pPr>
              <a:lnSpc>
                <a:spcPct val="160000"/>
              </a:lnSpc>
              <a:buFont typeface="Wingdings" panose="05000000000000000000" pitchFamily="2" charset="2"/>
              <a:buChar char="§"/>
            </a:pPr>
            <a:r>
              <a:rPr lang="en-US" sz="9600"/>
              <a:t>Strategies, standards, resources to make the Web accessible</a:t>
            </a:r>
          </a:p>
          <a:p>
            <a:pPr marL="0" indent="0">
              <a:lnSpc>
                <a:spcPct val="160000"/>
              </a:lnSpc>
              <a:buNone/>
            </a:pPr>
            <a:r>
              <a:rPr lang="en-US" sz="9600">
                <a:hlinkClick r:id="rId3"/>
              </a:rPr>
              <a:t>W3C standard guidelines</a:t>
            </a:r>
            <a:endParaRPr lang="en-US" sz="9600"/>
          </a:p>
          <a:p>
            <a:pPr marL="0" indent="0">
              <a:buNone/>
            </a:pPr>
            <a:r>
              <a:rPr lang="en-US"/>
              <a:t> </a:t>
            </a:r>
          </a:p>
          <a:p>
            <a:pPr>
              <a:buFont typeface="Wingdings" panose="05000000000000000000" pitchFamily="2" charset="2"/>
              <a:buChar char="§"/>
            </a:pPr>
            <a:endParaRPr lang="en-GB"/>
          </a:p>
        </p:txBody>
      </p:sp>
    </p:spTree>
    <p:extLst>
      <p:ext uri="{BB962C8B-B14F-4D97-AF65-F5344CB8AC3E}">
        <p14:creationId xmlns:p14="http://schemas.microsoft.com/office/powerpoint/2010/main" val="203376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5C22-4CA0-46E3-A236-5A3C0F60DCF1}"/>
              </a:ext>
            </a:extLst>
          </p:cNvPr>
          <p:cNvSpPr>
            <a:spLocks noGrp="1"/>
          </p:cNvSpPr>
          <p:nvPr>
            <p:ph type="title"/>
          </p:nvPr>
        </p:nvSpPr>
        <p:spPr>
          <a:xfrm>
            <a:off x="578722" y="280799"/>
            <a:ext cx="11053862" cy="1325563"/>
          </a:xfrm>
        </p:spPr>
        <p:txBody>
          <a:bodyPr>
            <a:normAutofit/>
          </a:bodyPr>
          <a:lstStyle/>
          <a:p>
            <a:r>
              <a:rPr lang="en-US"/>
              <a:t>Guiding WCAG 2.0 principles</a:t>
            </a:r>
            <a:endParaRPr lang="en-GB"/>
          </a:p>
        </p:txBody>
      </p:sp>
      <p:sp>
        <p:nvSpPr>
          <p:cNvPr id="10" name="TextBox 9">
            <a:extLst>
              <a:ext uri="{FF2B5EF4-FFF2-40B4-BE49-F238E27FC236}">
                <a16:creationId xmlns:a16="http://schemas.microsoft.com/office/drawing/2014/main" id="{28821DED-4CE7-4023-A9E5-9ECFBB382D6F}"/>
              </a:ext>
              <a:ext uri="{C183D7F6-B498-43B3-948B-1728B52AA6E4}">
                <adec:decorative xmlns:adec="http://schemas.microsoft.com/office/drawing/2017/decorative" val="0"/>
              </a:ext>
            </a:extLst>
          </p:cNvPr>
          <p:cNvSpPr txBox="1"/>
          <p:nvPr/>
        </p:nvSpPr>
        <p:spPr>
          <a:xfrm>
            <a:off x="432596" y="2644170"/>
            <a:ext cx="4587748"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a:latin typeface="Verdana" panose="020B0604030504040204" pitchFamily="34" charset="0"/>
                <a:ea typeface="Verdana" panose="020B0604030504040204" pitchFamily="34" charset="0"/>
              </a:rPr>
              <a:t>These are the 4 guiding principles for creating accessible web content as suggested by WCAG </a:t>
            </a:r>
            <a:endParaRPr lang="en-GB" sz="2400">
              <a:latin typeface="Verdana" panose="020B0604030504040204" pitchFamily="34" charset="0"/>
              <a:ea typeface="Verdana" panose="020B0604030504040204" pitchFamily="34" charset="0"/>
            </a:endParaRPr>
          </a:p>
        </p:txBody>
      </p:sp>
      <p:pic>
        <p:nvPicPr>
          <p:cNvPr id="4" name="Content Placeholder 3" descr="4 principle&#10;Robust: content must be robust enough that it can be interpreted reliably by a wide variety of users agents, including assistive technologies.&#10;Perceivable: information and user interface components must be presentable to users in ways they can perceive.&#10;Operable: users interface components and navigation must be operable.&#10;Understandable: information and the operation of users interface must be understandable. ">
            <a:extLst>
              <a:ext uri="{FF2B5EF4-FFF2-40B4-BE49-F238E27FC236}">
                <a16:creationId xmlns:a16="http://schemas.microsoft.com/office/drawing/2014/main" id="{3B24B25C-B2D7-47C2-ACE9-CC65A77692E1}"/>
              </a:ext>
              <a:ext uri="{C183D7F6-B498-43B3-948B-1728B52AA6E4}">
                <adec:decorative xmlns:adec="http://schemas.microsoft.com/office/drawing/2017/decorative" val="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153187" y="1453243"/>
            <a:ext cx="6460091" cy="5039632"/>
          </a:xfrm>
          <a:prstGeom prst="rect">
            <a:avLst/>
          </a:prstGeom>
        </p:spPr>
      </p:pic>
    </p:spTree>
    <p:extLst>
      <p:ext uri="{BB962C8B-B14F-4D97-AF65-F5344CB8AC3E}">
        <p14:creationId xmlns:p14="http://schemas.microsoft.com/office/powerpoint/2010/main" val="291734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8BCB-1623-4675-B931-9E4E70B6808C}"/>
              </a:ext>
            </a:extLst>
          </p:cNvPr>
          <p:cNvSpPr>
            <a:spLocks noGrp="1"/>
          </p:cNvSpPr>
          <p:nvPr>
            <p:ph type="title"/>
          </p:nvPr>
        </p:nvSpPr>
        <p:spPr/>
        <p:txBody>
          <a:bodyPr/>
          <a:lstStyle/>
          <a:p>
            <a:r>
              <a:rPr lang="en-GB"/>
              <a:t>POUR stands for</a:t>
            </a:r>
          </a:p>
        </p:txBody>
      </p:sp>
      <p:sp>
        <p:nvSpPr>
          <p:cNvPr id="3" name="Content Placeholder 2">
            <a:extLst>
              <a:ext uri="{FF2B5EF4-FFF2-40B4-BE49-F238E27FC236}">
                <a16:creationId xmlns:a16="http://schemas.microsoft.com/office/drawing/2014/main" id="{D86F726D-38DA-41C6-B8A3-63236A531213}"/>
              </a:ext>
            </a:extLst>
          </p:cNvPr>
          <p:cNvSpPr>
            <a:spLocks noGrp="1"/>
          </p:cNvSpPr>
          <p:nvPr>
            <p:ph idx="1"/>
          </p:nvPr>
        </p:nvSpPr>
        <p:spPr>
          <a:xfrm>
            <a:off x="838200" y="1690688"/>
            <a:ext cx="10515600" cy="4802187"/>
          </a:xfrm>
        </p:spPr>
        <p:txBody>
          <a:bodyPr>
            <a:normAutofit lnSpcReduction="10000"/>
          </a:bodyPr>
          <a:lstStyle/>
          <a:p>
            <a:pPr>
              <a:buFont typeface="Wingdings" panose="05000000000000000000" pitchFamily="2" charset="2"/>
              <a:buChar char="§"/>
            </a:pPr>
            <a:r>
              <a:rPr lang="en-US" sz="2400" b="1"/>
              <a:t>Perceivable: </a:t>
            </a:r>
            <a:r>
              <a:rPr lang="en-US" sz="2400"/>
              <a:t>Users must be able to perceive it in some way, using one or more of their senses.</a:t>
            </a:r>
          </a:p>
          <a:p>
            <a:pPr marL="0" indent="0">
              <a:buNone/>
            </a:pPr>
            <a:endParaRPr lang="en-US" sz="2400"/>
          </a:p>
          <a:p>
            <a:pPr>
              <a:buFont typeface="Wingdings" panose="05000000000000000000" pitchFamily="2" charset="2"/>
              <a:buChar char="§"/>
            </a:pPr>
            <a:r>
              <a:rPr lang="en-US" sz="2400" b="1"/>
              <a:t>Operable: </a:t>
            </a:r>
            <a:r>
              <a:rPr lang="en-US" sz="2400"/>
              <a:t>User interface components and navigation must be operable (</a:t>
            </a:r>
            <a:r>
              <a:rPr lang="en-US" sz="2400" err="1"/>
              <a:t>e.g.buttons</a:t>
            </a:r>
            <a:r>
              <a:rPr lang="en-US" sz="2400"/>
              <a:t> must be clickable in some way — mouse, keyboard, voice command, etc.).</a:t>
            </a:r>
          </a:p>
          <a:p>
            <a:pPr marL="0" indent="0">
              <a:buNone/>
            </a:pPr>
            <a:endParaRPr lang="en-US" sz="2400"/>
          </a:p>
          <a:p>
            <a:pPr>
              <a:buFont typeface="Wingdings" panose="05000000000000000000" pitchFamily="2" charset="2"/>
              <a:buChar char="§"/>
            </a:pPr>
            <a:r>
              <a:rPr lang="en-US" sz="2400" b="1"/>
              <a:t>Understandable: </a:t>
            </a:r>
            <a:r>
              <a:rPr lang="en-US" sz="2400"/>
              <a:t>The content must be understandable to its users.</a:t>
            </a:r>
          </a:p>
          <a:p>
            <a:pPr marL="0" indent="0">
              <a:buNone/>
            </a:pPr>
            <a:endParaRPr lang="en-US" sz="2400"/>
          </a:p>
          <a:p>
            <a:pPr>
              <a:buFont typeface="Wingdings" panose="05000000000000000000" pitchFamily="2" charset="2"/>
              <a:buChar char="§"/>
            </a:pPr>
            <a:r>
              <a:rPr lang="en-US" sz="2400" b="1"/>
              <a:t>Robust: </a:t>
            </a:r>
            <a:r>
              <a:rPr lang="en-US" sz="2400"/>
              <a:t>The content must be developed using well-adopted web standards that will work across different browsers, now and in the future.</a:t>
            </a:r>
            <a:endParaRPr lang="en-GB" sz="2400"/>
          </a:p>
        </p:txBody>
      </p:sp>
    </p:spTree>
    <p:extLst>
      <p:ext uri="{BB962C8B-B14F-4D97-AF65-F5344CB8AC3E}">
        <p14:creationId xmlns:p14="http://schemas.microsoft.com/office/powerpoint/2010/main" val="265268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354" y="365125"/>
            <a:ext cx="10715446" cy="1325563"/>
          </a:xfrm>
        </p:spPr>
        <p:txBody>
          <a:bodyPr>
            <a:normAutofit/>
          </a:bodyPr>
          <a:lstStyle/>
          <a:p>
            <a:r>
              <a:rPr lang="en-GB"/>
              <a:t>Twitter </a:t>
            </a:r>
          </a:p>
        </p:txBody>
      </p:sp>
      <p:sp>
        <p:nvSpPr>
          <p:cNvPr id="3" name="Content Placeholder 2">
            <a:extLst>
              <a:ext uri="{FF2B5EF4-FFF2-40B4-BE49-F238E27FC236}">
                <a16:creationId xmlns:a16="http://schemas.microsoft.com/office/drawing/2014/main" id="{CC5AD769-FC70-4CB0-9899-8CA628A8C302}"/>
              </a:ext>
            </a:extLst>
          </p:cNvPr>
          <p:cNvSpPr>
            <a:spLocks noGrp="1"/>
          </p:cNvSpPr>
          <p:nvPr>
            <p:ph sz="half" idx="1"/>
          </p:nvPr>
        </p:nvSpPr>
        <p:spPr>
          <a:xfrm>
            <a:off x="448573" y="1690688"/>
            <a:ext cx="11421373" cy="4802187"/>
          </a:xfrm>
        </p:spPr>
        <p:txBody>
          <a:bodyPr vert="horz" lIns="91440" tIns="45720" rIns="91440" bIns="45720" rtlCol="0" anchor="t">
            <a:normAutofit lnSpcReduction="10000"/>
          </a:bodyPr>
          <a:lstStyle/>
          <a:p>
            <a:pPr marL="0" indent="0">
              <a:lnSpc>
                <a:spcPct val="150000"/>
              </a:lnSpc>
              <a:buNone/>
            </a:pPr>
            <a:r>
              <a:rPr lang="en-US" sz="2200" dirty="0">
                <a:latin typeface="Verdana"/>
                <a:ea typeface="Verdana"/>
              </a:rPr>
              <a:t>Twitter is mostly text-based and it is considered the most accessible medium. </a:t>
            </a:r>
            <a:endParaRPr lang="en-US" sz="2200"/>
          </a:p>
          <a:p>
            <a:pPr>
              <a:lnSpc>
                <a:spcPct val="150000"/>
              </a:lnSpc>
            </a:pPr>
            <a:endParaRPr lang="en-US" sz="2200"/>
          </a:p>
          <a:p>
            <a:pPr>
              <a:lnSpc>
                <a:spcPct val="150000"/>
              </a:lnSpc>
            </a:pPr>
            <a:r>
              <a:rPr lang="en-US" sz="2200" dirty="0">
                <a:latin typeface="Verdana"/>
                <a:ea typeface="Verdana"/>
              </a:rPr>
              <a:t>We can send message no more than 280 characters</a:t>
            </a:r>
          </a:p>
          <a:p>
            <a:pPr>
              <a:lnSpc>
                <a:spcPct val="150000"/>
              </a:lnSpc>
            </a:pPr>
            <a:r>
              <a:rPr lang="en-US" sz="2200" dirty="0">
                <a:latin typeface="Verdana"/>
                <a:ea typeface="Verdana"/>
              </a:rPr>
              <a:t>Use hashtags </a:t>
            </a:r>
            <a:r>
              <a:rPr lang="en-US" sz="3200" b="1" dirty="0">
                <a:latin typeface="Verdana"/>
                <a:ea typeface="Verdana"/>
              </a:rPr>
              <a:t>#</a:t>
            </a:r>
            <a:r>
              <a:rPr lang="en-US" sz="2200" dirty="0">
                <a:latin typeface="Verdana"/>
                <a:ea typeface="Verdana"/>
              </a:rPr>
              <a:t> you can create new or existing ones </a:t>
            </a:r>
            <a:endParaRPr lang="en-US" sz="2200" dirty="0"/>
          </a:p>
          <a:p>
            <a:pPr>
              <a:lnSpc>
                <a:spcPct val="150000"/>
              </a:lnSpc>
            </a:pPr>
            <a:r>
              <a:rPr lang="en-US" sz="2200" dirty="0">
                <a:latin typeface="Verdana"/>
                <a:ea typeface="Verdana"/>
              </a:rPr>
              <a:t>Tag people related to the content </a:t>
            </a:r>
            <a:r>
              <a:rPr lang="en-US" sz="3200" b="1" dirty="0">
                <a:latin typeface="Verdana"/>
                <a:ea typeface="Verdana"/>
              </a:rPr>
              <a:t>@</a:t>
            </a:r>
          </a:p>
          <a:p>
            <a:pPr>
              <a:lnSpc>
                <a:spcPct val="150000"/>
              </a:lnSpc>
            </a:pPr>
            <a:r>
              <a:rPr lang="en-US" sz="2200" dirty="0">
                <a:latin typeface="Verdana"/>
                <a:ea typeface="Verdana"/>
              </a:rPr>
              <a:t>You can use emojis </a:t>
            </a:r>
            <a:endParaRPr lang="en-US" sz="2200" dirty="0"/>
          </a:p>
          <a:p>
            <a:pPr>
              <a:lnSpc>
                <a:spcPct val="150000"/>
              </a:lnSpc>
            </a:pPr>
            <a:r>
              <a:rPr lang="en-US" sz="2200" dirty="0">
                <a:latin typeface="Verdana"/>
                <a:ea typeface="Verdana"/>
              </a:rPr>
              <a:t>You can add pictures, videos infographics, links to webs &amp; documents</a:t>
            </a:r>
          </a:p>
          <a:p>
            <a:pPr marL="0" indent="0">
              <a:lnSpc>
                <a:spcPct val="150000"/>
              </a:lnSpc>
              <a:buNone/>
            </a:pPr>
            <a:endParaRPr lang="en-US" sz="2200"/>
          </a:p>
          <a:p>
            <a:pPr marL="0" indent="0">
              <a:lnSpc>
                <a:spcPct val="150000"/>
              </a:lnSpc>
              <a:buNone/>
            </a:pPr>
            <a:endParaRPr lang="en-US" sz="2200"/>
          </a:p>
          <a:p>
            <a:pPr marL="0" indent="0">
              <a:lnSpc>
                <a:spcPct val="150000"/>
              </a:lnSpc>
              <a:buNone/>
            </a:pPr>
            <a:endParaRPr lang="en-GB" sz="2200"/>
          </a:p>
        </p:txBody>
      </p:sp>
      <p:pic>
        <p:nvPicPr>
          <p:cNvPr id="7" name="Picture 6" descr="Logo of Twitter &#10;Blu bird ">
            <a:extLst>
              <a:ext uri="{FF2B5EF4-FFF2-40B4-BE49-F238E27FC236}">
                <a16:creationId xmlns:a16="http://schemas.microsoft.com/office/drawing/2014/main" id="{9778F2B6-E51D-4FA1-8B4C-4A9185DC3D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23230" y="3429000"/>
            <a:ext cx="2520351" cy="2134588"/>
          </a:xfrm>
          <a:prstGeom prst="rect">
            <a:avLst/>
          </a:prstGeom>
        </p:spPr>
      </p:pic>
    </p:spTree>
    <p:extLst>
      <p:ext uri="{BB962C8B-B14F-4D97-AF65-F5344CB8AC3E}">
        <p14:creationId xmlns:p14="http://schemas.microsoft.com/office/powerpoint/2010/main" val="1655774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24CB-602B-4799-878D-3741D109C935}"/>
              </a:ext>
            </a:extLst>
          </p:cNvPr>
          <p:cNvSpPr>
            <a:spLocks noGrp="1"/>
          </p:cNvSpPr>
          <p:nvPr>
            <p:ph type="title"/>
          </p:nvPr>
        </p:nvSpPr>
        <p:spPr>
          <a:xfrm>
            <a:off x="838200" y="277816"/>
            <a:ext cx="10515600" cy="1246699"/>
          </a:xfrm>
        </p:spPr>
        <p:txBody>
          <a:bodyPr/>
          <a:lstStyle/>
          <a:p>
            <a:r>
              <a:rPr lang="en-GB"/>
              <a:t>Accessible Word document</a:t>
            </a:r>
          </a:p>
        </p:txBody>
      </p:sp>
      <p:sp>
        <p:nvSpPr>
          <p:cNvPr id="6" name="TextBox 5">
            <a:extLst>
              <a:ext uri="{FF2B5EF4-FFF2-40B4-BE49-F238E27FC236}">
                <a16:creationId xmlns:a16="http://schemas.microsoft.com/office/drawing/2014/main" id="{E0ACF184-0E89-4248-8606-A5FBEE5147EB}"/>
              </a:ext>
            </a:extLst>
          </p:cNvPr>
          <p:cNvSpPr txBox="1"/>
          <p:nvPr/>
        </p:nvSpPr>
        <p:spPr>
          <a:xfrm>
            <a:off x="631370" y="1226629"/>
            <a:ext cx="9754523" cy="4893647"/>
          </a:xfrm>
          <a:prstGeom prst="rect">
            <a:avLst/>
          </a:prstGeom>
          <a:noFill/>
        </p:spPr>
        <p:txBody>
          <a:bodyPr wrap="square">
            <a:spAutoFit/>
          </a:bodyPr>
          <a:lstStyle/>
          <a:p>
            <a:endParaRPr lang="en-US" sz="24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400">
                <a:latin typeface="Verdana" panose="020B0604030504040204" pitchFamily="34" charset="0"/>
                <a:ea typeface="Verdana" panose="020B0604030504040204" pitchFamily="34" charset="0"/>
              </a:rPr>
              <a:t>Making documents accessible benefits individuals and businesses – but also society as a whole.</a:t>
            </a:r>
          </a:p>
          <a:p>
            <a:pPr marL="285750" indent="-28575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400">
                <a:latin typeface="Verdana" panose="020B0604030504040204" pitchFamily="34" charset="0"/>
                <a:ea typeface="Verdana" panose="020B0604030504040204" pitchFamily="34" charset="0"/>
              </a:rPr>
              <a:t>Equal access to information, regardless of ability, is a Human Rights and is essential for all individuals to participate fully in society.</a:t>
            </a:r>
          </a:p>
          <a:p>
            <a:endParaRPr lang="en-US" sz="24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400">
                <a:latin typeface="Verdana" panose="020B0604030504040204" pitchFamily="34" charset="0"/>
                <a:ea typeface="Verdana" panose="020B0604030504040204" pitchFamily="34" charset="0"/>
              </a:rPr>
              <a:t>Accessible document can be read using any of a variety of assistive technologies, such as screen readers, magnification software, or speech recognition programs.</a:t>
            </a:r>
          </a:p>
          <a:p>
            <a:pPr marL="285750" indent="-28575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400">
                <a:latin typeface="Verdana" panose="020B0604030504040204" pitchFamily="34" charset="0"/>
                <a:ea typeface="Verdana" panose="020B0604030504040204" pitchFamily="34" charset="0"/>
              </a:rPr>
              <a:t>Reaching a wider audience</a:t>
            </a:r>
          </a:p>
        </p:txBody>
      </p:sp>
      <p:pic>
        <p:nvPicPr>
          <p:cNvPr id="5" name="Content Placeholder 4" descr="blue and with word simbol">
            <a:extLst>
              <a:ext uri="{FF2B5EF4-FFF2-40B4-BE49-F238E27FC236}">
                <a16:creationId xmlns:a16="http://schemas.microsoft.com/office/drawing/2014/main" id="{794C9686-89DB-421F-86A8-40C4025EF35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958943" y="1379198"/>
            <a:ext cx="2601687" cy="2473779"/>
          </a:xfrm>
        </p:spPr>
      </p:pic>
    </p:spTree>
    <p:extLst>
      <p:ext uri="{BB962C8B-B14F-4D97-AF65-F5344CB8AC3E}">
        <p14:creationId xmlns:p14="http://schemas.microsoft.com/office/powerpoint/2010/main" val="2782589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431"/>
            <a:ext cx="10515600" cy="1186089"/>
          </a:xfrm>
        </p:spPr>
        <p:txBody>
          <a:bodyPr/>
          <a:lstStyle/>
          <a:p>
            <a:r>
              <a:rPr lang="en-GB"/>
              <a:t>Make your check list </a:t>
            </a:r>
          </a:p>
        </p:txBody>
      </p:sp>
      <p:sp>
        <p:nvSpPr>
          <p:cNvPr id="3" name="Content Placeholder 2"/>
          <p:cNvSpPr>
            <a:spLocks noGrp="1"/>
          </p:cNvSpPr>
          <p:nvPr>
            <p:ph sz="half" idx="1"/>
          </p:nvPr>
        </p:nvSpPr>
        <p:spPr>
          <a:xfrm>
            <a:off x="650930" y="1193370"/>
            <a:ext cx="10383864" cy="5269711"/>
          </a:xfrm>
        </p:spPr>
        <p:txBody>
          <a:bodyPr>
            <a:noAutofit/>
          </a:bodyPr>
          <a:lstStyle/>
          <a:p>
            <a:pPr marL="0" indent="0">
              <a:lnSpc>
                <a:spcPct val="150000"/>
              </a:lnSpc>
              <a:buNone/>
            </a:pPr>
            <a:r>
              <a:rPr lang="en-US" sz="2400" b="1">
                <a:solidFill>
                  <a:srgbClr val="005DA2"/>
                </a:solidFill>
              </a:rPr>
              <a:t>Is my document accessible to all people who might use it?</a:t>
            </a:r>
          </a:p>
          <a:p>
            <a:pPr>
              <a:lnSpc>
                <a:spcPct val="150000"/>
              </a:lnSpc>
              <a:buFont typeface="Wingdings" panose="05000000000000000000" pitchFamily="2" charset="2"/>
              <a:buChar char="§"/>
            </a:pPr>
            <a:r>
              <a:rPr lang="en-US" sz="2400"/>
              <a:t>Headings, style, font size, structure </a:t>
            </a:r>
          </a:p>
          <a:p>
            <a:pPr>
              <a:lnSpc>
                <a:spcPct val="150000"/>
              </a:lnSpc>
              <a:buFont typeface="Wingdings" panose="05000000000000000000" pitchFamily="2" charset="2"/>
              <a:buChar char="§"/>
            </a:pPr>
            <a:r>
              <a:rPr lang="en-US" sz="2400"/>
              <a:t>Use List formatting </a:t>
            </a:r>
          </a:p>
          <a:p>
            <a:pPr>
              <a:lnSpc>
                <a:spcPct val="150000"/>
              </a:lnSpc>
              <a:buFont typeface="Wingdings" panose="05000000000000000000" pitchFamily="2" charset="2"/>
              <a:buChar char="§"/>
            </a:pPr>
            <a:r>
              <a:rPr lang="en-US" sz="2400"/>
              <a:t>Add </a:t>
            </a:r>
            <a:r>
              <a:rPr lang="en-US" sz="2400" b="1"/>
              <a:t>Alt -Text (alternatives text) </a:t>
            </a:r>
          </a:p>
          <a:p>
            <a:pPr>
              <a:lnSpc>
                <a:spcPct val="150000"/>
              </a:lnSpc>
              <a:buFont typeface="Wingdings" panose="05000000000000000000" pitchFamily="2" charset="2"/>
              <a:buChar char="§"/>
            </a:pPr>
            <a:r>
              <a:rPr lang="en-US" sz="2400"/>
              <a:t>Meaningful hyperlinks</a:t>
            </a:r>
          </a:p>
          <a:p>
            <a:pPr>
              <a:lnSpc>
                <a:spcPct val="150000"/>
              </a:lnSpc>
              <a:buFont typeface="Wingdings" panose="05000000000000000000" pitchFamily="2" charset="2"/>
              <a:buChar char="§"/>
            </a:pPr>
            <a:r>
              <a:rPr lang="en-US" sz="2400"/>
              <a:t>Check the color contrast</a:t>
            </a:r>
          </a:p>
          <a:p>
            <a:pPr>
              <a:lnSpc>
                <a:spcPct val="150000"/>
              </a:lnSpc>
              <a:buFont typeface="Wingdings" panose="05000000000000000000" pitchFamily="2" charset="2"/>
              <a:buChar char="§"/>
            </a:pPr>
            <a:r>
              <a:rPr lang="en-US" sz="2400"/>
              <a:t>Add document info and properties </a:t>
            </a:r>
          </a:p>
          <a:p>
            <a:pPr>
              <a:lnSpc>
                <a:spcPct val="150000"/>
              </a:lnSpc>
              <a:buFont typeface="Wingdings" panose="05000000000000000000" pitchFamily="2" charset="2"/>
              <a:buChar char="§"/>
            </a:pPr>
            <a:r>
              <a:rPr lang="en-US" sz="2400"/>
              <a:t>Use Tables wisely</a:t>
            </a:r>
          </a:p>
        </p:txBody>
      </p:sp>
      <p:pic>
        <p:nvPicPr>
          <p:cNvPr id="5" name="Picture 4" descr="Check list and tick all the boxes ">
            <a:extLst>
              <a:ext uri="{FF2B5EF4-FFF2-40B4-BE49-F238E27FC236}">
                <a16:creationId xmlns:a16="http://schemas.microsoft.com/office/drawing/2014/main" id="{91068B1F-ECD9-4D03-9B67-74B39E77AD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6928" y="2658608"/>
            <a:ext cx="2726872" cy="2726872"/>
          </a:xfrm>
          <a:prstGeom prst="rect">
            <a:avLst/>
          </a:prstGeom>
        </p:spPr>
      </p:pic>
    </p:spTree>
    <p:extLst>
      <p:ext uri="{BB962C8B-B14F-4D97-AF65-F5344CB8AC3E}">
        <p14:creationId xmlns:p14="http://schemas.microsoft.com/office/powerpoint/2010/main" val="2053555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74" y="381465"/>
            <a:ext cx="8956729" cy="1044379"/>
          </a:xfrm>
        </p:spPr>
        <p:txBody>
          <a:bodyPr/>
          <a:lstStyle/>
          <a:p>
            <a:r>
              <a:rPr lang="it-IT" err="1"/>
              <a:t>Headings</a:t>
            </a:r>
            <a:r>
              <a:rPr lang="it-IT"/>
              <a:t> and </a:t>
            </a:r>
            <a:r>
              <a:rPr lang="it-IT" err="1"/>
              <a:t>structure</a:t>
            </a:r>
            <a:endParaRPr lang="en-GB"/>
          </a:p>
        </p:txBody>
      </p:sp>
      <p:sp>
        <p:nvSpPr>
          <p:cNvPr id="3" name="Content Placeholder 2"/>
          <p:cNvSpPr>
            <a:spLocks noGrp="1"/>
          </p:cNvSpPr>
          <p:nvPr>
            <p:ph idx="1"/>
          </p:nvPr>
        </p:nvSpPr>
        <p:spPr>
          <a:xfrm>
            <a:off x="667718" y="1536546"/>
            <a:ext cx="10515600" cy="4609420"/>
          </a:xfrm>
        </p:spPr>
        <p:txBody>
          <a:bodyPr>
            <a:normAutofit lnSpcReduction="10000"/>
          </a:bodyPr>
          <a:lstStyle/>
          <a:p>
            <a:pPr>
              <a:lnSpc>
                <a:spcPct val="150000"/>
              </a:lnSpc>
              <a:buFont typeface="Wingdings" panose="05000000000000000000" pitchFamily="2" charset="2"/>
              <a:buChar char="§"/>
            </a:pPr>
            <a:r>
              <a:rPr lang="en-US" sz="2400"/>
              <a:t>Headings provide the organization of the content within the document. </a:t>
            </a:r>
          </a:p>
          <a:p>
            <a:pPr>
              <a:lnSpc>
                <a:spcPct val="150000"/>
              </a:lnSpc>
              <a:buFont typeface="Wingdings" panose="05000000000000000000" pitchFamily="2" charset="2"/>
              <a:buChar char="§"/>
            </a:pPr>
            <a:r>
              <a:rPr lang="en-US" sz="2400"/>
              <a:t>A good heading structure is often the most important accessibility consideration in Word documents. </a:t>
            </a:r>
          </a:p>
          <a:p>
            <a:pPr>
              <a:lnSpc>
                <a:spcPct val="150000"/>
              </a:lnSpc>
              <a:buFont typeface="Wingdings" panose="05000000000000000000" pitchFamily="2" charset="2"/>
              <a:buChar char="§"/>
            </a:pPr>
            <a:r>
              <a:rPr lang="en-US" sz="2400"/>
              <a:t>Screen readers give users the ability to navigate a document using headings as long as the headings are organized properly.</a:t>
            </a:r>
          </a:p>
          <a:p>
            <a:pPr>
              <a:lnSpc>
                <a:spcPct val="150000"/>
              </a:lnSpc>
              <a:buFont typeface="Wingdings" panose="05000000000000000000" pitchFamily="2" charset="2"/>
              <a:buChar char="§"/>
            </a:pPr>
            <a:r>
              <a:rPr lang="en-US" sz="2400"/>
              <a:t> Semantic structure through headings provides individuals using assistive technology with valuable information </a:t>
            </a:r>
            <a:endParaRPr lang="en-GB" sz="2400"/>
          </a:p>
        </p:txBody>
      </p:sp>
    </p:spTree>
    <p:extLst>
      <p:ext uri="{BB962C8B-B14F-4D97-AF65-F5344CB8AC3E}">
        <p14:creationId xmlns:p14="http://schemas.microsoft.com/office/powerpoint/2010/main" val="962948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C182-7B5C-49CC-A658-5755B1CDFC62}"/>
              </a:ext>
            </a:extLst>
          </p:cNvPr>
          <p:cNvSpPr>
            <a:spLocks noGrp="1"/>
          </p:cNvSpPr>
          <p:nvPr>
            <p:ph type="title"/>
          </p:nvPr>
        </p:nvSpPr>
        <p:spPr/>
        <p:txBody>
          <a:bodyPr/>
          <a:lstStyle/>
          <a:p>
            <a:r>
              <a:rPr lang="en-GB"/>
              <a:t>Headings and styles </a:t>
            </a:r>
            <a:br>
              <a:rPr lang="en-GB"/>
            </a:br>
            <a:r>
              <a:rPr lang="en-GB"/>
              <a:t> </a:t>
            </a:r>
          </a:p>
        </p:txBody>
      </p:sp>
      <p:sp>
        <p:nvSpPr>
          <p:cNvPr id="13" name="TextBox 12">
            <a:extLst>
              <a:ext uri="{FF2B5EF4-FFF2-40B4-BE49-F238E27FC236}">
                <a16:creationId xmlns:a16="http://schemas.microsoft.com/office/drawing/2014/main" id="{4D1DF7A1-08ED-431C-A68D-5246E6E43D45}"/>
              </a:ext>
            </a:extLst>
          </p:cNvPr>
          <p:cNvSpPr txBox="1"/>
          <p:nvPr/>
        </p:nvSpPr>
        <p:spPr>
          <a:xfrm>
            <a:off x="520700" y="2952428"/>
            <a:ext cx="11150600" cy="334162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n-US" sz="2400">
                <a:latin typeface="Verdana" panose="020B0604030504040204" pitchFamily="34" charset="0"/>
                <a:ea typeface="Verdana" panose="020B0604030504040204" pitchFamily="34" charset="0"/>
              </a:rPr>
              <a:t>Word Styles contain preconfigured headings understood by assistive technology (e.g., Heading 1- Heading 6). These headings are available under the Styles section in the Home tab of the Ribbon</a:t>
            </a:r>
          </a:p>
          <a:p>
            <a:pPr>
              <a:lnSpc>
                <a:spcPct val="150000"/>
              </a:lnSpc>
            </a:pPr>
            <a:endParaRPr lang="en-US" sz="2400">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
            </a:pPr>
            <a:r>
              <a:rPr lang="en-US" sz="2400">
                <a:latin typeface="Verdana" panose="020B0604030504040204" pitchFamily="34" charset="0"/>
                <a:ea typeface="Verdana" panose="020B0604030504040204" pitchFamily="34" charset="0"/>
              </a:rPr>
              <a:t>Apply the “Heading 1” style for the main heading and “Heading 2” for sub-headings. </a:t>
            </a:r>
            <a:endParaRPr lang="en-GB" sz="2400">
              <a:latin typeface="Verdana" panose="020B0604030504040204" pitchFamily="34" charset="0"/>
              <a:ea typeface="Verdana" panose="020B0604030504040204" pitchFamily="34" charset="0"/>
            </a:endParaRPr>
          </a:p>
        </p:txBody>
      </p:sp>
      <p:pic>
        <p:nvPicPr>
          <p:cNvPr id="14" name="Picture 13" descr="Home tab of the ribbon showing heading 1 and heading 2">
            <a:extLst>
              <a:ext uri="{FF2B5EF4-FFF2-40B4-BE49-F238E27FC236}">
                <a16:creationId xmlns:a16="http://schemas.microsoft.com/office/drawing/2014/main" id="{F3A05F7F-6088-4DEB-9866-730EB980EF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7147" y="1525296"/>
            <a:ext cx="7207140" cy="1181552"/>
          </a:xfrm>
          <a:prstGeom prst="rect">
            <a:avLst/>
          </a:prstGeom>
        </p:spPr>
      </p:pic>
    </p:spTree>
    <p:extLst>
      <p:ext uri="{BB962C8B-B14F-4D97-AF65-F5344CB8AC3E}">
        <p14:creationId xmlns:p14="http://schemas.microsoft.com/office/powerpoint/2010/main" val="1105255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64D5-413A-4BC4-A9B3-EA162650E81A}"/>
              </a:ext>
            </a:extLst>
          </p:cNvPr>
          <p:cNvSpPr>
            <a:spLocks noGrp="1"/>
          </p:cNvSpPr>
          <p:nvPr>
            <p:ph type="title"/>
          </p:nvPr>
        </p:nvSpPr>
        <p:spPr>
          <a:xfrm>
            <a:off x="807203" y="401761"/>
            <a:ext cx="7887346" cy="865413"/>
          </a:xfrm>
        </p:spPr>
        <p:txBody>
          <a:bodyPr>
            <a:normAutofit fontScale="90000"/>
          </a:bodyPr>
          <a:lstStyle/>
          <a:p>
            <a:br>
              <a:rPr lang="en-GB"/>
            </a:br>
            <a:r>
              <a:rPr lang="en-GB"/>
              <a:t> </a:t>
            </a:r>
            <a:r>
              <a:rPr lang="en-GB" sz="4900"/>
              <a:t>Verify Headings</a:t>
            </a:r>
            <a:br>
              <a:rPr lang="en-GB"/>
            </a:br>
            <a:endParaRPr lang="en-GB"/>
          </a:p>
        </p:txBody>
      </p:sp>
      <p:sp>
        <p:nvSpPr>
          <p:cNvPr id="3" name="Content Placeholder 2">
            <a:extLst>
              <a:ext uri="{FF2B5EF4-FFF2-40B4-BE49-F238E27FC236}">
                <a16:creationId xmlns:a16="http://schemas.microsoft.com/office/drawing/2014/main" id="{6C1971F2-185E-4D05-A5A8-A787FF25B68D}"/>
              </a:ext>
            </a:extLst>
          </p:cNvPr>
          <p:cNvSpPr>
            <a:spLocks noGrp="1"/>
          </p:cNvSpPr>
          <p:nvPr>
            <p:ph idx="1"/>
          </p:nvPr>
        </p:nvSpPr>
        <p:spPr>
          <a:xfrm>
            <a:off x="486260" y="3270142"/>
            <a:ext cx="11137470" cy="2999520"/>
          </a:xfrm>
        </p:spPr>
        <p:txBody>
          <a:bodyPr>
            <a:noAutofit/>
          </a:bodyPr>
          <a:lstStyle/>
          <a:p>
            <a:pPr>
              <a:lnSpc>
                <a:spcPct val="150000"/>
              </a:lnSpc>
              <a:buFont typeface="Wingdings" panose="05000000000000000000" pitchFamily="2" charset="2"/>
              <a:buChar char="§"/>
            </a:pPr>
            <a:r>
              <a:rPr lang="en-US" sz="2400"/>
              <a:t>Every heading in a document can be verified using the Navigation Pane, located in the Show group on the View tab of the Ribbon.</a:t>
            </a:r>
          </a:p>
          <a:p>
            <a:pPr>
              <a:lnSpc>
                <a:spcPct val="150000"/>
              </a:lnSpc>
              <a:buFont typeface="Wingdings" panose="05000000000000000000" pitchFamily="2" charset="2"/>
              <a:buChar char="§"/>
            </a:pPr>
            <a:endParaRPr lang="en-US" sz="2400"/>
          </a:p>
          <a:p>
            <a:pPr>
              <a:lnSpc>
                <a:spcPct val="150000"/>
              </a:lnSpc>
              <a:buFont typeface="Wingdings" panose="05000000000000000000" pitchFamily="2" charset="2"/>
              <a:buChar char="§"/>
            </a:pPr>
            <a:r>
              <a:rPr lang="en-US" sz="2400"/>
              <a:t>This pane also allows users to navigate to any section of the document by clicking on the corresponding heading.</a:t>
            </a:r>
            <a:endParaRPr lang="en-GB" sz="2400"/>
          </a:p>
        </p:txBody>
      </p:sp>
      <p:pic>
        <p:nvPicPr>
          <p:cNvPr id="5" name="Picture 4" descr="Home tab showing the botton view and navigation pane.">
            <a:extLst>
              <a:ext uri="{FF2B5EF4-FFF2-40B4-BE49-F238E27FC236}">
                <a16:creationId xmlns:a16="http://schemas.microsoft.com/office/drawing/2014/main" id="{3D3B18E5-B81A-40CB-B32B-AED124F05E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5226" y="1267174"/>
            <a:ext cx="6028009" cy="1778418"/>
          </a:xfrm>
          <a:prstGeom prst="rect">
            <a:avLst/>
          </a:prstGeom>
        </p:spPr>
      </p:pic>
    </p:spTree>
    <p:extLst>
      <p:ext uri="{BB962C8B-B14F-4D97-AF65-F5344CB8AC3E}">
        <p14:creationId xmlns:p14="http://schemas.microsoft.com/office/powerpoint/2010/main" val="477336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746"/>
          </a:xfrm>
        </p:spPr>
        <p:txBody>
          <a:bodyPr>
            <a:normAutofit/>
          </a:bodyPr>
          <a:lstStyle/>
          <a:p>
            <a:r>
              <a:rPr lang="it-IT"/>
              <a:t>Fonts and size check list </a:t>
            </a:r>
            <a:endParaRPr lang="en-GB"/>
          </a:p>
        </p:txBody>
      </p:sp>
      <p:sp>
        <p:nvSpPr>
          <p:cNvPr id="6" name="TextBox 5">
            <a:extLst>
              <a:ext uri="{FF2B5EF4-FFF2-40B4-BE49-F238E27FC236}">
                <a16:creationId xmlns:a16="http://schemas.microsoft.com/office/drawing/2014/main" id="{703BEA8E-98FB-42BA-A8B3-2106B3BA1F21}"/>
              </a:ext>
            </a:extLst>
          </p:cNvPr>
          <p:cNvSpPr txBox="1"/>
          <p:nvPr/>
        </p:nvSpPr>
        <p:spPr>
          <a:xfrm>
            <a:off x="694512" y="1446807"/>
            <a:ext cx="9334500" cy="4893647"/>
          </a:xfrm>
          <a:prstGeom prst="rect">
            <a:avLst/>
          </a:prstGeom>
          <a:noFill/>
        </p:spPr>
        <p:txBody>
          <a:bodyPr wrap="square">
            <a:spAutoFit/>
          </a:bodyPr>
          <a:lstStyle/>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Recommended 12 point or larger</a:t>
            </a:r>
          </a:p>
          <a:p>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Use a sans serif font – such as Arial, Helvetica or Verdana</a:t>
            </a:r>
          </a:p>
          <a:p>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Be consistent with the fonts used in the document</a:t>
            </a:r>
          </a:p>
          <a:p>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Using italics or upper-case letters for emphasis is not recommended.</a:t>
            </a: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Use </a:t>
            </a:r>
            <a:r>
              <a:rPr lang="en-US" sz="2400" b="1">
                <a:latin typeface="Verdana" panose="020B0604030504040204" pitchFamily="34" charset="0"/>
                <a:ea typeface="Verdana" panose="020B0604030504040204" pitchFamily="34" charset="0"/>
              </a:rPr>
              <a:t>bold </a:t>
            </a:r>
            <a:r>
              <a:rPr lang="en-US" sz="2400">
                <a:latin typeface="Verdana" panose="020B0604030504040204" pitchFamily="34" charset="0"/>
                <a:ea typeface="Verdana" panose="020B0604030504040204" pitchFamily="34" charset="0"/>
              </a:rPr>
              <a:t>to add emphasis rather than </a:t>
            </a:r>
            <a:r>
              <a:rPr lang="en-US" sz="2400" i="1">
                <a:latin typeface="Verdana" panose="020B0604030504040204" pitchFamily="34" charset="0"/>
                <a:ea typeface="Verdana" panose="020B0604030504040204" pitchFamily="34" charset="0"/>
              </a:rPr>
              <a:t>italics</a:t>
            </a:r>
            <a:r>
              <a:rPr lang="en-US" sz="2400">
                <a:latin typeface="Verdana" panose="020B0604030504040204" pitchFamily="34" charset="0"/>
                <a:ea typeface="Verdana" panose="020B0604030504040204" pitchFamily="34" charset="0"/>
              </a:rPr>
              <a:t> or UPPERCASE but use it sparingly!</a:t>
            </a:r>
          </a:p>
          <a:p>
            <a:endParaRPr lang="en-US" sz="2400">
              <a:latin typeface="Verdana" panose="020B0604030504040204" pitchFamily="34" charset="0"/>
              <a:ea typeface="Verdana" panose="020B0604030504040204" pitchFamily="34" charset="0"/>
            </a:endParaRPr>
          </a:p>
        </p:txBody>
      </p:sp>
      <p:pic>
        <p:nvPicPr>
          <p:cNvPr id="5" name="Segnaposto contenuto 4" descr="Two blue letters A a">
            <a:extLst>
              <a:ext uri="{FF2B5EF4-FFF2-40B4-BE49-F238E27FC236}">
                <a16:creationId xmlns:a16="http://schemas.microsoft.com/office/drawing/2014/main" id="{20AF3F00-A4D4-4643-8792-F74478B0A89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057280" y="689799"/>
            <a:ext cx="2574106" cy="2001778"/>
          </a:xfrm>
        </p:spPr>
      </p:pic>
    </p:spTree>
    <p:extLst>
      <p:ext uri="{BB962C8B-B14F-4D97-AF65-F5344CB8AC3E}">
        <p14:creationId xmlns:p14="http://schemas.microsoft.com/office/powerpoint/2010/main" val="3575254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0DA3-5DA9-432D-A2E0-49EE8DDA2759}"/>
              </a:ext>
            </a:extLst>
          </p:cNvPr>
          <p:cNvSpPr>
            <a:spLocks noGrp="1"/>
          </p:cNvSpPr>
          <p:nvPr>
            <p:ph type="title"/>
          </p:nvPr>
        </p:nvSpPr>
        <p:spPr>
          <a:xfrm>
            <a:off x="838200" y="155803"/>
            <a:ext cx="10515600" cy="1325563"/>
          </a:xfrm>
        </p:spPr>
        <p:txBody>
          <a:bodyPr/>
          <a:lstStyle/>
          <a:p>
            <a:r>
              <a:rPr lang="en-GB"/>
              <a:t>Serif Fonts  /   Sans Serif Fonts </a:t>
            </a:r>
          </a:p>
        </p:txBody>
      </p:sp>
      <p:sp>
        <p:nvSpPr>
          <p:cNvPr id="3" name="Content Placeholder 2">
            <a:extLst>
              <a:ext uri="{FF2B5EF4-FFF2-40B4-BE49-F238E27FC236}">
                <a16:creationId xmlns:a16="http://schemas.microsoft.com/office/drawing/2014/main" id="{49F352FC-C6BD-4767-B298-EA1582F362AE}"/>
              </a:ext>
            </a:extLst>
          </p:cNvPr>
          <p:cNvSpPr>
            <a:spLocks noGrp="1"/>
          </p:cNvSpPr>
          <p:nvPr>
            <p:ph idx="1"/>
          </p:nvPr>
        </p:nvSpPr>
        <p:spPr>
          <a:xfrm>
            <a:off x="672194" y="1237125"/>
            <a:ext cx="7192735" cy="5465072"/>
          </a:xfrm>
        </p:spPr>
        <p:txBody>
          <a:bodyPr>
            <a:noAutofit/>
          </a:bodyPr>
          <a:lstStyle/>
          <a:p>
            <a:pPr>
              <a:lnSpc>
                <a:spcPct val="100000"/>
              </a:lnSpc>
              <a:buFont typeface="Wingdings" panose="05000000000000000000" pitchFamily="2" charset="2"/>
              <a:buChar char="§"/>
            </a:pPr>
            <a:r>
              <a:rPr lang="en-GB" sz="3600">
                <a:latin typeface="Times New Roman" panose="02020603050405020304" pitchFamily="18" charset="0"/>
                <a:cs typeface="Times New Roman" panose="02020603050405020304" pitchFamily="18" charset="0"/>
              </a:rPr>
              <a:t>T</a:t>
            </a:r>
            <a:r>
              <a:rPr lang="en-GB" sz="3200">
                <a:latin typeface="Times New Roman" panose="02020603050405020304" pitchFamily="18" charset="0"/>
                <a:cs typeface="Times New Roman" panose="02020603050405020304" pitchFamily="18" charset="0"/>
              </a:rPr>
              <a:t>imes New Romans</a:t>
            </a:r>
          </a:p>
          <a:p>
            <a:pPr>
              <a:lnSpc>
                <a:spcPct val="100000"/>
              </a:lnSpc>
              <a:buFont typeface="Wingdings" panose="05000000000000000000" pitchFamily="2" charset="2"/>
              <a:buChar char="§"/>
            </a:pPr>
            <a:r>
              <a:rPr lang="en-GB" sz="3200">
                <a:latin typeface="Garamond" panose="02020404030301010803" pitchFamily="18" charset="0"/>
                <a:cs typeface="Times New Roman" panose="02020603050405020304" pitchFamily="18" charset="0"/>
              </a:rPr>
              <a:t>Garamond </a:t>
            </a:r>
          </a:p>
          <a:p>
            <a:pPr>
              <a:lnSpc>
                <a:spcPct val="100000"/>
              </a:lnSpc>
              <a:buFont typeface="Wingdings" panose="05000000000000000000" pitchFamily="2" charset="2"/>
              <a:buChar char="§"/>
            </a:pPr>
            <a:r>
              <a:rPr lang="en-GB" sz="3200">
                <a:latin typeface="Perpetua" panose="02020502060401020303" pitchFamily="18" charset="0"/>
                <a:cs typeface="Times New Roman" panose="02020603050405020304" pitchFamily="18" charset="0"/>
              </a:rPr>
              <a:t>Perpetua</a:t>
            </a:r>
          </a:p>
          <a:p>
            <a:pPr>
              <a:lnSpc>
                <a:spcPct val="100000"/>
              </a:lnSpc>
              <a:buFont typeface="Wingdings" panose="05000000000000000000" pitchFamily="2" charset="2"/>
              <a:buChar char="§"/>
            </a:pPr>
            <a:r>
              <a:rPr lang="en-GB" sz="3200">
                <a:latin typeface="Cambria" panose="02040503050406030204" pitchFamily="18" charset="0"/>
                <a:ea typeface="Cambria" panose="02040503050406030204" pitchFamily="18" charset="0"/>
                <a:cs typeface="Times New Roman" panose="02020603050405020304" pitchFamily="18" charset="0"/>
              </a:rPr>
              <a:t>Cambria </a:t>
            </a:r>
          </a:p>
          <a:p>
            <a:pPr>
              <a:lnSpc>
                <a:spcPct val="150000"/>
              </a:lnSpc>
            </a:pPr>
            <a:r>
              <a:rPr lang="en-US" sz="2400">
                <a:cs typeface="Times New Roman" panose="02020603050405020304" pitchFamily="18" charset="0"/>
              </a:rPr>
              <a:t>The small features on the ends of strokes are known as “Serifs.”</a:t>
            </a:r>
          </a:p>
          <a:p>
            <a:pPr>
              <a:lnSpc>
                <a:spcPct val="150000"/>
              </a:lnSpc>
            </a:pPr>
            <a:r>
              <a:rPr lang="en-US" sz="2400">
                <a:cs typeface="Times New Roman" panose="02020603050405020304" pitchFamily="18" charset="0"/>
              </a:rPr>
              <a:t> “Sans serif” means “without the decorative line” and it’s considered accessible </a:t>
            </a:r>
          </a:p>
          <a:p>
            <a:pPr marL="0" indent="0">
              <a:lnSpc>
                <a:spcPct val="150000"/>
              </a:lnSpc>
              <a:buNone/>
            </a:pPr>
            <a:endParaRPr lang="en-GB" sz="2400">
              <a:cs typeface="Times New Roman" panose="02020603050405020304" pitchFamily="18" charset="0"/>
            </a:endParaRPr>
          </a:p>
        </p:txBody>
      </p:sp>
      <p:sp>
        <p:nvSpPr>
          <p:cNvPr id="5" name="TextBox 4">
            <a:extLst>
              <a:ext uri="{FF2B5EF4-FFF2-40B4-BE49-F238E27FC236}">
                <a16:creationId xmlns:a16="http://schemas.microsoft.com/office/drawing/2014/main" id="{C8EF02BA-07EF-4155-ABD3-ADBA23A98290}"/>
              </a:ext>
            </a:extLst>
          </p:cNvPr>
          <p:cNvSpPr txBox="1"/>
          <p:nvPr/>
        </p:nvSpPr>
        <p:spPr>
          <a:xfrm>
            <a:off x="5864678" y="1248920"/>
            <a:ext cx="5785757" cy="2062103"/>
          </a:xfrm>
          <a:prstGeom prst="rect">
            <a:avLst/>
          </a:prstGeom>
          <a:noFill/>
        </p:spPr>
        <p:txBody>
          <a:bodyPr wrap="square" rtlCol="0">
            <a:spAutoFit/>
          </a:bodyPr>
          <a:lstStyle/>
          <a:p>
            <a:pPr marL="457200" indent="-457200">
              <a:buFont typeface="Wingdings" panose="05000000000000000000" pitchFamily="2" charset="2"/>
              <a:buChar char="§"/>
            </a:pPr>
            <a:r>
              <a:rPr lang="en-GB" sz="3200">
                <a:latin typeface="Verdana" panose="020B0604030504040204" pitchFamily="34" charset="0"/>
                <a:ea typeface="Verdana" panose="020B0604030504040204" pitchFamily="34" charset="0"/>
              </a:rPr>
              <a:t>Verdana</a:t>
            </a:r>
          </a:p>
          <a:p>
            <a:pPr marL="457200" indent="-457200">
              <a:buFont typeface="Wingdings" panose="05000000000000000000" pitchFamily="2" charset="2"/>
              <a:buChar char="§"/>
            </a:pPr>
            <a:r>
              <a:rPr lang="en-GB" sz="3200">
                <a:latin typeface="Arial" panose="020B0604020202020204" pitchFamily="34" charset="0"/>
                <a:cs typeface="Arial" panose="020B0604020202020204" pitchFamily="34" charset="0"/>
              </a:rPr>
              <a:t>Arial</a:t>
            </a:r>
          </a:p>
          <a:p>
            <a:pPr marL="457200" indent="-457200">
              <a:buFont typeface="Wingdings" panose="05000000000000000000" pitchFamily="2" charset="2"/>
              <a:buChar char="§"/>
            </a:pPr>
            <a:r>
              <a:rPr lang="en-GB" sz="3200">
                <a:latin typeface="+mj-lt"/>
              </a:rPr>
              <a:t>Calibri</a:t>
            </a:r>
          </a:p>
          <a:p>
            <a:pPr marL="457200" indent="-457200">
              <a:buFont typeface="Wingdings" panose="05000000000000000000" pitchFamily="2" charset="2"/>
              <a:buChar char="§"/>
            </a:pPr>
            <a:r>
              <a:rPr lang="en-GB" sz="3200">
                <a:latin typeface="Helvetica" panose="020B0604020202020204" pitchFamily="34" charset="0"/>
                <a:cs typeface="Helvetica" panose="020B0604020202020204" pitchFamily="34" charset="0"/>
              </a:rPr>
              <a:t>Helvetica</a:t>
            </a:r>
          </a:p>
        </p:txBody>
      </p:sp>
      <p:pic>
        <p:nvPicPr>
          <p:cNvPr id="7" name="Picture 6" descr="Two letters B.&#10;First one has small features at the end of strokes&#10;second one without serifs">
            <a:extLst>
              <a:ext uri="{FF2B5EF4-FFF2-40B4-BE49-F238E27FC236}">
                <a16:creationId xmlns:a16="http://schemas.microsoft.com/office/drawing/2014/main" id="{F368D0EC-3AA4-40BC-9305-7999A84772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1516" y="3619552"/>
            <a:ext cx="3592284" cy="2062103"/>
          </a:xfrm>
          <a:prstGeom prst="rect">
            <a:avLst/>
          </a:prstGeom>
        </p:spPr>
      </p:pic>
    </p:spTree>
    <p:extLst>
      <p:ext uri="{BB962C8B-B14F-4D97-AF65-F5344CB8AC3E}">
        <p14:creationId xmlns:p14="http://schemas.microsoft.com/office/powerpoint/2010/main" val="2314985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C656-B6B9-4B65-9216-70C958DC462C}"/>
              </a:ext>
            </a:extLst>
          </p:cNvPr>
          <p:cNvSpPr>
            <a:spLocks noGrp="1"/>
          </p:cNvSpPr>
          <p:nvPr>
            <p:ph type="title"/>
          </p:nvPr>
        </p:nvSpPr>
        <p:spPr>
          <a:xfrm>
            <a:off x="621223" y="161645"/>
            <a:ext cx="10515600" cy="1150258"/>
          </a:xfrm>
        </p:spPr>
        <p:txBody>
          <a:bodyPr>
            <a:normAutofit/>
          </a:bodyPr>
          <a:lstStyle/>
          <a:p>
            <a:r>
              <a:rPr lang="en-GB"/>
              <a:t>Line Spacing and Text Alignment</a:t>
            </a:r>
          </a:p>
        </p:txBody>
      </p:sp>
      <p:sp>
        <p:nvSpPr>
          <p:cNvPr id="3" name="Content Placeholder 2">
            <a:extLst>
              <a:ext uri="{FF2B5EF4-FFF2-40B4-BE49-F238E27FC236}">
                <a16:creationId xmlns:a16="http://schemas.microsoft.com/office/drawing/2014/main" id="{2D05AACA-BC9F-4306-803C-552C23ACF4AA}"/>
              </a:ext>
            </a:extLst>
          </p:cNvPr>
          <p:cNvSpPr>
            <a:spLocks noGrp="1"/>
          </p:cNvSpPr>
          <p:nvPr>
            <p:ph idx="1"/>
          </p:nvPr>
        </p:nvSpPr>
        <p:spPr>
          <a:xfrm>
            <a:off x="838200" y="1515383"/>
            <a:ext cx="10515600" cy="2076903"/>
          </a:xfrm>
        </p:spPr>
        <p:txBody>
          <a:bodyPr/>
          <a:lstStyle/>
          <a:p>
            <a:pPr>
              <a:lnSpc>
                <a:spcPct val="150000"/>
              </a:lnSpc>
              <a:buFont typeface="Wingdings" panose="05000000000000000000" pitchFamily="2" charset="2"/>
              <a:buChar char="§"/>
            </a:pPr>
            <a:r>
              <a:rPr lang="en-US" sz="2400"/>
              <a:t>Double or 1.5 spacing between lines can make a document more accessible. </a:t>
            </a:r>
          </a:p>
          <a:p>
            <a:pPr>
              <a:lnSpc>
                <a:spcPct val="150000"/>
              </a:lnSpc>
              <a:buFont typeface="Wingdings" panose="05000000000000000000" pitchFamily="2" charset="2"/>
              <a:buChar char="§"/>
            </a:pPr>
            <a:r>
              <a:rPr lang="en-US" sz="2400"/>
              <a:t>Left aligned text</a:t>
            </a:r>
          </a:p>
          <a:p>
            <a:endParaRPr lang="en-GB"/>
          </a:p>
        </p:txBody>
      </p:sp>
      <p:pic>
        <p:nvPicPr>
          <p:cNvPr id="5" name="Picture 4" descr="On the right a justified text with gaps between words showed by a yellow draw.&#10;On the left a left alighted text ">
            <a:extLst>
              <a:ext uri="{FF2B5EF4-FFF2-40B4-BE49-F238E27FC236}">
                <a16:creationId xmlns:a16="http://schemas.microsoft.com/office/drawing/2014/main" id="{56C70250-B9E0-46C9-A5AD-F79A5B977B11}"/>
              </a:ext>
            </a:extLst>
          </p:cNvPr>
          <p:cNvPicPr>
            <a:picLocks noChangeAspect="1"/>
          </p:cNvPicPr>
          <p:nvPr/>
        </p:nvPicPr>
        <p:blipFill>
          <a:blip r:embed="rId3"/>
          <a:stretch>
            <a:fillRect/>
          </a:stretch>
        </p:blipFill>
        <p:spPr>
          <a:xfrm>
            <a:off x="4045058" y="2247254"/>
            <a:ext cx="7308742" cy="4135151"/>
          </a:xfrm>
          <a:prstGeom prst="rect">
            <a:avLst/>
          </a:prstGeom>
        </p:spPr>
      </p:pic>
    </p:spTree>
    <p:extLst>
      <p:ext uri="{BB962C8B-B14F-4D97-AF65-F5344CB8AC3E}">
        <p14:creationId xmlns:p14="http://schemas.microsoft.com/office/powerpoint/2010/main" val="3457390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52"/>
            <a:ext cx="10515600" cy="1325563"/>
          </a:xfrm>
        </p:spPr>
        <p:txBody>
          <a:bodyPr/>
          <a:lstStyle/>
          <a:p>
            <a:r>
              <a:rPr lang="fr-BE"/>
              <a:t>Colors Contrast </a:t>
            </a:r>
          </a:p>
        </p:txBody>
      </p:sp>
      <p:sp>
        <p:nvSpPr>
          <p:cNvPr id="5" name="TextBox 4">
            <a:extLst>
              <a:ext uri="{FF2B5EF4-FFF2-40B4-BE49-F238E27FC236}">
                <a16:creationId xmlns:a16="http://schemas.microsoft.com/office/drawing/2014/main" id="{B5928025-84CB-4AA2-B0AB-0F5AFD997FBC}"/>
              </a:ext>
            </a:extLst>
          </p:cNvPr>
          <p:cNvSpPr txBox="1"/>
          <p:nvPr/>
        </p:nvSpPr>
        <p:spPr>
          <a:xfrm>
            <a:off x="624492" y="1351508"/>
            <a:ext cx="10729308" cy="4524315"/>
          </a:xfrm>
          <a:prstGeom prst="rect">
            <a:avLst/>
          </a:prstGeom>
          <a:noFill/>
        </p:spPr>
        <p:txBody>
          <a:bodyPr wrap="square">
            <a:spAutoFit/>
          </a:bodyPr>
          <a:lstStyle/>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Text has adequate contrast to background (e.g. black and white)</a:t>
            </a: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Text and background colors have a contrast ratio of at least 4.5:1 (large text that is ≥14 point and bold or ≥18 point can have a ratio of 3:1).</a:t>
            </a: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r>
              <a:rPr lang="en-US" sz="2400">
                <a:latin typeface="Verdana" panose="020B0604030504040204" pitchFamily="34" charset="0"/>
                <a:ea typeface="Verdana" panose="020B0604030504040204" pitchFamily="34" charset="0"/>
              </a:rPr>
              <a:t>   This is 4.5:1 the minimum required by WCAG.</a:t>
            </a: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p:txBody>
      </p:sp>
      <p:pic>
        <p:nvPicPr>
          <p:cNvPr id="3" name="Picture 2" descr="Example of the 4.5:1 contrast ratio and a table where the color contrast is very low. ">
            <a:extLst>
              <a:ext uri="{FF2B5EF4-FFF2-40B4-BE49-F238E27FC236}">
                <a16:creationId xmlns:a16="http://schemas.microsoft.com/office/drawing/2014/main" id="{A5137308-557E-4231-A3A9-E715BADDA3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243876"/>
            <a:ext cx="5121888" cy="1984732"/>
          </a:xfrm>
          <a:prstGeom prst="rect">
            <a:avLst/>
          </a:prstGeom>
        </p:spPr>
      </p:pic>
      <p:pic>
        <p:nvPicPr>
          <p:cNvPr id="6" name="Picture 5" descr="Demografics where the number are in white and the background is white too.&#10;A good example of a poor color contrast ">
            <a:extLst>
              <a:ext uri="{FF2B5EF4-FFF2-40B4-BE49-F238E27FC236}">
                <a16:creationId xmlns:a16="http://schemas.microsoft.com/office/drawing/2014/main" id="{CC919EAB-8D58-4B58-9A73-ABD77AA3E9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46380" y="4003951"/>
            <a:ext cx="5607420" cy="2464582"/>
          </a:xfrm>
          <a:prstGeom prst="rect">
            <a:avLst/>
          </a:prstGeom>
        </p:spPr>
      </p:pic>
    </p:spTree>
    <p:extLst>
      <p:ext uri="{BB962C8B-B14F-4D97-AF65-F5344CB8AC3E}">
        <p14:creationId xmlns:p14="http://schemas.microsoft.com/office/powerpoint/2010/main" val="2544176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tter H Good high Contrasting Colors examples:&#10;yellow and black&#10;with and black&#10;blue and white&#10;yellow and blue&#10;Poor colors contrasting:&#10;white and yellow &#10;green and white &#10;pink and blue &#10;blue and turquoise&#10;pink and turquoise  &#10; ">
            <a:extLst>
              <a:ext uri="{FF2B5EF4-FFF2-40B4-BE49-F238E27FC236}">
                <a16:creationId xmlns:a16="http://schemas.microsoft.com/office/drawing/2014/main" id="{8FBD55B8-7C7B-4372-AD57-A7CD0402CEF2}"/>
              </a:ext>
            </a:extLst>
          </p:cNvPr>
          <p:cNvSpPr>
            <a:spLocks noGrp="1"/>
          </p:cNvSpPr>
          <p:nvPr>
            <p:ph type="title"/>
          </p:nvPr>
        </p:nvSpPr>
        <p:spPr>
          <a:xfrm>
            <a:off x="650929" y="365125"/>
            <a:ext cx="11019295" cy="1325563"/>
          </a:xfrm>
        </p:spPr>
        <p:txBody>
          <a:bodyPr/>
          <a:lstStyle/>
          <a:p>
            <a:r>
              <a:rPr lang="en-GB"/>
              <a:t>Example of good and poor </a:t>
            </a:r>
            <a:r>
              <a:rPr lang="en-GB" err="1"/>
              <a:t>color</a:t>
            </a:r>
            <a:r>
              <a:rPr lang="en-GB"/>
              <a:t> contrast </a:t>
            </a:r>
          </a:p>
        </p:txBody>
      </p:sp>
      <p:pic>
        <p:nvPicPr>
          <p:cNvPr id="5" name="Content Placeholder 4" descr="Example of Good high contrasting colors with the letter H:&#10;yellow and black &#10;black and white &#10;blue and white&#10;yellow and blue&#10;Poor low contrasting color:&#10;yellow on white background &#10;white and green &#10;pink and blue&#10;blue and turquoise&#10; &#10;">
            <a:extLst>
              <a:ext uri="{FF2B5EF4-FFF2-40B4-BE49-F238E27FC236}">
                <a16:creationId xmlns:a16="http://schemas.microsoft.com/office/drawing/2014/main" id="{4E519A58-284F-4A31-BB89-A85D5502CDD4}"/>
              </a:ext>
            </a:extLst>
          </p:cNvPr>
          <p:cNvPicPr>
            <a:picLocks noGrp="1" noChangeAspect="1"/>
          </p:cNvPicPr>
          <p:nvPr>
            <p:ph idx="1"/>
          </p:nvPr>
        </p:nvPicPr>
        <p:blipFill>
          <a:blip r:embed="rId3"/>
          <a:stretch>
            <a:fillRect/>
          </a:stretch>
        </p:blipFill>
        <p:spPr>
          <a:xfrm>
            <a:off x="838200" y="1959034"/>
            <a:ext cx="7539043" cy="3269068"/>
          </a:xfrm>
          <a:prstGeom prst="rect">
            <a:avLst/>
          </a:prstGeom>
        </p:spPr>
      </p:pic>
      <p:sp>
        <p:nvSpPr>
          <p:cNvPr id="7" name="TextBox 6">
            <a:extLst>
              <a:ext uri="{FF2B5EF4-FFF2-40B4-BE49-F238E27FC236}">
                <a16:creationId xmlns:a16="http://schemas.microsoft.com/office/drawing/2014/main" id="{C7CE7F52-B13F-4F90-A940-13130A5BDD74}"/>
              </a:ext>
            </a:extLst>
          </p:cNvPr>
          <p:cNvSpPr txBox="1"/>
          <p:nvPr/>
        </p:nvSpPr>
        <p:spPr>
          <a:xfrm>
            <a:off x="1171412" y="5496448"/>
            <a:ext cx="7352655" cy="830997"/>
          </a:xfrm>
          <a:prstGeom prst="rect">
            <a:avLst/>
          </a:prstGeom>
          <a:noFill/>
        </p:spPr>
        <p:txBody>
          <a:bodyPr wrap="square">
            <a:spAutoFit/>
          </a:bodyPr>
          <a:lstStyle/>
          <a:p>
            <a:r>
              <a:rPr lang="en-US" sz="2400">
                <a:latin typeface="Verdana" panose="020B0604030504040204" pitchFamily="34" charset="0"/>
                <a:ea typeface="Verdana" panose="020B0604030504040204" pitchFamily="34" charset="0"/>
                <a:hlinkClick r:id="rId4"/>
              </a:rPr>
              <a:t>Contrast Checker Web accessibility in Mind</a:t>
            </a:r>
            <a:endParaRPr lang="en-US" sz="2400">
              <a:latin typeface="Verdana" panose="020B0604030504040204" pitchFamily="34" charset="0"/>
              <a:ea typeface="Verdana" panose="020B0604030504040204" pitchFamily="34" charset="0"/>
            </a:endParaRPr>
          </a:p>
          <a:p>
            <a:r>
              <a:rPr lang="en-US" sz="2400">
                <a:latin typeface="Verdana" panose="020B0604030504040204" pitchFamily="34" charset="0"/>
                <a:ea typeface="Verdana" panose="020B0604030504040204" pitchFamily="34" charset="0"/>
                <a:hlinkClick r:id="rId5"/>
              </a:rPr>
              <a:t>Color Contrast Checker</a:t>
            </a:r>
            <a:endParaRPr lang="en-US" sz="2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288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AE09-570B-474F-9B52-53569F7740A9}"/>
              </a:ext>
            </a:extLst>
          </p:cNvPr>
          <p:cNvSpPr>
            <a:spLocks noGrp="1"/>
          </p:cNvSpPr>
          <p:nvPr>
            <p:ph type="title"/>
          </p:nvPr>
        </p:nvSpPr>
        <p:spPr>
          <a:xfrm>
            <a:off x="560717" y="313366"/>
            <a:ext cx="10793083" cy="1325563"/>
          </a:xfrm>
        </p:spPr>
        <p:txBody>
          <a:bodyPr/>
          <a:lstStyle/>
          <a:p>
            <a:r>
              <a:rPr lang="en-GB"/>
              <a:t>What do tweets look like ?</a:t>
            </a:r>
          </a:p>
        </p:txBody>
      </p:sp>
      <p:pic>
        <p:nvPicPr>
          <p:cNvPr id="5" name="Picture 5" descr="EDF tweet about  #EqualPayDay and pay inequalities faced by women with disabilities">
            <a:extLst>
              <a:ext uri="{FF2B5EF4-FFF2-40B4-BE49-F238E27FC236}">
                <a16:creationId xmlns:a16="http://schemas.microsoft.com/office/drawing/2014/main" id="{62C7F38C-0D07-E9C7-5AE5-599AA534156C}"/>
              </a:ext>
            </a:extLst>
          </p:cNvPr>
          <p:cNvPicPr>
            <a:picLocks noGrp="1" noChangeAspect="1"/>
          </p:cNvPicPr>
          <p:nvPr>
            <p:ph sz="half" idx="1"/>
          </p:nvPr>
        </p:nvPicPr>
        <p:blipFill>
          <a:blip r:embed="rId3"/>
          <a:stretch>
            <a:fillRect/>
          </a:stretch>
        </p:blipFill>
        <p:spPr>
          <a:xfrm>
            <a:off x="562767" y="1710606"/>
            <a:ext cx="4869823" cy="4351338"/>
          </a:xfrm>
          <a:ln w="57150">
            <a:solidFill>
              <a:srgbClr val="FFC752"/>
            </a:solidFill>
          </a:ln>
        </p:spPr>
      </p:pic>
      <p:pic>
        <p:nvPicPr>
          <p:cNvPr id="6" name="Picture 7" descr="EDF quote retweet about the State of the European Union and EDF demands for the event to be fully accessible (Sept 2022)">
            <a:extLst>
              <a:ext uri="{FF2B5EF4-FFF2-40B4-BE49-F238E27FC236}">
                <a16:creationId xmlns:a16="http://schemas.microsoft.com/office/drawing/2014/main" id="{382AF7A4-44F1-1201-9763-26375024F463}"/>
              </a:ext>
            </a:extLst>
          </p:cNvPr>
          <p:cNvPicPr>
            <a:picLocks noChangeAspect="1"/>
          </p:cNvPicPr>
          <p:nvPr/>
        </p:nvPicPr>
        <p:blipFill>
          <a:blip r:embed="rId4"/>
          <a:stretch>
            <a:fillRect/>
          </a:stretch>
        </p:blipFill>
        <p:spPr>
          <a:xfrm>
            <a:off x="6248400" y="1546575"/>
            <a:ext cx="3907766" cy="4857530"/>
          </a:xfrm>
          <a:prstGeom prst="rect">
            <a:avLst/>
          </a:prstGeom>
          <a:ln w="57150">
            <a:solidFill>
              <a:srgbClr val="FFC752"/>
            </a:solidFill>
          </a:ln>
        </p:spPr>
      </p:pic>
    </p:spTree>
    <p:extLst>
      <p:ext uri="{BB962C8B-B14F-4D97-AF65-F5344CB8AC3E}">
        <p14:creationId xmlns:p14="http://schemas.microsoft.com/office/powerpoint/2010/main" val="997604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AB3B-463C-4776-9DD5-3A10391C3E8A}"/>
              </a:ext>
            </a:extLst>
          </p:cNvPr>
          <p:cNvSpPr>
            <a:spLocks noGrp="1"/>
          </p:cNvSpPr>
          <p:nvPr>
            <p:ph type="title"/>
          </p:nvPr>
        </p:nvSpPr>
        <p:spPr>
          <a:xfrm>
            <a:off x="595700" y="218168"/>
            <a:ext cx="10758100" cy="1325563"/>
          </a:xfrm>
        </p:spPr>
        <p:txBody>
          <a:bodyPr>
            <a:normAutofit fontScale="90000"/>
          </a:bodyPr>
          <a:lstStyle/>
          <a:p>
            <a:br>
              <a:rPr lang="en-GB"/>
            </a:br>
            <a:r>
              <a:rPr lang="en-GB"/>
              <a:t>ALT Text /Alternative text </a:t>
            </a:r>
            <a:br>
              <a:rPr lang="en-GB"/>
            </a:br>
            <a:endParaRPr lang="en-GB"/>
          </a:p>
        </p:txBody>
      </p:sp>
      <p:sp>
        <p:nvSpPr>
          <p:cNvPr id="3" name="Content Placeholder 2">
            <a:extLst>
              <a:ext uri="{FF2B5EF4-FFF2-40B4-BE49-F238E27FC236}">
                <a16:creationId xmlns:a16="http://schemas.microsoft.com/office/drawing/2014/main" id="{BD8F1FF1-65F4-4316-B5A9-4D8D81F50EB9}"/>
              </a:ext>
            </a:extLst>
          </p:cNvPr>
          <p:cNvSpPr>
            <a:spLocks noGrp="1"/>
          </p:cNvSpPr>
          <p:nvPr>
            <p:ph idx="1"/>
          </p:nvPr>
        </p:nvSpPr>
        <p:spPr>
          <a:xfrm>
            <a:off x="595700" y="1401517"/>
            <a:ext cx="5096330" cy="5238315"/>
          </a:xfrm>
        </p:spPr>
        <p:txBody>
          <a:bodyPr>
            <a:normAutofit fontScale="55000" lnSpcReduction="20000"/>
          </a:bodyPr>
          <a:lstStyle/>
          <a:p>
            <a:pPr marL="0" indent="0">
              <a:lnSpc>
                <a:spcPct val="170000"/>
              </a:lnSpc>
              <a:buNone/>
            </a:pPr>
            <a:r>
              <a:rPr lang="en-US" sz="4400"/>
              <a:t>Alt text is a contraction of “alternative text”. </a:t>
            </a:r>
          </a:p>
          <a:p>
            <a:pPr marL="0" indent="0">
              <a:lnSpc>
                <a:spcPct val="170000"/>
              </a:lnSpc>
              <a:buNone/>
            </a:pPr>
            <a:endParaRPr lang="en-US" sz="4400"/>
          </a:p>
          <a:p>
            <a:pPr>
              <a:lnSpc>
                <a:spcPct val="170000"/>
              </a:lnSpc>
              <a:buFont typeface="Wingdings" panose="05000000000000000000" pitchFamily="2" charset="2"/>
              <a:buChar char="§"/>
            </a:pPr>
            <a:r>
              <a:rPr lang="en-US" sz="4400"/>
              <a:t>Alt text (alternative text) describes an image, provides a textual alternative to non-text content.</a:t>
            </a:r>
          </a:p>
          <a:p>
            <a:pPr>
              <a:lnSpc>
                <a:spcPct val="170000"/>
              </a:lnSpc>
              <a:buFont typeface="Wingdings" panose="05000000000000000000" pitchFamily="2" charset="2"/>
              <a:buChar char="§"/>
            </a:pPr>
            <a:r>
              <a:rPr lang="en-US" sz="4400"/>
              <a:t>Words bring image to life!</a:t>
            </a:r>
          </a:p>
          <a:p>
            <a:endParaRPr lang="en-GB"/>
          </a:p>
        </p:txBody>
      </p:sp>
      <p:pic>
        <p:nvPicPr>
          <p:cNvPr id="5" name="Picture 4" descr="two cats in two images.&#10;the first shows the image without al test the screen reader can read IMG_584792&#10;the second with alt text the screen reader cam read Cute cat&#10;">
            <a:extLst>
              <a:ext uri="{FF2B5EF4-FFF2-40B4-BE49-F238E27FC236}">
                <a16:creationId xmlns:a16="http://schemas.microsoft.com/office/drawing/2014/main" id="{2420DF95-0C7F-48DC-95B1-39CA5ECE5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01517"/>
            <a:ext cx="5785757" cy="4978853"/>
          </a:xfrm>
          <a:prstGeom prst="rect">
            <a:avLst/>
          </a:prstGeom>
        </p:spPr>
      </p:pic>
    </p:spTree>
    <p:extLst>
      <p:ext uri="{BB962C8B-B14F-4D97-AF65-F5344CB8AC3E}">
        <p14:creationId xmlns:p14="http://schemas.microsoft.com/office/powerpoint/2010/main" val="11924415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211D-550A-4F36-AD89-E2EEC23A94AB}"/>
              </a:ext>
            </a:extLst>
          </p:cNvPr>
          <p:cNvSpPr>
            <a:spLocks noGrp="1"/>
          </p:cNvSpPr>
          <p:nvPr>
            <p:ph type="title"/>
          </p:nvPr>
        </p:nvSpPr>
        <p:spPr>
          <a:xfrm>
            <a:off x="590945" y="171404"/>
            <a:ext cx="10659532" cy="1318729"/>
          </a:xfrm>
        </p:spPr>
        <p:txBody>
          <a:bodyPr/>
          <a:lstStyle/>
          <a:p>
            <a:r>
              <a:rPr lang="en-GB"/>
              <a:t>How to add Alt Text</a:t>
            </a:r>
          </a:p>
        </p:txBody>
      </p:sp>
      <p:sp>
        <p:nvSpPr>
          <p:cNvPr id="3" name="Content Placeholder 2">
            <a:extLst>
              <a:ext uri="{FF2B5EF4-FFF2-40B4-BE49-F238E27FC236}">
                <a16:creationId xmlns:a16="http://schemas.microsoft.com/office/drawing/2014/main" id="{63047231-C501-43ED-915E-2BF779A1283B}"/>
              </a:ext>
            </a:extLst>
          </p:cNvPr>
          <p:cNvSpPr>
            <a:spLocks noGrp="1"/>
          </p:cNvSpPr>
          <p:nvPr>
            <p:ph idx="1"/>
          </p:nvPr>
        </p:nvSpPr>
        <p:spPr>
          <a:xfrm>
            <a:off x="557272" y="1332856"/>
            <a:ext cx="5521892" cy="4928461"/>
          </a:xfrm>
        </p:spPr>
        <p:txBody>
          <a:bodyPr>
            <a:normAutofit/>
          </a:bodyPr>
          <a:lstStyle/>
          <a:p>
            <a:pPr marL="0" indent="0">
              <a:lnSpc>
                <a:spcPct val="150000"/>
              </a:lnSpc>
              <a:buNone/>
            </a:pPr>
            <a:r>
              <a:rPr lang="en-US" sz="2600"/>
              <a:t>Alt text can be added easily.</a:t>
            </a:r>
          </a:p>
          <a:p>
            <a:pPr marL="0" indent="0">
              <a:lnSpc>
                <a:spcPct val="150000"/>
              </a:lnSpc>
              <a:buNone/>
            </a:pPr>
            <a:r>
              <a:rPr lang="en-US" sz="2400"/>
              <a:t>Follow these steps:</a:t>
            </a:r>
          </a:p>
          <a:p>
            <a:pPr marL="0" indent="0">
              <a:lnSpc>
                <a:spcPct val="150000"/>
              </a:lnSpc>
              <a:buNone/>
            </a:pPr>
            <a:endParaRPr lang="en-US" sz="2400"/>
          </a:p>
          <a:p>
            <a:pPr>
              <a:lnSpc>
                <a:spcPct val="150000"/>
              </a:lnSpc>
              <a:buFont typeface="Wingdings" panose="05000000000000000000" pitchFamily="2" charset="2"/>
              <a:buChar char="§"/>
            </a:pPr>
            <a:r>
              <a:rPr lang="en-US" sz="2400"/>
              <a:t>Right-click the picture</a:t>
            </a:r>
          </a:p>
          <a:p>
            <a:pPr>
              <a:lnSpc>
                <a:spcPct val="150000"/>
              </a:lnSpc>
              <a:buFont typeface="Wingdings" panose="05000000000000000000" pitchFamily="2" charset="2"/>
              <a:buChar char="§"/>
            </a:pPr>
            <a:r>
              <a:rPr lang="en-US" sz="2400"/>
              <a:t>Click on Edit Alt Text</a:t>
            </a:r>
          </a:p>
          <a:p>
            <a:pPr>
              <a:lnSpc>
                <a:spcPct val="150000"/>
              </a:lnSpc>
              <a:buFont typeface="Wingdings" panose="05000000000000000000" pitchFamily="2" charset="2"/>
              <a:buChar char="§"/>
            </a:pPr>
            <a:r>
              <a:rPr lang="en-US" sz="2400"/>
              <a:t>In the "Description" field, enter a description of the image.</a:t>
            </a:r>
          </a:p>
          <a:p>
            <a:pPr>
              <a:lnSpc>
                <a:spcPct val="150000"/>
              </a:lnSpc>
              <a:buFont typeface="Wingdings" panose="05000000000000000000" pitchFamily="2" charset="2"/>
              <a:buChar char="§"/>
            </a:pPr>
            <a:endParaRPr lang="en-US" sz="2400"/>
          </a:p>
          <a:p>
            <a:pPr>
              <a:lnSpc>
                <a:spcPct val="150000"/>
              </a:lnSpc>
              <a:buFont typeface="Wingdings" panose="05000000000000000000" pitchFamily="2" charset="2"/>
              <a:buChar char="§"/>
            </a:pPr>
            <a:endParaRPr lang="en-US" sz="2400"/>
          </a:p>
          <a:p>
            <a:pPr>
              <a:lnSpc>
                <a:spcPct val="150000"/>
              </a:lnSpc>
              <a:buFont typeface="Wingdings" panose="05000000000000000000" pitchFamily="2" charset="2"/>
              <a:buChar char="§"/>
            </a:pPr>
            <a:endParaRPr lang="en-US" sz="2400"/>
          </a:p>
          <a:p>
            <a:endParaRPr lang="en-GB"/>
          </a:p>
        </p:txBody>
      </p:sp>
      <p:pic>
        <p:nvPicPr>
          <p:cNvPr id="6" name="Picture 5" descr="showing how to add alt text:&#10;Edit alt text">
            <a:extLst>
              <a:ext uri="{FF2B5EF4-FFF2-40B4-BE49-F238E27FC236}">
                <a16:creationId xmlns:a16="http://schemas.microsoft.com/office/drawing/2014/main" id="{7B994AA4-8926-4CD2-AFA8-2625D87DDE75}"/>
              </a:ext>
            </a:extLst>
          </p:cNvPr>
          <p:cNvPicPr>
            <a:picLocks noChangeAspect="1"/>
          </p:cNvPicPr>
          <p:nvPr/>
        </p:nvPicPr>
        <p:blipFill>
          <a:blip r:embed="rId3"/>
          <a:stretch>
            <a:fillRect/>
          </a:stretch>
        </p:blipFill>
        <p:spPr>
          <a:xfrm>
            <a:off x="6112837" y="1332855"/>
            <a:ext cx="5488218" cy="5160020"/>
          </a:xfrm>
          <a:prstGeom prst="rect">
            <a:avLst/>
          </a:prstGeom>
        </p:spPr>
      </p:pic>
    </p:spTree>
    <p:extLst>
      <p:ext uri="{BB962C8B-B14F-4D97-AF65-F5344CB8AC3E}">
        <p14:creationId xmlns:p14="http://schemas.microsoft.com/office/powerpoint/2010/main" val="1101964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15DDC-911F-4481-B981-11608E98E3B9}"/>
              </a:ext>
            </a:extLst>
          </p:cNvPr>
          <p:cNvSpPr>
            <a:spLocks noGrp="1"/>
          </p:cNvSpPr>
          <p:nvPr>
            <p:ph type="title"/>
          </p:nvPr>
        </p:nvSpPr>
        <p:spPr>
          <a:xfrm>
            <a:off x="838200" y="365125"/>
            <a:ext cx="10515600" cy="1120775"/>
          </a:xfrm>
        </p:spPr>
        <p:txBody>
          <a:bodyPr>
            <a:normAutofit/>
          </a:bodyPr>
          <a:lstStyle/>
          <a:p>
            <a:r>
              <a:rPr lang="en-GB"/>
              <a:t>How to write effective Alt Text</a:t>
            </a:r>
          </a:p>
        </p:txBody>
      </p:sp>
      <p:sp>
        <p:nvSpPr>
          <p:cNvPr id="7" name="Content Placeholder 6">
            <a:extLst>
              <a:ext uri="{FF2B5EF4-FFF2-40B4-BE49-F238E27FC236}">
                <a16:creationId xmlns:a16="http://schemas.microsoft.com/office/drawing/2014/main" id="{2648DDCA-079C-42C0-B2EA-6516E4E3ADF0}"/>
              </a:ext>
            </a:extLst>
          </p:cNvPr>
          <p:cNvSpPr>
            <a:spLocks noGrp="1"/>
          </p:cNvSpPr>
          <p:nvPr>
            <p:ph idx="1"/>
          </p:nvPr>
        </p:nvSpPr>
        <p:spPr>
          <a:xfrm>
            <a:off x="838200" y="1610633"/>
            <a:ext cx="10515600" cy="4849585"/>
          </a:xfrm>
        </p:spPr>
        <p:txBody>
          <a:bodyPr>
            <a:normAutofit/>
          </a:bodyPr>
          <a:lstStyle/>
          <a:p>
            <a:pPr>
              <a:lnSpc>
                <a:spcPct val="150000"/>
              </a:lnSpc>
              <a:buFont typeface="Wingdings" panose="05000000000000000000" pitchFamily="2" charset="2"/>
              <a:buChar char="§"/>
            </a:pPr>
            <a:r>
              <a:rPr lang="en-US"/>
              <a:t>Describe the content of the image.</a:t>
            </a:r>
          </a:p>
          <a:p>
            <a:pPr>
              <a:lnSpc>
                <a:spcPct val="150000"/>
              </a:lnSpc>
              <a:buFont typeface="Wingdings" panose="05000000000000000000" pitchFamily="2" charset="2"/>
              <a:buChar char="§"/>
            </a:pPr>
            <a:r>
              <a:rPr lang="en-US"/>
              <a:t>Keep it short and concise. </a:t>
            </a:r>
          </a:p>
          <a:p>
            <a:pPr>
              <a:lnSpc>
                <a:spcPct val="150000"/>
              </a:lnSpc>
              <a:buFont typeface="Wingdings" panose="05000000000000000000" pitchFamily="2" charset="2"/>
              <a:buChar char="§"/>
            </a:pPr>
            <a:r>
              <a:rPr lang="en-US"/>
              <a:t>Never start with “Image of …” or “Picture of …” </a:t>
            </a:r>
          </a:p>
          <a:p>
            <a:pPr>
              <a:lnSpc>
                <a:spcPct val="150000"/>
              </a:lnSpc>
              <a:buFont typeface="Wingdings" panose="05000000000000000000" pitchFamily="2" charset="2"/>
              <a:buChar char="§"/>
            </a:pPr>
            <a:r>
              <a:rPr lang="en-US"/>
              <a:t>Use keywords and avoid flowering language </a:t>
            </a:r>
          </a:p>
          <a:p>
            <a:pPr>
              <a:lnSpc>
                <a:spcPct val="150000"/>
              </a:lnSpc>
              <a:buFont typeface="Wingdings" panose="05000000000000000000" pitchFamily="2" charset="2"/>
              <a:buChar char="§"/>
            </a:pPr>
            <a:r>
              <a:rPr lang="en-US"/>
              <a:t>Include text that's part of the image.</a:t>
            </a:r>
          </a:p>
          <a:p>
            <a:pPr>
              <a:lnSpc>
                <a:spcPct val="150000"/>
              </a:lnSpc>
              <a:buFont typeface="Wingdings" panose="05000000000000000000" pitchFamily="2" charset="2"/>
              <a:buChar char="§"/>
            </a:pPr>
            <a:r>
              <a:rPr lang="en-US"/>
              <a:t>Don't add alt text to 'decorative' images.</a:t>
            </a:r>
          </a:p>
          <a:p>
            <a:pPr marL="0" indent="0">
              <a:buNone/>
            </a:pPr>
            <a:endParaRPr lang="en-US"/>
          </a:p>
        </p:txBody>
      </p:sp>
    </p:spTree>
    <p:extLst>
      <p:ext uri="{BB962C8B-B14F-4D97-AF65-F5344CB8AC3E}">
        <p14:creationId xmlns:p14="http://schemas.microsoft.com/office/powerpoint/2010/main" val="3533268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A4B88-E4EF-4267-A2B8-494C94651411}"/>
              </a:ext>
            </a:extLst>
          </p:cNvPr>
          <p:cNvSpPr>
            <a:spLocks noGrp="1"/>
          </p:cNvSpPr>
          <p:nvPr>
            <p:ph type="title"/>
          </p:nvPr>
        </p:nvSpPr>
        <p:spPr>
          <a:xfrm>
            <a:off x="776207" y="327294"/>
            <a:ext cx="9902125" cy="1120775"/>
          </a:xfrm>
        </p:spPr>
        <p:txBody>
          <a:bodyPr/>
          <a:lstStyle/>
          <a:p>
            <a:r>
              <a:rPr lang="it-IT"/>
              <a:t>Hyperlinks</a:t>
            </a:r>
            <a:endParaRPr lang="en-GB"/>
          </a:p>
        </p:txBody>
      </p:sp>
      <p:sp>
        <p:nvSpPr>
          <p:cNvPr id="3" name="Segnaposto contenuto 2">
            <a:extLst>
              <a:ext uri="{FF2B5EF4-FFF2-40B4-BE49-F238E27FC236}">
                <a16:creationId xmlns:a16="http://schemas.microsoft.com/office/drawing/2014/main" id="{20379473-2C31-42CF-9531-8EE19A2F9D9B}"/>
              </a:ext>
            </a:extLst>
          </p:cNvPr>
          <p:cNvSpPr>
            <a:spLocks noGrp="1"/>
          </p:cNvSpPr>
          <p:nvPr>
            <p:ph idx="1"/>
          </p:nvPr>
        </p:nvSpPr>
        <p:spPr>
          <a:xfrm>
            <a:off x="595993" y="1194934"/>
            <a:ext cx="11000014" cy="5297941"/>
          </a:xfrm>
        </p:spPr>
        <p:txBody>
          <a:bodyPr>
            <a:noAutofit/>
          </a:bodyPr>
          <a:lstStyle/>
          <a:p>
            <a:pPr marL="0" indent="0">
              <a:lnSpc>
                <a:spcPct val="150000"/>
              </a:lnSpc>
              <a:buNone/>
            </a:pPr>
            <a:r>
              <a:rPr lang="en-US" sz="2400"/>
              <a:t>You can make hyperlinks more accessible by changing their display text to something more natural and meaningful.</a:t>
            </a:r>
          </a:p>
          <a:p>
            <a:pPr>
              <a:lnSpc>
                <a:spcPct val="150000"/>
              </a:lnSpc>
              <a:buFont typeface="Wingdings" panose="05000000000000000000" pitchFamily="2" charset="2"/>
              <a:buChar char="§"/>
            </a:pPr>
            <a:r>
              <a:rPr lang="en-US" sz="2300"/>
              <a:t>Make sure the link makes sense when read out of context.</a:t>
            </a:r>
          </a:p>
          <a:p>
            <a:pPr>
              <a:lnSpc>
                <a:spcPct val="150000"/>
              </a:lnSpc>
              <a:buFont typeface="Wingdings" panose="05000000000000000000" pitchFamily="2" charset="2"/>
              <a:buChar char="§"/>
            </a:pPr>
            <a:r>
              <a:rPr lang="en-US" sz="2300"/>
              <a:t>Front-load with the most important words, e.g. instead of “Learn more about barriers to inclusion in the workplace,” use “Barriers to inclusion in the workplace.”</a:t>
            </a:r>
          </a:p>
          <a:p>
            <a:pPr>
              <a:lnSpc>
                <a:spcPct val="150000"/>
              </a:lnSpc>
              <a:buFont typeface="Wingdings" panose="05000000000000000000" pitchFamily="2" charset="2"/>
              <a:buChar char="§"/>
            </a:pPr>
            <a:r>
              <a:rPr lang="en-US" sz="2300"/>
              <a:t>If the link’s purpose is a download, include details about the type and size of what will be downloaded, e.g. “Disability strategy 2021”(PDF, 7MB).”</a:t>
            </a:r>
            <a:endParaRPr lang="en-GB" sz="2300"/>
          </a:p>
        </p:txBody>
      </p:sp>
    </p:spTree>
    <p:extLst>
      <p:ext uri="{BB962C8B-B14F-4D97-AF65-F5344CB8AC3E}">
        <p14:creationId xmlns:p14="http://schemas.microsoft.com/office/powerpoint/2010/main" val="19968490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07F3-24EE-4328-A7C2-C4232CDD74FE}"/>
              </a:ext>
            </a:extLst>
          </p:cNvPr>
          <p:cNvSpPr>
            <a:spLocks noGrp="1"/>
          </p:cNvSpPr>
          <p:nvPr>
            <p:ph type="title"/>
          </p:nvPr>
        </p:nvSpPr>
        <p:spPr>
          <a:xfrm>
            <a:off x="838200" y="365125"/>
            <a:ext cx="10515600" cy="1066027"/>
          </a:xfrm>
        </p:spPr>
        <p:txBody>
          <a:bodyPr>
            <a:normAutofit/>
          </a:bodyPr>
          <a:lstStyle/>
          <a:p>
            <a:r>
              <a:rPr lang="en-GB"/>
              <a:t>Tables </a:t>
            </a:r>
          </a:p>
        </p:txBody>
      </p:sp>
      <p:sp>
        <p:nvSpPr>
          <p:cNvPr id="3" name="Content Placeholder 2">
            <a:extLst>
              <a:ext uri="{FF2B5EF4-FFF2-40B4-BE49-F238E27FC236}">
                <a16:creationId xmlns:a16="http://schemas.microsoft.com/office/drawing/2014/main" id="{74F39B7E-EC83-4255-8ED9-10814CBBB075}"/>
              </a:ext>
            </a:extLst>
          </p:cNvPr>
          <p:cNvSpPr>
            <a:spLocks noGrp="1"/>
          </p:cNvSpPr>
          <p:nvPr>
            <p:ph idx="1"/>
          </p:nvPr>
        </p:nvSpPr>
        <p:spPr>
          <a:xfrm>
            <a:off x="642257" y="1431152"/>
            <a:ext cx="6269987" cy="4659682"/>
          </a:xfrm>
        </p:spPr>
        <p:txBody>
          <a:bodyPr>
            <a:normAutofit/>
          </a:bodyPr>
          <a:lstStyle/>
          <a:p>
            <a:pPr marL="0" indent="0">
              <a:lnSpc>
                <a:spcPct val="150000"/>
              </a:lnSpc>
              <a:buNone/>
            </a:pPr>
            <a:r>
              <a:rPr lang="en-US" sz="2400"/>
              <a:t>Tables are a great way to organize data</a:t>
            </a:r>
          </a:p>
          <a:p>
            <a:pPr>
              <a:lnSpc>
                <a:spcPct val="150000"/>
              </a:lnSpc>
              <a:buFont typeface="Wingdings" panose="05000000000000000000" pitchFamily="2" charset="2"/>
              <a:buChar char="§"/>
            </a:pPr>
            <a:r>
              <a:rPr lang="en-US" sz="2400"/>
              <a:t>Include a Header Row</a:t>
            </a:r>
          </a:p>
          <a:p>
            <a:pPr>
              <a:lnSpc>
                <a:spcPct val="150000"/>
              </a:lnSpc>
              <a:buFont typeface="Wingdings" panose="05000000000000000000" pitchFamily="2" charset="2"/>
              <a:buChar char="§"/>
            </a:pPr>
            <a:r>
              <a:rPr lang="en-US" sz="2400"/>
              <a:t>Use a Simple Table Structure</a:t>
            </a:r>
          </a:p>
          <a:p>
            <a:pPr>
              <a:lnSpc>
                <a:spcPct val="150000"/>
              </a:lnSpc>
              <a:buFont typeface="Wingdings" panose="05000000000000000000" pitchFamily="2" charset="2"/>
              <a:buChar char="§"/>
            </a:pPr>
            <a:r>
              <a:rPr lang="en-US" sz="2400"/>
              <a:t> Add Alt Text to the Table / summary </a:t>
            </a:r>
          </a:p>
          <a:p>
            <a:pPr>
              <a:lnSpc>
                <a:spcPct val="150000"/>
              </a:lnSpc>
              <a:buFont typeface="Wingdings" panose="05000000000000000000" pitchFamily="2" charset="2"/>
              <a:buChar char="§"/>
            </a:pPr>
            <a:r>
              <a:rPr lang="en-US" sz="2400"/>
              <a:t>Avoid Blank Cells if Possible</a:t>
            </a:r>
          </a:p>
          <a:p>
            <a:pPr>
              <a:lnSpc>
                <a:spcPct val="150000"/>
              </a:lnSpc>
              <a:buFont typeface="Wingdings" panose="05000000000000000000" pitchFamily="2" charset="2"/>
              <a:buChar char="§"/>
            </a:pPr>
            <a:r>
              <a:rPr lang="en-US" sz="2400"/>
              <a:t>Don't Use Screenshots of Tables</a:t>
            </a:r>
          </a:p>
          <a:p>
            <a:pPr>
              <a:lnSpc>
                <a:spcPct val="150000"/>
              </a:lnSpc>
              <a:buFont typeface="Wingdings" panose="05000000000000000000" pitchFamily="2" charset="2"/>
              <a:buChar char="§"/>
            </a:pPr>
            <a:endParaRPr lang="en-US" sz="2400"/>
          </a:p>
          <a:p>
            <a:pPr marL="0" indent="0">
              <a:buNone/>
            </a:pPr>
            <a:endParaRPr lang="en-GB"/>
          </a:p>
        </p:txBody>
      </p:sp>
      <p:pic>
        <p:nvPicPr>
          <p:cNvPr id="10" name="Picture 9" descr="Main tab, inserto botton and table options">
            <a:extLst>
              <a:ext uri="{FF2B5EF4-FFF2-40B4-BE49-F238E27FC236}">
                <a16:creationId xmlns:a16="http://schemas.microsoft.com/office/drawing/2014/main" id="{F493FE9D-FB27-44AD-BBBC-38F77A0860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8187" y="1262723"/>
            <a:ext cx="4653507" cy="4996540"/>
          </a:xfrm>
          <a:prstGeom prst="rect">
            <a:avLst/>
          </a:prstGeom>
        </p:spPr>
      </p:pic>
    </p:spTree>
    <p:extLst>
      <p:ext uri="{BB962C8B-B14F-4D97-AF65-F5344CB8AC3E}">
        <p14:creationId xmlns:p14="http://schemas.microsoft.com/office/powerpoint/2010/main" val="3823900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305896-EAE7-42F1-B65E-5F58E06E15C4}"/>
              </a:ext>
            </a:extLst>
          </p:cNvPr>
          <p:cNvSpPr>
            <a:spLocks noGrp="1"/>
          </p:cNvSpPr>
          <p:nvPr>
            <p:ph type="title"/>
          </p:nvPr>
        </p:nvSpPr>
        <p:spPr>
          <a:xfrm>
            <a:off x="838200" y="279916"/>
            <a:ext cx="10515600" cy="1220980"/>
          </a:xfrm>
        </p:spPr>
        <p:txBody>
          <a:bodyPr/>
          <a:lstStyle/>
          <a:p>
            <a:r>
              <a:rPr lang="en-GB"/>
              <a:t>Check Accessibility </a:t>
            </a:r>
          </a:p>
        </p:txBody>
      </p:sp>
      <p:sp>
        <p:nvSpPr>
          <p:cNvPr id="11" name="TextBox 10">
            <a:extLst>
              <a:ext uri="{FF2B5EF4-FFF2-40B4-BE49-F238E27FC236}">
                <a16:creationId xmlns:a16="http://schemas.microsoft.com/office/drawing/2014/main" id="{F755B340-1DB5-4CD2-9990-532CDA42130B}"/>
              </a:ext>
            </a:extLst>
          </p:cNvPr>
          <p:cNvSpPr txBox="1"/>
          <p:nvPr/>
        </p:nvSpPr>
        <p:spPr>
          <a:xfrm>
            <a:off x="310545" y="1586105"/>
            <a:ext cx="6556411" cy="4801314"/>
          </a:xfrm>
          <a:prstGeom prst="rect">
            <a:avLst/>
          </a:prstGeom>
          <a:noFill/>
        </p:spPr>
        <p:txBody>
          <a:bodyPr wrap="square">
            <a:spAutoFit/>
          </a:bodyPr>
          <a:lstStyle/>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Check accessibility </a:t>
            </a:r>
            <a:r>
              <a:rPr lang="en-US" sz="2400" err="1">
                <a:latin typeface="Verdana" panose="020B0604030504040204" pitchFamily="34" charset="0"/>
                <a:ea typeface="Verdana" panose="020B0604030504040204" pitchFamily="34" charset="0"/>
              </a:rPr>
              <a:t>botton</a:t>
            </a:r>
            <a:r>
              <a:rPr lang="en-US" sz="2400">
                <a:latin typeface="Verdana" panose="020B0604030504040204" pitchFamily="34" charset="0"/>
                <a:ea typeface="Verdana" panose="020B0604030504040204" pitchFamily="34" charset="0"/>
              </a:rPr>
              <a:t> is on the Review tab</a:t>
            </a:r>
          </a:p>
          <a:p>
            <a:endParaRPr lang="en-US" sz="2400">
              <a:latin typeface="Verdana" panose="020B0604030504040204" pitchFamily="34" charset="0"/>
              <a:ea typeface="Verdana" panose="020B0604030504040204" pitchFamily="34" charset="0"/>
            </a:endParaRPr>
          </a:p>
          <a:p>
            <a:r>
              <a:rPr lang="en-US" sz="2400" b="1">
                <a:latin typeface="Verdana" panose="020B0604030504040204" pitchFamily="34" charset="0"/>
                <a:ea typeface="Verdana" panose="020B0604030504040204" pitchFamily="34" charset="0"/>
              </a:rPr>
              <a:t>   Don't see Accessibility Checker?</a:t>
            </a:r>
          </a:p>
          <a:p>
            <a:endParaRPr lang="en-US" sz="2400" b="1">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If you don't see the Check Accessibility button on the Review tab, follow these steps</a:t>
            </a: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Select File &gt; Info.</a:t>
            </a:r>
          </a:p>
          <a:p>
            <a:pPr marL="342900" indent="-34290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r>
              <a:rPr lang="en-US" sz="2400">
                <a:latin typeface="Verdana" panose="020B0604030504040204" pitchFamily="34" charset="0"/>
                <a:ea typeface="Verdana" panose="020B0604030504040204" pitchFamily="34" charset="0"/>
              </a:rPr>
              <a:t>Select the Check for Issues button.</a:t>
            </a:r>
          </a:p>
          <a:p>
            <a:endParaRPr lang="en-GB"/>
          </a:p>
        </p:txBody>
      </p:sp>
      <p:pic>
        <p:nvPicPr>
          <p:cNvPr id="9" name="Picture 8" descr="Check accessibility on the rewiew tab">
            <a:extLst>
              <a:ext uri="{FF2B5EF4-FFF2-40B4-BE49-F238E27FC236}">
                <a16:creationId xmlns:a16="http://schemas.microsoft.com/office/drawing/2014/main" id="{B6CE7484-88D9-4820-99DA-A15CD1E4B4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9153" y="696479"/>
            <a:ext cx="3418491" cy="1535579"/>
          </a:xfrm>
          <a:prstGeom prst="rect">
            <a:avLst/>
          </a:prstGeom>
        </p:spPr>
      </p:pic>
      <p:pic>
        <p:nvPicPr>
          <p:cNvPr id="7" name="Content Placeholder 6" descr="showing Check accessibility from info.">
            <a:extLst>
              <a:ext uri="{FF2B5EF4-FFF2-40B4-BE49-F238E27FC236}">
                <a16:creationId xmlns:a16="http://schemas.microsoft.com/office/drawing/2014/main" id="{C993B432-84AD-4CD9-845A-058EDEBDAF15}"/>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6866956" y="2448732"/>
            <a:ext cx="4925875" cy="3938687"/>
          </a:xfrm>
        </p:spPr>
      </p:pic>
    </p:spTree>
    <p:extLst>
      <p:ext uri="{BB962C8B-B14F-4D97-AF65-F5344CB8AC3E}">
        <p14:creationId xmlns:p14="http://schemas.microsoft.com/office/powerpoint/2010/main" val="1130009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1B62-8AFD-4A41-A8B0-D479E23ACB02}"/>
              </a:ext>
            </a:extLst>
          </p:cNvPr>
          <p:cNvSpPr>
            <a:spLocks noGrp="1"/>
          </p:cNvSpPr>
          <p:nvPr>
            <p:ph type="title"/>
          </p:nvPr>
        </p:nvSpPr>
        <p:spPr>
          <a:xfrm>
            <a:off x="838200" y="167763"/>
            <a:ext cx="10515600" cy="1325563"/>
          </a:xfrm>
        </p:spPr>
        <p:txBody>
          <a:bodyPr/>
          <a:lstStyle/>
          <a:p>
            <a:r>
              <a:rPr lang="en-GB"/>
              <a:t>Accessibility Checker  </a:t>
            </a:r>
          </a:p>
        </p:txBody>
      </p:sp>
      <p:sp>
        <p:nvSpPr>
          <p:cNvPr id="3" name="Content Placeholder 2">
            <a:extLst>
              <a:ext uri="{FF2B5EF4-FFF2-40B4-BE49-F238E27FC236}">
                <a16:creationId xmlns:a16="http://schemas.microsoft.com/office/drawing/2014/main" id="{06C1074B-5D79-4B5F-9996-62FFF06E81C1}"/>
              </a:ext>
            </a:extLst>
          </p:cNvPr>
          <p:cNvSpPr>
            <a:spLocks noGrp="1"/>
          </p:cNvSpPr>
          <p:nvPr>
            <p:ph idx="1"/>
          </p:nvPr>
        </p:nvSpPr>
        <p:spPr>
          <a:xfrm>
            <a:off x="838200" y="1298682"/>
            <a:ext cx="10515600" cy="1526161"/>
          </a:xfrm>
        </p:spPr>
        <p:txBody>
          <a:bodyPr>
            <a:normAutofit fontScale="85000" lnSpcReduction="20000"/>
          </a:bodyPr>
          <a:lstStyle/>
          <a:p>
            <a:pPr>
              <a:lnSpc>
                <a:spcPct val="150000"/>
              </a:lnSpc>
            </a:pPr>
            <a:r>
              <a:rPr lang="en-US"/>
              <a:t>The Accessibility Checker is a great tool in Office products that we can use to check our document for accessibility issues.  However, it will not catch everything. </a:t>
            </a:r>
          </a:p>
          <a:p>
            <a:pPr marL="0" indent="0">
              <a:lnSpc>
                <a:spcPct val="100000"/>
              </a:lnSpc>
              <a:buNone/>
            </a:pPr>
            <a:endParaRPr lang="en-US" sz="2400"/>
          </a:p>
        </p:txBody>
      </p:sp>
      <p:sp>
        <p:nvSpPr>
          <p:cNvPr id="5" name="TextBox 4">
            <a:extLst>
              <a:ext uri="{FF2B5EF4-FFF2-40B4-BE49-F238E27FC236}">
                <a16:creationId xmlns:a16="http://schemas.microsoft.com/office/drawing/2014/main" id="{D975210E-D1B4-464F-BA99-BCA8669A929F}"/>
              </a:ext>
            </a:extLst>
          </p:cNvPr>
          <p:cNvSpPr txBox="1"/>
          <p:nvPr/>
        </p:nvSpPr>
        <p:spPr>
          <a:xfrm>
            <a:off x="838200" y="2836517"/>
            <a:ext cx="4729843" cy="3170099"/>
          </a:xfrm>
          <a:prstGeom prst="rect">
            <a:avLst/>
          </a:prstGeom>
          <a:noFill/>
        </p:spPr>
        <p:txBody>
          <a:bodyPr wrap="square" rtlCol="0">
            <a:spAutoFit/>
          </a:bodyPr>
          <a:lstStyle/>
          <a:p>
            <a:r>
              <a:rPr lang="en-GB" sz="3200" b="1">
                <a:latin typeface="Verdana" panose="020B0604030504040204" pitchFamily="34" charset="0"/>
                <a:ea typeface="Verdana" panose="020B0604030504040204" pitchFamily="34" charset="0"/>
              </a:rPr>
              <a:t>It will:</a:t>
            </a:r>
          </a:p>
          <a:p>
            <a:endParaRPr lang="en-GB" sz="24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GB" sz="2400">
                <a:latin typeface="Verdana" panose="020B0604030504040204" pitchFamily="34" charset="0"/>
                <a:ea typeface="Verdana" panose="020B0604030504040204" pitchFamily="34" charset="0"/>
              </a:rPr>
              <a:t>Alert you to issues (Error) that would be a barrier to accessibility </a:t>
            </a:r>
          </a:p>
          <a:p>
            <a:endParaRPr lang="en-GB" sz="24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GB" sz="2400">
                <a:latin typeface="Verdana" panose="020B0604030504040204" pitchFamily="34" charset="0"/>
                <a:ea typeface="Verdana" panose="020B0604030504040204" pitchFamily="34" charset="0"/>
              </a:rPr>
              <a:t>Explain why you should fix issues and how to fix them </a:t>
            </a:r>
          </a:p>
        </p:txBody>
      </p:sp>
      <p:sp>
        <p:nvSpPr>
          <p:cNvPr id="6" name="TextBox 5">
            <a:extLst>
              <a:ext uri="{FF2B5EF4-FFF2-40B4-BE49-F238E27FC236}">
                <a16:creationId xmlns:a16="http://schemas.microsoft.com/office/drawing/2014/main" id="{71184A52-FC8A-4391-88CF-CA38C8E2AED7}"/>
              </a:ext>
            </a:extLst>
          </p:cNvPr>
          <p:cNvSpPr txBox="1"/>
          <p:nvPr/>
        </p:nvSpPr>
        <p:spPr>
          <a:xfrm>
            <a:off x="6096000" y="2803859"/>
            <a:ext cx="5465736" cy="3280065"/>
          </a:xfrm>
          <a:prstGeom prst="rect">
            <a:avLst/>
          </a:prstGeom>
          <a:noFill/>
        </p:spPr>
        <p:txBody>
          <a:bodyPr wrap="square" rtlCol="0">
            <a:spAutoFit/>
          </a:bodyPr>
          <a:lstStyle/>
          <a:p>
            <a:r>
              <a:rPr lang="en-GB" sz="3200" b="1">
                <a:latin typeface="Verdana" panose="020B0604030504040204" pitchFamily="34" charset="0"/>
                <a:ea typeface="Verdana" panose="020B0604030504040204" pitchFamily="34" charset="0"/>
              </a:rPr>
              <a:t>It won’t: </a:t>
            </a:r>
            <a:endParaRPr lang="en-GB" sz="2400" b="1">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
            </a:pPr>
            <a:r>
              <a:rPr lang="en-US" sz="2400">
                <a:latin typeface="Verdana" panose="020B0604030504040204" pitchFamily="34" charset="0"/>
                <a:ea typeface="Verdana" panose="020B0604030504040204" pitchFamily="34" charset="0"/>
              </a:rPr>
              <a:t>Check when headings are not real headings </a:t>
            </a:r>
          </a:p>
          <a:p>
            <a:pPr marL="285750" indent="-285750">
              <a:lnSpc>
                <a:spcPct val="150000"/>
              </a:lnSpc>
              <a:buFont typeface="Wingdings" panose="05000000000000000000" pitchFamily="2" charset="2"/>
              <a:buChar char="§"/>
            </a:pPr>
            <a:r>
              <a:rPr lang="en-US" sz="2400">
                <a:latin typeface="Verdana" panose="020B0604030504040204" pitchFamily="34" charset="0"/>
                <a:ea typeface="Verdana" panose="020B0604030504040204" pitchFamily="34" charset="0"/>
              </a:rPr>
              <a:t>Inaccurate content of Alt Text</a:t>
            </a:r>
          </a:p>
          <a:p>
            <a:pPr marL="285750" indent="-285750">
              <a:lnSpc>
                <a:spcPct val="150000"/>
              </a:lnSpc>
              <a:buFont typeface="Wingdings" panose="05000000000000000000" pitchFamily="2" charset="2"/>
              <a:buChar char="§"/>
            </a:pPr>
            <a:r>
              <a:rPr lang="en-US" sz="2400">
                <a:latin typeface="Verdana" panose="020B0604030504040204" pitchFamily="34" charset="0"/>
                <a:ea typeface="Verdana" panose="020B0604030504040204" pitchFamily="34" charset="0"/>
              </a:rPr>
              <a:t>Call out lists that are not formatted as lists</a:t>
            </a:r>
          </a:p>
        </p:txBody>
      </p:sp>
    </p:spTree>
    <p:extLst>
      <p:ext uri="{BB962C8B-B14F-4D97-AF65-F5344CB8AC3E}">
        <p14:creationId xmlns:p14="http://schemas.microsoft.com/office/powerpoint/2010/main" val="2717216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1FB9-C355-4543-A207-11257E06F596}"/>
              </a:ext>
            </a:extLst>
          </p:cNvPr>
          <p:cNvSpPr>
            <a:spLocks noGrp="1"/>
          </p:cNvSpPr>
          <p:nvPr>
            <p:ph type="title"/>
          </p:nvPr>
        </p:nvSpPr>
        <p:spPr>
          <a:xfrm>
            <a:off x="555171" y="365126"/>
            <a:ext cx="10798629" cy="1068614"/>
          </a:xfrm>
        </p:spPr>
        <p:txBody>
          <a:bodyPr/>
          <a:lstStyle/>
          <a:p>
            <a:r>
              <a:rPr lang="en-GB"/>
              <a:t>The checker’s Inspection Results </a:t>
            </a:r>
          </a:p>
        </p:txBody>
      </p:sp>
      <p:sp>
        <p:nvSpPr>
          <p:cNvPr id="3" name="Content Placeholder 2">
            <a:extLst>
              <a:ext uri="{FF2B5EF4-FFF2-40B4-BE49-F238E27FC236}">
                <a16:creationId xmlns:a16="http://schemas.microsoft.com/office/drawing/2014/main" id="{34986DFE-D834-44A8-8F86-B2BA1A7414DB}"/>
              </a:ext>
            </a:extLst>
          </p:cNvPr>
          <p:cNvSpPr>
            <a:spLocks noGrp="1"/>
          </p:cNvSpPr>
          <p:nvPr>
            <p:ph idx="1"/>
          </p:nvPr>
        </p:nvSpPr>
        <p:spPr>
          <a:xfrm>
            <a:off x="696685" y="1253330"/>
            <a:ext cx="10515600" cy="5239543"/>
          </a:xfrm>
        </p:spPr>
        <p:txBody>
          <a:bodyPr>
            <a:noAutofit/>
          </a:bodyPr>
          <a:lstStyle/>
          <a:p>
            <a:pPr marL="0" indent="0">
              <a:lnSpc>
                <a:spcPct val="150000"/>
              </a:lnSpc>
              <a:buNone/>
            </a:pPr>
            <a:r>
              <a:rPr lang="en-US" sz="2400" b="1"/>
              <a:t>Errors: </a:t>
            </a:r>
            <a:r>
              <a:rPr lang="en-US" sz="2400"/>
              <a:t>content that makes a document very difficult or impossible to access. Example: an image with no alt text.</a:t>
            </a:r>
          </a:p>
          <a:p>
            <a:pPr marL="0" indent="0">
              <a:lnSpc>
                <a:spcPct val="150000"/>
              </a:lnSpc>
              <a:buNone/>
            </a:pPr>
            <a:r>
              <a:rPr lang="en-US" sz="2400" b="1"/>
              <a:t>Warnings: </a:t>
            </a:r>
            <a:r>
              <a:rPr lang="en-US" sz="2400"/>
              <a:t>content that in most cases makes the document difficult to access. Example: a link with text that is not descriptive of its function.</a:t>
            </a:r>
          </a:p>
          <a:p>
            <a:pPr marL="0" indent="0">
              <a:lnSpc>
                <a:spcPct val="150000"/>
              </a:lnSpc>
              <a:buNone/>
            </a:pPr>
            <a:r>
              <a:rPr lang="en-US" sz="2400" b="1"/>
              <a:t>Tips: </a:t>
            </a:r>
            <a:r>
              <a:rPr lang="en-US" sz="2400"/>
              <a:t>accessible content, but that might be better organized or presented. Example: skipping from a first-level heading to a third-level heading.</a:t>
            </a:r>
            <a:endParaRPr lang="en-GB" sz="2400"/>
          </a:p>
        </p:txBody>
      </p:sp>
    </p:spTree>
    <p:extLst>
      <p:ext uri="{BB962C8B-B14F-4D97-AF65-F5344CB8AC3E}">
        <p14:creationId xmlns:p14="http://schemas.microsoft.com/office/powerpoint/2010/main" val="3299293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1DB3A2-F686-4109-A160-C9FE03EF37E1}"/>
              </a:ext>
            </a:extLst>
          </p:cNvPr>
          <p:cNvSpPr>
            <a:spLocks noGrp="1"/>
          </p:cNvSpPr>
          <p:nvPr>
            <p:ph type="title"/>
          </p:nvPr>
        </p:nvSpPr>
        <p:spPr>
          <a:xfrm>
            <a:off x="838200" y="201706"/>
            <a:ext cx="10515600" cy="1325563"/>
          </a:xfrm>
        </p:spPr>
        <p:txBody>
          <a:bodyPr/>
          <a:lstStyle/>
          <a:p>
            <a:r>
              <a:rPr lang="it-IT"/>
              <a:t>Document properties  </a:t>
            </a:r>
            <a:endParaRPr lang="en-GB"/>
          </a:p>
        </p:txBody>
      </p:sp>
      <p:sp>
        <p:nvSpPr>
          <p:cNvPr id="3" name="Segnaposto contenuto 2">
            <a:extLst>
              <a:ext uri="{FF2B5EF4-FFF2-40B4-BE49-F238E27FC236}">
                <a16:creationId xmlns:a16="http://schemas.microsoft.com/office/drawing/2014/main" id="{8D2B5EEF-3916-42DF-B897-C01B4389C80B}"/>
              </a:ext>
            </a:extLst>
          </p:cNvPr>
          <p:cNvSpPr>
            <a:spLocks noGrp="1"/>
          </p:cNvSpPr>
          <p:nvPr>
            <p:ph idx="1"/>
          </p:nvPr>
        </p:nvSpPr>
        <p:spPr>
          <a:xfrm>
            <a:off x="729712" y="1527269"/>
            <a:ext cx="10515600" cy="4351338"/>
          </a:xfrm>
        </p:spPr>
        <p:txBody>
          <a:bodyPr>
            <a:normAutofit/>
          </a:bodyPr>
          <a:lstStyle/>
          <a:p>
            <a:pPr marL="0" indent="0">
              <a:buNone/>
            </a:pPr>
            <a:r>
              <a:rPr lang="en-US" sz="2400"/>
              <a:t>Document properties permits the creator to enter information about:</a:t>
            </a:r>
          </a:p>
          <a:p>
            <a:pPr marL="0" indent="0">
              <a:buNone/>
            </a:pPr>
            <a:endParaRPr lang="en-US" sz="2400"/>
          </a:p>
          <a:p>
            <a:pPr>
              <a:buFont typeface="Wingdings" panose="05000000000000000000" pitchFamily="2" charset="2"/>
              <a:buChar char="§"/>
            </a:pPr>
            <a:r>
              <a:rPr lang="en-US" sz="2400"/>
              <a:t>Title</a:t>
            </a:r>
          </a:p>
          <a:p>
            <a:pPr>
              <a:buFont typeface="Wingdings" panose="05000000000000000000" pitchFamily="2" charset="2"/>
              <a:buChar char="§"/>
            </a:pPr>
            <a:r>
              <a:rPr lang="en-US" sz="2400"/>
              <a:t>Author</a:t>
            </a:r>
          </a:p>
          <a:p>
            <a:pPr>
              <a:buFont typeface="Wingdings" panose="05000000000000000000" pitchFamily="2" charset="2"/>
              <a:buChar char="§"/>
            </a:pPr>
            <a:r>
              <a:rPr lang="en-US" sz="2400"/>
              <a:t>Key search words</a:t>
            </a:r>
          </a:p>
          <a:p>
            <a:pPr>
              <a:buFont typeface="Wingdings" panose="05000000000000000000" pitchFamily="2" charset="2"/>
              <a:buChar char="§"/>
            </a:pPr>
            <a:r>
              <a:rPr lang="en-US" sz="2400"/>
              <a:t>Language</a:t>
            </a:r>
          </a:p>
          <a:p>
            <a:pPr>
              <a:buFont typeface="Wingdings" panose="05000000000000000000" pitchFamily="2" charset="2"/>
              <a:buChar char="§"/>
            </a:pPr>
            <a:r>
              <a:rPr lang="en-US" sz="2400"/>
              <a:t>Comments </a:t>
            </a:r>
            <a:endParaRPr lang="en-GB" sz="2400"/>
          </a:p>
        </p:txBody>
      </p:sp>
      <p:pic>
        <p:nvPicPr>
          <p:cNvPr id="4" name="Picture 3" descr="Showing the properties of the document:&#10;where to write the author, language, title, comments. &#10;We go to file and info">
            <a:extLst>
              <a:ext uri="{FF2B5EF4-FFF2-40B4-BE49-F238E27FC236}">
                <a16:creationId xmlns:a16="http://schemas.microsoft.com/office/drawing/2014/main" id="{608093CC-465C-4946-A061-FA67FCE2D097}"/>
              </a:ext>
            </a:extLst>
          </p:cNvPr>
          <p:cNvPicPr>
            <a:picLocks noChangeAspect="1"/>
          </p:cNvPicPr>
          <p:nvPr/>
        </p:nvPicPr>
        <p:blipFill>
          <a:blip r:embed="rId3"/>
          <a:stretch>
            <a:fillRect/>
          </a:stretch>
        </p:blipFill>
        <p:spPr>
          <a:xfrm>
            <a:off x="4267461" y="2041485"/>
            <a:ext cx="6791871" cy="435133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A2E7B33-7EFA-4B57-87A5-DA3073562F22}"/>
                  </a:ext>
                  <a:ext uri="{C183D7F6-B498-43B3-948B-1728B52AA6E4}">
                    <adec:decorative xmlns:adec="http://schemas.microsoft.com/office/drawing/2017/decorative" val="1"/>
                  </a:ext>
                </a:extLst>
              </p14:cNvPr>
              <p14:cNvContentPartPr/>
              <p14:nvPr/>
            </p14:nvContentPartPr>
            <p14:xfrm>
              <a:off x="-1159766" y="2824457"/>
              <a:ext cx="360" cy="360"/>
            </p14:xfrm>
          </p:contentPart>
        </mc:Choice>
        <mc:Fallback xmlns="">
          <p:pic>
            <p:nvPicPr>
              <p:cNvPr id="7" name="Ink 6">
                <a:extLst>
                  <a:ext uri="{FF2B5EF4-FFF2-40B4-BE49-F238E27FC236}">
                    <a16:creationId xmlns:a16="http://schemas.microsoft.com/office/drawing/2014/main" id="{AA2E7B33-7EFA-4B57-87A5-DA3073562F22}"/>
                  </a:ext>
                  <a:ext uri="{C183D7F6-B498-43B3-948B-1728B52AA6E4}">
                    <adec:decorative xmlns:adec="http://schemas.microsoft.com/office/drawing/2017/decorative" val="1"/>
                  </a:ext>
                </a:extLst>
              </p:cNvPr>
              <p:cNvPicPr/>
              <p:nvPr/>
            </p:nvPicPr>
            <p:blipFill>
              <a:blip r:embed="rId5"/>
              <a:stretch>
                <a:fillRect/>
              </a:stretch>
            </p:blipFill>
            <p:spPr>
              <a:xfrm>
                <a:off x="-1177766" y="2806457"/>
                <a:ext cx="36000" cy="36000"/>
              </a:xfrm>
              <a:prstGeom prst="rect">
                <a:avLst/>
              </a:prstGeom>
            </p:spPr>
          </p:pic>
        </mc:Fallback>
      </mc:AlternateContent>
    </p:spTree>
    <p:extLst>
      <p:ext uri="{BB962C8B-B14F-4D97-AF65-F5344CB8AC3E}">
        <p14:creationId xmlns:p14="http://schemas.microsoft.com/office/powerpoint/2010/main" val="983103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87E8A-2602-420F-9B14-12B5B9F01EEE}"/>
              </a:ext>
            </a:extLst>
          </p:cNvPr>
          <p:cNvSpPr>
            <a:spLocks noGrp="1"/>
          </p:cNvSpPr>
          <p:nvPr>
            <p:ph type="title"/>
          </p:nvPr>
        </p:nvSpPr>
        <p:spPr>
          <a:xfrm>
            <a:off x="627970" y="365125"/>
            <a:ext cx="10936060" cy="1241415"/>
          </a:xfrm>
        </p:spPr>
        <p:txBody>
          <a:bodyPr>
            <a:noAutofit/>
          </a:bodyPr>
          <a:lstStyle/>
          <a:p>
            <a:br>
              <a:rPr lang="it-IT"/>
            </a:br>
            <a:r>
              <a:rPr lang="it-IT"/>
              <a:t>Convert Word Document to PDF</a:t>
            </a:r>
            <a:br>
              <a:rPr lang="it-IT"/>
            </a:br>
            <a:endParaRPr lang="en-GB"/>
          </a:p>
        </p:txBody>
      </p:sp>
      <p:sp>
        <p:nvSpPr>
          <p:cNvPr id="6" name="TextBox 5">
            <a:extLst>
              <a:ext uri="{FF2B5EF4-FFF2-40B4-BE49-F238E27FC236}">
                <a16:creationId xmlns:a16="http://schemas.microsoft.com/office/drawing/2014/main" id="{32598114-7A4E-48C2-AC88-9026F91F49A3}"/>
              </a:ext>
            </a:extLst>
          </p:cNvPr>
          <p:cNvSpPr txBox="1"/>
          <p:nvPr/>
        </p:nvSpPr>
        <p:spPr>
          <a:xfrm>
            <a:off x="417740" y="1606540"/>
            <a:ext cx="7403646" cy="4893647"/>
          </a:xfrm>
          <a:prstGeom prst="rect">
            <a:avLst/>
          </a:prstGeom>
          <a:noFill/>
        </p:spPr>
        <p:txBody>
          <a:bodyPr wrap="square">
            <a:spAutoFit/>
          </a:bodyPr>
          <a:lstStyle/>
          <a:p>
            <a:pPr marL="285750" indent="-285750">
              <a:buFont typeface="Wingdings" panose="05000000000000000000" pitchFamily="2" charset="2"/>
              <a:buChar char="§"/>
            </a:pPr>
            <a:r>
              <a:rPr lang="en-US" sz="2400">
                <a:latin typeface="Verdana" panose="020B0604030504040204" pitchFamily="34" charset="0"/>
                <a:ea typeface="Verdana" panose="020B0604030504040204" pitchFamily="34" charset="0"/>
              </a:rPr>
              <a:t>Make sure the original Word document is accessible</a:t>
            </a:r>
          </a:p>
          <a:p>
            <a:pPr marL="285750" indent="-285750">
              <a:buFont typeface="Wingdings" panose="05000000000000000000" pitchFamily="2" charset="2"/>
              <a:buChar char="§"/>
            </a:pPr>
            <a:endParaRPr lang="en-US" sz="2400">
              <a:latin typeface="Verdana" panose="020B0604030504040204" pitchFamily="34" charset="0"/>
              <a:ea typeface="Verdana" panose="020B0604030504040204" pitchFamily="34" charset="0"/>
            </a:endParaRPr>
          </a:p>
          <a:p>
            <a:r>
              <a:rPr lang="en-US" sz="2400">
                <a:latin typeface="Verdana" panose="020B0604030504040204" pitchFamily="34" charset="0"/>
                <a:ea typeface="Verdana" panose="020B0604030504040204" pitchFamily="34" charset="0"/>
              </a:rPr>
              <a:t>The exported PDF will preserve the accessible features of the Word document, including:</a:t>
            </a:r>
          </a:p>
          <a:p>
            <a:endParaRPr lang="en-US" sz="24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Heading structure</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Alternate text for images</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Lists</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Tables</a:t>
            </a:r>
          </a:p>
          <a:p>
            <a:pPr marL="285750" indent="-285750">
              <a:buFont typeface="Arial" panose="020B0604020202020204" pitchFamily="34" charset="0"/>
              <a:buChar char="•"/>
            </a:pPr>
            <a:endParaRPr lang="en-US" sz="2400">
              <a:latin typeface="Verdana" panose="020B0604030504040204" pitchFamily="34" charset="0"/>
              <a:ea typeface="Verdana" panose="020B0604030504040204" pitchFamily="34" charset="0"/>
            </a:endParaRPr>
          </a:p>
          <a:p>
            <a:r>
              <a:rPr lang="en-US" sz="2400">
                <a:latin typeface="Verdana" panose="020B0604030504040204" pitchFamily="34" charset="0"/>
                <a:ea typeface="Verdana" panose="020B0604030504040204" pitchFamily="34" charset="0"/>
              </a:rPr>
              <a:t>The process of creating an accessible PDF requires the installation of Adobe Acrobat Pro. </a:t>
            </a:r>
            <a:endParaRPr lang="en-GB" sz="2400">
              <a:latin typeface="Verdana" panose="020B0604030504040204" pitchFamily="34" charset="0"/>
              <a:ea typeface="Verdana" panose="020B0604030504040204" pitchFamily="34" charset="0"/>
            </a:endParaRPr>
          </a:p>
        </p:txBody>
      </p:sp>
      <p:pic>
        <p:nvPicPr>
          <p:cNvPr id="5" name="Segnaposto contenuto 4" descr="word document to pfd ">
            <a:extLst>
              <a:ext uri="{FF2B5EF4-FFF2-40B4-BE49-F238E27FC236}">
                <a16:creationId xmlns:a16="http://schemas.microsoft.com/office/drawing/2014/main" id="{7621072B-B721-4CF6-98C1-1BA28759123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960755" y="2323946"/>
            <a:ext cx="3813505" cy="2585323"/>
          </a:xfrm>
        </p:spPr>
      </p:pic>
    </p:spTree>
    <p:extLst>
      <p:ext uri="{BB962C8B-B14F-4D97-AF65-F5344CB8AC3E}">
        <p14:creationId xmlns:p14="http://schemas.microsoft.com/office/powerpoint/2010/main" val="269145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1C9D-C6F2-4B1F-9328-C302E17C7254}"/>
              </a:ext>
            </a:extLst>
          </p:cNvPr>
          <p:cNvSpPr>
            <a:spLocks noGrp="1"/>
          </p:cNvSpPr>
          <p:nvPr>
            <p:ph type="title"/>
          </p:nvPr>
        </p:nvSpPr>
        <p:spPr>
          <a:xfrm>
            <a:off x="552091" y="365125"/>
            <a:ext cx="10801709" cy="1325563"/>
          </a:xfrm>
        </p:spPr>
        <p:txBody>
          <a:bodyPr/>
          <a:lstStyle/>
          <a:p>
            <a:r>
              <a:rPr lang="en-GB"/>
              <a:t>Make your check list</a:t>
            </a:r>
          </a:p>
        </p:txBody>
      </p:sp>
      <p:sp>
        <p:nvSpPr>
          <p:cNvPr id="3" name="Content Placeholder 2">
            <a:extLst>
              <a:ext uri="{FF2B5EF4-FFF2-40B4-BE49-F238E27FC236}">
                <a16:creationId xmlns:a16="http://schemas.microsoft.com/office/drawing/2014/main" id="{BA03A5AD-A4C3-4B2D-A76F-7DFB8C244062}"/>
              </a:ext>
            </a:extLst>
          </p:cNvPr>
          <p:cNvSpPr>
            <a:spLocks noGrp="1"/>
          </p:cNvSpPr>
          <p:nvPr>
            <p:ph sz="half" idx="1"/>
          </p:nvPr>
        </p:nvSpPr>
        <p:spPr>
          <a:xfrm>
            <a:off x="552091" y="1690688"/>
            <a:ext cx="10801709" cy="4606595"/>
          </a:xfrm>
        </p:spPr>
        <p:txBody>
          <a:bodyPr vert="horz" lIns="91440" tIns="45720" rIns="91440" bIns="45720" rtlCol="0" anchor="t">
            <a:normAutofit/>
          </a:bodyPr>
          <a:lstStyle/>
          <a:p>
            <a:pPr marL="0" indent="0">
              <a:lnSpc>
                <a:spcPct val="150000"/>
              </a:lnSpc>
              <a:buNone/>
            </a:pPr>
            <a:r>
              <a:rPr lang="en-US" sz="2200" dirty="0">
                <a:latin typeface="Verdana"/>
                <a:ea typeface="Verdana"/>
              </a:rPr>
              <a:t>Use this checklist to make sure everyone can interact with your </a:t>
            </a:r>
            <a:r>
              <a:rPr lang="en-GB" sz="2200" dirty="0">
                <a:latin typeface="Verdana"/>
                <a:ea typeface="Verdana"/>
              </a:rPr>
              <a:t>Tweets:</a:t>
            </a:r>
          </a:p>
          <a:p>
            <a:pPr marL="0" indent="0">
              <a:lnSpc>
                <a:spcPct val="150000"/>
              </a:lnSpc>
              <a:buNone/>
            </a:pPr>
            <a:endParaRPr lang="en-GB" sz="2200"/>
          </a:p>
          <a:p>
            <a:pPr>
              <a:lnSpc>
                <a:spcPct val="150000"/>
              </a:lnSpc>
            </a:pPr>
            <a:r>
              <a:rPr lang="en-GB" sz="2200" dirty="0">
                <a:latin typeface="Verdana"/>
                <a:ea typeface="Verdana"/>
              </a:rPr>
              <a:t>Make the text accessible</a:t>
            </a:r>
            <a:endParaRPr lang="en-GB" sz="2200" dirty="0"/>
          </a:p>
          <a:p>
            <a:pPr>
              <a:lnSpc>
                <a:spcPct val="150000"/>
              </a:lnSpc>
            </a:pPr>
            <a:r>
              <a:rPr lang="en-GB" sz="2200" dirty="0">
                <a:latin typeface="Verdana"/>
                <a:ea typeface="Verdana"/>
              </a:rPr>
              <a:t>Alternative Text Descriptions for Images</a:t>
            </a:r>
          </a:p>
          <a:p>
            <a:pPr>
              <a:lnSpc>
                <a:spcPct val="150000"/>
              </a:lnSpc>
            </a:pPr>
            <a:r>
              <a:rPr lang="en-US" sz="2200" dirty="0">
                <a:latin typeface="Verdana"/>
                <a:ea typeface="Verdana"/>
              </a:rPr>
              <a:t>Use camel case for multi-word hashtags</a:t>
            </a:r>
            <a:endParaRPr lang="en-GB" sz="2200" dirty="0">
              <a:latin typeface="Verdana"/>
              <a:ea typeface="Verdana"/>
            </a:endParaRPr>
          </a:p>
          <a:p>
            <a:pPr>
              <a:lnSpc>
                <a:spcPct val="150000"/>
              </a:lnSpc>
            </a:pPr>
            <a:r>
              <a:rPr lang="en-US" sz="2200" dirty="0">
                <a:latin typeface="Verdana"/>
                <a:ea typeface="Verdana"/>
              </a:rPr>
              <a:t>Make your link text short and understandable</a:t>
            </a:r>
          </a:p>
          <a:p>
            <a:pPr>
              <a:lnSpc>
                <a:spcPct val="150000"/>
              </a:lnSpc>
            </a:pPr>
            <a:r>
              <a:rPr lang="en-US" sz="2200" dirty="0">
                <a:latin typeface="Verdana"/>
                <a:ea typeface="Verdana"/>
              </a:rPr>
              <a:t>Include video captions</a:t>
            </a:r>
          </a:p>
          <a:p>
            <a:pPr>
              <a:lnSpc>
                <a:spcPct val="150000"/>
              </a:lnSpc>
            </a:pPr>
            <a:endParaRPr lang="en-US" sz="2200"/>
          </a:p>
          <a:p>
            <a:pPr marL="0" indent="0">
              <a:lnSpc>
                <a:spcPct val="150000"/>
              </a:lnSpc>
              <a:buNone/>
            </a:pPr>
            <a:endParaRPr lang="en-US"/>
          </a:p>
          <a:p>
            <a:endParaRPr lang="en-GB"/>
          </a:p>
          <a:p>
            <a:endParaRPr lang="en-GB"/>
          </a:p>
          <a:p>
            <a:endParaRPr lang="en-GB"/>
          </a:p>
        </p:txBody>
      </p:sp>
      <p:pic>
        <p:nvPicPr>
          <p:cNvPr id="6" name="Picture 5" descr="Clipboard symbol  ">
            <a:extLst>
              <a:ext uri="{FF2B5EF4-FFF2-40B4-BE49-F238E27FC236}">
                <a16:creationId xmlns:a16="http://schemas.microsoft.com/office/drawing/2014/main" id="{77BE65A5-4931-48FC-A95A-30CAFBE22160}"/>
              </a:ext>
            </a:extLst>
          </p:cNvPr>
          <p:cNvPicPr>
            <a:picLocks noChangeAspect="1"/>
          </p:cNvPicPr>
          <p:nvPr/>
        </p:nvPicPr>
        <p:blipFill>
          <a:blip r:embed="rId3"/>
          <a:stretch>
            <a:fillRect/>
          </a:stretch>
        </p:blipFill>
        <p:spPr>
          <a:xfrm>
            <a:off x="8318966" y="2842803"/>
            <a:ext cx="2731245" cy="2725148"/>
          </a:xfrm>
          <a:prstGeom prst="rect">
            <a:avLst/>
          </a:prstGeom>
        </p:spPr>
      </p:pic>
    </p:spTree>
    <p:extLst>
      <p:ext uri="{BB962C8B-B14F-4D97-AF65-F5344CB8AC3E}">
        <p14:creationId xmlns:p14="http://schemas.microsoft.com/office/powerpoint/2010/main" val="1355781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8E4C4-556F-48F1-AE90-B63C89470669}"/>
              </a:ext>
            </a:extLst>
          </p:cNvPr>
          <p:cNvSpPr/>
          <p:nvPr/>
        </p:nvSpPr>
        <p:spPr>
          <a:xfrm>
            <a:off x="0" y="0"/>
            <a:ext cx="12871048" cy="703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a:extLst>
              <a:ext uri="{FF2B5EF4-FFF2-40B4-BE49-F238E27FC236}">
                <a16:creationId xmlns:a16="http://schemas.microsoft.com/office/drawing/2014/main" id="{27F9A00E-D4A9-210B-0C62-C95B90017867}"/>
              </a:ext>
            </a:extLst>
          </p:cNvPr>
          <p:cNvSpPr>
            <a:spLocks noGrp="1"/>
          </p:cNvSpPr>
          <p:nvPr>
            <p:ph type="ctrTitle"/>
          </p:nvPr>
        </p:nvSpPr>
        <p:spPr>
          <a:xfrm>
            <a:off x="1524000" y="539203"/>
            <a:ext cx="11347048" cy="3973095"/>
          </a:xfrm>
        </p:spPr>
        <p:txBody>
          <a:bodyPr>
            <a:normAutofit/>
          </a:bodyPr>
          <a:lstStyle/>
          <a:p>
            <a:pPr algn="l"/>
            <a:r>
              <a:rPr lang="en-GB" sz="7200" b="1">
                <a:solidFill>
                  <a:schemeClr val="bg1"/>
                </a:solidFill>
              </a:rPr>
              <a:t>Accessible</a:t>
            </a:r>
            <a:br>
              <a:rPr lang="en-GB" sz="7200" b="1">
                <a:solidFill>
                  <a:schemeClr val="bg1"/>
                </a:solidFill>
              </a:rPr>
            </a:br>
            <a:r>
              <a:rPr lang="en-GB" sz="7200" b="1">
                <a:solidFill>
                  <a:schemeClr val="bg1"/>
                </a:solidFill>
              </a:rPr>
              <a:t>newsletters</a:t>
            </a:r>
            <a:endParaRPr lang="fr-BE" sz="7200">
              <a:solidFill>
                <a:schemeClr val="bg1"/>
              </a:solidFill>
            </a:endParaRPr>
          </a:p>
        </p:txBody>
      </p:sp>
    </p:spTree>
    <p:extLst>
      <p:ext uri="{BB962C8B-B14F-4D97-AF65-F5344CB8AC3E}">
        <p14:creationId xmlns:p14="http://schemas.microsoft.com/office/powerpoint/2010/main" val="1694894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Thank you for your attention</a:t>
            </a:r>
          </a:p>
        </p:txBody>
      </p:sp>
      <p:sp>
        <p:nvSpPr>
          <p:cNvPr id="10" name="Content Placeholder 9"/>
          <p:cNvSpPr>
            <a:spLocks noGrp="1"/>
          </p:cNvSpPr>
          <p:nvPr>
            <p:ph sz="half" idx="1"/>
          </p:nvPr>
        </p:nvSpPr>
        <p:spPr>
          <a:xfrm>
            <a:off x="838199" y="1825625"/>
            <a:ext cx="7803995" cy="4351338"/>
          </a:xfrm>
        </p:spPr>
        <p:txBody>
          <a:bodyPr>
            <a:normAutofit/>
          </a:bodyPr>
          <a:lstStyle/>
          <a:p>
            <a:pPr marL="0" indent="0">
              <a:buNone/>
            </a:pPr>
            <a:r>
              <a:rPr lang="en-GB"/>
              <a:t>The European Disability Forum</a:t>
            </a:r>
          </a:p>
          <a:p>
            <a:pPr marL="0" indent="0">
              <a:buNone/>
            </a:pPr>
            <a:r>
              <a:rPr lang="en-GB">
                <a:hlinkClick r:id="rId3"/>
              </a:rPr>
              <a:t>www.edf-feph.org</a:t>
            </a:r>
            <a:r>
              <a:rPr lang="en-GB"/>
              <a:t> </a:t>
            </a:r>
          </a:p>
          <a:p>
            <a:pPr marL="0" indent="0">
              <a:buNone/>
            </a:pPr>
            <a:endParaRPr lang="en-GB"/>
          </a:p>
          <a:p>
            <a:pPr marL="0" indent="0">
              <a:buNone/>
            </a:pPr>
            <a:r>
              <a:rPr lang="en-GB" dirty="0"/>
              <a:t>Avenue des Arts 7-8,</a:t>
            </a:r>
            <a:br>
              <a:rPr lang="en-GB"/>
            </a:br>
            <a:r>
              <a:rPr lang="en-GB" dirty="0" err="1"/>
              <a:t>Bruxelles</a:t>
            </a:r>
            <a:r>
              <a:rPr lang="en-GB" dirty="0"/>
              <a:t> 1210,</a:t>
            </a:r>
            <a:br>
              <a:rPr lang="en-GB"/>
            </a:br>
            <a:r>
              <a:rPr lang="en-GB" dirty="0"/>
              <a:t>Belgium</a:t>
            </a:r>
          </a:p>
          <a:p>
            <a:pPr marL="0" indent="0">
              <a:buNone/>
            </a:pPr>
            <a:endParaRPr lang="en-GB"/>
          </a:p>
          <a:p>
            <a:pPr marL="0" indent="0">
              <a:buNone/>
            </a:pPr>
            <a:r>
              <a:rPr lang="en-GB" dirty="0"/>
              <a:t>Twitter: @MyEDF</a:t>
            </a:r>
            <a:endParaRPr lang="en-GB"/>
          </a:p>
          <a:p>
            <a:pPr marL="0" indent="0">
              <a:buNone/>
            </a:pPr>
            <a:r>
              <a:rPr lang="en-GB" dirty="0"/>
              <a:t>Facebook: @EuropeanDisabilityForumEDF</a:t>
            </a:r>
          </a:p>
          <a:p>
            <a:pPr marL="0" indent="0">
              <a:buNone/>
            </a:pPr>
            <a:endParaRPr lang="en-GB"/>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7729537" y="2048427"/>
            <a:ext cx="2798095" cy="3096117"/>
          </a:xfrm>
          <a:prstGeom prst="rect">
            <a:avLst/>
          </a:prstGeom>
        </p:spPr>
      </p:pic>
    </p:spTree>
    <p:extLst>
      <p:ext uri="{BB962C8B-B14F-4D97-AF65-F5344CB8AC3E}">
        <p14:creationId xmlns:p14="http://schemas.microsoft.com/office/powerpoint/2010/main" val="114310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212666"/>
            <a:ext cx="10843404" cy="1291147"/>
          </a:xfrm>
        </p:spPr>
        <p:txBody>
          <a:bodyPr>
            <a:normAutofit/>
          </a:bodyPr>
          <a:lstStyle/>
          <a:p>
            <a:r>
              <a:rPr lang="en-GB"/>
              <a:t>Accessible content </a:t>
            </a:r>
            <a:endParaRPr lang="en-GB" b="1">
              <a:solidFill>
                <a:srgbClr val="0070C0"/>
              </a:solidFill>
            </a:endParaRPr>
          </a:p>
        </p:txBody>
      </p:sp>
      <p:sp>
        <p:nvSpPr>
          <p:cNvPr id="3" name="Content Placeholder 2"/>
          <p:cNvSpPr>
            <a:spLocks noGrp="1"/>
          </p:cNvSpPr>
          <p:nvPr>
            <p:ph idx="1"/>
          </p:nvPr>
        </p:nvSpPr>
        <p:spPr>
          <a:xfrm>
            <a:off x="379562" y="1311215"/>
            <a:ext cx="11302042" cy="5092580"/>
          </a:xfrm>
        </p:spPr>
        <p:txBody>
          <a:bodyPr>
            <a:noAutofit/>
          </a:bodyPr>
          <a:lstStyle/>
          <a:p>
            <a:pPr marL="0" indent="0">
              <a:lnSpc>
                <a:spcPct val="150000"/>
              </a:lnSpc>
              <a:buNone/>
            </a:pPr>
            <a:r>
              <a:rPr lang="en-US" sz="2200"/>
              <a:t>Writing with clarity makes text more accessible and understandable. </a:t>
            </a:r>
          </a:p>
          <a:p>
            <a:pPr>
              <a:lnSpc>
                <a:spcPct val="150000"/>
              </a:lnSpc>
            </a:pPr>
            <a:r>
              <a:rPr lang="en-US" sz="2200"/>
              <a:t>Aim to keep every Tweet focused on one specific message, rather than trying to communicate multiple ideas</a:t>
            </a:r>
          </a:p>
          <a:p>
            <a:pPr>
              <a:lnSpc>
                <a:spcPct val="150000"/>
              </a:lnSpc>
            </a:pPr>
            <a:r>
              <a:rPr lang="en-US" sz="2200"/>
              <a:t>Simple and </a:t>
            </a:r>
            <a:r>
              <a:rPr lang="en-US" sz="2200" b="1"/>
              <a:t>plain language: easy to read, understand and use</a:t>
            </a:r>
          </a:p>
          <a:p>
            <a:pPr marL="0" indent="0">
              <a:lnSpc>
                <a:spcPct val="150000"/>
              </a:lnSpc>
              <a:buNone/>
            </a:pPr>
            <a:r>
              <a:rPr lang="en-US" sz="3200" b="1">
                <a:solidFill>
                  <a:srgbClr val="FF0000"/>
                </a:solidFill>
              </a:rPr>
              <a:t>                </a:t>
            </a:r>
            <a:r>
              <a:rPr lang="en-US" sz="4400" b="1">
                <a:solidFill>
                  <a:srgbClr val="FF0000"/>
                </a:solidFill>
              </a:rPr>
              <a:t>×</a:t>
            </a:r>
            <a:r>
              <a:rPr lang="en-US" sz="4000" b="1">
                <a:solidFill>
                  <a:srgbClr val="FF0000"/>
                </a:solidFill>
              </a:rPr>
              <a:t>                       ✔</a:t>
            </a:r>
            <a:endParaRPr lang="en-US" sz="4000" b="1">
              <a:solidFill>
                <a:srgbClr val="00B050"/>
              </a:solidFill>
            </a:endParaRPr>
          </a:p>
          <a:p>
            <a:pPr marL="0" indent="0">
              <a:lnSpc>
                <a:spcPct val="150000"/>
              </a:lnSpc>
              <a:buNone/>
            </a:pPr>
            <a:endParaRPr lang="en-US" sz="2200" b="1"/>
          </a:p>
          <a:p>
            <a:pPr>
              <a:lnSpc>
                <a:spcPct val="150000"/>
              </a:lnSpc>
            </a:pPr>
            <a:endParaRPr lang="en-GB" sz="2200"/>
          </a:p>
        </p:txBody>
      </p:sp>
      <p:pic>
        <p:nvPicPr>
          <p:cNvPr id="5" name="Picture 4" descr="The fundamental purpose of&#10;That long sentence:&#10;EDF is to advance the inclusion and wellbeing of people with disabilities and ensure that every person can fully participate in all aspects of society.&#10;The short sentence:&#10;EDF advocates for the rights, empowerment and fully inclusion of people with disabilities in society&#10;&#10;">
            <a:extLst>
              <a:ext uri="{FF2B5EF4-FFF2-40B4-BE49-F238E27FC236}">
                <a16:creationId xmlns:a16="http://schemas.microsoft.com/office/drawing/2014/main" id="{6A4F6B59-9FB7-4B36-BFC2-9D99FED9D1CE}"/>
              </a:ext>
            </a:extLst>
          </p:cNvPr>
          <p:cNvPicPr>
            <a:picLocks noChangeAspect="1"/>
          </p:cNvPicPr>
          <p:nvPr/>
        </p:nvPicPr>
        <p:blipFill>
          <a:blip r:embed="rId3"/>
          <a:stretch>
            <a:fillRect/>
          </a:stretch>
        </p:blipFill>
        <p:spPr>
          <a:xfrm>
            <a:off x="1207699" y="4554747"/>
            <a:ext cx="8764438" cy="2090587"/>
          </a:xfrm>
          <a:prstGeom prst="rect">
            <a:avLst/>
          </a:prstGeom>
        </p:spPr>
      </p:pic>
    </p:spTree>
    <p:extLst>
      <p:ext uri="{BB962C8B-B14F-4D97-AF65-F5344CB8AC3E}">
        <p14:creationId xmlns:p14="http://schemas.microsoft.com/office/powerpoint/2010/main" val="2796074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139957FA64942B449677A35AF2335" ma:contentTypeVersion="19" ma:contentTypeDescription="Create a new document." ma:contentTypeScope="" ma:versionID="dd01632593160703ce5ebbc1322de0fb">
  <xsd:schema xmlns:xsd="http://www.w3.org/2001/XMLSchema" xmlns:xs="http://www.w3.org/2001/XMLSchema" xmlns:p="http://schemas.microsoft.com/office/2006/metadata/properties" xmlns:ns2="0fe2a510-a2c2-4b20-ace0-d2dc9aae6186" xmlns:ns3="ac37fd43-1c6c-4dd3-9001-a3de47387395" targetNamespace="http://schemas.microsoft.com/office/2006/metadata/properties" ma:root="true" ma:fieldsID="6e8682db00cf36735f9879241837d5fa" ns2:_="" ns3:_="">
    <xsd:import namespace="0fe2a510-a2c2-4b20-ace0-d2dc9aae6186"/>
    <xsd:import namespace="ac37fd43-1c6c-4dd3-9001-a3de473873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Person" minOccurs="0"/>
                <xsd:element ref="ns2:Topic" minOccurs="0"/>
                <xsd:element ref="ns2:Dat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2a510-a2c2-4b20-ace0-d2dc9aae6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Person" ma:index="12" nillable="true" ma:displayName="Person" ma:format="Dropdown" ma:internalName="Person">
      <xsd:simpleType>
        <xsd:restriction base="dms:Text">
          <xsd:maxLength value="255"/>
        </xsd:restriction>
      </xsd:simpleType>
    </xsd:element>
    <xsd:element name="Topic" ma:index="13" nillable="true" ma:displayName="Topic" ma:format="Dropdown" ma:internalName="Topic">
      <xsd:simpleType>
        <xsd:restriction base="dms:Text">
          <xsd:maxLength value="255"/>
        </xsd:restriction>
      </xsd:simpleType>
    </xsd:element>
    <xsd:element name="Date" ma:index="14" nillable="true" ma:displayName="Date" ma:format="DateOnly" ma:internalName="Date">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7fd43-1c6c-4dd3-9001-a3de473873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173956e-a9ea-4766-8ed9-c4fcabb95b12}" ma:internalName="TaxCatchAll" ma:showField="CatchAllData" ma:web="ac37fd43-1c6c-4dd3-9001-a3de47387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0fe2a510-a2c2-4b20-ace0-d2dc9aae6186" xsi:nil="true"/>
    <lcf76f155ced4ddcb4097134ff3c332f xmlns="0fe2a510-a2c2-4b20-ace0-d2dc9aae6186">
      <Terms xmlns="http://schemas.microsoft.com/office/infopath/2007/PartnerControls"/>
    </lcf76f155ced4ddcb4097134ff3c332f>
    <Person xmlns="0fe2a510-a2c2-4b20-ace0-d2dc9aae6186" xsi:nil="true"/>
    <TaxCatchAll xmlns="ac37fd43-1c6c-4dd3-9001-a3de47387395" xsi:nil="true"/>
    <Date xmlns="0fe2a510-a2c2-4b20-ace0-d2dc9aae6186" xsi:nil="true"/>
  </documentManagement>
</p:properties>
</file>

<file path=customXml/itemProps1.xml><?xml version="1.0" encoding="utf-8"?>
<ds:datastoreItem xmlns:ds="http://schemas.openxmlformats.org/officeDocument/2006/customXml" ds:itemID="{A31BD3A7-142E-4EE6-A1F0-41F78BE1BC27}"/>
</file>

<file path=customXml/itemProps2.xml><?xml version="1.0" encoding="utf-8"?>
<ds:datastoreItem xmlns:ds="http://schemas.openxmlformats.org/officeDocument/2006/customXml" ds:itemID="{0B361AB6-6F27-439C-B2DA-C40DE65D55DB}">
  <ds:schemaRefs>
    <ds:schemaRef ds:uri="http://schemas.microsoft.com/sharepoint/v3/contenttype/forms"/>
  </ds:schemaRefs>
</ds:datastoreItem>
</file>

<file path=customXml/itemProps3.xml><?xml version="1.0" encoding="utf-8"?>
<ds:datastoreItem xmlns:ds="http://schemas.openxmlformats.org/officeDocument/2006/customXml" ds:itemID="{51B648E4-5D80-41E5-95D6-173C7436113A}">
  <ds:schemaRefs>
    <ds:schemaRef ds:uri="http://schemas.microsoft.com/office/2006/metadata/properties"/>
    <ds:schemaRef ds:uri="http://schemas.microsoft.com/office/infopath/2007/PartnerControls"/>
    <ds:schemaRef ds:uri="0fe2a510-a2c2-4b20-ace0-d2dc9aae6186"/>
    <ds:schemaRef ds:uri="ac37fd43-1c6c-4dd3-9001-a3de47387395"/>
  </ds:schemaRefs>
</ds:datastoreItem>
</file>

<file path=docProps/app.xml><?xml version="1.0" encoding="utf-8"?>
<Properties xmlns="http://schemas.openxmlformats.org/officeDocument/2006/extended-properties" xmlns:vt="http://schemas.openxmlformats.org/officeDocument/2006/docPropsVTypes">
  <TotalTime>0</TotalTime>
  <Words>8880</Words>
  <Application>Microsoft Office PowerPoint</Application>
  <PresentationFormat>Widescreen</PresentationFormat>
  <Paragraphs>1146</Paragraphs>
  <Slides>81</Slides>
  <Notes>81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81</vt:i4>
      </vt:variant>
    </vt:vector>
  </HeadingPairs>
  <TitlesOfParts>
    <vt:vector size="93" baseType="lpstr">
      <vt:lpstr>Arial</vt:lpstr>
      <vt:lpstr>Calibri</vt:lpstr>
      <vt:lpstr>Calibri Light</vt:lpstr>
      <vt:lpstr>Cambria</vt:lpstr>
      <vt:lpstr>Garamond</vt:lpstr>
      <vt:lpstr>Helvetica</vt:lpstr>
      <vt:lpstr>Perpetua</vt:lpstr>
      <vt:lpstr>Segoe UI Historic</vt:lpstr>
      <vt:lpstr>Times New Roman</vt:lpstr>
      <vt:lpstr>Verdana</vt:lpstr>
      <vt:lpstr>Wingdings</vt:lpstr>
      <vt:lpstr>Office Theme</vt:lpstr>
      <vt:lpstr>Accessible Communications An introduction to various channels </vt:lpstr>
      <vt:lpstr>Training goals</vt:lpstr>
      <vt:lpstr>Accessible  social media</vt:lpstr>
      <vt:lpstr>Social Media accessibility </vt:lpstr>
      <vt:lpstr>Is Social Media accessible ?</vt:lpstr>
      <vt:lpstr>Twitter </vt:lpstr>
      <vt:lpstr>What do tweets look like ?</vt:lpstr>
      <vt:lpstr>Make your check list</vt:lpstr>
      <vt:lpstr>Accessible content </vt:lpstr>
      <vt:lpstr>Accessible Font</vt:lpstr>
      <vt:lpstr> Describe the content </vt:lpstr>
      <vt:lpstr>Add Alternative Text for Images</vt:lpstr>
      <vt:lpstr>Steps to enable Alternative Text </vt:lpstr>
      <vt:lpstr>How to add ALT - Text </vt:lpstr>
      <vt:lpstr>Text in Tweet’s image </vt:lpstr>
      <vt:lpstr>Animated GIFs</vt:lpstr>
      <vt:lpstr>Emojis and Emoticons</vt:lpstr>
      <vt:lpstr>Using emojis on twitter </vt:lpstr>
      <vt:lpstr>Hashtags #</vt:lpstr>
      <vt:lpstr>Use CamelCase hashtags </vt:lpstr>
      <vt:lpstr>Why CamelCase ?</vt:lpstr>
      <vt:lpstr>Use links </vt:lpstr>
      <vt:lpstr>Videos on twitter </vt:lpstr>
      <vt:lpstr>Video captioning</vt:lpstr>
      <vt:lpstr>Examples of posting video</vt:lpstr>
      <vt:lpstr> Accessibility Features </vt:lpstr>
      <vt:lpstr>Be aware on Social Media </vt:lpstr>
      <vt:lpstr>PowerPoint Presentation</vt:lpstr>
      <vt:lpstr>Accessible  online and face-to-face meetings</vt:lpstr>
      <vt:lpstr>Introduction </vt:lpstr>
      <vt:lpstr> Online meetings/events  </vt:lpstr>
      <vt:lpstr>Digital Meeting Platforms</vt:lpstr>
      <vt:lpstr>Comparison table of platforms  </vt:lpstr>
      <vt:lpstr>Accessibility Features on Zoom</vt:lpstr>
      <vt:lpstr>Meeting and event invitations </vt:lpstr>
      <vt:lpstr>Accessibility requirements </vt:lpstr>
      <vt:lpstr>Zoom accessibility requirements </vt:lpstr>
      <vt:lpstr>Real time captioning </vt:lpstr>
      <vt:lpstr>Sign interpretation</vt:lpstr>
      <vt:lpstr>Share the material in advance </vt:lpstr>
      <vt:lpstr>During the online event </vt:lpstr>
      <vt:lpstr>Present in an Accessible Manner</vt:lpstr>
      <vt:lpstr> How you take questions </vt:lpstr>
      <vt:lpstr>After the event </vt:lpstr>
      <vt:lpstr>Face to face meeting</vt:lpstr>
      <vt:lpstr>Logistics to access the event</vt:lpstr>
      <vt:lpstr>Before the Meeting </vt:lpstr>
      <vt:lpstr>Programme of the event</vt:lpstr>
      <vt:lpstr>During the Meeting</vt:lpstr>
      <vt:lpstr> Speakers and presentation  </vt:lpstr>
      <vt:lpstr>After the meeting  </vt:lpstr>
      <vt:lpstr>Inclusive Meetings &amp; Events Self-Assessment Template </vt:lpstr>
      <vt:lpstr> Platform Accessibility Links </vt:lpstr>
      <vt:lpstr>Accessible word document</vt:lpstr>
      <vt:lpstr>Welcome and warming up!</vt:lpstr>
      <vt:lpstr>Introduction to Accessibility </vt:lpstr>
      <vt:lpstr>Web Content Accessibility Guidelines (WCAG) </vt:lpstr>
      <vt:lpstr>Guiding WCAG 2.0 principles</vt:lpstr>
      <vt:lpstr>POUR stands for</vt:lpstr>
      <vt:lpstr>Accessible Word document</vt:lpstr>
      <vt:lpstr>Make your check list </vt:lpstr>
      <vt:lpstr>Headings and structure</vt:lpstr>
      <vt:lpstr>Headings and styles   </vt:lpstr>
      <vt:lpstr>  Verify Headings </vt:lpstr>
      <vt:lpstr>Fonts and size check list </vt:lpstr>
      <vt:lpstr>Serif Fonts  /   Sans Serif Fonts </vt:lpstr>
      <vt:lpstr>Line Spacing and Text Alignment</vt:lpstr>
      <vt:lpstr>Colors Contrast </vt:lpstr>
      <vt:lpstr>Example of good and poor color contrast </vt:lpstr>
      <vt:lpstr> ALT Text /Alternative text  </vt:lpstr>
      <vt:lpstr>How to add Alt Text</vt:lpstr>
      <vt:lpstr>How to write effective Alt Text</vt:lpstr>
      <vt:lpstr>Hyperlinks</vt:lpstr>
      <vt:lpstr>Tables </vt:lpstr>
      <vt:lpstr>Check Accessibility </vt:lpstr>
      <vt:lpstr>Accessibility Checker  </vt:lpstr>
      <vt:lpstr>The checker’s Inspection Results </vt:lpstr>
      <vt:lpstr>Document properties  </vt:lpstr>
      <vt:lpstr> Convert Word Document to PDF </vt:lpstr>
      <vt:lpstr>Accessible newsletters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EDF</dc:creator>
  <cp:lastModifiedBy>Phillipa Tucker</cp:lastModifiedBy>
  <cp:revision>65</cp:revision>
  <dcterms:created xsi:type="dcterms:W3CDTF">2019-03-25T10:17:14Z</dcterms:created>
  <dcterms:modified xsi:type="dcterms:W3CDTF">2022-10-10T08:18:55Z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0x010100E63139957FA64942B449677A35AF2335</vt:lpwstr>
  </property>
  <property fmtid="{D5CDD505-2E9C-101B-9397-08002B2CF9AE}" pid="3" name="MediaServiceImageTags">
    <vt:lpwstr/>
  </property>
</Properties>
</file>