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2"/>
  </p:notesMasterIdLst>
  <p:sldIdLst>
    <p:sldId id="256" r:id="rId5"/>
    <p:sldId id="457" r:id="rId6"/>
    <p:sldId id="479" r:id="rId7"/>
    <p:sldId id="473" r:id="rId8"/>
    <p:sldId id="474" r:id="rId9"/>
    <p:sldId id="475" r:id="rId10"/>
    <p:sldId id="460" r:id="rId11"/>
    <p:sldId id="469" r:id="rId12"/>
    <p:sldId id="470" r:id="rId13"/>
    <p:sldId id="462" r:id="rId14"/>
    <p:sldId id="463" r:id="rId15"/>
    <p:sldId id="461" r:id="rId16"/>
    <p:sldId id="467" r:id="rId17"/>
    <p:sldId id="468" r:id="rId18"/>
    <p:sldId id="476" r:id="rId19"/>
    <p:sldId id="477" r:id="rId20"/>
    <p:sldId id="454" r:id="rId21"/>
    <p:sldId id="480" r:id="rId22"/>
    <p:sldId id="455" r:id="rId23"/>
    <p:sldId id="456" r:id="rId24"/>
    <p:sldId id="458" r:id="rId25"/>
    <p:sldId id="472" r:id="rId26"/>
    <p:sldId id="471" r:id="rId27"/>
    <p:sldId id="459" r:id="rId28"/>
    <p:sldId id="464" r:id="rId29"/>
    <p:sldId id="466" r:id="rId30"/>
    <p:sldId id="478" r:id="rId31"/>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752"/>
    <a:srgbClr val="075884"/>
    <a:srgbClr val="BBDCE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E754593-E1FB-B481-F49F-622BAF2EFB11}" v="162" dt="2022-09-18T11:48:49.008"/>
    <p1510:client id="{97AE52AD-7C2F-4270-A538-DF7EAA7B6BB2}" v="9" dt="2022-09-07T15:32:54.42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8627" autoAdjust="0"/>
  </p:normalViewPr>
  <p:slideViewPr>
    <p:cSldViewPr snapToGrid="0">
      <p:cViewPr varScale="1">
        <p:scale>
          <a:sx n="73" d="100"/>
          <a:sy n="73" d="100"/>
        </p:scale>
        <p:origin x="1042"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CB6C69-F9C8-476A-A22F-04F238FB09DF}" type="datetimeFigureOut">
              <a:rPr lang="en-GB" smtClean="0"/>
              <a:t>02/11/2022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3637DA-ECFF-4E30-8019-BCDA5E2DDEE1}" type="slidenum">
              <a:rPr lang="en-GB" smtClean="0"/>
              <a:t>‹#›</a:t>
            </a:fld>
            <a:endParaRPr lang="en-GB"/>
          </a:p>
        </p:txBody>
      </p:sp>
    </p:spTree>
    <p:extLst>
      <p:ext uri="{BB962C8B-B14F-4D97-AF65-F5344CB8AC3E}">
        <p14:creationId xmlns:p14="http://schemas.microsoft.com/office/powerpoint/2010/main" val="7284111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8" Type="http://schemas.openxmlformats.org/officeDocument/2006/relationships/hyperlink" Target="https://www.facebook.com/eycabulgaria" TargetMode="External"/><Relationship Id="rId3" Type="http://schemas.openxmlformats.org/officeDocument/2006/relationships/hyperlink" Target="https://www.eyca.org/about" TargetMode="External"/><Relationship Id="rId7" Type="http://schemas.openxmlformats.org/officeDocument/2006/relationships/hyperlink" Target="https://youthcard.bg/" TargetMode="External"/><Relationship Id="rId2" Type="http://schemas.openxmlformats.org/officeDocument/2006/relationships/slide" Target="../slides/slide13.xml"/><Relationship Id="rId1" Type="http://schemas.openxmlformats.org/officeDocument/2006/relationships/notesMaster" Target="../notesMasters/notesMaster1.xml"/><Relationship Id="rId6" Type="http://schemas.openxmlformats.org/officeDocument/2006/relationships/hyperlink" Target="callto:+359897955632" TargetMode="External"/><Relationship Id="rId5" Type="http://schemas.openxmlformats.org/officeDocument/2006/relationships/hyperlink" Target="mailto:office@youthcard.bg" TargetMode="External"/><Relationship Id="rId4" Type="http://schemas.openxmlformats.org/officeDocument/2006/relationships/hyperlink" Target="https://eyca.org/members/bulgaria" TargetMode="External"/></Relationships>
</file>

<file path=ppt/notesSlides/_rels/notesSlide11.xml.rels><?xml version="1.0" encoding="UTF-8" standalone="yes"?>
<Relationships xmlns="http://schemas.openxmlformats.org/package/2006/relationships"><Relationship Id="rId8" Type="http://schemas.openxmlformats.org/officeDocument/2006/relationships/hyperlink" Target="https://www.facebook.com/eycabulgaria" TargetMode="External"/><Relationship Id="rId3" Type="http://schemas.openxmlformats.org/officeDocument/2006/relationships/hyperlink" Target="https://www.eyca.org/about" TargetMode="External"/><Relationship Id="rId7" Type="http://schemas.openxmlformats.org/officeDocument/2006/relationships/hyperlink" Target="https://youthcard.bg/" TargetMode="External"/><Relationship Id="rId2" Type="http://schemas.openxmlformats.org/officeDocument/2006/relationships/slide" Target="../slides/slide14.xml"/><Relationship Id="rId1" Type="http://schemas.openxmlformats.org/officeDocument/2006/relationships/notesMaster" Target="../notesMasters/notesMaster1.xml"/><Relationship Id="rId6" Type="http://schemas.openxmlformats.org/officeDocument/2006/relationships/hyperlink" Target="callto:+359897955632" TargetMode="External"/><Relationship Id="rId5" Type="http://schemas.openxmlformats.org/officeDocument/2006/relationships/hyperlink" Target="mailto:office@youthcard.bg" TargetMode="External"/><Relationship Id="rId4" Type="http://schemas.openxmlformats.org/officeDocument/2006/relationships/hyperlink" Target="https://eyca.org/members/bulgaria"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az.government.bg/pages/mladezhka-garanciya/"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eyca.org/about"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eyca.org/members/bulgaria"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Ascend project logo</a:t>
            </a:r>
          </a:p>
          <a:p>
            <a:r>
              <a:rPr lang="en-GB" dirty="0"/>
              <a:t>Developed by Phillipa Tucker (Youth Focal Point, International Cooperation team) and Loredana Dicsi (Youth focal point) at EDF.</a:t>
            </a:r>
          </a:p>
        </p:txBody>
      </p:sp>
      <p:sp>
        <p:nvSpPr>
          <p:cNvPr id="4" name="Slide Number Placeholder 3"/>
          <p:cNvSpPr>
            <a:spLocks noGrp="1"/>
          </p:cNvSpPr>
          <p:nvPr>
            <p:ph type="sldNum" sz="quarter" idx="10"/>
          </p:nvPr>
        </p:nvSpPr>
        <p:spPr/>
        <p:txBody>
          <a:bodyPr/>
          <a:lstStyle/>
          <a:p>
            <a:fld id="{6C3637DA-ECFF-4E30-8019-BCDA5E2DDEE1}" type="slidenum">
              <a:rPr lang="en-GB" smtClean="0"/>
              <a:t>1</a:t>
            </a:fld>
            <a:endParaRPr lang="en-GB"/>
          </a:p>
        </p:txBody>
      </p:sp>
    </p:spTree>
    <p:extLst>
      <p:ext uri="{BB962C8B-B14F-4D97-AF65-F5344CB8AC3E}">
        <p14:creationId xmlns:p14="http://schemas.microsoft.com/office/powerpoint/2010/main" val="16107741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50000"/>
              </a:lnSpc>
              <a:spcAft>
                <a:spcPts val="800"/>
              </a:spcAft>
            </a:pPr>
            <a:r>
              <a:rPr lang="en-US" sz="1800" b="1" u="sng" dirty="0">
                <a:solidFill>
                  <a:srgbClr val="0000FF"/>
                </a:solidFill>
                <a:effectLst/>
                <a:latin typeface="Arial" panose="020B0604020202020204" pitchFamily="34" charset="0"/>
                <a:ea typeface="Times New Roman" panose="02020603050405020304" pitchFamily="18" charset="0"/>
              </a:rPr>
              <a:t>European Youth Card</a:t>
            </a:r>
            <a:r>
              <a:rPr lang="en-US" sz="1800" b="1" dirty="0">
                <a:effectLst/>
                <a:latin typeface="Arial" panose="020B0604020202020204" pitchFamily="34" charset="0"/>
                <a:ea typeface="Times New Roman" panose="02020603050405020304" pitchFamily="18" charset="0"/>
              </a:rPr>
              <a:t> </a:t>
            </a:r>
            <a:endParaRPr lang="en-GB" sz="1800" b="1" dirty="0">
              <a:effectLst/>
              <a:latin typeface="Arial" panose="020B0604020202020204" pitchFamily="34" charset="0"/>
              <a:ea typeface="Times New Roman" panose="02020603050405020304" pitchFamily="18" charset="0"/>
            </a:endParaRPr>
          </a:p>
          <a:p>
            <a:pPr algn="l">
              <a:lnSpc>
                <a:spcPct val="150000"/>
              </a:lnSpc>
              <a:spcAft>
                <a:spcPts val="800"/>
              </a:spcAft>
            </a:pPr>
            <a:r>
              <a:rPr lang="en-GB" sz="1800" dirty="0">
                <a:effectLst/>
                <a:latin typeface="Arial" panose="020B0604020202020204" pitchFamily="34" charset="0"/>
                <a:ea typeface="Times New Roman" panose="02020603050405020304" pitchFamily="18" charset="0"/>
              </a:rPr>
              <a:t>The European Youth Card (also known as EURO&lt;26) allows reductions on cultural activities, shops, transport, eating out and accommodation, and can be used in 36 European countries. Most countries make it possible to buy and use the card up to the age of 30.</a:t>
            </a:r>
          </a:p>
          <a:p>
            <a:pPr algn="l">
              <a:lnSpc>
                <a:spcPct val="150000"/>
              </a:lnSpc>
              <a:spcAft>
                <a:spcPts val="800"/>
              </a:spcAft>
            </a:pPr>
            <a:r>
              <a:rPr lang="en-GB" sz="1800" dirty="0">
                <a:effectLst/>
                <a:latin typeface="Arial" panose="020B0604020202020204" pitchFamily="34" charset="0"/>
                <a:ea typeface="Times New Roman" panose="02020603050405020304" pitchFamily="18" charset="0"/>
              </a:rPr>
              <a:t>For more information, please visit the </a:t>
            </a:r>
            <a:r>
              <a:rPr lang="en-GB" sz="1800" u="sng" dirty="0">
                <a:solidFill>
                  <a:srgbClr val="0000FF"/>
                </a:solidFill>
                <a:effectLst/>
                <a:latin typeface="Arial" panose="020B0604020202020204" pitchFamily="34" charset="0"/>
                <a:ea typeface="Times New Roman" panose="02020603050405020304" pitchFamily="18" charset="0"/>
                <a:hlinkClick r:id="rId3"/>
              </a:rPr>
              <a:t>European Youth Card website</a:t>
            </a:r>
            <a:r>
              <a:rPr lang="en-GB" sz="1800" dirty="0">
                <a:effectLst/>
                <a:latin typeface="Arial" panose="020B0604020202020204" pitchFamily="34" charset="0"/>
                <a:ea typeface="Times New Roman" panose="02020603050405020304" pitchFamily="18" charset="0"/>
              </a:rPr>
              <a:t>.</a:t>
            </a:r>
          </a:p>
          <a:p>
            <a:pPr algn="just">
              <a:lnSpc>
                <a:spcPct val="150000"/>
              </a:lnSpc>
              <a:spcAft>
                <a:spcPts val="800"/>
              </a:spcAft>
            </a:pPr>
            <a:r>
              <a:rPr lang="en-GB" sz="18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3"/>
              </a:rPr>
              <a:t>https://www.eyca.org/about</a:t>
            </a:r>
            <a:r>
              <a:rPr lang="en-GB" sz="1800" dirty="0">
                <a:effectLst/>
                <a:latin typeface="Arial" panose="020B0604020202020204" pitchFamily="34" charset="0"/>
                <a:ea typeface="Calibri" panose="020F0502020204030204" pitchFamily="34" charset="0"/>
                <a:cs typeface="Times New Roman" panose="02020603050405020304" pitchFamily="18" charset="0"/>
              </a:rPr>
              <a:t> </a:t>
            </a:r>
          </a:p>
          <a:p>
            <a:endParaRPr lang="fr-BE" dirty="0"/>
          </a:p>
          <a:p>
            <a:pPr algn="l" fontAlgn="base"/>
            <a:r>
              <a:rPr lang="en-GB" b="0" i="0" dirty="0">
                <a:solidFill>
                  <a:srgbClr val="231F20"/>
                </a:solidFill>
                <a:effectLst/>
                <a:latin typeface="-apple-system"/>
              </a:rPr>
              <a:t>There are 3 versions of the card in Bulgaria: standard EYC, EYC ISIC co-branded card and EYC cobranded card with DSK Bank.</a:t>
            </a:r>
          </a:p>
          <a:p>
            <a:pPr algn="l" fontAlgn="base"/>
            <a:r>
              <a:rPr lang="en-GB" b="0" i="0" dirty="0">
                <a:solidFill>
                  <a:srgbClr val="231F20"/>
                </a:solidFill>
                <a:effectLst/>
                <a:latin typeface="-apple-system"/>
              </a:rPr>
              <a:t>The EYC is available to everyone aged 16 and under the age of 30. The EYC ISIC is available to full time students aged over 12. EYC cobranded Bank Card is available for youth aged 18-30.</a:t>
            </a:r>
          </a:p>
          <a:p>
            <a:pPr algn="l" fontAlgn="base"/>
            <a:r>
              <a:rPr lang="en-GB" b="0" i="0" dirty="0">
                <a:solidFill>
                  <a:srgbClr val="231F20"/>
                </a:solidFill>
                <a:effectLst/>
                <a:latin typeface="-apple-system"/>
              </a:rPr>
              <a:t>Cardholders can access over 1000 benefits in Bulgaria for shopping, travel, entertainment, culture, sports, communications, healthcare and education. The EYC ISIC offers extra benefit for railway transport in Bulgaria (only full time students, under the age of 26 are eligible to use the discount).</a:t>
            </a:r>
          </a:p>
          <a:p>
            <a:pPr algn="l" fontAlgn="base"/>
            <a:r>
              <a:rPr lang="en-GB" b="0" i="0" dirty="0">
                <a:solidFill>
                  <a:srgbClr val="231F20"/>
                </a:solidFill>
                <a:effectLst/>
                <a:latin typeface="-apple-system"/>
              </a:rPr>
              <a:t>The cards are distributed online and through appointed offices in 10 Bulgarian cities.</a:t>
            </a:r>
          </a:p>
          <a:p>
            <a:pPr algn="l" fontAlgn="base"/>
            <a:r>
              <a:rPr lang="en-GB" b="0" i="0" dirty="0">
                <a:solidFill>
                  <a:srgbClr val="231F20"/>
                </a:solidFill>
                <a:effectLst/>
                <a:latin typeface="-apple-system"/>
              </a:rPr>
              <a:t>The card is issued by </a:t>
            </a:r>
            <a:r>
              <a:rPr lang="en-GB" b="0" i="0" u="none" strike="noStrike" dirty="0">
                <a:solidFill>
                  <a:srgbClr val="231F20"/>
                </a:solidFill>
                <a:effectLst/>
                <a:latin typeface="inherit"/>
                <a:hlinkClick r:id="rId4"/>
              </a:rPr>
              <a:t>National Youth Card Association Bulgaria</a:t>
            </a:r>
            <a:r>
              <a:rPr lang="en-GB" b="0" i="0" dirty="0">
                <a:solidFill>
                  <a:srgbClr val="231F20"/>
                </a:solidFill>
                <a:effectLst/>
                <a:latin typeface="-apple-system"/>
              </a:rPr>
              <a:t>.</a:t>
            </a:r>
          </a:p>
          <a:p>
            <a:pPr algn="l" fontAlgn="base"/>
            <a:endParaRPr lang="en-GB" b="0" i="0" dirty="0">
              <a:solidFill>
                <a:srgbClr val="231F20"/>
              </a:solidFill>
              <a:effectLst/>
              <a:latin typeface="-apple-system"/>
            </a:endParaRPr>
          </a:p>
          <a:p>
            <a:pPr algn="l" fontAlgn="base">
              <a:buFont typeface="Arial" panose="020B0604020202020204" pitchFamily="34" charset="0"/>
              <a:buChar char="•"/>
            </a:pPr>
            <a:r>
              <a:rPr lang="nl-NL" b="0" i="0" dirty="0">
                <a:effectLst/>
                <a:latin typeface="-apple-system"/>
              </a:rPr>
              <a:t>Ruen street 2</a:t>
            </a:r>
            <a:br>
              <a:rPr lang="nl-NL" b="0" i="0" dirty="0">
                <a:effectLst/>
                <a:latin typeface="-apple-system"/>
              </a:rPr>
            </a:br>
            <a:r>
              <a:rPr lang="nl-NL" b="0" i="0" dirty="0">
                <a:effectLst/>
                <a:latin typeface="-apple-system"/>
              </a:rPr>
              <a:t>5300 Gabrovo</a:t>
            </a:r>
            <a:br>
              <a:rPr lang="nl-NL" b="0" i="0" dirty="0">
                <a:effectLst/>
                <a:latin typeface="-apple-system"/>
              </a:rPr>
            </a:br>
            <a:r>
              <a:rPr lang="nl-NL" b="0" i="0" dirty="0">
                <a:effectLst/>
                <a:latin typeface="-apple-system"/>
              </a:rPr>
              <a:t>Bulgaria</a:t>
            </a:r>
          </a:p>
          <a:p>
            <a:pPr algn="l" fontAlgn="base">
              <a:buFont typeface="Arial" panose="020B0604020202020204" pitchFamily="34" charset="0"/>
              <a:buChar char="•"/>
            </a:pPr>
            <a:r>
              <a:rPr lang="nl-NL" b="0" i="0" u="none" strike="noStrike" dirty="0">
                <a:effectLst/>
                <a:latin typeface="-apple-system"/>
                <a:hlinkClick r:id="rId5"/>
              </a:rPr>
              <a:t>office@youthcard.bg</a:t>
            </a:r>
            <a:endParaRPr lang="nl-NL" b="0" i="0" dirty="0">
              <a:effectLst/>
              <a:latin typeface="-apple-system"/>
            </a:endParaRPr>
          </a:p>
          <a:p>
            <a:pPr algn="l" fontAlgn="base">
              <a:buFont typeface="Arial" panose="020B0604020202020204" pitchFamily="34" charset="0"/>
              <a:buChar char="•"/>
            </a:pPr>
            <a:r>
              <a:rPr lang="nl-NL" b="0" i="0" u="none" strike="noStrike" dirty="0">
                <a:effectLst/>
                <a:latin typeface="-apple-system"/>
                <a:hlinkClick r:id="rId6"/>
              </a:rPr>
              <a:t>+359897955632</a:t>
            </a:r>
            <a:endParaRPr lang="nl-NL" b="0" i="0" dirty="0">
              <a:effectLst/>
              <a:latin typeface="-apple-system"/>
            </a:endParaRPr>
          </a:p>
          <a:p>
            <a:pPr algn="l" fontAlgn="base">
              <a:buFont typeface="Arial" panose="020B0604020202020204" pitchFamily="34" charset="0"/>
              <a:buChar char="•"/>
            </a:pPr>
            <a:r>
              <a:rPr lang="nl-NL" b="0" i="0" u="none" strike="noStrike" dirty="0">
                <a:effectLst/>
                <a:latin typeface="-apple-system"/>
                <a:hlinkClick r:id="rId7"/>
              </a:rPr>
              <a:t>https://youthcard.bg/</a:t>
            </a:r>
            <a:endParaRPr lang="nl-NL" b="0" i="0" dirty="0">
              <a:effectLst/>
              <a:latin typeface="-apple-system"/>
            </a:endParaRPr>
          </a:p>
          <a:p>
            <a:pPr algn="l" fontAlgn="base">
              <a:buFont typeface="Arial" panose="020B0604020202020204" pitchFamily="34" charset="0"/>
              <a:buChar char="•"/>
            </a:pPr>
            <a:r>
              <a:rPr lang="nl-NL" b="0" i="0" u="none" strike="noStrike" dirty="0">
                <a:effectLst/>
                <a:latin typeface="-apple-system"/>
                <a:hlinkClick r:id="rId8"/>
              </a:rPr>
              <a:t>https://www.facebook.com/eycabulgaria</a:t>
            </a:r>
            <a:endParaRPr lang="nl-NL" b="0" i="0" dirty="0">
              <a:effectLst/>
              <a:latin typeface="-apple-system"/>
            </a:endParaRPr>
          </a:p>
          <a:p>
            <a:pPr algn="l" fontAlgn="base"/>
            <a:endParaRPr lang="en-GB" b="0" i="0" dirty="0">
              <a:solidFill>
                <a:srgbClr val="231F20"/>
              </a:solidFill>
              <a:effectLst/>
              <a:latin typeface="-apple-system"/>
            </a:endParaRPr>
          </a:p>
          <a:p>
            <a:endParaRPr lang="en-BE" b="1" dirty="0"/>
          </a:p>
        </p:txBody>
      </p:sp>
      <p:sp>
        <p:nvSpPr>
          <p:cNvPr id="4" name="Slide Number Placeholder 3"/>
          <p:cNvSpPr>
            <a:spLocks noGrp="1"/>
          </p:cNvSpPr>
          <p:nvPr>
            <p:ph type="sldNum" sz="quarter" idx="5"/>
          </p:nvPr>
        </p:nvSpPr>
        <p:spPr/>
        <p:txBody>
          <a:bodyPr/>
          <a:lstStyle/>
          <a:p>
            <a:fld id="{F39F4C6C-40D3-4CF4-80E0-D172041CBF73}" type="slidenum">
              <a:rPr lang="en-BE" smtClean="0"/>
              <a:t>13</a:t>
            </a:fld>
            <a:endParaRPr lang="en-BE"/>
          </a:p>
        </p:txBody>
      </p:sp>
    </p:spTree>
    <p:extLst>
      <p:ext uri="{BB962C8B-B14F-4D97-AF65-F5344CB8AC3E}">
        <p14:creationId xmlns:p14="http://schemas.microsoft.com/office/powerpoint/2010/main" val="20885310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50000"/>
              </a:lnSpc>
              <a:spcAft>
                <a:spcPts val="800"/>
              </a:spcAft>
            </a:pPr>
            <a:r>
              <a:rPr lang="en-US" sz="1800" b="1" u="sng" dirty="0">
                <a:solidFill>
                  <a:srgbClr val="0000FF"/>
                </a:solidFill>
                <a:effectLst/>
                <a:latin typeface="Arial" panose="020B0604020202020204" pitchFamily="34" charset="0"/>
                <a:ea typeface="Times New Roman" panose="02020603050405020304" pitchFamily="18" charset="0"/>
              </a:rPr>
              <a:t>European Youth Card</a:t>
            </a:r>
            <a:r>
              <a:rPr lang="en-US" sz="1800" b="1" dirty="0">
                <a:effectLst/>
                <a:latin typeface="Arial" panose="020B0604020202020204" pitchFamily="34" charset="0"/>
                <a:ea typeface="Times New Roman" panose="02020603050405020304" pitchFamily="18" charset="0"/>
              </a:rPr>
              <a:t> </a:t>
            </a:r>
            <a:endParaRPr lang="en-GB" sz="1800" b="1" dirty="0">
              <a:effectLst/>
              <a:latin typeface="Arial" panose="020B0604020202020204" pitchFamily="34" charset="0"/>
              <a:ea typeface="Times New Roman" panose="02020603050405020304" pitchFamily="18" charset="0"/>
            </a:endParaRPr>
          </a:p>
          <a:p>
            <a:pPr algn="l">
              <a:lnSpc>
                <a:spcPct val="150000"/>
              </a:lnSpc>
              <a:spcAft>
                <a:spcPts val="800"/>
              </a:spcAft>
            </a:pPr>
            <a:r>
              <a:rPr lang="en-GB" sz="1800" dirty="0">
                <a:effectLst/>
                <a:latin typeface="Arial" panose="020B0604020202020204" pitchFamily="34" charset="0"/>
                <a:ea typeface="Times New Roman" panose="02020603050405020304" pitchFamily="18" charset="0"/>
              </a:rPr>
              <a:t>The European Youth Card (also known as EURO&lt;26) allows reductions on cultural activities, shops, transport, eating out and accommodation, and can be used in 36 European countries. Most countries make it possible to buy and use the card up to the age of 30.</a:t>
            </a:r>
          </a:p>
          <a:p>
            <a:pPr algn="l">
              <a:lnSpc>
                <a:spcPct val="150000"/>
              </a:lnSpc>
              <a:spcAft>
                <a:spcPts val="800"/>
              </a:spcAft>
            </a:pPr>
            <a:r>
              <a:rPr lang="en-GB" sz="1800" dirty="0">
                <a:effectLst/>
                <a:latin typeface="Arial" panose="020B0604020202020204" pitchFamily="34" charset="0"/>
                <a:ea typeface="Times New Roman" panose="02020603050405020304" pitchFamily="18" charset="0"/>
              </a:rPr>
              <a:t>For more information, please visit the </a:t>
            </a:r>
            <a:r>
              <a:rPr lang="en-GB" sz="1800" u="sng" dirty="0">
                <a:solidFill>
                  <a:srgbClr val="0000FF"/>
                </a:solidFill>
                <a:effectLst/>
                <a:latin typeface="Arial" panose="020B0604020202020204" pitchFamily="34" charset="0"/>
                <a:ea typeface="Times New Roman" panose="02020603050405020304" pitchFamily="18" charset="0"/>
                <a:hlinkClick r:id="rId3"/>
              </a:rPr>
              <a:t>European Youth Card website</a:t>
            </a:r>
            <a:r>
              <a:rPr lang="en-GB" sz="1800" dirty="0">
                <a:effectLst/>
                <a:latin typeface="Arial" panose="020B0604020202020204" pitchFamily="34" charset="0"/>
                <a:ea typeface="Times New Roman" panose="02020603050405020304" pitchFamily="18" charset="0"/>
              </a:rPr>
              <a:t>.</a:t>
            </a:r>
          </a:p>
          <a:p>
            <a:pPr algn="just">
              <a:lnSpc>
                <a:spcPct val="150000"/>
              </a:lnSpc>
              <a:spcAft>
                <a:spcPts val="800"/>
              </a:spcAft>
            </a:pPr>
            <a:r>
              <a:rPr lang="en-GB" sz="18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3"/>
              </a:rPr>
              <a:t>https://www.eyca.org/about</a:t>
            </a:r>
            <a:r>
              <a:rPr lang="en-GB" sz="1800" dirty="0">
                <a:effectLst/>
                <a:latin typeface="Arial" panose="020B0604020202020204" pitchFamily="34" charset="0"/>
                <a:ea typeface="Calibri" panose="020F0502020204030204" pitchFamily="34" charset="0"/>
                <a:cs typeface="Times New Roman" panose="02020603050405020304" pitchFamily="18" charset="0"/>
              </a:rPr>
              <a:t> </a:t>
            </a:r>
          </a:p>
          <a:p>
            <a:endParaRPr lang="fr-BE" dirty="0"/>
          </a:p>
          <a:p>
            <a:pPr algn="l" fontAlgn="base"/>
            <a:r>
              <a:rPr lang="en-GB" b="0" i="0" dirty="0">
                <a:solidFill>
                  <a:srgbClr val="231F20"/>
                </a:solidFill>
                <a:effectLst/>
                <a:latin typeface="-apple-system"/>
              </a:rPr>
              <a:t>There are 3 versions of the card in Bulgaria: standard EYC, EYC ISIC co-branded card and EYC cobranded card with DSK Bank.</a:t>
            </a:r>
          </a:p>
          <a:p>
            <a:pPr algn="l" fontAlgn="base"/>
            <a:r>
              <a:rPr lang="en-GB" b="0" i="0" dirty="0">
                <a:solidFill>
                  <a:srgbClr val="231F20"/>
                </a:solidFill>
                <a:effectLst/>
                <a:latin typeface="-apple-system"/>
              </a:rPr>
              <a:t>The EYC is available to everyone aged 16 and under the age of 30. The EYC ISIC is available to full time students aged over 12. EYC cobranded Bank Card is available for youth aged 18-30.</a:t>
            </a:r>
          </a:p>
          <a:p>
            <a:pPr algn="l" fontAlgn="base"/>
            <a:r>
              <a:rPr lang="en-GB" b="0" i="0" dirty="0">
                <a:solidFill>
                  <a:srgbClr val="231F20"/>
                </a:solidFill>
                <a:effectLst/>
                <a:latin typeface="-apple-system"/>
              </a:rPr>
              <a:t>Cardholders can access over 1000 benefits in Bulgaria for shopping, travel, entertainment, culture, sports, communications, healthcare and education. The EYC ISIC offers extra benefit for railway transport in Bulgaria (only full time students, under the age of 26 are eligible to use the discount).</a:t>
            </a:r>
          </a:p>
          <a:p>
            <a:pPr algn="l" fontAlgn="base"/>
            <a:r>
              <a:rPr lang="en-GB" b="0" i="0" dirty="0">
                <a:solidFill>
                  <a:srgbClr val="231F20"/>
                </a:solidFill>
                <a:effectLst/>
                <a:latin typeface="-apple-system"/>
              </a:rPr>
              <a:t>The cards are distributed online and through appointed offices in 10 Bulgarian cities.</a:t>
            </a:r>
          </a:p>
          <a:p>
            <a:pPr algn="l" fontAlgn="base"/>
            <a:r>
              <a:rPr lang="en-GB" b="0" i="0" dirty="0">
                <a:solidFill>
                  <a:srgbClr val="231F20"/>
                </a:solidFill>
                <a:effectLst/>
                <a:latin typeface="-apple-system"/>
              </a:rPr>
              <a:t>The card is issued by </a:t>
            </a:r>
            <a:r>
              <a:rPr lang="en-GB" b="0" i="0" u="none" strike="noStrike" dirty="0">
                <a:solidFill>
                  <a:srgbClr val="231F20"/>
                </a:solidFill>
                <a:effectLst/>
                <a:latin typeface="inherit"/>
                <a:hlinkClick r:id="rId4"/>
              </a:rPr>
              <a:t>National Youth Card Association Bulgaria</a:t>
            </a:r>
            <a:r>
              <a:rPr lang="en-GB" b="0" i="0" dirty="0">
                <a:solidFill>
                  <a:srgbClr val="231F20"/>
                </a:solidFill>
                <a:effectLst/>
                <a:latin typeface="-apple-system"/>
              </a:rPr>
              <a:t>.</a:t>
            </a:r>
          </a:p>
          <a:p>
            <a:pPr algn="l" fontAlgn="base"/>
            <a:endParaRPr lang="en-GB" b="0" i="0" dirty="0">
              <a:solidFill>
                <a:srgbClr val="231F20"/>
              </a:solidFill>
              <a:effectLst/>
              <a:latin typeface="-apple-system"/>
            </a:endParaRPr>
          </a:p>
          <a:p>
            <a:pPr algn="l" fontAlgn="base">
              <a:buFont typeface="Arial" panose="020B0604020202020204" pitchFamily="34" charset="0"/>
              <a:buChar char="•"/>
            </a:pPr>
            <a:r>
              <a:rPr lang="nl-NL" b="0" i="0" dirty="0">
                <a:effectLst/>
                <a:latin typeface="-apple-system"/>
              </a:rPr>
              <a:t>Ruen street 2</a:t>
            </a:r>
            <a:br>
              <a:rPr lang="nl-NL" b="0" i="0" dirty="0">
                <a:effectLst/>
                <a:latin typeface="-apple-system"/>
              </a:rPr>
            </a:br>
            <a:r>
              <a:rPr lang="nl-NL" b="0" i="0" dirty="0">
                <a:effectLst/>
                <a:latin typeface="-apple-system"/>
              </a:rPr>
              <a:t>5300 Gabrovo</a:t>
            </a:r>
            <a:br>
              <a:rPr lang="nl-NL" b="0" i="0" dirty="0">
                <a:effectLst/>
                <a:latin typeface="-apple-system"/>
              </a:rPr>
            </a:br>
            <a:r>
              <a:rPr lang="nl-NL" b="0" i="0" dirty="0">
                <a:effectLst/>
                <a:latin typeface="-apple-system"/>
              </a:rPr>
              <a:t>Bulgaria</a:t>
            </a:r>
          </a:p>
          <a:p>
            <a:pPr algn="l" fontAlgn="base">
              <a:buFont typeface="Arial" panose="020B0604020202020204" pitchFamily="34" charset="0"/>
              <a:buChar char="•"/>
            </a:pPr>
            <a:r>
              <a:rPr lang="nl-NL" b="0" i="0" u="none" strike="noStrike" dirty="0">
                <a:effectLst/>
                <a:latin typeface="-apple-system"/>
                <a:hlinkClick r:id="rId5"/>
              </a:rPr>
              <a:t>office@youthcard.bg</a:t>
            </a:r>
            <a:endParaRPr lang="nl-NL" b="0" i="0" dirty="0">
              <a:effectLst/>
              <a:latin typeface="-apple-system"/>
            </a:endParaRPr>
          </a:p>
          <a:p>
            <a:pPr algn="l" fontAlgn="base">
              <a:buFont typeface="Arial" panose="020B0604020202020204" pitchFamily="34" charset="0"/>
              <a:buChar char="•"/>
            </a:pPr>
            <a:r>
              <a:rPr lang="nl-NL" b="0" i="0" u="none" strike="noStrike" dirty="0">
                <a:effectLst/>
                <a:latin typeface="-apple-system"/>
                <a:hlinkClick r:id="rId6"/>
              </a:rPr>
              <a:t>+359897955632</a:t>
            </a:r>
            <a:endParaRPr lang="nl-NL" b="0" i="0" dirty="0">
              <a:effectLst/>
              <a:latin typeface="-apple-system"/>
            </a:endParaRPr>
          </a:p>
          <a:p>
            <a:pPr algn="l" fontAlgn="base">
              <a:buFont typeface="Arial" panose="020B0604020202020204" pitchFamily="34" charset="0"/>
              <a:buChar char="•"/>
            </a:pPr>
            <a:r>
              <a:rPr lang="nl-NL" b="0" i="0" u="none" strike="noStrike" dirty="0">
                <a:effectLst/>
                <a:latin typeface="-apple-system"/>
                <a:hlinkClick r:id="rId7"/>
              </a:rPr>
              <a:t>https://youthcard.bg/</a:t>
            </a:r>
            <a:endParaRPr lang="nl-NL" b="0" i="0" dirty="0">
              <a:effectLst/>
              <a:latin typeface="-apple-system"/>
            </a:endParaRPr>
          </a:p>
          <a:p>
            <a:pPr algn="l" fontAlgn="base">
              <a:buFont typeface="Arial" panose="020B0604020202020204" pitchFamily="34" charset="0"/>
              <a:buChar char="•"/>
            </a:pPr>
            <a:r>
              <a:rPr lang="nl-NL" b="0" i="0" u="none" strike="noStrike" dirty="0">
                <a:effectLst/>
                <a:latin typeface="-apple-system"/>
                <a:hlinkClick r:id="rId8"/>
              </a:rPr>
              <a:t>https://www.facebook.com/eycabulgaria</a:t>
            </a:r>
            <a:endParaRPr lang="nl-NL" b="0" i="0" dirty="0">
              <a:effectLst/>
              <a:latin typeface="-apple-system"/>
            </a:endParaRPr>
          </a:p>
          <a:p>
            <a:pPr algn="l" fontAlgn="base"/>
            <a:endParaRPr lang="en-GB" b="0" i="0" dirty="0">
              <a:solidFill>
                <a:srgbClr val="231F20"/>
              </a:solidFill>
              <a:effectLst/>
              <a:latin typeface="-apple-system"/>
            </a:endParaRPr>
          </a:p>
          <a:p>
            <a:endParaRPr lang="en-BE" b="1" dirty="0"/>
          </a:p>
        </p:txBody>
      </p:sp>
      <p:sp>
        <p:nvSpPr>
          <p:cNvPr id="4" name="Slide Number Placeholder 3"/>
          <p:cNvSpPr>
            <a:spLocks noGrp="1"/>
          </p:cNvSpPr>
          <p:nvPr>
            <p:ph type="sldNum" sz="quarter" idx="5"/>
          </p:nvPr>
        </p:nvSpPr>
        <p:spPr/>
        <p:txBody>
          <a:bodyPr/>
          <a:lstStyle/>
          <a:p>
            <a:fld id="{F39F4C6C-40D3-4CF4-80E0-D172041CBF73}" type="slidenum">
              <a:rPr lang="en-BE" smtClean="0"/>
              <a:t>14</a:t>
            </a:fld>
            <a:endParaRPr lang="en-BE"/>
          </a:p>
        </p:txBody>
      </p:sp>
    </p:spTree>
    <p:extLst>
      <p:ext uri="{BB962C8B-B14F-4D97-AF65-F5344CB8AC3E}">
        <p14:creationId xmlns:p14="http://schemas.microsoft.com/office/powerpoint/2010/main" val="13766653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If you use images (and please do)</a:t>
            </a:r>
          </a:p>
          <a:p>
            <a:r>
              <a:rPr lang="en-GB" dirty="0"/>
              <a:t>Image: Access City Award 2020 poster:</a:t>
            </a:r>
            <a:r>
              <a:rPr lang="en-GB" baseline="0" dirty="0"/>
              <a:t> </a:t>
            </a:r>
            <a:r>
              <a:rPr lang="en-GB" dirty="0"/>
              <a:t>Poster of the Access City Award 2020 with an image of a guide dog, the hashtag #</a:t>
            </a:r>
            <a:r>
              <a:rPr lang="en-GB" dirty="0" err="1"/>
              <a:t>EUAccessCity</a:t>
            </a:r>
            <a:r>
              <a:rPr lang="en-GB" dirty="0"/>
              <a:t> and the European Commission logo</a:t>
            </a:r>
          </a:p>
          <a:p>
            <a:pPr marL="171450" indent="-171450">
              <a:lnSpc>
                <a:spcPct val="150000"/>
              </a:lnSpc>
              <a:buFont typeface="Arial" panose="020B0604020202020204" pitchFamily="34" charset="0"/>
              <a:buChar char="•"/>
            </a:pPr>
            <a:r>
              <a:rPr lang="en-GB" dirty="0"/>
              <a:t>Add the Alternative Text (including text in the image) and copy it into the notes</a:t>
            </a:r>
          </a:p>
          <a:p>
            <a:pPr marL="171450" indent="-171450">
              <a:lnSpc>
                <a:spcPct val="150000"/>
              </a:lnSpc>
              <a:buFont typeface="Arial" panose="020B0604020202020204" pitchFamily="34" charset="0"/>
              <a:buChar char="•"/>
            </a:pPr>
            <a:r>
              <a:rPr lang="en-GB" dirty="0"/>
              <a:t>Do not overlap the image with other elements</a:t>
            </a:r>
          </a:p>
          <a:p>
            <a:endParaRPr lang="en-GB" dirty="0"/>
          </a:p>
        </p:txBody>
      </p:sp>
      <p:sp>
        <p:nvSpPr>
          <p:cNvPr id="4" name="Slide Number Placeholder 3"/>
          <p:cNvSpPr>
            <a:spLocks noGrp="1"/>
          </p:cNvSpPr>
          <p:nvPr>
            <p:ph type="sldNum" sz="quarter" idx="10"/>
          </p:nvPr>
        </p:nvSpPr>
        <p:spPr/>
        <p:txBody>
          <a:bodyPr/>
          <a:lstStyle/>
          <a:p>
            <a:fld id="{6C3637DA-ECFF-4E30-8019-BCDA5E2DDEE1}" type="slidenum">
              <a:rPr lang="en-GB" smtClean="0"/>
              <a:t>15</a:t>
            </a:fld>
            <a:endParaRPr lang="en-GB"/>
          </a:p>
        </p:txBody>
      </p:sp>
    </p:spTree>
    <p:extLst>
      <p:ext uri="{BB962C8B-B14F-4D97-AF65-F5344CB8AC3E}">
        <p14:creationId xmlns:p14="http://schemas.microsoft.com/office/powerpoint/2010/main" val="39249468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0" lang="fr-BE" sz="4400" b="1" i="0" u="none" strike="noStrike" kern="1200" cap="none" spc="0" normalizeH="0" baseline="0" noProof="0" dirty="0" err="1">
                <a:ln>
                  <a:noFill/>
                </a:ln>
                <a:solidFill>
                  <a:srgbClr val="0070C0"/>
                </a:solidFill>
                <a:effectLst/>
                <a:uLnTx/>
                <a:uFillTx/>
                <a:latin typeface="Verdana" panose="020B0604030504040204" pitchFamily="34" charset="0"/>
                <a:ea typeface="Verdana" panose="020B0604030504040204" pitchFamily="34" charset="0"/>
              </a:rPr>
              <a:t>Priorities</a:t>
            </a:r>
            <a:endParaRPr kumimoji="0" lang="fr-BE" sz="4400" b="1" i="0" u="none" strike="noStrike" kern="1200" cap="none" spc="0" normalizeH="0" baseline="0" noProof="0" dirty="0">
              <a:ln>
                <a:noFill/>
              </a:ln>
              <a:solidFill>
                <a:srgbClr val="0070C0"/>
              </a:solidFill>
              <a:effectLst/>
              <a:uLnTx/>
              <a:uFillTx/>
              <a:latin typeface="Verdana" panose="020B0604030504040204" pitchFamily="34" charset="0"/>
              <a:ea typeface="Verdana" panose="020B0604030504040204" pitchFamily="34" charset="0"/>
            </a:endParaRPr>
          </a:p>
          <a:p>
            <a:endParaRPr kumimoji="0" lang="fr-BE" sz="4400" b="1" i="0" u="none" strike="noStrike" kern="1200" cap="none" spc="0" normalizeH="0" baseline="0" noProof="0" dirty="0">
              <a:ln>
                <a:noFill/>
              </a:ln>
              <a:solidFill>
                <a:srgbClr val="0070C0"/>
              </a:solidFill>
              <a:effectLst/>
              <a:uLnTx/>
              <a:uFillTx/>
              <a:latin typeface="Verdana" panose="020B0604030504040204" pitchFamily="34" charset="0"/>
              <a:ea typeface="Verdana" panose="020B0604030504040204" pitchFamily="34" charset="0"/>
            </a:endParaRPr>
          </a:p>
          <a:p>
            <a:r>
              <a:rPr kumimoji="0" lang="fr-BE" sz="4400" b="1" i="0" u="none" strike="noStrike" kern="1200" cap="none" spc="0" normalizeH="0" baseline="0" noProof="0" dirty="0">
                <a:ln>
                  <a:noFill/>
                </a:ln>
                <a:solidFill>
                  <a:srgbClr val="0070C0"/>
                </a:solidFill>
                <a:effectLst/>
                <a:uLnTx/>
                <a:uFillTx/>
                <a:latin typeface="Verdana" panose="020B0604030504040204" pitchFamily="34" charset="0"/>
                <a:ea typeface="Verdana" panose="020B0604030504040204" pitchFamily="34" charset="0"/>
              </a:rPr>
              <a:t>It </a:t>
            </a:r>
            <a:r>
              <a:rPr kumimoji="0" lang="fr-BE" sz="4400" b="1" i="0" u="none" strike="noStrike" kern="1200" cap="none" spc="0" normalizeH="0" baseline="0" noProof="0" dirty="0" err="1">
                <a:ln>
                  <a:noFill/>
                </a:ln>
                <a:solidFill>
                  <a:srgbClr val="0070C0"/>
                </a:solidFill>
                <a:effectLst/>
                <a:uLnTx/>
                <a:uFillTx/>
                <a:latin typeface="Verdana" panose="020B0604030504040204" pitchFamily="34" charset="0"/>
                <a:ea typeface="Verdana" panose="020B0604030504040204" pitchFamily="34" charset="0"/>
              </a:rPr>
              <a:t>is</a:t>
            </a:r>
            <a:r>
              <a:rPr kumimoji="0" lang="fr-BE" sz="4400" b="1" i="0" u="none" strike="noStrike" kern="1200" cap="none" spc="0" normalizeH="0" baseline="0" noProof="0" dirty="0">
                <a:ln>
                  <a:noFill/>
                </a:ln>
                <a:solidFill>
                  <a:srgbClr val="0070C0"/>
                </a:solidFill>
                <a:effectLst/>
                <a:uLnTx/>
                <a:uFillTx/>
                <a:latin typeface="Verdana" panose="020B0604030504040204" pitchFamily="34" charset="0"/>
                <a:ea typeface="Verdana" panose="020B0604030504040204" pitchFamily="34" charset="0"/>
              </a:rPr>
              <a:t> important to know </a:t>
            </a:r>
            <a:r>
              <a:rPr kumimoji="0" lang="fr-BE" sz="4400" b="1" i="0" u="none" strike="noStrike" kern="1200" cap="none" spc="0" normalizeH="0" baseline="0" noProof="0" dirty="0" err="1">
                <a:ln>
                  <a:noFill/>
                </a:ln>
                <a:solidFill>
                  <a:srgbClr val="0070C0"/>
                </a:solidFill>
                <a:effectLst/>
                <a:uLnTx/>
                <a:uFillTx/>
                <a:latin typeface="Verdana" panose="020B0604030504040204" pitchFamily="34" charset="0"/>
                <a:ea typeface="Verdana" panose="020B0604030504040204" pitchFamily="34" charset="0"/>
              </a:rPr>
              <a:t>that</a:t>
            </a:r>
            <a:r>
              <a:rPr kumimoji="0" lang="fr-BE" sz="4400" b="1" i="0" u="none" strike="noStrike" kern="1200" cap="none" spc="0" normalizeH="0" baseline="0" noProof="0" dirty="0">
                <a:ln>
                  <a:noFill/>
                </a:ln>
                <a:solidFill>
                  <a:srgbClr val="0070C0"/>
                </a:solidFill>
                <a:effectLst/>
                <a:uLnTx/>
                <a:uFillTx/>
                <a:latin typeface="Verdana" panose="020B0604030504040204" pitchFamily="34" charset="0"/>
                <a:ea typeface="Verdana" panose="020B0604030504040204" pitchFamily="34" charset="0"/>
              </a:rPr>
              <a:t>  like in all Eu Programmes in the Erasmus+ programmes the main </a:t>
            </a:r>
            <a:r>
              <a:rPr kumimoji="0" lang="fr-BE" sz="4400" b="1" i="0" u="none" strike="noStrike" kern="1200" cap="none" spc="0" normalizeH="0" baseline="0" noProof="0" dirty="0" err="1">
                <a:ln>
                  <a:noFill/>
                </a:ln>
                <a:solidFill>
                  <a:srgbClr val="0070C0"/>
                </a:solidFill>
                <a:effectLst/>
                <a:uLnTx/>
                <a:uFillTx/>
                <a:latin typeface="Verdana" panose="020B0604030504040204" pitchFamily="34" charset="0"/>
                <a:ea typeface="Verdana" panose="020B0604030504040204" pitchFamily="34" charset="0"/>
              </a:rPr>
              <a:t>priorities</a:t>
            </a:r>
            <a:r>
              <a:rPr kumimoji="0" lang="fr-BE" sz="4400" b="1" i="0" u="none" strike="noStrike" kern="1200" cap="none" spc="0" normalizeH="0" baseline="0" noProof="0" dirty="0">
                <a:ln>
                  <a:noFill/>
                </a:ln>
                <a:solidFill>
                  <a:srgbClr val="0070C0"/>
                </a:solidFill>
                <a:effectLst/>
                <a:uLnTx/>
                <a:uFillTx/>
                <a:latin typeface="Verdana" panose="020B0604030504040204" pitchFamily="34" charset="0"/>
                <a:ea typeface="Verdana" panose="020B0604030504040204" pitchFamily="34" charset="0"/>
              </a:rPr>
              <a:t> are </a:t>
            </a:r>
            <a:r>
              <a:rPr kumimoji="0" lang="fr-BE" sz="4400" b="1" i="0" u="none" strike="noStrike" kern="1200" cap="none" spc="0" normalizeH="0" baseline="0" noProof="0" dirty="0" err="1">
                <a:ln>
                  <a:noFill/>
                </a:ln>
                <a:solidFill>
                  <a:srgbClr val="0070C0"/>
                </a:solidFill>
                <a:effectLst/>
                <a:uLnTx/>
                <a:uFillTx/>
                <a:latin typeface="Verdana" panose="020B0604030504040204" pitchFamily="34" charset="0"/>
                <a:ea typeface="Verdana" panose="020B0604030504040204" pitchFamily="34" charset="0"/>
              </a:rPr>
              <a:t>meanstreamed</a:t>
            </a:r>
            <a:r>
              <a:rPr kumimoji="0" lang="fr-BE" sz="4400" b="1" i="0" u="none" strike="noStrike" kern="1200" cap="none" spc="0" normalizeH="0" baseline="0" noProof="0" dirty="0">
                <a:ln>
                  <a:noFill/>
                </a:ln>
                <a:solidFill>
                  <a:srgbClr val="0070C0"/>
                </a:solidFill>
                <a:effectLst/>
                <a:uLnTx/>
                <a:uFillTx/>
                <a:latin typeface="Verdana" panose="020B0604030504040204" pitchFamily="34" charset="0"/>
                <a:ea typeface="Verdana" panose="020B0604030504040204" pitchFamily="34" charset="0"/>
              </a:rPr>
              <a:t> </a:t>
            </a:r>
            <a:r>
              <a:rPr kumimoji="0" lang="fr-BE" sz="4400" b="1" i="0" u="none" strike="noStrike" kern="1200" cap="none" spc="0" normalizeH="0" baseline="0" noProof="0" dirty="0" err="1">
                <a:ln>
                  <a:noFill/>
                </a:ln>
                <a:solidFill>
                  <a:srgbClr val="0070C0"/>
                </a:solidFill>
                <a:effectLst/>
                <a:uLnTx/>
                <a:uFillTx/>
                <a:latin typeface="Verdana" panose="020B0604030504040204" pitchFamily="34" charset="0"/>
                <a:ea typeface="Verdana" panose="020B0604030504040204" pitchFamily="34" charset="0"/>
              </a:rPr>
              <a:t>through</a:t>
            </a:r>
            <a:r>
              <a:rPr kumimoji="0" lang="fr-BE" sz="4400" b="1" i="0" u="none" strike="noStrike" kern="1200" cap="none" spc="0" normalizeH="0" baseline="0" noProof="0" dirty="0">
                <a:ln>
                  <a:noFill/>
                </a:ln>
                <a:solidFill>
                  <a:srgbClr val="0070C0"/>
                </a:solidFill>
                <a:effectLst/>
                <a:uLnTx/>
                <a:uFillTx/>
                <a:latin typeface="Verdana" panose="020B0604030504040204" pitchFamily="34" charset="0"/>
                <a:ea typeface="Verdana" panose="020B0604030504040204" pitchFamily="34" charset="0"/>
              </a:rPr>
              <a:t> all the programme and </a:t>
            </a:r>
            <a:r>
              <a:rPr kumimoji="0" lang="fr-BE" sz="4400" b="1" i="0" u="none" strike="noStrike" kern="1200" cap="none" spc="0" normalizeH="0" baseline="0" noProof="0" dirty="0" err="1">
                <a:ln>
                  <a:noFill/>
                </a:ln>
                <a:solidFill>
                  <a:srgbClr val="0070C0"/>
                </a:solidFill>
                <a:effectLst/>
                <a:uLnTx/>
                <a:uFillTx/>
                <a:latin typeface="Verdana" panose="020B0604030504040204" pitchFamily="34" charset="0"/>
                <a:ea typeface="Verdana" panose="020B0604030504040204" pitchFamily="34" charset="0"/>
              </a:rPr>
              <a:t>they</a:t>
            </a:r>
            <a:r>
              <a:rPr kumimoji="0" lang="fr-BE" sz="4400" b="1" i="0" u="none" strike="noStrike" kern="1200" cap="none" spc="0" normalizeH="0" baseline="0" noProof="0" dirty="0">
                <a:ln>
                  <a:noFill/>
                </a:ln>
                <a:solidFill>
                  <a:srgbClr val="0070C0"/>
                </a:solidFill>
                <a:effectLst/>
                <a:uLnTx/>
                <a:uFillTx/>
                <a:latin typeface="Verdana" panose="020B0604030504040204" pitchFamily="34" charset="0"/>
                <a:ea typeface="Verdana" panose="020B0604030504040204" pitchFamily="34" charset="0"/>
              </a:rPr>
              <a:t> are:</a:t>
            </a:r>
          </a:p>
          <a:p>
            <a:pPr algn="ctr"/>
            <a:r>
              <a:rPr lang="en-GB" sz="1200" b="1" dirty="0"/>
              <a:t>Inclusion &amp; Diversity</a:t>
            </a:r>
          </a:p>
          <a:p>
            <a:pPr algn="ctr"/>
            <a:r>
              <a:rPr lang="en-GB" sz="1200" b="1" dirty="0"/>
              <a:t>Becoming Green</a:t>
            </a:r>
          </a:p>
          <a:p>
            <a:pPr algn="ctr"/>
            <a:r>
              <a:rPr lang="en-GB" sz="1200" b="1" dirty="0"/>
              <a:t>Digitalisation</a:t>
            </a:r>
          </a:p>
          <a:p>
            <a:pPr algn="ctr"/>
            <a:r>
              <a:rPr lang="en-GB" sz="1200" b="1" dirty="0"/>
              <a:t>Participation &amp; active citizenship</a:t>
            </a:r>
          </a:p>
          <a:p>
            <a:endParaRPr lang="en-BE" dirty="0"/>
          </a:p>
        </p:txBody>
      </p:sp>
      <p:sp>
        <p:nvSpPr>
          <p:cNvPr id="4" name="Slide Number Placeholder 3"/>
          <p:cNvSpPr>
            <a:spLocks noGrp="1"/>
          </p:cNvSpPr>
          <p:nvPr>
            <p:ph type="sldNum" sz="quarter" idx="5"/>
          </p:nvPr>
        </p:nvSpPr>
        <p:spPr/>
        <p:txBody>
          <a:bodyPr/>
          <a:lstStyle/>
          <a:p>
            <a:fld id="{6C3637DA-ECFF-4E30-8019-BCDA5E2DDEE1}" type="slidenum">
              <a:rPr lang="en-GB" smtClean="0"/>
              <a:t>16</a:t>
            </a:fld>
            <a:endParaRPr lang="en-GB"/>
          </a:p>
        </p:txBody>
      </p:sp>
    </p:spTree>
    <p:extLst>
      <p:ext uri="{BB962C8B-B14F-4D97-AF65-F5344CB8AC3E}">
        <p14:creationId xmlns:p14="http://schemas.microsoft.com/office/powerpoint/2010/main" val="10664193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dirty="0"/>
              <a:t>Good to know:</a:t>
            </a:r>
          </a:p>
          <a:p>
            <a:r>
              <a:rPr lang="fr-BE" dirty="0" err="1"/>
              <a:t>Before</a:t>
            </a:r>
            <a:r>
              <a:rPr lang="fr-BE" dirty="0"/>
              <a:t> </a:t>
            </a:r>
            <a:r>
              <a:rPr lang="fr-BE" dirty="0" err="1"/>
              <a:t>you</a:t>
            </a:r>
            <a:r>
              <a:rPr lang="fr-BE" dirty="0"/>
              <a:t> do </a:t>
            </a:r>
            <a:r>
              <a:rPr lang="fr-BE" dirty="0" err="1"/>
              <a:t>anything</a:t>
            </a:r>
            <a:r>
              <a:rPr lang="fr-BE" dirty="0"/>
              <a:t> know the </a:t>
            </a:r>
            <a:r>
              <a:rPr lang="fr-BE" dirty="0" err="1"/>
              <a:t>following</a:t>
            </a:r>
            <a:r>
              <a:rPr lang="fr-BE" dirty="0"/>
              <a:t>:</a:t>
            </a:r>
          </a:p>
          <a:p>
            <a:pPr marL="571500" indent="-571500">
              <a:buFont typeface="Arial" panose="020B0604020202020204" pitchFamily="34" charset="0"/>
              <a:buChar char="•"/>
            </a:pPr>
            <a:r>
              <a:rPr lang="en-US" sz="1200" dirty="0"/>
              <a:t>Persons with disabilities can go on a mobility project in another country like their non-disabled peers</a:t>
            </a:r>
          </a:p>
          <a:p>
            <a:pPr marL="571500" indent="-571500">
              <a:buFont typeface="Arial" panose="020B0604020202020204" pitchFamily="34" charset="0"/>
              <a:buChar char="•"/>
            </a:pPr>
            <a:r>
              <a:rPr lang="en-US" sz="1200" dirty="0"/>
              <a:t>There is funds available to support costs linked to disability</a:t>
            </a:r>
          </a:p>
          <a:p>
            <a:pPr marL="571500" indent="-571500">
              <a:buFont typeface="Arial" panose="020B0604020202020204" pitchFamily="34" charset="0"/>
              <a:buChar char="•"/>
            </a:pPr>
            <a:r>
              <a:rPr lang="en-US" sz="1200" dirty="0"/>
              <a:t>Prefinancing of disability related costs is </a:t>
            </a:r>
            <a:r>
              <a:rPr lang="en-US" sz="1200" dirty="0" err="1"/>
              <a:t>possibleConsult</a:t>
            </a:r>
            <a:r>
              <a:rPr lang="en-US" sz="1200" dirty="0"/>
              <a:t> the Users Guide of the </a:t>
            </a:r>
            <a:r>
              <a:rPr lang="en-US" sz="1200" dirty="0" err="1"/>
              <a:t>Programme</a:t>
            </a:r>
            <a:endParaRPr lang="en-US" sz="1200" dirty="0"/>
          </a:p>
          <a:p>
            <a:pPr marL="571500" indent="-571500">
              <a:buFont typeface="Arial" panose="020B0604020202020204" pitchFamily="34" charset="0"/>
              <a:buChar char="•"/>
            </a:pPr>
            <a:r>
              <a:rPr lang="en-US" sz="1200" dirty="0"/>
              <a:t>Disability grant must be asked before the project. </a:t>
            </a:r>
          </a:p>
          <a:p>
            <a:pPr marL="571500" indent="-571500">
              <a:buFont typeface="Arial" panose="020B0604020202020204" pitchFamily="34" charset="0"/>
              <a:buChar char="•"/>
            </a:pPr>
            <a:r>
              <a:rPr lang="en-US" sz="1200" dirty="0"/>
              <a:t>Contact your National or Higher Education Agency for guidance</a:t>
            </a:r>
          </a:p>
          <a:p>
            <a:endParaRPr lang="en-BE" dirty="0"/>
          </a:p>
          <a:p>
            <a:endParaRPr lang="en-BE" dirty="0"/>
          </a:p>
        </p:txBody>
      </p:sp>
      <p:sp>
        <p:nvSpPr>
          <p:cNvPr id="4" name="Slide Number Placeholder 3"/>
          <p:cNvSpPr>
            <a:spLocks noGrp="1"/>
          </p:cNvSpPr>
          <p:nvPr>
            <p:ph type="sldNum" sz="quarter" idx="5"/>
          </p:nvPr>
        </p:nvSpPr>
        <p:spPr/>
        <p:txBody>
          <a:bodyPr/>
          <a:lstStyle/>
          <a:p>
            <a:fld id="{6C3637DA-ECFF-4E30-8019-BCDA5E2DDEE1}" type="slidenum">
              <a:rPr lang="en-GB" smtClean="0"/>
              <a:t>17</a:t>
            </a:fld>
            <a:endParaRPr lang="en-GB"/>
          </a:p>
        </p:txBody>
      </p:sp>
    </p:spTree>
    <p:extLst>
      <p:ext uri="{BB962C8B-B14F-4D97-AF65-F5344CB8AC3E}">
        <p14:creationId xmlns:p14="http://schemas.microsoft.com/office/powerpoint/2010/main" val="7716524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a:solidFill>
                  <a:schemeClr val="bg1"/>
                </a:solidFill>
              </a:rPr>
              <a:t>Accessible </a:t>
            </a:r>
            <a:br>
              <a:rPr lang="en-GB" sz="1200" b="1">
                <a:solidFill>
                  <a:schemeClr val="bg1"/>
                </a:solidFill>
              </a:rPr>
            </a:br>
            <a:r>
              <a:rPr lang="en-GB" sz="1200" b="1">
                <a:solidFill>
                  <a:schemeClr val="bg1"/>
                </a:solidFill>
              </a:rPr>
              <a:t>social media</a:t>
            </a:r>
            <a:endParaRPr lang="fr-BE" b="0"/>
          </a:p>
        </p:txBody>
      </p:sp>
      <p:sp>
        <p:nvSpPr>
          <p:cNvPr id="4" name="Slide Number Placeholder 3"/>
          <p:cNvSpPr>
            <a:spLocks noGrp="1"/>
          </p:cNvSpPr>
          <p:nvPr>
            <p:ph type="sldNum" sz="quarter" idx="5"/>
          </p:nvPr>
        </p:nvSpPr>
        <p:spPr/>
        <p:txBody>
          <a:bodyPr/>
          <a:lstStyle/>
          <a:p>
            <a:fld id="{6C3637DA-ECFF-4E30-8019-BCDA5E2DDEE1}" type="slidenum">
              <a:rPr lang="en-GB" smtClean="0"/>
              <a:t>18</a:t>
            </a:fld>
            <a:endParaRPr lang="en-GB"/>
          </a:p>
        </p:txBody>
      </p:sp>
    </p:spTree>
    <p:extLst>
      <p:ext uri="{BB962C8B-B14F-4D97-AF65-F5344CB8AC3E}">
        <p14:creationId xmlns:p14="http://schemas.microsoft.com/office/powerpoint/2010/main" val="30895809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3600" dirty="0"/>
              <a:t>The Erasmus Inclusion &amp; Diversity Strategy</a:t>
            </a:r>
          </a:p>
          <a:p>
            <a:pPr marL="0" indent="0">
              <a:buNone/>
            </a:pPr>
            <a:r>
              <a:rPr lang="en-US" sz="3600" dirty="0"/>
              <a:t>In the legal text the European Commission was commissioned to prepare implementation Guidelines for the Inclusion &amp; Diversity Strategy.</a:t>
            </a:r>
          </a:p>
          <a:p>
            <a:pPr marL="0" indent="0">
              <a:buNone/>
            </a:pPr>
            <a:r>
              <a:rPr lang="en-US" sz="3600" dirty="0"/>
              <a:t>This is the minimum all EU countries will have to implement.</a:t>
            </a:r>
          </a:p>
          <a:p>
            <a:pPr marL="0" indent="0">
              <a:buNone/>
            </a:pPr>
            <a:r>
              <a:rPr lang="en-US" sz="3600" dirty="0"/>
              <a:t>Each country will be obliged to make their own National Inclusion Strategies.</a:t>
            </a:r>
          </a:p>
          <a:p>
            <a:pPr marL="0" indent="0">
              <a:buNone/>
            </a:pPr>
            <a:r>
              <a:rPr lang="en-US" sz="3600" dirty="0"/>
              <a:t>Erasmus+ </a:t>
            </a:r>
            <a:r>
              <a:rPr lang="en-US" sz="3600" dirty="0" err="1"/>
              <a:t>Programme</a:t>
            </a:r>
            <a:r>
              <a:rPr lang="en-US" sz="3600" dirty="0"/>
              <a:t> must be inclusive for all participants</a:t>
            </a:r>
          </a:p>
          <a:p>
            <a:pPr marL="0" indent="0">
              <a:buNone/>
            </a:pPr>
            <a:r>
              <a:rPr lang="en-US" sz="3600" dirty="0"/>
              <a:t>Art. 15 of the Regulation sets down that all countries must have an Inclusion &amp; Diversity Strategy</a:t>
            </a:r>
          </a:p>
          <a:p>
            <a:pPr marL="0" indent="0">
              <a:buNone/>
            </a:pPr>
            <a:r>
              <a:rPr lang="en-US" sz="3600" dirty="0"/>
              <a:t>The Guidelines of Implementation of the Inclusion and Diversity Strategy include:</a:t>
            </a:r>
          </a:p>
          <a:p>
            <a:pPr lvl="1"/>
            <a:r>
              <a:rPr lang="en-US" sz="3600" dirty="0"/>
              <a:t>Objectives</a:t>
            </a:r>
          </a:p>
          <a:p>
            <a:pPr lvl="1"/>
            <a:r>
              <a:rPr lang="en-US" sz="3600" dirty="0"/>
              <a:t>Definitions, the one of disability is included</a:t>
            </a:r>
          </a:p>
          <a:p>
            <a:pPr lvl="1"/>
            <a:r>
              <a:rPr lang="en-US" sz="3600" dirty="0"/>
              <a:t>Mechanisms to support inclusion of persons with fewer opportunities</a:t>
            </a:r>
          </a:p>
          <a:p>
            <a:pPr lvl="1"/>
            <a:r>
              <a:rPr lang="en-US" sz="3600" dirty="0"/>
              <a:t>The role of </a:t>
            </a:r>
            <a:r>
              <a:rPr lang="en-US" sz="3600" dirty="0" err="1"/>
              <a:t>organisations</a:t>
            </a:r>
            <a:endParaRPr lang="en-US" sz="3600" dirty="0"/>
          </a:p>
          <a:p>
            <a:pPr lvl="1"/>
            <a:r>
              <a:rPr lang="en-US" sz="3600" dirty="0"/>
              <a:t>The role of National Agencies</a:t>
            </a:r>
          </a:p>
          <a:p>
            <a:pPr lvl="1"/>
            <a:r>
              <a:rPr lang="en-US" sz="3600" dirty="0"/>
              <a:t>Good practices</a:t>
            </a:r>
          </a:p>
          <a:p>
            <a:endParaRPr lang="en-BE" dirty="0"/>
          </a:p>
          <a:p>
            <a:endParaRPr lang="en-BE" dirty="0"/>
          </a:p>
        </p:txBody>
      </p:sp>
      <p:sp>
        <p:nvSpPr>
          <p:cNvPr id="4" name="Slide Number Placeholder 3"/>
          <p:cNvSpPr>
            <a:spLocks noGrp="1"/>
          </p:cNvSpPr>
          <p:nvPr>
            <p:ph type="sldNum" sz="quarter" idx="5"/>
          </p:nvPr>
        </p:nvSpPr>
        <p:spPr/>
        <p:txBody>
          <a:bodyPr/>
          <a:lstStyle/>
          <a:p>
            <a:fld id="{6C3637DA-ECFF-4E30-8019-BCDA5E2DDEE1}" type="slidenum">
              <a:rPr lang="en-GB" smtClean="0"/>
              <a:t>19</a:t>
            </a:fld>
            <a:endParaRPr lang="en-GB"/>
          </a:p>
        </p:txBody>
      </p:sp>
    </p:spTree>
    <p:extLst>
      <p:ext uri="{BB962C8B-B14F-4D97-AF65-F5344CB8AC3E}">
        <p14:creationId xmlns:p14="http://schemas.microsoft.com/office/powerpoint/2010/main" val="16634415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dirty="0"/>
              <a:t>Supporting </a:t>
            </a:r>
            <a:r>
              <a:rPr lang="fr-BE" dirty="0" err="1"/>
              <a:t>mechanisms</a:t>
            </a:r>
            <a:r>
              <a:rPr lang="fr-BE" dirty="0"/>
              <a:t> </a:t>
            </a:r>
            <a:r>
              <a:rPr lang="fr-BE" dirty="0" err="1"/>
              <a:t>offered</a:t>
            </a:r>
            <a:r>
              <a:rPr lang="fr-BE" dirty="0"/>
              <a:t> by the Erasmus+ Programme and the European </a:t>
            </a:r>
            <a:r>
              <a:rPr lang="fr-BE" dirty="0" err="1"/>
              <a:t>Solidarity</a:t>
            </a:r>
            <a:r>
              <a:rPr lang="fr-BE" dirty="0"/>
              <a:t> Corps</a:t>
            </a:r>
          </a:p>
          <a:p>
            <a:pPr marL="285750" indent="-285750">
              <a:buFont typeface="Arial" panose="020B0604020202020204" pitchFamily="34" charset="0"/>
              <a:buChar char="•"/>
            </a:pPr>
            <a:r>
              <a:rPr lang="en-US" sz="1200" dirty="0"/>
              <a:t>Inclusion as priority in assessment of applications</a:t>
            </a:r>
          </a:p>
          <a:p>
            <a:pPr marL="285750" indent="-285750">
              <a:buFont typeface="Arial" panose="020B0604020202020204" pitchFamily="34" charset="0"/>
              <a:buChar char="•"/>
            </a:pPr>
            <a:r>
              <a:rPr lang="en-US" sz="1200" dirty="0"/>
              <a:t>Accessibility and user-friendliness of the </a:t>
            </a:r>
            <a:r>
              <a:rPr lang="en-US" sz="1200" dirty="0" err="1"/>
              <a:t>programme</a:t>
            </a:r>
            <a:endParaRPr lang="en-US" sz="1200" dirty="0"/>
          </a:p>
          <a:p>
            <a:pPr marL="285750" indent="-285750">
              <a:buFont typeface="Arial" panose="020B0604020202020204" pitchFamily="34" charset="0"/>
              <a:buChar char="•"/>
            </a:pPr>
            <a:r>
              <a:rPr lang="en-US" sz="1200" dirty="0"/>
              <a:t>Preparatory visits</a:t>
            </a:r>
          </a:p>
          <a:p>
            <a:pPr marL="285750" indent="-285750">
              <a:buFont typeface="Arial" panose="020B0604020202020204" pitchFamily="34" charset="0"/>
              <a:buChar char="•"/>
            </a:pPr>
            <a:r>
              <a:rPr lang="en-US" sz="1200" dirty="0"/>
              <a:t>Reinforced mentorship</a:t>
            </a:r>
          </a:p>
          <a:p>
            <a:pPr marL="285750" indent="-285750">
              <a:buFont typeface="Arial" panose="020B0604020202020204" pitchFamily="34" charset="0"/>
              <a:buChar char="•"/>
            </a:pPr>
            <a:r>
              <a:rPr lang="en-US" sz="1200" dirty="0"/>
              <a:t>Dedicated financial support</a:t>
            </a:r>
          </a:p>
          <a:p>
            <a:pPr marL="285750" indent="-285750">
              <a:buFont typeface="Arial" panose="020B0604020202020204" pitchFamily="34" charset="0"/>
              <a:buChar char="•"/>
            </a:pPr>
            <a:r>
              <a:rPr lang="en-US" sz="1200" dirty="0"/>
              <a:t>Smaller easier to access actions</a:t>
            </a:r>
          </a:p>
          <a:p>
            <a:pPr marL="285750" indent="-285750">
              <a:buFont typeface="Arial" panose="020B0604020202020204" pitchFamily="34" charset="0"/>
              <a:buChar char="•"/>
            </a:pPr>
            <a:r>
              <a:rPr lang="en-US" sz="1200" dirty="0"/>
              <a:t>Step-by-step capacity building pathway</a:t>
            </a:r>
          </a:p>
          <a:p>
            <a:pPr marL="285750" indent="-285750">
              <a:buFont typeface="Arial" panose="020B0604020202020204" pitchFamily="34" charset="0"/>
              <a:buChar char="•"/>
            </a:pPr>
            <a:r>
              <a:rPr lang="en-US" sz="1200" dirty="0"/>
              <a:t>Project format and mobility duration</a:t>
            </a:r>
          </a:p>
          <a:p>
            <a:pPr marL="285750" indent="-285750">
              <a:buFont typeface="Arial" panose="020B0604020202020204" pitchFamily="34" charset="0"/>
              <a:buChar char="•"/>
            </a:pPr>
            <a:r>
              <a:rPr lang="en-US" sz="1200" dirty="0"/>
              <a:t>European activities at local level</a:t>
            </a:r>
          </a:p>
          <a:p>
            <a:pPr marL="285750" indent="-285750">
              <a:buFont typeface="Arial" panose="020B0604020202020204" pitchFamily="34" charset="0"/>
              <a:buChar char="•"/>
            </a:pPr>
            <a:r>
              <a:rPr lang="en-US" sz="1200" dirty="0"/>
              <a:t>Online exchanges</a:t>
            </a:r>
          </a:p>
          <a:p>
            <a:pPr marL="285750" indent="-285750">
              <a:buFont typeface="Arial" panose="020B0604020202020204" pitchFamily="34" charset="0"/>
              <a:buChar char="•"/>
            </a:pPr>
            <a:r>
              <a:rPr lang="en-US" sz="1200" dirty="0"/>
              <a:t>Language Learning Support</a:t>
            </a:r>
          </a:p>
          <a:p>
            <a:endParaRPr lang="en-BE" dirty="0"/>
          </a:p>
        </p:txBody>
      </p:sp>
      <p:sp>
        <p:nvSpPr>
          <p:cNvPr id="4" name="Slide Number Placeholder 3"/>
          <p:cNvSpPr>
            <a:spLocks noGrp="1"/>
          </p:cNvSpPr>
          <p:nvPr>
            <p:ph type="sldNum" sz="quarter" idx="5"/>
          </p:nvPr>
        </p:nvSpPr>
        <p:spPr/>
        <p:txBody>
          <a:bodyPr/>
          <a:lstStyle/>
          <a:p>
            <a:fld id="{6C3637DA-ECFF-4E30-8019-BCDA5E2DDEE1}" type="slidenum">
              <a:rPr lang="en-GB" smtClean="0"/>
              <a:t>20</a:t>
            </a:fld>
            <a:endParaRPr lang="en-GB"/>
          </a:p>
        </p:txBody>
      </p:sp>
    </p:spTree>
    <p:extLst>
      <p:ext uri="{BB962C8B-B14F-4D97-AF65-F5344CB8AC3E}">
        <p14:creationId xmlns:p14="http://schemas.microsoft.com/office/powerpoint/2010/main" val="28150455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dirty="0"/>
          </a:p>
        </p:txBody>
      </p:sp>
      <p:sp>
        <p:nvSpPr>
          <p:cNvPr id="4" name="Slide Number Placeholder 3"/>
          <p:cNvSpPr>
            <a:spLocks noGrp="1"/>
          </p:cNvSpPr>
          <p:nvPr>
            <p:ph type="sldNum" sz="quarter" idx="5"/>
          </p:nvPr>
        </p:nvSpPr>
        <p:spPr/>
        <p:txBody>
          <a:bodyPr/>
          <a:lstStyle/>
          <a:p>
            <a:fld id="{F39F4C6C-40D3-4CF4-80E0-D172041CBF73}" type="slidenum">
              <a:rPr lang="en-BE" smtClean="0"/>
              <a:t>21</a:t>
            </a:fld>
            <a:endParaRPr lang="en-BE"/>
          </a:p>
        </p:txBody>
      </p:sp>
    </p:spTree>
    <p:extLst>
      <p:ext uri="{BB962C8B-B14F-4D97-AF65-F5344CB8AC3E}">
        <p14:creationId xmlns:p14="http://schemas.microsoft.com/office/powerpoint/2010/main" val="17037934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dirty="0"/>
              <a:t>So </a:t>
            </a:r>
            <a:r>
              <a:rPr lang="fr-BE" dirty="0" err="1"/>
              <a:t>many</a:t>
            </a:r>
            <a:r>
              <a:rPr lang="fr-BE" dirty="0"/>
              <a:t> </a:t>
            </a:r>
            <a:r>
              <a:rPr lang="fr-BE" dirty="0" err="1"/>
              <a:t>ways</a:t>
            </a:r>
            <a:r>
              <a:rPr lang="fr-BE" dirty="0"/>
              <a:t> to engage: </a:t>
            </a:r>
          </a:p>
          <a:p>
            <a:r>
              <a:rPr lang="fr-BE" dirty="0"/>
              <a:t>EU Youth Dialogues</a:t>
            </a:r>
          </a:p>
          <a:p>
            <a:r>
              <a:rPr lang="fr-BE" dirty="0" err="1"/>
              <a:t>Sustainable</a:t>
            </a:r>
            <a:r>
              <a:rPr lang="fr-BE" dirty="0"/>
              <a:t> </a:t>
            </a:r>
            <a:r>
              <a:rPr lang="fr-BE" dirty="0" err="1"/>
              <a:t>Development</a:t>
            </a:r>
            <a:endParaRPr lang="fr-BE" dirty="0"/>
          </a:p>
          <a:p>
            <a:r>
              <a:rPr lang="fr-BE" dirty="0"/>
              <a:t>#EUYouth4Peace</a:t>
            </a:r>
          </a:p>
          <a:p>
            <a:r>
              <a:rPr lang="fr-BE" dirty="0"/>
              <a:t>Democratic participation</a:t>
            </a:r>
          </a:p>
          <a:p>
            <a:r>
              <a:rPr lang="fr-BE" dirty="0"/>
              <a:t>Civic engagement</a:t>
            </a:r>
          </a:p>
          <a:p>
            <a:r>
              <a:rPr lang="fr-BE" dirty="0" err="1"/>
              <a:t>Intercultural</a:t>
            </a:r>
            <a:r>
              <a:rPr lang="fr-BE" dirty="0"/>
              <a:t> </a:t>
            </a:r>
            <a:r>
              <a:rPr lang="fr-BE" dirty="0" err="1"/>
              <a:t>understanding</a:t>
            </a:r>
            <a:endParaRPr lang="fr-BE" dirty="0"/>
          </a:p>
          <a:p>
            <a:r>
              <a:rPr lang="fr-BE" dirty="0"/>
              <a:t>Sports</a:t>
            </a:r>
            <a:endParaRPr lang="en-GB" dirty="0"/>
          </a:p>
          <a:p>
            <a:endParaRPr lang="fr-BE" dirty="0"/>
          </a:p>
          <a:p>
            <a:endParaRPr lang="fr-BE" dirty="0"/>
          </a:p>
          <a:p>
            <a:endParaRPr lang="en-GB" dirty="0"/>
          </a:p>
        </p:txBody>
      </p:sp>
      <p:sp>
        <p:nvSpPr>
          <p:cNvPr id="4" name="Slide Number Placeholder 3"/>
          <p:cNvSpPr>
            <a:spLocks noGrp="1"/>
          </p:cNvSpPr>
          <p:nvPr>
            <p:ph type="sldNum" sz="quarter" idx="5"/>
          </p:nvPr>
        </p:nvSpPr>
        <p:spPr/>
        <p:txBody>
          <a:bodyPr/>
          <a:lstStyle/>
          <a:p>
            <a:fld id="{F39F4C6C-40D3-4CF4-80E0-D172041CBF73}" type="slidenum">
              <a:rPr lang="en-BE" smtClean="0"/>
              <a:t>22</a:t>
            </a:fld>
            <a:endParaRPr lang="en-BE"/>
          </a:p>
        </p:txBody>
      </p:sp>
    </p:spTree>
    <p:extLst>
      <p:ext uri="{BB962C8B-B14F-4D97-AF65-F5344CB8AC3E}">
        <p14:creationId xmlns:p14="http://schemas.microsoft.com/office/powerpoint/2010/main" val="33934664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a:p>
        </p:txBody>
      </p:sp>
      <p:sp>
        <p:nvSpPr>
          <p:cNvPr id="4" name="Slide Number Placeholder 3"/>
          <p:cNvSpPr>
            <a:spLocks noGrp="1"/>
          </p:cNvSpPr>
          <p:nvPr>
            <p:ph type="sldNum" sz="quarter" idx="5"/>
          </p:nvPr>
        </p:nvSpPr>
        <p:spPr/>
        <p:txBody>
          <a:bodyPr/>
          <a:lstStyle/>
          <a:p>
            <a:fld id="{F39F4C6C-40D3-4CF4-80E0-D172041CBF73}" type="slidenum">
              <a:rPr lang="en-BE" smtClean="0"/>
              <a:t>2</a:t>
            </a:fld>
            <a:endParaRPr lang="en-BE"/>
          </a:p>
        </p:txBody>
      </p:sp>
    </p:spTree>
    <p:extLst>
      <p:ext uri="{BB962C8B-B14F-4D97-AF65-F5344CB8AC3E}">
        <p14:creationId xmlns:p14="http://schemas.microsoft.com/office/powerpoint/2010/main" val="13925720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a:p>
        </p:txBody>
      </p:sp>
      <p:sp>
        <p:nvSpPr>
          <p:cNvPr id="4" name="Slide Number Placeholder 3"/>
          <p:cNvSpPr>
            <a:spLocks noGrp="1"/>
          </p:cNvSpPr>
          <p:nvPr>
            <p:ph type="sldNum" sz="quarter" idx="5"/>
          </p:nvPr>
        </p:nvSpPr>
        <p:spPr/>
        <p:txBody>
          <a:bodyPr/>
          <a:lstStyle/>
          <a:p>
            <a:fld id="{F39F4C6C-40D3-4CF4-80E0-D172041CBF73}" type="slidenum">
              <a:rPr lang="en-BE" smtClean="0"/>
              <a:t>24</a:t>
            </a:fld>
            <a:endParaRPr lang="en-BE"/>
          </a:p>
        </p:txBody>
      </p:sp>
    </p:spTree>
    <p:extLst>
      <p:ext uri="{BB962C8B-B14F-4D97-AF65-F5344CB8AC3E}">
        <p14:creationId xmlns:p14="http://schemas.microsoft.com/office/powerpoint/2010/main" val="22513326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a:p>
        </p:txBody>
      </p:sp>
      <p:sp>
        <p:nvSpPr>
          <p:cNvPr id="4" name="Slide Number Placeholder 3"/>
          <p:cNvSpPr>
            <a:spLocks noGrp="1"/>
          </p:cNvSpPr>
          <p:nvPr>
            <p:ph type="sldNum" sz="quarter" idx="5"/>
          </p:nvPr>
        </p:nvSpPr>
        <p:spPr/>
        <p:txBody>
          <a:bodyPr/>
          <a:lstStyle/>
          <a:p>
            <a:fld id="{F39F4C6C-40D3-4CF4-80E0-D172041CBF73}" type="slidenum">
              <a:rPr lang="en-BE" smtClean="0"/>
              <a:t>25</a:t>
            </a:fld>
            <a:endParaRPr lang="en-BE"/>
          </a:p>
        </p:txBody>
      </p:sp>
    </p:spTree>
    <p:extLst>
      <p:ext uri="{BB962C8B-B14F-4D97-AF65-F5344CB8AC3E}">
        <p14:creationId xmlns:p14="http://schemas.microsoft.com/office/powerpoint/2010/main" val="39973102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a:p>
        </p:txBody>
      </p:sp>
      <p:sp>
        <p:nvSpPr>
          <p:cNvPr id="4" name="Slide Number Placeholder 3"/>
          <p:cNvSpPr>
            <a:spLocks noGrp="1"/>
          </p:cNvSpPr>
          <p:nvPr>
            <p:ph type="sldNum" sz="quarter" idx="5"/>
          </p:nvPr>
        </p:nvSpPr>
        <p:spPr/>
        <p:txBody>
          <a:bodyPr/>
          <a:lstStyle/>
          <a:p>
            <a:fld id="{F39F4C6C-40D3-4CF4-80E0-D172041CBF73}" type="slidenum">
              <a:rPr lang="en-BE" smtClean="0"/>
              <a:t>26</a:t>
            </a:fld>
            <a:endParaRPr lang="en-BE"/>
          </a:p>
        </p:txBody>
      </p:sp>
    </p:spTree>
    <p:extLst>
      <p:ext uri="{BB962C8B-B14F-4D97-AF65-F5344CB8AC3E}">
        <p14:creationId xmlns:p14="http://schemas.microsoft.com/office/powerpoint/2010/main" val="38468352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Thank you for your attention</a:t>
            </a:r>
          </a:p>
          <a:p>
            <a:r>
              <a:rPr lang="en-GB" dirty="0"/>
              <a:t>The European Disability Forum</a:t>
            </a:r>
          </a:p>
          <a:p>
            <a:r>
              <a:rPr lang="en-GB" dirty="0"/>
              <a:t>www.edf-feph.org</a:t>
            </a:r>
          </a:p>
          <a:p>
            <a:r>
              <a:rPr lang="en-GB" dirty="0"/>
              <a:t>Avenue</a:t>
            </a:r>
            <a:r>
              <a:rPr lang="en-GB" baseline="0" dirty="0"/>
              <a:t> des Arts 7-8, </a:t>
            </a:r>
            <a:r>
              <a:rPr lang="en-GB" baseline="0" dirty="0" err="1"/>
              <a:t>Bruxelles</a:t>
            </a:r>
            <a:r>
              <a:rPr lang="en-GB" baseline="0" dirty="0"/>
              <a:t> 1210</a:t>
            </a:r>
          </a:p>
          <a:p>
            <a:r>
              <a:rPr lang="en-GB" baseline="0" dirty="0"/>
              <a:t>Belgium</a:t>
            </a:r>
          </a:p>
          <a:p>
            <a:r>
              <a:rPr lang="en-GB" baseline="0" dirty="0"/>
              <a:t>Twitter: @</a:t>
            </a:r>
            <a:r>
              <a:rPr lang="en-GB" baseline="0" dirty="0" err="1"/>
              <a:t>MyEdf</a:t>
            </a:r>
            <a:endParaRPr lang="en-GB" baseline="0" dirty="0"/>
          </a:p>
          <a:p>
            <a:r>
              <a:rPr lang="en-GB" baseline="0" dirty="0"/>
              <a:t>Facebook: @?</a:t>
            </a:r>
          </a:p>
        </p:txBody>
      </p:sp>
      <p:sp>
        <p:nvSpPr>
          <p:cNvPr id="4" name="Slide Number Placeholder 3"/>
          <p:cNvSpPr>
            <a:spLocks noGrp="1"/>
          </p:cNvSpPr>
          <p:nvPr>
            <p:ph type="sldNum" sz="quarter" idx="10"/>
          </p:nvPr>
        </p:nvSpPr>
        <p:spPr/>
        <p:txBody>
          <a:bodyPr/>
          <a:lstStyle/>
          <a:p>
            <a:fld id="{6C3637DA-ECFF-4E30-8019-BCDA5E2DDEE1}" type="slidenum">
              <a:rPr lang="en-GB" smtClean="0"/>
              <a:t>27</a:t>
            </a:fld>
            <a:endParaRPr lang="en-GB"/>
          </a:p>
        </p:txBody>
      </p:sp>
    </p:spTree>
    <p:extLst>
      <p:ext uri="{BB962C8B-B14F-4D97-AF65-F5344CB8AC3E}">
        <p14:creationId xmlns:p14="http://schemas.microsoft.com/office/powerpoint/2010/main" val="18211781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a:solidFill>
                  <a:schemeClr val="bg1"/>
                </a:solidFill>
              </a:rPr>
              <a:t>Accessible </a:t>
            </a:r>
            <a:br>
              <a:rPr lang="en-GB" sz="1200" b="1">
                <a:solidFill>
                  <a:schemeClr val="bg1"/>
                </a:solidFill>
              </a:rPr>
            </a:br>
            <a:r>
              <a:rPr lang="en-GB" sz="1200" b="1">
                <a:solidFill>
                  <a:schemeClr val="bg1"/>
                </a:solidFill>
              </a:rPr>
              <a:t>social media</a:t>
            </a:r>
            <a:endParaRPr lang="fr-BE" b="0"/>
          </a:p>
        </p:txBody>
      </p:sp>
      <p:sp>
        <p:nvSpPr>
          <p:cNvPr id="4" name="Slide Number Placeholder 3"/>
          <p:cNvSpPr>
            <a:spLocks noGrp="1"/>
          </p:cNvSpPr>
          <p:nvPr>
            <p:ph type="sldNum" sz="quarter" idx="5"/>
          </p:nvPr>
        </p:nvSpPr>
        <p:spPr/>
        <p:txBody>
          <a:bodyPr/>
          <a:lstStyle/>
          <a:p>
            <a:fld id="{6C3637DA-ECFF-4E30-8019-BCDA5E2DDEE1}" type="slidenum">
              <a:rPr lang="en-GB" smtClean="0"/>
              <a:t>3</a:t>
            </a:fld>
            <a:endParaRPr lang="en-GB"/>
          </a:p>
        </p:txBody>
      </p:sp>
    </p:spTree>
    <p:extLst>
      <p:ext uri="{BB962C8B-B14F-4D97-AF65-F5344CB8AC3E}">
        <p14:creationId xmlns:p14="http://schemas.microsoft.com/office/powerpoint/2010/main" val="3540434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dirty="0"/>
              <a:t>You </a:t>
            </a:r>
            <a:r>
              <a:rPr lang="fr-BE" dirty="0" err="1"/>
              <a:t>need</a:t>
            </a:r>
            <a:r>
              <a:rPr lang="fr-BE" dirty="0"/>
              <a:t> to </a:t>
            </a:r>
            <a:r>
              <a:rPr lang="fr-BE" dirty="0" err="1"/>
              <a:t>register</a:t>
            </a:r>
            <a:r>
              <a:rPr lang="fr-BE" dirty="0"/>
              <a:t> as a user and </a:t>
            </a:r>
            <a:r>
              <a:rPr lang="fr-BE" dirty="0" err="1"/>
              <a:t>then</a:t>
            </a:r>
            <a:r>
              <a:rPr lang="fr-BE" dirty="0"/>
              <a:t> </a:t>
            </a:r>
            <a:r>
              <a:rPr lang="fr-BE" dirty="0" err="1"/>
              <a:t>you</a:t>
            </a:r>
            <a:r>
              <a:rPr lang="fr-BE" dirty="0"/>
              <a:t> can </a:t>
            </a:r>
            <a:r>
              <a:rPr lang="fr-BE" dirty="0" err="1"/>
              <a:t>search</a:t>
            </a:r>
            <a:r>
              <a:rPr lang="fr-BE" dirty="0"/>
              <a:t> all </a:t>
            </a:r>
            <a:r>
              <a:rPr lang="fr-BE" dirty="0" err="1"/>
              <a:t>their</a:t>
            </a:r>
            <a:r>
              <a:rPr lang="fr-BE" dirty="0"/>
              <a:t> </a:t>
            </a:r>
            <a:r>
              <a:rPr lang="fr-BE" dirty="0" err="1"/>
              <a:t>databases</a:t>
            </a:r>
            <a:r>
              <a:rPr lang="fr-BE" dirty="0"/>
              <a:t>. </a:t>
            </a:r>
            <a:endParaRPr lang="en-GB" dirty="0"/>
          </a:p>
        </p:txBody>
      </p:sp>
      <p:sp>
        <p:nvSpPr>
          <p:cNvPr id="4" name="Slide Number Placeholder 3"/>
          <p:cNvSpPr>
            <a:spLocks noGrp="1"/>
          </p:cNvSpPr>
          <p:nvPr>
            <p:ph type="sldNum" sz="quarter" idx="5"/>
          </p:nvPr>
        </p:nvSpPr>
        <p:spPr/>
        <p:txBody>
          <a:bodyPr/>
          <a:lstStyle/>
          <a:p>
            <a:fld id="{F39F4C6C-40D3-4CF4-80E0-D172041CBF73}" type="slidenum">
              <a:rPr lang="en-BE" smtClean="0"/>
              <a:t>5</a:t>
            </a:fld>
            <a:endParaRPr lang="en-BE"/>
          </a:p>
        </p:txBody>
      </p:sp>
    </p:spTree>
    <p:extLst>
      <p:ext uri="{BB962C8B-B14F-4D97-AF65-F5344CB8AC3E}">
        <p14:creationId xmlns:p14="http://schemas.microsoft.com/office/powerpoint/2010/main" val="4024495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a:p>
        </p:txBody>
      </p:sp>
      <p:sp>
        <p:nvSpPr>
          <p:cNvPr id="4" name="Slide Number Placeholder 3"/>
          <p:cNvSpPr>
            <a:spLocks noGrp="1"/>
          </p:cNvSpPr>
          <p:nvPr>
            <p:ph type="sldNum" sz="quarter" idx="5"/>
          </p:nvPr>
        </p:nvSpPr>
        <p:spPr/>
        <p:txBody>
          <a:bodyPr/>
          <a:lstStyle/>
          <a:p>
            <a:fld id="{F39F4C6C-40D3-4CF4-80E0-D172041CBF73}" type="slidenum">
              <a:rPr lang="en-BE" smtClean="0"/>
              <a:t>7</a:t>
            </a:fld>
            <a:endParaRPr lang="en-BE"/>
          </a:p>
        </p:txBody>
      </p:sp>
    </p:spTree>
    <p:extLst>
      <p:ext uri="{BB962C8B-B14F-4D97-AF65-F5344CB8AC3E}">
        <p14:creationId xmlns:p14="http://schemas.microsoft.com/office/powerpoint/2010/main" val="41070467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lnSpc>
                <a:spcPct val="120000"/>
              </a:lnSpc>
              <a:spcBef>
                <a:spcPts val="0"/>
              </a:spcBef>
            </a:pPr>
            <a:r>
              <a:rPr lang="en-GB" sz="1200" b="0" i="0" dirty="0">
                <a:solidFill>
                  <a:srgbClr val="000000"/>
                </a:solidFill>
                <a:effectLst/>
                <a:latin typeface="Arial" panose="020B0604020202020204" pitchFamily="34" charset="0"/>
              </a:rPr>
              <a:t>Over 24 million young people who were once registered in Youth Guarantee schemes started an offer of employment, continued education, apprenticeships and traineeships.</a:t>
            </a:r>
          </a:p>
          <a:p>
            <a:pPr algn="l">
              <a:lnSpc>
                <a:spcPct val="120000"/>
              </a:lnSpc>
              <a:spcBef>
                <a:spcPts val="0"/>
              </a:spcBef>
            </a:pPr>
            <a:endParaRPr lang="en-GB" sz="1200" dirty="0">
              <a:solidFill>
                <a:srgbClr val="000000"/>
              </a:solidFill>
              <a:latin typeface="Arial" panose="020B0604020202020204" pitchFamily="34" charset="0"/>
              <a:cs typeface="Arial" panose="020B0604020202020204" pitchFamily="34" charset="0"/>
            </a:endParaRPr>
          </a:p>
          <a:p>
            <a:pPr algn="l">
              <a:lnSpc>
                <a:spcPct val="120000"/>
              </a:lnSpc>
              <a:spcBef>
                <a:spcPts val="0"/>
              </a:spcBef>
            </a:pPr>
            <a:r>
              <a:rPr lang="en-GB" sz="1200" b="1" dirty="0">
                <a:solidFill>
                  <a:srgbClr val="C00000"/>
                </a:solidFill>
                <a:latin typeface="Arial" panose="020B0604020202020204" pitchFamily="34" charset="0"/>
                <a:cs typeface="Arial" panose="020B0604020202020204" pitchFamily="34" charset="0"/>
                <a:hlinkClick r:id="rId3"/>
              </a:rPr>
              <a:t>https://www.az.government.bg/pages/mladezhka-garanciya/</a:t>
            </a:r>
            <a:endParaRPr lang="en-GB" sz="1200" b="1" dirty="0">
              <a:solidFill>
                <a:srgbClr val="000000"/>
              </a:solidFill>
              <a:latin typeface="Arial" panose="020B0604020202020204" pitchFamily="34" charset="0"/>
              <a:cs typeface="Arial" panose="020B0604020202020204" pitchFamily="34" charset="0"/>
            </a:endParaRPr>
          </a:p>
          <a:p>
            <a:endParaRPr lang="en-BE" dirty="0"/>
          </a:p>
        </p:txBody>
      </p:sp>
      <p:sp>
        <p:nvSpPr>
          <p:cNvPr id="4" name="Slide Number Placeholder 3"/>
          <p:cNvSpPr>
            <a:spLocks noGrp="1"/>
          </p:cNvSpPr>
          <p:nvPr>
            <p:ph type="sldNum" sz="quarter" idx="5"/>
          </p:nvPr>
        </p:nvSpPr>
        <p:spPr/>
        <p:txBody>
          <a:bodyPr/>
          <a:lstStyle/>
          <a:p>
            <a:fld id="{F39F4C6C-40D3-4CF4-80E0-D172041CBF73}" type="slidenum">
              <a:rPr lang="en-BE" smtClean="0"/>
              <a:t>8</a:t>
            </a:fld>
            <a:endParaRPr lang="en-BE"/>
          </a:p>
        </p:txBody>
      </p:sp>
    </p:spTree>
    <p:extLst>
      <p:ext uri="{BB962C8B-B14F-4D97-AF65-F5344CB8AC3E}">
        <p14:creationId xmlns:p14="http://schemas.microsoft.com/office/powerpoint/2010/main" val="39970064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dirty="0"/>
          </a:p>
        </p:txBody>
      </p:sp>
      <p:sp>
        <p:nvSpPr>
          <p:cNvPr id="4" name="Slide Number Placeholder 3"/>
          <p:cNvSpPr>
            <a:spLocks noGrp="1"/>
          </p:cNvSpPr>
          <p:nvPr>
            <p:ph type="sldNum" sz="quarter" idx="5"/>
          </p:nvPr>
        </p:nvSpPr>
        <p:spPr/>
        <p:txBody>
          <a:bodyPr/>
          <a:lstStyle/>
          <a:p>
            <a:fld id="{F39F4C6C-40D3-4CF4-80E0-D172041CBF73}" type="slidenum">
              <a:rPr lang="en-BE" smtClean="0"/>
              <a:t>9</a:t>
            </a:fld>
            <a:endParaRPr lang="en-BE"/>
          </a:p>
        </p:txBody>
      </p:sp>
    </p:spTree>
    <p:extLst>
      <p:ext uri="{BB962C8B-B14F-4D97-AF65-F5344CB8AC3E}">
        <p14:creationId xmlns:p14="http://schemas.microsoft.com/office/powerpoint/2010/main" val="29573837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a:p>
        </p:txBody>
      </p:sp>
      <p:sp>
        <p:nvSpPr>
          <p:cNvPr id="4" name="Slide Number Placeholder 3"/>
          <p:cNvSpPr>
            <a:spLocks noGrp="1"/>
          </p:cNvSpPr>
          <p:nvPr>
            <p:ph type="sldNum" sz="quarter" idx="5"/>
          </p:nvPr>
        </p:nvSpPr>
        <p:spPr/>
        <p:txBody>
          <a:bodyPr/>
          <a:lstStyle/>
          <a:p>
            <a:fld id="{F39F4C6C-40D3-4CF4-80E0-D172041CBF73}" type="slidenum">
              <a:rPr lang="en-BE" smtClean="0"/>
              <a:t>10</a:t>
            </a:fld>
            <a:endParaRPr lang="en-BE"/>
          </a:p>
        </p:txBody>
      </p:sp>
    </p:spTree>
    <p:extLst>
      <p:ext uri="{BB962C8B-B14F-4D97-AF65-F5344CB8AC3E}">
        <p14:creationId xmlns:p14="http://schemas.microsoft.com/office/powerpoint/2010/main" val="29118342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50000"/>
              </a:lnSpc>
              <a:spcAft>
                <a:spcPts val="800"/>
              </a:spcAft>
            </a:pPr>
            <a:r>
              <a:rPr lang="en-US" sz="1800" b="1" u="sng" dirty="0">
                <a:solidFill>
                  <a:srgbClr val="0000FF"/>
                </a:solidFill>
                <a:effectLst/>
                <a:latin typeface="Arial" panose="020B0604020202020204" pitchFamily="34" charset="0"/>
                <a:ea typeface="Times New Roman" panose="02020603050405020304" pitchFamily="18" charset="0"/>
              </a:rPr>
              <a:t>European Youth Card</a:t>
            </a:r>
            <a:r>
              <a:rPr lang="en-US" sz="1800" b="1" dirty="0">
                <a:effectLst/>
                <a:latin typeface="Arial" panose="020B0604020202020204" pitchFamily="34" charset="0"/>
                <a:ea typeface="Times New Roman" panose="02020603050405020304" pitchFamily="18" charset="0"/>
              </a:rPr>
              <a:t> </a:t>
            </a:r>
            <a:endParaRPr lang="en-GB" sz="1800" b="1" dirty="0">
              <a:effectLst/>
              <a:latin typeface="Arial" panose="020B0604020202020204" pitchFamily="34" charset="0"/>
              <a:ea typeface="Times New Roman" panose="02020603050405020304" pitchFamily="18" charset="0"/>
            </a:endParaRPr>
          </a:p>
          <a:p>
            <a:pPr algn="l">
              <a:lnSpc>
                <a:spcPct val="150000"/>
              </a:lnSpc>
              <a:spcAft>
                <a:spcPts val="800"/>
              </a:spcAft>
            </a:pPr>
            <a:r>
              <a:rPr lang="en-GB" sz="1800" dirty="0">
                <a:effectLst/>
                <a:latin typeface="Arial" panose="020B0604020202020204" pitchFamily="34" charset="0"/>
                <a:ea typeface="Times New Roman" panose="02020603050405020304" pitchFamily="18" charset="0"/>
              </a:rPr>
              <a:t>The European Youth Card (also known as EURO&lt;26) allows reductions on cultural activities, shops, transport, eating out and accommodation, and can be used in 36 European countries. Most countries make it possible to buy and use the card up to the age of 30.</a:t>
            </a:r>
          </a:p>
          <a:p>
            <a:pPr algn="l">
              <a:lnSpc>
                <a:spcPct val="150000"/>
              </a:lnSpc>
              <a:spcAft>
                <a:spcPts val="800"/>
              </a:spcAft>
            </a:pPr>
            <a:r>
              <a:rPr lang="en-GB" sz="1800" dirty="0">
                <a:effectLst/>
                <a:latin typeface="Arial" panose="020B0604020202020204" pitchFamily="34" charset="0"/>
                <a:ea typeface="Times New Roman" panose="02020603050405020304" pitchFamily="18" charset="0"/>
              </a:rPr>
              <a:t>For more information, please visit the </a:t>
            </a:r>
            <a:r>
              <a:rPr lang="en-GB" sz="1800" u="sng" dirty="0">
                <a:solidFill>
                  <a:srgbClr val="0000FF"/>
                </a:solidFill>
                <a:effectLst/>
                <a:latin typeface="Arial" panose="020B0604020202020204" pitchFamily="34" charset="0"/>
                <a:ea typeface="Times New Roman" panose="02020603050405020304" pitchFamily="18" charset="0"/>
                <a:hlinkClick r:id="rId3"/>
              </a:rPr>
              <a:t>European Youth Card website</a:t>
            </a:r>
            <a:r>
              <a:rPr lang="en-GB" sz="1800" dirty="0">
                <a:effectLst/>
                <a:latin typeface="Arial" panose="020B0604020202020204" pitchFamily="34" charset="0"/>
                <a:ea typeface="Times New Roman" panose="02020603050405020304" pitchFamily="18" charset="0"/>
              </a:rPr>
              <a:t>.</a:t>
            </a:r>
          </a:p>
          <a:p>
            <a:pPr algn="just">
              <a:lnSpc>
                <a:spcPct val="150000"/>
              </a:lnSpc>
              <a:spcAft>
                <a:spcPts val="800"/>
              </a:spcAft>
            </a:pPr>
            <a:r>
              <a:rPr lang="en-GB" sz="18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3"/>
              </a:rPr>
              <a:t>https://www.eyca.org/about</a:t>
            </a:r>
            <a:r>
              <a:rPr lang="en-GB" sz="1800" dirty="0">
                <a:effectLst/>
                <a:latin typeface="Arial" panose="020B0604020202020204" pitchFamily="34" charset="0"/>
                <a:ea typeface="Calibri" panose="020F0502020204030204" pitchFamily="34" charset="0"/>
                <a:cs typeface="Times New Roman" panose="02020603050405020304" pitchFamily="18" charset="0"/>
              </a:rPr>
              <a:t> </a:t>
            </a:r>
          </a:p>
          <a:p>
            <a:endParaRPr lang="fr-BE" dirty="0"/>
          </a:p>
          <a:p>
            <a:pPr algn="l" fontAlgn="base"/>
            <a:r>
              <a:rPr lang="en-GB" b="0" i="0" dirty="0">
                <a:solidFill>
                  <a:srgbClr val="231F20"/>
                </a:solidFill>
                <a:effectLst/>
                <a:latin typeface="-apple-system"/>
              </a:rPr>
              <a:t>There are 3 versions of the card in Bulgaria: standard EYC, EYC ISIC co-branded card and EYC cobranded card with DSK Bank.</a:t>
            </a:r>
          </a:p>
          <a:p>
            <a:pPr algn="l" fontAlgn="base"/>
            <a:r>
              <a:rPr lang="en-GB" b="0" i="0" dirty="0">
                <a:solidFill>
                  <a:srgbClr val="231F20"/>
                </a:solidFill>
                <a:effectLst/>
                <a:latin typeface="-apple-system"/>
              </a:rPr>
              <a:t>The EYC is available to everyone aged 16 and under the age of 30. The EYC ISIC is available to full time students aged over 12. EYC cobranded Bank Card is available for youth aged 18-30.</a:t>
            </a:r>
          </a:p>
          <a:p>
            <a:pPr algn="l" fontAlgn="base"/>
            <a:r>
              <a:rPr lang="en-GB" b="0" i="0" dirty="0">
                <a:solidFill>
                  <a:srgbClr val="231F20"/>
                </a:solidFill>
                <a:effectLst/>
                <a:latin typeface="-apple-system"/>
              </a:rPr>
              <a:t>Cardholders can access over 1000 benefits in Bulgaria for shopping, travel, entertainment, culture, sports, communications, healthcare and education. The EYC ISIC offers extra benefit for railway transport in Bulgaria (only full time students, under the age of 26 are eligible to use the discount).</a:t>
            </a:r>
          </a:p>
          <a:p>
            <a:pPr algn="l" fontAlgn="base"/>
            <a:r>
              <a:rPr lang="en-GB" b="0" i="0" dirty="0">
                <a:solidFill>
                  <a:srgbClr val="231F20"/>
                </a:solidFill>
                <a:effectLst/>
                <a:latin typeface="-apple-system"/>
              </a:rPr>
              <a:t>The cards are distributed online and through appointed offices in 10 Bulgarian cities.</a:t>
            </a:r>
          </a:p>
          <a:p>
            <a:pPr algn="l" fontAlgn="base"/>
            <a:r>
              <a:rPr lang="en-GB" b="0" i="0" dirty="0">
                <a:solidFill>
                  <a:srgbClr val="231F20"/>
                </a:solidFill>
                <a:effectLst/>
                <a:latin typeface="-apple-system"/>
              </a:rPr>
              <a:t>The card is issued by </a:t>
            </a:r>
            <a:r>
              <a:rPr lang="en-GB" b="0" i="0" u="none" strike="noStrike" dirty="0">
                <a:solidFill>
                  <a:srgbClr val="231F20"/>
                </a:solidFill>
                <a:effectLst/>
                <a:latin typeface="inherit"/>
                <a:hlinkClick r:id="rId4"/>
              </a:rPr>
              <a:t>National Youth Card Association Bulgaria</a:t>
            </a:r>
            <a:r>
              <a:rPr lang="en-GB" b="0" i="0" dirty="0">
                <a:solidFill>
                  <a:srgbClr val="231F20"/>
                </a:solidFill>
                <a:effectLst/>
                <a:latin typeface="-apple-system"/>
              </a:rPr>
              <a:t>.</a:t>
            </a:r>
          </a:p>
          <a:p>
            <a:endParaRPr lang="en-BE" b="1" dirty="0"/>
          </a:p>
        </p:txBody>
      </p:sp>
      <p:sp>
        <p:nvSpPr>
          <p:cNvPr id="4" name="Slide Number Placeholder 3"/>
          <p:cNvSpPr>
            <a:spLocks noGrp="1"/>
          </p:cNvSpPr>
          <p:nvPr>
            <p:ph type="sldNum" sz="quarter" idx="5"/>
          </p:nvPr>
        </p:nvSpPr>
        <p:spPr/>
        <p:txBody>
          <a:bodyPr/>
          <a:lstStyle/>
          <a:p>
            <a:fld id="{F39F4C6C-40D3-4CF4-80E0-D172041CBF73}" type="slidenum">
              <a:rPr lang="en-BE" smtClean="0"/>
              <a:t>12</a:t>
            </a:fld>
            <a:endParaRPr lang="en-BE"/>
          </a:p>
        </p:txBody>
      </p:sp>
    </p:spTree>
    <p:extLst>
      <p:ext uri="{BB962C8B-B14F-4D97-AF65-F5344CB8AC3E}">
        <p14:creationId xmlns:p14="http://schemas.microsoft.com/office/powerpoint/2010/main" val="3291445011"/>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b="1">
                <a:solidFill>
                  <a:srgbClr val="0070C0"/>
                </a:solidFill>
              </a:defRPr>
            </a:lvl1pPr>
          </a:lstStyle>
          <a:p>
            <a:r>
              <a:rPr lang="en-US"/>
              <a:t>Click to edit Master title style</a:t>
            </a:r>
            <a:endParaRPr lang="fr-BE"/>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r-BE"/>
          </a:p>
        </p:txBody>
      </p:sp>
      <p:sp>
        <p:nvSpPr>
          <p:cNvPr id="4" name="Date Placeholder 3"/>
          <p:cNvSpPr>
            <a:spLocks noGrp="1"/>
          </p:cNvSpPr>
          <p:nvPr>
            <p:ph type="dt" sz="half" idx="10"/>
          </p:nvPr>
        </p:nvSpPr>
        <p:spPr/>
        <p:txBody>
          <a:bodyPr/>
          <a:lstStyle/>
          <a:p>
            <a:fld id="{5B872FB7-52F7-47EC-87D7-765A0F918F4F}" type="datetimeFigureOut">
              <a:rPr lang="fr-BE" smtClean="0"/>
              <a:t>02/11/2022</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0CC06037-44A0-42BA-8800-9704F8DAAE06}" type="slidenum">
              <a:rPr lang="fr-BE" smtClean="0"/>
              <a:t>‹#›</a:t>
            </a:fld>
            <a:endParaRPr lang="fr-BE"/>
          </a:p>
        </p:txBody>
      </p:sp>
      <p:sp>
        <p:nvSpPr>
          <p:cNvPr id="7" name="Rectangle 6"/>
          <p:cNvSpPr/>
          <p:nvPr userDrawn="1"/>
        </p:nvSpPr>
        <p:spPr>
          <a:xfrm>
            <a:off x="146050" y="139700"/>
            <a:ext cx="11899900" cy="6581775"/>
          </a:xfrm>
          <a:prstGeom prst="rect">
            <a:avLst/>
          </a:prstGeom>
          <a:solidFill>
            <a:schemeClr val="accent1">
              <a:alpha val="0"/>
            </a:schemeClr>
          </a:solidFill>
          <a:ln w="38100" cmpd="sng">
            <a:solidFill>
              <a:srgbClr val="00B0F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8" name="Group 7">
            <a:extLst>
              <a:ext uri="{FF2B5EF4-FFF2-40B4-BE49-F238E27FC236}">
                <a16:creationId xmlns:a16="http://schemas.microsoft.com/office/drawing/2014/main" id="{11BF83FF-F584-9371-ADAF-8D93182CDF49}"/>
              </a:ext>
            </a:extLst>
          </p:cNvPr>
          <p:cNvGrpSpPr>
            <a:grpSpLocks/>
          </p:cNvGrpSpPr>
          <p:nvPr userDrawn="1"/>
        </p:nvGrpSpPr>
        <p:grpSpPr bwMode="auto">
          <a:xfrm>
            <a:off x="597640" y="5523707"/>
            <a:ext cx="10996720" cy="1053188"/>
            <a:chOff x="1005810" y="1135233"/>
            <a:chExt cx="126111" cy="12084"/>
          </a:xfrm>
        </p:grpSpPr>
        <p:pic>
          <p:nvPicPr>
            <p:cNvPr id="9" name="Picture 8" descr="Citi Foundation logo">
              <a:extLst>
                <a:ext uri="{FF2B5EF4-FFF2-40B4-BE49-F238E27FC236}">
                  <a16:creationId xmlns:a16="http://schemas.microsoft.com/office/drawing/2014/main" id="{9E227736-D7D6-0933-496B-4D5FAB9A71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691" b="8937"/>
            <a:stretch>
              <a:fillRect/>
            </a:stretch>
          </p:blipFill>
          <p:spPr bwMode="auto">
            <a:xfrm>
              <a:off x="1102884" y="1136019"/>
              <a:ext cx="16539" cy="10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0" name="Picture 9" descr="EDF Logo">
              <a:extLst>
                <a:ext uri="{FF2B5EF4-FFF2-40B4-BE49-F238E27FC236}">
                  <a16:creationId xmlns:a16="http://schemas.microsoft.com/office/drawing/2014/main" id="{3282FAFC-4DA7-31FB-D4C0-9D133F3B7C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7095" b="7095"/>
            <a:stretch>
              <a:fillRect/>
            </a:stretch>
          </p:blipFill>
          <p:spPr bwMode="auto">
            <a:xfrm>
              <a:off x="1122218" y="1135233"/>
              <a:ext cx="9703" cy="1208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solidFill>
                    <a:schemeClr val="dk1">
                      <a:lumMod val="0"/>
                      <a:lumOff val="0"/>
                    </a:schemeClr>
                  </a:solidFill>
                  <a:miter lim="800000"/>
                  <a:headEnd/>
                  <a:tailEnd/>
                </a14:hiddenLine>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pic>
        <p:pic>
          <p:nvPicPr>
            <p:cNvPr id="11" name="Picture 10" descr="Logo of Hungarian National Council of Federations of People with Disabilities">
              <a:extLst>
                <a:ext uri="{FF2B5EF4-FFF2-40B4-BE49-F238E27FC236}">
                  <a16:creationId xmlns:a16="http://schemas.microsoft.com/office/drawing/2014/main" id="{276F47E7-CF85-FB02-E46F-7CF3065EA36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3188" y="1137133"/>
              <a:ext cx="11105" cy="978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solidFill>
                    <a:schemeClr val="dk1">
                      <a:lumMod val="0"/>
                      <a:lumOff val="0"/>
                    </a:schemeClr>
                  </a:solidFill>
                  <a:miter lim="800000"/>
                  <a:headEnd/>
                  <a:tailEnd/>
                </a14:hiddenLine>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pic>
        <p:pic>
          <p:nvPicPr>
            <p:cNvPr id="12" name="Picture 11" descr="Logo of Czech National Disability Council">
              <a:extLst>
                <a:ext uri="{FF2B5EF4-FFF2-40B4-BE49-F238E27FC236}">
                  <a16:creationId xmlns:a16="http://schemas.microsoft.com/office/drawing/2014/main" id="{29A0D578-B490-9A99-671B-46421E42A25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25345" y="1139226"/>
              <a:ext cx="23298" cy="647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solidFill>
                    <a:schemeClr val="dk1">
                      <a:lumMod val="0"/>
                      <a:lumOff val="0"/>
                    </a:schemeClr>
                  </a:solidFill>
                  <a:miter lim="800000"/>
                  <a:headEnd/>
                  <a:tailEnd/>
                </a14:hiddenLine>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pic>
        <p:pic>
          <p:nvPicPr>
            <p:cNvPr id="13" name="Picture 12" descr="Logo of National Council of People with Disabilities in Bulgaria">
              <a:extLst>
                <a:ext uri="{FF2B5EF4-FFF2-40B4-BE49-F238E27FC236}">
                  <a16:creationId xmlns:a16="http://schemas.microsoft.com/office/drawing/2014/main" id="{CA2350BA-9647-3692-4C3D-0F4F9283384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24438" t="22569" r="22775" b="21976"/>
            <a:stretch>
              <a:fillRect/>
            </a:stretch>
          </p:blipFill>
          <p:spPr bwMode="auto">
            <a:xfrm>
              <a:off x="1005810" y="1136614"/>
              <a:ext cx="17302" cy="9079"/>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solidFill>
                    <a:schemeClr val="dk1">
                      <a:lumMod val="0"/>
                      <a:lumOff val="0"/>
                    </a:schemeClr>
                  </a:solidFill>
                  <a:miter lim="800000"/>
                  <a:headEnd/>
                  <a:tailEnd/>
                </a14:hiddenLine>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pic>
        <p:pic>
          <p:nvPicPr>
            <p:cNvPr id="14" name="Picture 13" descr="Logo of Romanian National Disability Council (CNDR) ">
              <a:extLst>
                <a:ext uri="{FF2B5EF4-FFF2-40B4-BE49-F238E27FC236}">
                  <a16:creationId xmlns:a16="http://schemas.microsoft.com/office/drawing/2014/main" id="{CA221DC5-4BC6-9637-DBD0-35F2E21B1C2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l="19402" t="14354" r="15210" b="19064"/>
            <a:stretch>
              <a:fillRect/>
            </a:stretch>
          </p:blipFill>
          <p:spPr bwMode="auto">
            <a:xfrm>
              <a:off x="1069024" y="1136458"/>
              <a:ext cx="19096" cy="9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5" name="Picture 14" descr="Logo of Slovak Disability Council (NROZP)">
              <a:extLst>
                <a:ext uri="{FF2B5EF4-FFF2-40B4-BE49-F238E27FC236}">
                  <a16:creationId xmlns:a16="http://schemas.microsoft.com/office/drawing/2014/main" id="{FE897D85-57EA-4181-B074-A13045EE639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l="30486" t="12756" r="30162" b="12540"/>
            <a:stretch>
              <a:fillRect/>
            </a:stretch>
          </p:blipFill>
          <p:spPr bwMode="auto">
            <a:xfrm>
              <a:off x="1089698" y="1135526"/>
              <a:ext cx="12422" cy="11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grpSp>
    </p:spTree>
    <p:extLst>
      <p:ext uri="{BB962C8B-B14F-4D97-AF65-F5344CB8AC3E}">
        <p14:creationId xmlns:p14="http://schemas.microsoft.com/office/powerpoint/2010/main" val="14252826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BE"/>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Text Placeholder 3"/>
          <p:cNvSpPr>
            <a:spLocks noGrp="1"/>
          </p:cNvSpPr>
          <p:nvPr>
            <p:ph type="body" sz="half" idx="2"/>
          </p:nvPr>
        </p:nvSpPr>
        <p:spPr>
          <a:xfrm>
            <a:off x="839788" y="2057400"/>
            <a:ext cx="3932237" cy="3811588"/>
          </a:xfrm>
        </p:spPr>
        <p:txBody>
          <a:bodyPr>
            <a:normAutofit/>
          </a:bodyPr>
          <a:lstStyle>
            <a:lvl1pPr marL="0" indent="0">
              <a:buNone/>
              <a:defRPr sz="2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B872FB7-52F7-47EC-87D7-765A0F918F4F}" type="datetimeFigureOut">
              <a:rPr lang="fr-BE" smtClean="0"/>
              <a:t>02/11/2022</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0CC06037-44A0-42BA-8800-9704F8DAAE06}" type="slidenum">
              <a:rPr lang="fr-BE" smtClean="0"/>
              <a:t>‹#›</a:t>
            </a:fld>
            <a:endParaRPr lang="fr-BE"/>
          </a:p>
        </p:txBody>
      </p:sp>
    </p:spTree>
    <p:extLst>
      <p:ext uri="{BB962C8B-B14F-4D97-AF65-F5344CB8AC3E}">
        <p14:creationId xmlns:p14="http://schemas.microsoft.com/office/powerpoint/2010/main" val="13338367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Vertical Text Placeholder 2"/>
          <p:cNvSpPr>
            <a:spLocks noGrp="1"/>
          </p:cNvSpPr>
          <p:nvPr>
            <p:ph type="body" orient="vert" idx="1"/>
          </p:nvPr>
        </p:nvSpPr>
        <p:spPr/>
        <p:txBody>
          <a:bodyPr vert="eaVert">
            <a:normAutofit/>
          </a:bodyPr>
          <a:lstStyle>
            <a:lvl1pPr>
              <a:defRPr sz="2800"/>
            </a:lvl1pPr>
            <a:lvl2pPr>
              <a:defRPr sz="2800"/>
            </a:lvl2pPr>
            <a:lvl3pPr>
              <a:defRPr sz="2800"/>
            </a:lvl3pPr>
            <a:lvl4pPr>
              <a:defRPr sz="2800"/>
            </a:lvl4pPr>
            <a:lvl5pPr>
              <a:defRPr sz="2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10"/>
          </p:nvPr>
        </p:nvSpPr>
        <p:spPr/>
        <p:txBody>
          <a:bodyPr/>
          <a:lstStyle/>
          <a:p>
            <a:fld id="{5B872FB7-52F7-47EC-87D7-765A0F918F4F}" type="datetimeFigureOut">
              <a:rPr lang="fr-BE" smtClean="0"/>
              <a:t>02/11/2022</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0CC06037-44A0-42BA-8800-9704F8DAAE06}" type="slidenum">
              <a:rPr lang="fr-BE" smtClean="0"/>
              <a:t>‹#›</a:t>
            </a:fld>
            <a:endParaRPr lang="fr-BE"/>
          </a:p>
        </p:txBody>
      </p:sp>
    </p:spTree>
    <p:extLst>
      <p:ext uri="{BB962C8B-B14F-4D97-AF65-F5344CB8AC3E}">
        <p14:creationId xmlns:p14="http://schemas.microsoft.com/office/powerpoint/2010/main" val="7347938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fr-BE"/>
          </a:p>
        </p:txBody>
      </p:sp>
      <p:sp>
        <p:nvSpPr>
          <p:cNvPr id="3" name="Vertical Text Placeholder 2"/>
          <p:cNvSpPr>
            <a:spLocks noGrp="1"/>
          </p:cNvSpPr>
          <p:nvPr>
            <p:ph type="body" orient="vert" idx="1"/>
          </p:nvPr>
        </p:nvSpPr>
        <p:spPr>
          <a:xfrm>
            <a:off x="838200" y="365125"/>
            <a:ext cx="7734300" cy="5811838"/>
          </a:xfrm>
        </p:spPr>
        <p:txBody>
          <a:bodyPr vert="eaVert">
            <a:normAutofit/>
          </a:bodyPr>
          <a:lstStyle>
            <a:lvl1pPr>
              <a:defRPr sz="2800"/>
            </a:lvl1pPr>
            <a:lvl2pPr>
              <a:defRPr sz="2800"/>
            </a:lvl2pPr>
            <a:lvl3pPr>
              <a:defRPr sz="2800"/>
            </a:lvl3pPr>
            <a:lvl4pPr>
              <a:defRPr sz="2800"/>
            </a:lvl4pPr>
            <a:lvl5pPr>
              <a:defRPr sz="2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10"/>
          </p:nvPr>
        </p:nvSpPr>
        <p:spPr/>
        <p:txBody>
          <a:bodyPr/>
          <a:lstStyle/>
          <a:p>
            <a:fld id="{5B872FB7-52F7-47EC-87D7-765A0F918F4F}" type="datetimeFigureOut">
              <a:rPr lang="fr-BE" smtClean="0"/>
              <a:t>02/11/2022</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0CC06037-44A0-42BA-8800-9704F8DAAE06}" type="slidenum">
              <a:rPr lang="fr-BE" smtClean="0"/>
              <a:t>‹#›</a:t>
            </a:fld>
            <a:endParaRPr lang="fr-BE"/>
          </a:p>
        </p:txBody>
      </p:sp>
    </p:spTree>
    <p:extLst>
      <p:ext uri="{BB962C8B-B14F-4D97-AF65-F5344CB8AC3E}">
        <p14:creationId xmlns:p14="http://schemas.microsoft.com/office/powerpoint/2010/main" val="7562123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0070C0"/>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fr-BE"/>
          </a:p>
        </p:txBody>
      </p:sp>
      <p:sp>
        <p:nvSpPr>
          <p:cNvPr id="3" name="Content Placeholder 2"/>
          <p:cNvSpPr>
            <a:spLocks noGrp="1"/>
          </p:cNvSpPr>
          <p:nvPr>
            <p:ph idx="1"/>
          </p:nvPr>
        </p:nvSpPr>
        <p:spPr/>
        <p:txBody>
          <a:bodyPr/>
          <a:lstStyle>
            <a:lvl1pPr>
              <a:defRPr sz="2800">
                <a:latin typeface="Verdana" panose="020B0604030504040204" pitchFamily="34" charset="0"/>
                <a:ea typeface="Verdana" panose="020B0604030504040204" pitchFamily="34" charset="0"/>
                <a:cs typeface="Verdana" panose="020B0604030504040204" pitchFamily="34" charset="0"/>
              </a:defRPr>
            </a:lvl1pPr>
            <a:lvl2pPr>
              <a:defRPr sz="2800">
                <a:latin typeface="Verdana" panose="020B0604030504040204" pitchFamily="34" charset="0"/>
                <a:ea typeface="Verdana" panose="020B0604030504040204" pitchFamily="34" charset="0"/>
                <a:cs typeface="Verdana" panose="020B0604030504040204" pitchFamily="34" charset="0"/>
              </a:defRPr>
            </a:lvl2pPr>
            <a:lvl3pPr>
              <a:defRPr sz="2800">
                <a:latin typeface="Verdana" panose="020B0604030504040204" pitchFamily="34" charset="0"/>
                <a:ea typeface="Verdana" panose="020B0604030504040204" pitchFamily="34" charset="0"/>
                <a:cs typeface="Verdana" panose="020B0604030504040204" pitchFamily="34" charset="0"/>
              </a:defRPr>
            </a:lvl3pPr>
            <a:lvl4pPr>
              <a:defRPr sz="2800">
                <a:latin typeface="Verdana" panose="020B0604030504040204" pitchFamily="34" charset="0"/>
                <a:ea typeface="Verdana" panose="020B0604030504040204" pitchFamily="34" charset="0"/>
                <a:cs typeface="Verdana" panose="020B0604030504040204" pitchFamily="34" charset="0"/>
              </a:defRPr>
            </a:lvl4pPr>
            <a:lvl5pPr>
              <a:defRPr sz="2800">
                <a:latin typeface="Verdana" panose="020B0604030504040204" pitchFamily="34" charset="0"/>
                <a:ea typeface="Verdana" panose="020B0604030504040204" pitchFamily="34" charset="0"/>
                <a:cs typeface="Verdana" panose="020B060403050404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10"/>
          </p:nvPr>
        </p:nvSpPr>
        <p:spPr/>
        <p:txBody>
          <a:bodyPr/>
          <a:lstStyle/>
          <a:p>
            <a:fld id="{5B872FB7-52F7-47EC-87D7-765A0F918F4F}" type="datetimeFigureOut">
              <a:rPr lang="fr-BE" smtClean="0"/>
              <a:t>02/11/2022</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0CC06037-44A0-42BA-8800-9704F8DAAE06}" type="slidenum">
              <a:rPr lang="fr-BE" smtClean="0"/>
              <a:t>‹#›</a:t>
            </a:fld>
            <a:endParaRPr lang="fr-BE"/>
          </a:p>
        </p:txBody>
      </p:sp>
      <p:sp>
        <p:nvSpPr>
          <p:cNvPr id="9" name="Rectangle 8"/>
          <p:cNvSpPr/>
          <p:nvPr userDrawn="1"/>
        </p:nvSpPr>
        <p:spPr>
          <a:xfrm>
            <a:off x="146050" y="139700"/>
            <a:ext cx="11899900" cy="6581775"/>
          </a:xfrm>
          <a:prstGeom prst="rect">
            <a:avLst/>
          </a:prstGeom>
          <a:solidFill>
            <a:schemeClr val="accent1">
              <a:alpha val="0"/>
            </a:schemeClr>
          </a:solidFill>
          <a:ln w="38100" cmpd="sng">
            <a:solidFill>
              <a:srgbClr val="00B0F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324872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0591EC6-40CE-E2F9-3F2F-A8994ED97986}"/>
              </a:ext>
            </a:extLst>
          </p:cNvPr>
          <p:cNvSpPr/>
          <p:nvPr userDrawn="1"/>
        </p:nvSpPr>
        <p:spPr>
          <a:xfrm>
            <a:off x="-108284" y="0"/>
            <a:ext cx="12871048" cy="7037408"/>
          </a:xfrm>
          <a:prstGeom prst="rect">
            <a:avLst/>
          </a:prstGeom>
          <a:solidFill>
            <a:srgbClr val="BBDC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 name="Title 1">
            <a:extLst>
              <a:ext uri="{FF2B5EF4-FFF2-40B4-BE49-F238E27FC236}">
                <a16:creationId xmlns:a16="http://schemas.microsoft.com/office/drawing/2014/main" id="{DF778A42-CA78-F0EB-8E01-560641EA89A2}"/>
              </a:ext>
            </a:extLst>
          </p:cNvPr>
          <p:cNvSpPr>
            <a:spLocks noGrp="1"/>
          </p:cNvSpPr>
          <p:nvPr>
            <p:ph type="title"/>
          </p:nvPr>
        </p:nvSpPr>
        <p:spPr/>
        <p:txBody>
          <a:bodyPr/>
          <a:lstStyle/>
          <a:p>
            <a:r>
              <a:rPr lang="en-US"/>
              <a:t>Click to edit Master title style</a:t>
            </a:r>
          </a:p>
        </p:txBody>
      </p:sp>
      <p:sp>
        <p:nvSpPr>
          <p:cNvPr id="7" name="Rectangle 6">
            <a:extLst>
              <a:ext uri="{FF2B5EF4-FFF2-40B4-BE49-F238E27FC236}">
                <a16:creationId xmlns:a16="http://schemas.microsoft.com/office/drawing/2014/main" id="{E2D8EE87-B266-D233-7BC9-DB4D2AA5BF6B}"/>
              </a:ext>
            </a:extLst>
          </p:cNvPr>
          <p:cNvSpPr/>
          <p:nvPr userDrawn="1"/>
        </p:nvSpPr>
        <p:spPr>
          <a:xfrm>
            <a:off x="146050" y="139700"/>
            <a:ext cx="11899900" cy="6581775"/>
          </a:xfrm>
          <a:prstGeom prst="rect">
            <a:avLst/>
          </a:prstGeom>
          <a:solidFill>
            <a:srgbClr val="075884">
              <a:alpha val="0"/>
            </a:srgbClr>
          </a:solidFill>
          <a:ln w="38100" cmpd="sng">
            <a:solidFill>
              <a:srgbClr val="07588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524938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fr-BE"/>
          </a:p>
        </p:txBody>
      </p:sp>
      <p:sp>
        <p:nvSpPr>
          <p:cNvPr id="3" name="Text Placeholder 2"/>
          <p:cNvSpPr>
            <a:spLocks noGrp="1"/>
          </p:cNvSpPr>
          <p:nvPr>
            <p:ph type="body" idx="1"/>
          </p:nvPr>
        </p:nvSpPr>
        <p:spPr>
          <a:xfrm>
            <a:off x="831850" y="4589463"/>
            <a:ext cx="10515600" cy="1500187"/>
          </a:xfrm>
        </p:spPr>
        <p:txBody>
          <a:bodyPr>
            <a:normAutofit/>
          </a:bodyPr>
          <a:lstStyle>
            <a:lvl1pPr marL="0" indent="0">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B872FB7-52F7-47EC-87D7-765A0F918F4F}" type="datetimeFigureOut">
              <a:rPr lang="fr-BE" smtClean="0"/>
              <a:t>02/11/2022</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0CC06037-44A0-42BA-8800-9704F8DAAE06}" type="slidenum">
              <a:rPr lang="fr-BE" smtClean="0"/>
              <a:t>‹#›</a:t>
            </a:fld>
            <a:endParaRPr lang="fr-BE"/>
          </a:p>
        </p:txBody>
      </p:sp>
    </p:spTree>
    <p:extLst>
      <p:ext uri="{BB962C8B-B14F-4D97-AF65-F5344CB8AC3E}">
        <p14:creationId xmlns:p14="http://schemas.microsoft.com/office/powerpoint/2010/main" val="38797078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0070C0"/>
                </a:solidFill>
              </a:defRPr>
            </a:lvl1pPr>
          </a:lstStyle>
          <a:p>
            <a:r>
              <a:rPr lang="en-US"/>
              <a:t>Click to edit Master title style</a:t>
            </a:r>
            <a:endParaRPr lang="fr-BE"/>
          </a:p>
        </p:txBody>
      </p:sp>
      <p:sp>
        <p:nvSpPr>
          <p:cNvPr id="3" name="Content Placeholder 2"/>
          <p:cNvSpPr>
            <a:spLocks noGrp="1"/>
          </p:cNvSpPr>
          <p:nvPr>
            <p:ph sz="half" idx="1"/>
          </p:nvPr>
        </p:nvSpPr>
        <p:spPr>
          <a:xfrm>
            <a:off x="838200" y="1825625"/>
            <a:ext cx="5181600" cy="4351338"/>
          </a:xfrm>
        </p:spPr>
        <p:txBody>
          <a:bodyPr>
            <a:normAutofit/>
          </a:bodyPr>
          <a:lstStyle>
            <a:lvl1pPr>
              <a:defRPr sz="2800"/>
            </a:lvl1pPr>
            <a:lvl2pPr>
              <a:defRPr sz="2800"/>
            </a:lvl2pPr>
            <a:lvl3pPr>
              <a:defRPr sz="2800"/>
            </a:lvl3pPr>
            <a:lvl4pPr>
              <a:defRPr sz="2800"/>
            </a:lvl4pPr>
            <a:lvl5pPr>
              <a:defRPr sz="2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Content Placeholder 3"/>
          <p:cNvSpPr>
            <a:spLocks noGrp="1"/>
          </p:cNvSpPr>
          <p:nvPr>
            <p:ph sz="half" idx="2"/>
          </p:nvPr>
        </p:nvSpPr>
        <p:spPr>
          <a:xfrm>
            <a:off x="6172200" y="1825625"/>
            <a:ext cx="5181600" cy="4351338"/>
          </a:xfrm>
        </p:spPr>
        <p:txBody>
          <a:bodyPr>
            <a:normAutofit/>
          </a:bodyPr>
          <a:lstStyle>
            <a:lvl1pPr>
              <a:defRPr sz="2800"/>
            </a:lvl1pPr>
            <a:lvl2pPr>
              <a:defRPr sz="2800"/>
            </a:lvl2pPr>
            <a:lvl3pPr>
              <a:defRPr sz="2800"/>
            </a:lvl3pPr>
            <a:lvl4pPr>
              <a:defRPr sz="2800"/>
            </a:lvl4pPr>
            <a:lvl5pPr>
              <a:defRPr sz="2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5" name="Date Placeholder 4"/>
          <p:cNvSpPr>
            <a:spLocks noGrp="1"/>
          </p:cNvSpPr>
          <p:nvPr>
            <p:ph type="dt" sz="half" idx="10"/>
          </p:nvPr>
        </p:nvSpPr>
        <p:spPr/>
        <p:txBody>
          <a:bodyPr/>
          <a:lstStyle/>
          <a:p>
            <a:fld id="{5B872FB7-52F7-47EC-87D7-765A0F918F4F}" type="datetimeFigureOut">
              <a:rPr lang="fr-BE" smtClean="0"/>
              <a:t>02/11/2022</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0CC06037-44A0-42BA-8800-9704F8DAAE06}" type="slidenum">
              <a:rPr lang="fr-BE" smtClean="0"/>
              <a:t>‹#›</a:t>
            </a:fld>
            <a:endParaRPr lang="fr-BE"/>
          </a:p>
        </p:txBody>
      </p:sp>
      <p:sp>
        <p:nvSpPr>
          <p:cNvPr id="8" name="Rectangle 7"/>
          <p:cNvSpPr/>
          <p:nvPr userDrawn="1"/>
        </p:nvSpPr>
        <p:spPr>
          <a:xfrm>
            <a:off x="146050" y="139700"/>
            <a:ext cx="11899900" cy="6581775"/>
          </a:xfrm>
          <a:prstGeom prst="rect">
            <a:avLst/>
          </a:prstGeom>
          <a:solidFill>
            <a:schemeClr val="accent1">
              <a:alpha val="0"/>
            </a:schemeClr>
          </a:solidFill>
          <a:ln w="38100" cmpd="sng">
            <a:solidFill>
              <a:srgbClr val="00B0F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123468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fr-BE"/>
          </a:p>
        </p:txBody>
      </p:sp>
      <p:sp>
        <p:nvSpPr>
          <p:cNvPr id="3" name="Text Placeholder 2"/>
          <p:cNvSpPr>
            <a:spLocks noGrp="1"/>
          </p:cNvSpPr>
          <p:nvPr>
            <p:ph type="body" idx="1"/>
          </p:nvPr>
        </p:nvSpPr>
        <p:spPr>
          <a:xfrm>
            <a:off x="839788" y="1681163"/>
            <a:ext cx="5157787" cy="823912"/>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normAutofit/>
          </a:bodyPr>
          <a:lstStyle>
            <a:lvl1pPr>
              <a:defRPr sz="2800"/>
            </a:lvl1pPr>
            <a:lvl2pPr>
              <a:defRPr sz="2800"/>
            </a:lvl2pPr>
            <a:lvl3pPr>
              <a:defRPr sz="2800"/>
            </a:lvl3pPr>
            <a:lvl4pPr>
              <a:defRPr sz="2800"/>
            </a:lvl4pPr>
            <a:lvl5pPr>
              <a:defRPr sz="2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5" name="Text Placeholder 4"/>
          <p:cNvSpPr>
            <a:spLocks noGrp="1"/>
          </p:cNvSpPr>
          <p:nvPr>
            <p:ph type="body" sz="quarter" idx="3"/>
          </p:nvPr>
        </p:nvSpPr>
        <p:spPr>
          <a:xfrm>
            <a:off x="6172200" y="1681163"/>
            <a:ext cx="5183188" cy="823912"/>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normAutofit/>
          </a:bodyPr>
          <a:lstStyle>
            <a:lvl1pPr>
              <a:defRPr sz="2800"/>
            </a:lvl1pPr>
            <a:lvl2pPr>
              <a:defRPr sz="2800"/>
            </a:lvl2pPr>
            <a:lvl3pPr>
              <a:defRPr sz="2800"/>
            </a:lvl3pPr>
            <a:lvl4pPr>
              <a:defRPr sz="2800"/>
            </a:lvl4pPr>
            <a:lvl5pPr>
              <a:defRPr sz="2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7" name="Date Placeholder 6"/>
          <p:cNvSpPr>
            <a:spLocks noGrp="1"/>
          </p:cNvSpPr>
          <p:nvPr>
            <p:ph type="dt" sz="half" idx="10"/>
          </p:nvPr>
        </p:nvSpPr>
        <p:spPr/>
        <p:txBody>
          <a:bodyPr/>
          <a:lstStyle/>
          <a:p>
            <a:fld id="{5B872FB7-52F7-47EC-87D7-765A0F918F4F}" type="datetimeFigureOut">
              <a:rPr lang="fr-BE" smtClean="0"/>
              <a:t>02/11/2022</a:t>
            </a:fld>
            <a:endParaRPr lang="fr-BE"/>
          </a:p>
        </p:txBody>
      </p:sp>
      <p:sp>
        <p:nvSpPr>
          <p:cNvPr id="8" name="Footer Placeholder 7"/>
          <p:cNvSpPr>
            <a:spLocks noGrp="1"/>
          </p:cNvSpPr>
          <p:nvPr>
            <p:ph type="ftr" sz="quarter" idx="11"/>
          </p:nvPr>
        </p:nvSpPr>
        <p:spPr/>
        <p:txBody>
          <a:bodyPr/>
          <a:lstStyle/>
          <a:p>
            <a:endParaRPr lang="fr-BE"/>
          </a:p>
        </p:txBody>
      </p:sp>
      <p:sp>
        <p:nvSpPr>
          <p:cNvPr id="9" name="Slide Number Placeholder 8"/>
          <p:cNvSpPr>
            <a:spLocks noGrp="1"/>
          </p:cNvSpPr>
          <p:nvPr>
            <p:ph type="sldNum" sz="quarter" idx="12"/>
          </p:nvPr>
        </p:nvSpPr>
        <p:spPr/>
        <p:txBody>
          <a:bodyPr/>
          <a:lstStyle/>
          <a:p>
            <a:fld id="{0CC06037-44A0-42BA-8800-9704F8DAAE06}" type="slidenum">
              <a:rPr lang="fr-BE" smtClean="0"/>
              <a:t>‹#›</a:t>
            </a:fld>
            <a:endParaRPr lang="fr-BE"/>
          </a:p>
        </p:txBody>
      </p:sp>
    </p:spTree>
    <p:extLst>
      <p:ext uri="{BB962C8B-B14F-4D97-AF65-F5344CB8AC3E}">
        <p14:creationId xmlns:p14="http://schemas.microsoft.com/office/powerpoint/2010/main" val="8818542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Date Placeholder 2"/>
          <p:cNvSpPr>
            <a:spLocks noGrp="1"/>
          </p:cNvSpPr>
          <p:nvPr>
            <p:ph type="dt" sz="half" idx="10"/>
          </p:nvPr>
        </p:nvSpPr>
        <p:spPr/>
        <p:txBody>
          <a:bodyPr/>
          <a:lstStyle/>
          <a:p>
            <a:fld id="{5B872FB7-52F7-47EC-87D7-765A0F918F4F}" type="datetimeFigureOut">
              <a:rPr lang="fr-BE" smtClean="0"/>
              <a:t>02/11/2022</a:t>
            </a:fld>
            <a:endParaRPr lang="fr-BE"/>
          </a:p>
        </p:txBody>
      </p:sp>
      <p:sp>
        <p:nvSpPr>
          <p:cNvPr id="4" name="Footer Placeholder 3"/>
          <p:cNvSpPr>
            <a:spLocks noGrp="1"/>
          </p:cNvSpPr>
          <p:nvPr>
            <p:ph type="ftr" sz="quarter" idx="11"/>
          </p:nvPr>
        </p:nvSpPr>
        <p:spPr/>
        <p:txBody>
          <a:bodyPr/>
          <a:lstStyle/>
          <a:p>
            <a:endParaRPr lang="fr-BE"/>
          </a:p>
        </p:txBody>
      </p:sp>
      <p:sp>
        <p:nvSpPr>
          <p:cNvPr id="5" name="Slide Number Placeholder 4"/>
          <p:cNvSpPr>
            <a:spLocks noGrp="1"/>
          </p:cNvSpPr>
          <p:nvPr>
            <p:ph type="sldNum" sz="quarter" idx="12"/>
          </p:nvPr>
        </p:nvSpPr>
        <p:spPr/>
        <p:txBody>
          <a:bodyPr/>
          <a:lstStyle/>
          <a:p>
            <a:fld id="{0CC06037-44A0-42BA-8800-9704F8DAAE06}" type="slidenum">
              <a:rPr lang="fr-BE" smtClean="0"/>
              <a:t>‹#›</a:t>
            </a:fld>
            <a:endParaRPr lang="fr-BE"/>
          </a:p>
        </p:txBody>
      </p:sp>
    </p:spTree>
    <p:extLst>
      <p:ext uri="{BB962C8B-B14F-4D97-AF65-F5344CB8AC3E}">
        <p14:creationId xmlns:p14="http://schemas.microsoft.com/office/powerpoint/2010/main" val="21727638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872FB7-52F7-47EC-87D7-765A0F918F4F}" type="datetimeFigureOut">
              <a:rPr lang="fr-BE" smtClean="0"/>
              <a:t>02/11/2022</a:t>
            </a:fld>
            <a:endParaRPr lang="fr-BE"/>
          </a:p>
        </p:txBody>
      </p:sp>
      <p:sp>
        <p:nvSpPr>
          <p:cNvPr id="3" name="Footer Placeholder 2"/>
          <p:cNvSpPr>
            <a:spLocks noGrp="1"/>
          </p:cNvSpPr>
          <p:nvPr>
            <p:ph type="ftr" sz="quarter" idx="11"/>
          </p:nvPr>
        </p:nvSpPr>
        <p:spPr/>
        <p:txBody>
          <a:bodyPr/>
          <a:lstStyle/>
          <a:p>
            <a:endParaRPr lang="fr-BE"/>
          </a:p>
        </p:txBody>
      </p:sp>
      <p:sp>
        <p:nvSpPr>
          <p:cNvPr id="4" name="Slide Number Placeholder 3"/>
          <p:cNvSpPr>
            <a:spLocks noGrp="1"/>
          </p:cNvSpPr>
          <p:nvPr>
            <p:ph type="sldNum" sz="quarter" idx="12"/>
          </p:nvPr>
        </p:nvSpPr>
        <p:spPr/>
        <p:txBody>
          <a:bodyPr/>
          <a:lstStyle/>
          <a:p>
            <a:fld id="{0CC06037-44A0-42BA-8800-9704F8DAAE06}" type="slidenum">
              <a:rPr lang="fr-BE" smtClean="0"/>
              <a:t>‹#›</a:t>
            </a:fld>
            <a:endParaRPr lang="fr-BE"/>
          </a:p>
        </p:txBody>
      </p:sp>
    </p:spTree>
    <p:extLst>
      <p:ext uri="{BB962C8B-B14F-4D97-AF65-F5344CB8AC3E}">
        <p14:creationId xmlns:p14="http://schemas.microsoft.com/office/powerpoint/2010/main" val="25201485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BE"/>
          </a:p>
        </p:txBody>
      </p:sp>
      <p:sp>
        <p:nvSpPr>
          <p:cNvPr id="3" name="Content Placeholder 2"/>
          <p:cNvSpPr>
            <a:spLocks noGrp="1"/>
          </p:cNvSpPr>
          <p:nvPr>
            <p:ph idx="1"/>
          </p:nvPr>
        </p:nvSpPr>
        <p:spPr>
          <a:xfrm>
            <a:off x="5183188" y="987425"/>
            <a:ext cx="6172200" cy="4873625"/>
          </a:xfrm>
        </p:spPr>
        <p:txBody>
          <a:bodyPr>
            <a:normAutofit/>
          </a:bodyPr>
          <a:lstStyle>
            <a:lvl1pPr>
              <a:defRPr sz="2800"/>
            </a:lvl1pPr>
            <a:lvl2pPr>
              <a:defRPr sz="2800"/>
            </a:lvl2pPr>
            <a:lvl3pPr>
              <a:defRPr sz="2800"/>
            </a:lvl3pPr>
            <a:lvl4pPr>
              <a:defRPr sz="2800"/>
            </a:lvl4pPr>
            <a:lvl5pPr>
              <a:defRPr sz="28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Text Placeholder 3"/>
          <p:cNvSpPr>
            <a:spLocks noGrp="1"/>
          </p:cNvSpPr>
          <p:nvPr>
            <p:ph type="body" sz="half" idx="2"/>
          </p:nvPr>
        </p:nvSpPr>
        <p:spPr>
          <a:xfrm>
            <a:off x="839788" y="2057400"/>
            <a:ext cx="3932237" cy="3811588"/>
          </a:xfrm>
        </p:spPr>
        <p:txBody>
          <a:bodyPr>
            <a:normAutofit/>
          </a:bodyPr>
          <a:lstStyle>
            <a:lvl1pPr marL="0" indent="0">
              <a:buNone/>
              <a:defRPr sz="2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B872FB7-52F7-47EC-87D7-765A0F918F4F}" type="datetimeFigureOut">
              <a:rPr lang="fr-BE" smtClean="0"/>
              <a:t>02/11/2022</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0CC06037-44A0-42BA-8800-9704F8DAAE06}" type="slidenum">
              <a:rPr lang="fr-BE" smtClean="0"/>
              <a:t>‹#›</a:t>
            </a:fld>
            <a:endParaRPr lang="fr-BE"/>
          </a:p>
        </p:txBody>
      </p:sp>
    </p:spTree>
    <p:extLst>
      <p:ext uri="{BB962C8B-B14F-4D97-AF65-F5344CB8AC3E}">
        <p14:creationId xmlns:p14="http://schemas.microsoft.com/office/powerpoint/2010/main" val="1745776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fr-BE"/>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872FB7-52F7-47EC-87D7-765A0F918F4F}" type="datetimeFigureOut">
              <a:rPr lang="fr-BE" smtClean="0"/>
              <a:t>02/11/2022</a:t>
            </a:fld>
            <a:endParaRPr lang="fr-BE"/>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C06037-44A0-42BA-8800-9704F8DAAE06}" type="slidenum">
              <a:rPr lang="fr-BE" smtClean="0"/>
              <a:t>‹#›</a:t>
            </a:fld>
            <a:endParaRPr lang="fr-BE"/>
          </a:p>
        </p:txBody>
      </p:sp>
    </p:spTree>
    <p:extLst>
      <p:ext uri="{BB962C8B-B14F-4D97-AF65-F5344CB8AC3E}">
        <p14:creationId xmlns:p14="http://schemas.microsoft.com/office/powerpoint/2010/main" val="39388237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ec.europa.eu/social/main.jsp?catId=1549"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eyca.org/about"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hyperlink" Target="https://eyca.org/members/bulgaria"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eyca.org/card/bulgaria-card"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mailto:office@youthcard.bg"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s://www.facebook.com/eycabulgaria" TargetMode="External"/><Relationship Id="rId5" Type="http://schemas.openxmlformats.org/officeDocument/2006/relationships/hyperlink" Target="https://youthcard.bg/" TargetMode="External"/><Relationship Id="rId4" Type="http://schemas.openxmlformats.org/officeDocument/2006/relationships/hyperlink" Target="callto:+359897955632"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12.jpg"/></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hyperlink" Target="https://inclusivemobility.eu/" TargetMode="External"/><Relationship Id="rId3" Type="http://schemas.openxmlformats.org/officeDocument/2006/relationships/hyperlink" Target="https://ec.europa.eu/programmes/erasmus-plus/resources/programme-guide_en" TargetMode="External"/><Relationship Id="rId7" Type="http://schemas.openxmlformats.org/officeDocument/2006/relationships/hyperlink" Target="https://eur-lex.europa.eu/eli/reg/2021/817/"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hyperlink" Target="https://ec.europa.eu/programmes/erasmus-plus/contact/national-offices_en" TargetMode="External"/><Relationship Id="rId5" Type="http://schemas.openxmlformats.org/officeDocument/2006/relationships/hyperlink" Target="https://ec.europa.eu/programmes/erasmus-plus/contact/national-agencies_en" TargetMode="External"/><Relationship Id="rId4" Type="http://schemas.openxmlformats.org/officeDocument/2006/relationships/hyperlink" Target="https://ec.europa.eu/programmes/erasmus-plus/resources/implementation-guidelines-erasmus-and-european-solidarity-corps-inclusion-and-diversity_en" TargetMode="External"/></Relationships>
</file>

<file path=ppt/slides/_rels/slide26.xml.rels><?xml version="1.0" encoding="UTF-8" standalone="yes"?>
<Relationships xmlns="http://schemas.openxmlformats.org/package/2006/relationships"><Relationship Id="rId8" Type="http://schemas.openxmlformats.org/officeDocument/2006/relationships/hyperlink" Target="https://www.eyca.org/about" TargetMode="External"/><Relationship Id="rId3" Type="http://schemas.openxmlformats.org/officeDocument/2006/relationships/hyperlink" Target="https://europa.eu/youth/solidarity_en" TargetMode="External"/><Relationship Id="rId7" Type="http://schemas.openxmlformats.org/officeDocument/2006/relationships/hyperlink" Target="https://ec.europa.eu/social/main.jsp?catId=1549&amp;langId=en"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hyperlink" Target="https://ec.europa.eu/social/BlobServlet?docId=11490&amp;langId=en" TargetMode="External"/><Relationship Id="rId5" Type="http://schemas.openxmlformats.org/officeDocument/2006/relationships/hyperlink" Target="http://ec.europa.eu/social/main.jsp?catId=1079" TargetMode="External"/><Relationship Id="rId4" Type="http://schemas.openxmlformats.org/officeDocument/2006/relationships/hyperlink" Target="https://eur-lex.europa.eu/legal-content/en/TXT/?uri=CELEX%3A32021R0888"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www.edf-feph.org/" TargetMode="External"/><Relationship Id="rId2" Type="http://schemas.openxmlformats.org/officeDocument/2006/relationships/notesSlide" Target="../notesSlides/notesSlide23.xml"/><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www.salto-youth.net/rc/inclusion/archive/archive-resources/inclusiongroups/inclusionoffenders/InclusionOffendersYiA/" TargetMode="External"/><Relationship Id="rId2" Type="http://schemas.openxmlformats.org/officeDocument/2006/relationships/hyperlink" Target="https://ec.europa.eu/info/funding-tenders/how-apply/eligibility-who-can-get-funding/funding-opportunities-young-people_en"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eacea.ec.europa.eu/index_en"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ec.europa.eu/info/funding-tenders/opportunities/portal/screen/opportunities/"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az.government.bg/pages/mladezhka-garanciya/"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629182" y="2706169"/>
            <a:ext cx="6834936" cy="1277126"/>
          </a:xfrm>
        </p:spPr>
        <p:txBody>
          <a:bodyPr>
            <a:noAutofit/>
          </a:bodyPr>
          <a:lstStyle/>
          <a:p>
            <a:pPr algn="l"/>
            <a:r>
              <a:rPr lang="en-US" sz="4800" b="1" dirty="0">
                <a:solidFill>
                  <a:srgbClr val="0070C0"/>
                </a:solidFill>
                <a:effectLst/>
                <a:latin typeface="Verdana" panose="020B0604030504040204" pitchFamily="34" charset="0"/>
                <a:ea typeface="Verdana" panose="020B0604030504040204" pitchFamily="34" charset="0"/>
              </a:rPr>
              <a:t>European programs for financing youth activities</a:t>
            </a:r>
            <a:endParaRPr lang="fr-BE" sz="4800" b="1" dirty="0">
              <a:solidFill>
                <a:srgbClr val="0070C0"/>
              </a:solidFill>
            </a:endParaRPr>
          </a:p>
        </p:txBody>
      </p:sp>
      <p:sp>
        <p:nvSpPr>
          <p:cNvPr id="3" name="Subtitle 2"/>
          <p:cNvSpPr>
            <a:spLocks noGrp="1"/>
          </p:cNvSpPr>
          <p:nvPr>
            <p:ph type="subTitle" idx="1"/>
          </p:nvPr>
        </p:nvSpPr>
        <p:spPr>
          <a:xfrm>
            <a:off x="5629182" y="3983295"/>
            <a:ext cx="6581274" cy="1010653"/>
          </a:xfrm>
        </p:spPr>
        <p:txBody>
          <a:bodyPr vert="horz" lIns="91440" tIns="45720" rIns="91440" bIns="45720" rtlCol="0" anchor="t">
            <a:normAutofit fontScale="77500" lnSpcReduction="20000"/>
          </a:bodyPr>
          <a:lstStyle/>
          <a:p>
            <a:pPr algn="l">
              <a:lnSpc>
                <a:spcPct val="100000"/>
              </a:lnSpc>
            </a:pPr>
            <a:br>
              <a:rPr lang="en-US" sz="2200" dirty="0"/>
            </a:br>
            <a:r>
              <a:rPr lang="en-US" sz="2200" dirty="0"/>
              <a:t>Phillipa Tucker, Central and Easter Europe Coordinator</a:t>
            </a:r>
          </a:p>
          <a:p>
            <a:pPr algn="l">
              <a:lnSpc>
                <a:spcPct val="100000"/>
              </a:lnSpc>
            </a:pPr>
            <a:r>
              <a:rPr lang="en-US" sz="2200" dirty="0"/>
              <a:t>November 2022</a:t>
            </a:r>
            <a:endParaRPr lang="en-US" sz="2200" dirty="0">
              <a:latin typeface="Verdana"/>
              <a:ea typeface="Verdana"/>
            </a:endParaRPr>
          </a:p>
        </p:txBody>
      </p:sp>
      <p:pic>
        <p:nvPicPr>
          <p:cNvPr id="4" name="Picture 3" descr="Shape&#10;&#10;Description automatically generated">
            <a:extLst>
              <a:ext uri="{FF2B5EF4-FFF2-40B4-BE49-F238E27FC236}">
                <a16:creationId xmlns:a16="http://schemas.microsoft.com/office/drawing/2014/main" id="{8DBF33F6-9E92-A2BB-07F6-E13F95D9643E}"/>
              </a:ext>
            </a:extLst>
          </p:cNvPr>
          <p:cNvPicPr>
            <a:picLocks noChangeAspect="1"/>
          </p:cNvPicPr>
          <p:nvPr/>
        </p:nvPicPr>
        <p:blipFill rotWithShape="1">
          <a:blip r:embed="rId3">
            <a:extLst>
              <a:ext uri="{28A0092B-C50C-407E-A947-70E740481C1C}">
                <a14:useLocalDpi xmlns:a14="http://schemas.microsoft.com/office/drawing/2010/main" val="0"/>
              </a:ext>
            </a:extLst>
          </a:blip>
          <a:srcRect l="4498" t="11448" r="3571" b="29068"/>
          <a:stretch/>
        </p:blipFill>
        <p:spPr bwMode="auto">
          <a:xfrm>
            <a:off x="529616" y="574515"/>
            <a:ext cx="4845904" cy="405764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1810772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9112B-9F09-0740-B30B-1E3AC01E61FB}"/>
              </a:ext>
            </a:extLst>
          </p:cNvPr>
          <p:cNvSpPr>
            <a:spLocks noGrp="1"/>
          </p:cNvSpPr>
          <p:nvPr>
            <p:ph type="title"/>
          </p:nvPr>
        </p:nvSpPr>
        <p:spPr/>
        <p:txBody>
          <a:bodyPr>
            <a:normAutofit/>
          </a:bodyPr>
          <a:lstStyle/>
          <a:p>
            <a:r>
              <a:rPr lang="fr-BE" sz="4000" b="1" dirty="0">
                <a:solidFill>
                  <a:srgbClr val="0070C0"/>
                </a:solidFill>
                <a:latin typeface="Verdana" panose="020B0604030504040204" pitchFamily="34" charset="0"/>
                <a:ea typeface="Verdana" panose="020B0604030504040204" pitchFamily="34" charset="0"/>
              </a:rPr>
              <a:t>The ALMA Programme </a:t>
            </a:r>
            <a:br>
              <a:rPr lang="fr-BE" sz="4000" b="1" dirty="0">
                <a:solidFill>
                  <a:srgbClr val="0070C0"/>
                </a:solidFill>
                <a:latin typeface="Verdana" panose="020B0604030504040204" pitchFamily="34" charset="0"/>
                <a:ea typeface="Verdana" panose="020B0604030504040204" pitchFamily="34" charset="0"/>
              </a:rPr>
            </a:br>
            <a:r>
              <a:rPr lang="fr-BE" sz="4000" b="1" dirty="0">
                <a:solidFill>
                  <a:srgbClr val="0070C0"/>
                </a:solidFill>
                <a:latin typeface="Verdana" panose="020B0604030504040204" pitchFamily="34" charset="0"/>
                <a:ea typeface="Verdana" panose="020B0604030504040204" pitchFamily="34" charset="0"/>
              </a:rPr>
              <a:t>(</a:t>
            </a:r>
            <a:r>
              <a:rPr lang="en-GB" sz="4000" b="1" i="0" dirty="0">
                <a:solidFill>
                  <a:srgbClr val="0070C0"/>
                </a:solidFill>
                <a:effectLst/>
                <a:latin typeface="Verdana" panose="020B0604030504040204" pitchFamily="34" charset="0"/>
                <a:ea typeface="Verdana" panose="020B0604030504040204" pitchFamily="34" charset="0"/>
              </a:rPr>
              <a:t>Aim, Learn, Master, Achieve)</a:t>
            </a:r>
            <a:endParaRPr lang="en-BE" sz="4000" b="1" dirty="0">
              <a:solidFill>
                <a:srgbClr val="0070C0"/>
              </a:solidFill>
              <a:latin typeface="Verdana" panose="020B0604030504040204" pitchFamily="34" charset="0"/>
              <a:ea typeface="Verdana" panose="020B0604030504040204" pitchFamily="34" charset="0"/>
            </a:endParaRPr>
          </a:p>
        </p:txBody>
      </p:sp>
      <p:sp>
        <p:nvSpPr>
          <p:cNvPr id="5" name="TextBox 4">
            <a:extLst>
              <a:ext uri="{FF2B5EF4-FFF2-40B4-BE49-F238E27FC236}">
                <a16:creationId xmlns:a16="http://schemas.microsoft.com/office/drawing/2014/main" id="{445C4F00-3830-E273-DCA2-B496D4A0DB46}"/>
              </a:ext>
            </a:extLst>
          </p:cNvPr>
          <p:cNvSpPr txBox="1"/>
          <p:nvPr/>
        </p:nvSpPr>
        <p:spPr>
          <a:xfrm>
            <a:off x="838200" y="2026865"/>
            <a:ext cx="10892118" cy="4490396"/>
          </a:xfrm>
          <a:prstGeom prst="rect">
            <a:avLst/>
          </a:prstGeom>
          <a:noFill/>
        </p:spPr>
        <p:txBody>
          <a:bodyPr wrap="square">
            <a:spAutoFit/>
          </a:bodyPr>
          <a:lstStyle/>
          <a:p>
            <a:pPr marL="0" indent="0">
              <a:lnSpc>
                <a:spcPct val="120000"/>
              </a:lnSpc>
              <a:spcBef>
                <a:spcPts val="0"/>
              </a:spcBef>
              <a:buNone/>
            </a:pPr>
            <a:r>
              <a:rPr lang="en-US" sz="2000" dirty="0">
                <a:latin typeface="Arial" panose="020B0604020202020204" pitchFamily="34" charset="0"/>
                <a:cs typeface="Arial" panose="020B0604020202020204" pitchFamily="34" charset="0"/>
              </a:rPr>
              <a:t>ALMA aims to help young people find their way to the job market, especially the most disadvantaged NEETs aged 18-30 who are vulnerable with regard to their chances of accessing work or training for individual or structural reasons (e.g. disability, long-term unemployment, insufficient  school performance/vocational skills, migration background).</a:t>
            </a:r>
          </a:p>
          <a:p>
            <a:pPr marL="0" indent="0">
              <a:lnSpc>
                <a:spcPct val="120000"/>
              </a:lnSpc>
              <a:spcBef>
                <a:spcPts val="0"/>
              </a:spcBef>
              <a:buNone/>
            </a:pPr>
            <a:endParaRPr lang="en-US" sz="2000" dirty="0">
              <a:latin typeface="Arial" panose="020B0604020202020204" pitchFamily="34" charset="0"/>
              <a:cs typeface="Arial" panose="020B0604020202020204" pitchFamily="34" charset="0"/>
            </a:endParaRPr>
          </a:p>
          <a:p>
            <a:pPr marL="0" indent="0">
              <a:lnSpc>
                <a:spcPct val="120000"/>
              </a:lnSpc>
              <a:spcBef>
                <a:spcPts val="0"/>
              </a:spcBef>
              <a:buNone/>
            </a:pPr>
            <a:r>
              <a:rPr lang="en-US" sz="2000" dirty="0">
                <a:latin typeface="Arial" panose="020B0604020202020204" pitchFamily="34" charset="0"/>
                <a:cs typeface="Arial" panose="020B0604020202020204" pitchFamily="34" charset="0"/>
              </a:rPr>
              <a:t>NEET= </a:t>
            </a:r>
            <a:r>
              <a:rPr lang="en-GB" sz="2000" b="0" i="0" dirty="0">
                <a:solidFill>
                  <a:srgbClr val="0651C1"/>
                </a:solidFill>
                <a:effectLst/>
                <a:latin typeface="Arial" panose="020B0604020202020204" pitchFamily="34" charset="0"/>
                <a:cs typeface="Arial" panose="020B0604020202020204" pitchFamily="34" charset="0"/>
              </a:rPr>
              <a:t>Young people neither in employment nor in education and training (NEET)</a:t>
            </a:r>
          </a:p>
          <a:p>
            <a:pPr marL="0" indent="0">
              <a:lnSpc>
                <a:spcPct val="120000"/>
              </a:lnSpc>
              <a:spcBef>
                <a:spcPts val="0"/>
              </a:spcBef>
              <a:buNone/>
            </a:pPr>
            <a:endParaRPr lang="en-GB" sz="2000" b="0" i="0" dirty="0">
              <a:solidFill>
                <a:srgbClr val="0651C1"/>
              </a:solidFill>
              <a:effectLst/>
              <a:latin typeface="Arial" panose="020B0604020202020204" pitchFamily="34" charset="0"/>
              <a:cs typeface="Arial" panose="020B0604020202020204" pitchFamily="34" charset="0"/>
            </a:endParaRPr>
          </a:p>
          <a:p>
            <a:pPr marL="0" indent="0">
              <a:lnSpc>
                <a:spcPct val="120000"/>
              </a:lnSpc>
              <a:spcBef>
                <a:spcPts val="0"/>
              </a:spcBef>
              <a:buNone/>
            </a:pPr>
            <a:r>
              <a:rPr lang="en-GB" sz="2000" b="0" i="0" dirty="0">
                <a:solidFill>
                  <a:srgbClr val="000000"/>
                </a:solidFill>
                <a:effectLst/>
                <a:latin typeface="Arial" panose="020B0604020202020204" pitchFamily="34" charset="0"/>
                <a:cs typeface="Arial" panose="020B0604020202020204" pitchFamily="34" charset="0"/>
              </a:rPr>
              <a:t>The objective is to foster their inclusion within their home country by improving their skills, knowledge and experience and give them an opportunity to create new connections across Europe. The ultimate aim is their social inclusion and that they find their place in the job market.</a:t>
            </a:r>
          </a:p>
          <a:p>
            <a:pPr marL="0" indent="0">
              <a:lnSpc>
                <a:spcPct val="120000"/>
              </a:lnSpc>
              <a:spcBef>
                <a:spcPts val="0"/>
              </a:spcBef>
              <a:buNone/>
            </a:pPr>
            <a:endParaRPr lang="en-GB" sz="2000" b="0" i="0" dirty="0">
              <a:solidFill>
                <a:srgbClr val="000000"/>
              </a:solidFill>
              <a:effectLst/>
              <a:latin typeface="Arial" panose="020B0604020202020204" pitchFamily="34" charset="0"/>
              <a:cs typeface="Arial" panose="020B0604020202020204" pitchFamily="34" charset="0"/>
            </a:endParaRPr>
          </a:p>
          <a:p>
            <a:pPr marL="0" indent="0">
              <a:lnSpc>
                <a:spcPct val="120000"/>
              </a:lnSpc>
              <a:spcBef>
                <a:spcPts val="0"/>
              </a:spcBef>
              <a:buNone/>
            </a:pPr>
            <a:r>
              <a:rPr lang="en-GB" sz="2000" dirty="0">
                <a:latin typeface="Arial" panose="020B0604020202020204" pitchFamily="34" charset="0"/>
                <a:cs typeface="Arial" panose="020B0604020202020204" pitchFamily="34" charset="0"/>
                <a:hlinkClick r:id="rId3"/>
              </a:rPr>
              <a:t>https://ec.europa.eu/social/main.jsp?catId=1549</a:t>
            </a:r>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418905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90C38-748A-18BD-968B-65181D494A71}"/>
              </a:ext>
            </a:extLst>
          </p:cNvPr>
          <p:cNvSpPr>
            <a:spLocks noGrp="1"/>
          </p:cNvSpPr>
          <p:nvPr>
            <p:ph type="title"/>
          </p:nvPr>
        </p:nvSpPr>
        <p:spPr/>
        <p:txBody>
          <a:bodyPr/>
          <a:lstStyle/>
          <a:p>
            <a:r>
              <a:rPr lang="fr-BE" sz="4000" b="1" dirty="0" err="1">
                <a:solidFill>
                  <a:srgbClr val="0070C0"/>
                </a:solidFill>
                <a:latin typeface="Verdana" panose="020B0604030504040204" pitchFamily="34" charset="0"/>
                <a:ea typeface="Verdana" panose="020B0604030504040204" pitchFamily="34" charset="0"/>
              </a:rPr>
              <a:t>What</a:t>
            </a:r>
            <a:r>
              <a:rPr lang="fr-BE" sz="4000" b="1" dirty="0">
                <a:solidFill>
                  <a:srgbClr val="0070C0"/>
                </a:solidFill>
                <a:latin typeface="Verdana" panose="020B0604030504040204" pitchFamily="34" charset="0"/>
                <a:ea typeface="Verdana" panose="020B0604030504040204" pitchFamily="34" charset="0"/>
              </a:rPr>
              <a:t> </a:t>
            </a:r>
            <a:r>
              <a:rPr lang="fr-BE" sz="4000" b="1" dirty="0" err="1">
                <a:solidFill>
                  <a:srgbClr val="0070C0"/>
                </a:solidFill>
                <a:latin typeface="Verdana" panose="020B0604030504040204" pitchFamily="34" charset="0"/>
                <a:ea typeface="Verdana" panose="020B0604030504040204" pitchFamily="34" charset="0"/>
              </a:rPr>
              <a:t>does</a:t>
            </a:r>
            <a:r>
              <a:rPr lang="fr-BE" sz="4000" b="1" dirty="0">
                <a:solidFill>
                  <a:srgbClr val="0070C0"/>
                </a:solidFill>
                <a:latin typeface="Verdana" panose="020B0604030504040204" pitchFamily="34" charset="0"/>
                <a:ea typeface="Verdana" panose="020B0604030504040204" pitchFamily="34" charset="0"/>
              </a:rPr>
              <a:t> ALMA </a:t>
            </a:r>
            <a:r>
              <a:rPr lang="fr-BE" sz="4000" b="1" dirty="0" err="1">
                <a:solidFill>
                  <a:srgbClr val="0070C0"/>
                </a:solidFill>
                <a:latin typeface="Verdana" panose="020B0604030504040204" pitchFamily="34" charset="0"/>
                <a:ea typeface="Verdana" panose="020B0604030504040204" pitchFamily="34" charset="0"/>
              </a:rPr>
              <a:t>fund</a:t>
            </a:r>
            <a:r>
              <a:rPr lang="fr-BE" sz="4000" b="1" dirty="0">
                <a:solidFill>
                  <a:srgbClr val="0070C0"/>
                </a:solidFill>
                <a:latin typeface="Verdana" panose="020B0604030504040204" pitchFamily="34" charset="0"/>
                <a:ea typeface="Verdana" panose="020B0604030504040204" pitchFamily="34" charset="0"/>
              </a:rPr>
              <a:t>?</a:t>
            </a:r>
            <a:endParaRPr lang="en-BE" sz="4000" b="1" dirty="0">
              <a:solidFill>
                <a:srgbClr val="0070C0"/>
              </a:solidFill>
              <a:latin typeface="Verdana" panose="020B0604030504040204" pitchFamily="34" charset="0"/>
              <a:ea typeface="Verdana" panose="020B0604030504040204" pitchFamily="34" charset="0"/>
            </a:endParaRPr>
          </a:p>
        </p:txBody>
      </p:sp>
      <p:sp>
        <p:nvSpPr>
          <p:cNvPr id="3" name="Content Placeholder 2">
            <a:extLst>
              <a:ext uri="{FF2B5EF4-FFF2-40B4-BE49-F238E27FC236}">
                <a16:creationId xmlns:a16="http://schemas.microsoft.com/office/drawing/2014/main" id="{8F577351-C73E-E1E8-1BCF-3EAB8A8ACB24}"/>
              </a:ext>
            </a:extLst>
          </p:cNvPr>
          <p:cNvSpPr>
            <a:spLocks noGrp="1"/>
          </p:cNvSpPr>
          <p:nvPr>
            <p:ph idx="1"/>
          </p:nvPr>
        </p:nvSpPr>
        <p:spPr/>
        <p:txBody>
          <a:bodyPr>
            <a:normAutofit fontScale="70000" lnSpcReduction="20000"/>
          </a:bodyPr>
          <a:lstStyle/>
          <a:p>
            <a:pPr marL="0" indent="0">
              <a:lnSpc>
                <a:spcPct val="120000"/>
              </a:lnSpc>
              <a:spcBef>
                <a:spcPts val="0"/>
              </a:spcBef>
              <a:buNone/>
            </a:pPr>
            <a:r>
              <a:rPr lang="en-US" sz="3200" b="1" dirty="0">
                <a:solidFill>
                  <a:srgbClr val="C00000"/>
                </a:solidFill>
                <a:latin typeface="Arial" panose="020B0604020202020204" pitchFamily="34" charset="0"/>
                <a:cs typeface="Arial" panose="020B0604020202020204" pitchFamily="34" charset="0"/>
              </a:rPr>
              <a:t>ALMA will offer participants</a:t>
            </a:r>
            <a:r>
              <a:rPr lang="en-US" dirty="0">
                <a:latin typeface="Arial" panose="020B0604020202020204" pitchFamily="34" charset="0"/>
                <a:cs typeface="Arial" panose="020B0604020202020204" pitchFamily="34" charset="0"/>
              </a:rPr>
              <a:t>:</a:t>
            </a:r>
          </a:p>
          <a:p>
            <a:pPr>
              <a:lnSpc>
                <a:spcPct val="120000"/>
              </a:lnSpc>
              <a:spcBef>
                <a:spcPts val="0"/>
              </a:spcBef>
              <a:buFont typeface="Arial" panose="020B0604020202020204" pitchFamily="34" charset="0"/>
              <a:buChar char="•"/>
            </a:pPr>
            <a:r>
              <a:rPr lang="en-US" dirty="0">
                <a:latin typeface="Arial" panose="020B0604020202020204" pitchFamily="34" charset="0"/>
                <a:cs typeface="Arial" panose="020B0604020202020204" pitchFamily="34" charset="0"/>
              </a:rPr>
              <a:t>Prior to their stay abroad, participants will receive intensive tailor-made </a:t>
            </a:r>
            <a:r>
              <a:rPr lang="en-US" b="1" dirty="0">
                <a:latin typeface="Arial" panose="020B0604020202020204" pitchFamily="34" charset="0"/>
                <a:cs typeface="Arial" panose="020B0604020202020204" pitchFamily="34" charset="0"/>
              </a:rPr>
              <a:t>training in their home country</a:t>
            </a:r>
          </a:p>
          <a:p>
            <a:pPr>
              <a:lnSpc>
                <a:spcPct val="120000"/>
              </a:lnSpc>
              <a:spcBef>
                <a:spcPts val="0"/>
              </a:spcBef>
              <a:buFont typeface="Arial" panose="020B0604020202020204" pitchFamily="34" charset="0"/>
              <a:buChar char="•"/>
            </a:pPr>
            <a:r>
              <a:rPr lang="en-US" b="1" dirty="0">
                <a:latin typeface="Arial" panose="020B0604020202020204" pitchFamily="34" charset="0"/>
                <a:cs typeface="Arial" panose="020B0604020202020204" pitchFamily="34" charset="0"/>
              </a:rPr>
              <a:t>a supervised stay abroad</a:t>
            </a:r>
            <a:r>
              <a:rPr lang="en-US" dirty="0">
                <a:latin typeface="Arial" panose="020B0604020202020204" pitchFamily="34" charset="0"/>
                <a:cs typeface="Arial" panose="020B0604020202020204" pitchFamily="34" charset="0"/>
              </a:rPr>
              <a:t> for a period of 2 to 6 months in another EU Member State</a:t>
            </a:r>
          </a:p>
          <a:p>
            <a:pPr>
              <a:lnSpc>
                <a:spcPct val="120000"/>
              </a:lnSpc>
              <a:spcBef>
                <a:spcPts val="0"/>
              </a:spcBef>
              <a:buFont typeface="Arial" panose="020B0604020202020204" pitchFamily="34" charset="0"/>
              <a:buChar char="•"/>
            </a:pPr>
            <a:r>
              <a:rPr lang="en-US" dirty="0">
                <a:latin typeface="Arial" panose="020B0604020202020204" pitchFamily="34" charset="0"/>
                <a:cs typeface="Arial" panose="020B0604020202020204" pitchFamily="34" charset="0"/>
              </a:rPr>
              <a:t>a comprehensive project cycle implying </a:t>
            </a:r>
            <a:r>
              <a:rPr lang="en-US" b="1" dirty="0">
                <a:latin typeface="Arial" panose="020B0604020202020204" pitchFamily="34" charset="0"/>
                <a:cs typeface="Arial" panose="020B0604020202020204" pitchFamily="34" charset="0"/>
              </a:rPr>
              <a:t>coaching and counselling at every step</a:t>
            </a:r>
          </a:p>
          <a:p>
            <a:pPr>
              <a:lnSpc>
                <a:spcPct val="120000"/>
              </a:lnSpc>
              <a:spcBef>
                <a:spcPts val="0"/>
              </a:spcBef>
              <a:buFont typeface="Arial" panose="020B0604020202020204" pitchFamily="34" charset="0"/>
              <a:buChar char="•"/>
            </a:pPr>
            <a:r>
              <a:rPr lang="en-US" dirty="0">
                <a:latin typeface="Arial" panose="020B0604020202020204" pitchFamily="34" charset="0"/>
                <a:cs typeface="Arial" panose="020B0604020202020204" pitchFamily="34" charset="0"/>
              </a:rPr>
              <a:t>Upon their return, </a:t>
            </a:r>
            <a:r>
              <a:rPr lang="en-US" b="1" dirty="0">
                <a:latin typeface="Arial" panose="020B0604020202020204" pitchFamily="34" charset="0"/>
                <a:cs typeface="Arial" panose="020B0604020202020204" pitchFamily="34" charset="0"/>
              </a:rPr>
              <a:t>continued support</a:t>
            </a:r>
            <a:r>
              <a:rPr lang="en-US" dirty="0">
                <a:latin typeface="Arial" panose="020B0604020202020204" pitchFamily="34" charset="0"/>
                <a:cs typeface="Arial" panose="020B0604020202020204" pitchFamily="34" charset="0"/>
              </a:rPr>
              <a:t> will guide them and use the newly acquired skills in their home country to gain employment or further education</a:t>
            </a:r>
          </a:p>
          <a:p>
            <a:pPr marL="0" indent="0">
              <a:buNone/>
            </a:pPr>
            <a:r>
              <a:rPr lang="en-US" b="1" dirty="0">
                <a:solidFill>
                  <a:srgbClr val="C00000"/>
                </a:solidFill>
                <a:latin typeface="Arial" panose="020B0604020202020204" pitchFamily="34" charset="0"/>
                <a:cs typeface="Arial" panose="020B0604020202020204" pitchFamily="34" charset="0"/>
              </a:rPr>
              <a:t>What does it pay?</a:t>
            </a:r>
          </a:p>
          <a:p>
            <a:pPr marL="514350" indent="-514350">
              <a:buFont typeface="+mj-lt"/>
              <a:buAutoNum type="arabicPeriod"/>
            </a:pPr>
            <a:r>
              <a:rPr lang="en-US" dirty="0">
                <a:latin typeface="Arial" panose="020B0604020202020204" pitchFamily="34" charset="0"/>
                <a:cs typeface="Arial" panose="020B0604020202020204" pitchFamily="34" charset="0"/>
              </a:rPr>
              <a:t>travel</a:t>
            </a:r>
          </a:p>
          <a:p>
            <a:pPr marL="514350" indent="-514350">
              <a:buFont typeface="+mj-lt"/>
              <a:buAutoNum type="arabicPeriod"/>
            </a:pPr>
            <a:r>
              <a:rPr lang="en-US" dirty="0">
                <a:latin typeface="Arial" panose="020B0604020202020204" pitchFamily="34" charset="0"/>
                <a:cs typeface="Arial" panose="020B0604020202020204" pitchFamily="34" charset="0"/>
              </a:rPr>
              <a:t>insurance</a:t>
            </a:r>
          </a:p>
          <a:p>
            <a:pPr marL="514350" indent="-514350">
              <a:buFont typeface="+mj-lt"/>
              <a:buAutoNum type="arabicPeriod"/>
            </a:pPr>
            <a:r>
              <a:rPr lang="en-US" dirty="0">
                <a:latin typeface="Arial" panose="020B0604020202020204" pitchFamily="34" charset="0"/>
                <a:cs typeface="Arial" panose="020B0604020202020204" pitchFamily="34" charset="0"/>
              </a:rPr>
              <a:t>social security</a:t>
            </a:r>
          </a:p>
          <a:p>
            <a:pPr marL="514350" indent="-514350">
              <a:buFont typeface="+mj-lt"/>
              <a:buAutoNum type="arabicPeriod"/>
            </a:pPr>
            <a:r>
              <a:rPr lang="en-US" dirty="0">
                <a:latin typeface="Arial" panose="020B0604020202020204" pitchFamily="34" charset="0"/>
                <a:cs typeface="Arial" panose="020B0604020202020204" pitchFamily="34" charset="0"/>
              </a:rPr>
              <a:t>basic needs such as food and accommodation</a:t>
            </a:r>
          </a:p>
          <a:p>
            <a:pPr marL="514350" indent="-514350">
              <a:buFont typeface="+mj-lt"/>
              <a:buAutoNum type="arabicPeriod"/>
            </a:pPr>
            <a:r>
              <a:rPr lang="en-US" dirty="0">
                <a:latin typeface="Arial" panose="020B0604020202020204" pitchFamily="34" charset="0"/>
                <a:cs typeface="Arial" panose="020B0604020202020204" pitchFamily="34" charset="0"/>
              </a:rPr>
              <a:t>coaching and counselling before, during and after the stay abroad</a:t>
            </a:r>
          </a:p>
          <a:p>
            <a:endParaRPr lang="en-BE" dirty="0"/>
          </a:p>
        </p:txBody>
      </p:sp>
    </p:spTree>
    <p:extLst>
      <p:ext uri="{BB962C8B-B14F-4D97-AF65-F5344CB8AC3E}">
        <p14:creationId xmlns:p14="http://schemas.microsoft.com/office/powerpoint/2010/main" val="37856794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23E0B7-03F3-0395-5E00-1A76D0A7B647}"/>
              </a:ext>
            </a:extLst>
          </p:cNvPr>
          <p:cNvSpPr>
            <a:spLocks noGrp="1"/>
          </p:cNvSpPr>
          <p:nvPr>
            <p:ph type="title"/>
          </p:nvPr>
        </p:nvSpPr>
        <p:spPr/>
        <p:txBody>
          <a:bodyPr/>
          <a:lstStyle/>
          <a:p>
            <a:r>
              <a:rPr lang="fr-BE" sz="4000" b="1" dirty="0">
                <a:solidFill>
                  <a:srgbClr val="0070C0"/>
                </a:solidFill>
                <a:latin typeface="Verdana" panose="020B0604030504040204" pitchFamily="34" charset="0"/>
                <a:ea typeface="Verdana" panose="020B0604030504040204" pitchFamily="34" charset="0"/>
              </a:rPr>
              <a:t>The European Youth </a:t>
            </a:r>
            <a:r>
              <a:rPr lang="fr-BE" sz="4000" b="1" dirty="0" err="1">
                <a:solidFill>
                  <a:srgbClr val="0070C0"/>
                </a:solidFill>
                <a:latin typeface="Verdana" panose="020B0604030504040204" pitchFamily="34" charset="0"/>
                <a:ea typeface="Verdana" panose="020B0604030504040204" pitchFamily="34" charset="0"/>
              </a:rPr>
              <a:t>Card</a:t>
            </a:r>
            <a:endParaRPr lang="en-BE" sz="4000" b="1" dirty="0">
              <a:solidFill>
                <a:srgbClr val="0070C0"/>
              </a:solidFill>
              <a:latin typeface="Verdana" panose="020B0604030504040204" pitchFamily="34" charset="0"/>
              <a:ea typeface="Verdana" panose="020B0604030504040204" pitchFamily="34" charset="0"/>
            </a:endParaRPr>
          </a:p>
        </p:txBody>
      </p:sp>
      <p:sp>
        <p:nvSpPr>
          <p:cNvPr id="3" name="Content Placeholder 2">
            <a:extLst>
              <a:ext uri="{FF2B5EF4-FFF2-40B4-BE49-F238E27FC236}">
                <a16:creationId xmlns:a16="http://schemas.microsoft.com/office/drawing/2014/main" id="{167FD06B-EB02-8E3F-B83C-3FDD5A0E5A7D}"/>
              </a:ext>
            </a:extLst>
          </p:cNvPr>
          <p:cNvSpPr>
            <a:spLocks noGrp="1"/>
          </p:cNvSpPr>
          <p:nvPr>
            <p:ph idx="1"/>
          </p:nvPr>
        </p:nvSpPr>
        <p:spPr>
          <a:xfrm>
            <a:off x="564776" y="1690688"/>
            <a:ext cx="10789024" cy="4486275"/>
          </a:xfrm>
        </p:spPr>
        <p:txBody>
          <a:bodyPr>
            <a:normAutofit fontScale="77500" lnSpcReduction="20000"/>
          </a:bodyPr>
          <a:lstStyle/>
          <a:p>
            <a:pPr marL="0" indent="0">
              <a:buNone/>
            </a:pPr>
            <a:r>
              <a:rPr lang="en-GB" dirty="0">
                <a:effectLst/>
                <a:latin typeface="Arial" panose="020B0604020202020204" pitchFamily="34" charset="0"/>
                <a:ea typeface="Times New Roman" panose="02020603050405020304" pitchFamily="18" charset="0"/>
              </a:rPr>
              <a:t>known also as EURO&lt;26 allows reductions on:</a:t>
            </a:r>
          </a:p>
          <a:p>
            <a:r>
              <a:rPr lang="en-GB" dirty="0">
                <a:effectLst/>
                <a:latin typeface="Arial" panose="020B0604020202020204" pitchFamily="34" charset="0"/>
                <a:ea typeface="Times New Roman" panose="02020603050405020304" pitchFamily="18" charset="0"/>
              </a:rPr>
              <a:t>cultural activities </a:t>
            </a:r>
          </a:p>
          <a:p>
            <a:r>
              <a:rPr lang="en-GB" dirty="0">
                <a:effectLst/>
                <a:latin typeface="Arial" panose="020B0604020202020204" pitchFamily="34" charset="0"/>
                <a:ea typeface="Times New Roman" panose="02020603050405020304" pitchFamily="18" charset="0"/>
              </a:rPr>
              <a:t>shops </a:t>
            </a:r>
          </a:p>
          <a:p>
            <a:r>
              <a:rPr lang="en-GB" dirty="0">
                <a:effectLst/>
                <a:latin typeface="Arial" panose="020B0604020202020204" pitchFamily="34" charset="0"/>
                <a:ea typeface="Times New Roman" panose="02020603050405020304" pitchFamily="18" charset="0"/>
              </a:rPr>
              <a:t>transport </a:t>
            </a:r>
          </a:p>
          <a:p>
            <a:r>
              <a:rPr lang="en-GB" dirty="0">
                <a:effectLst/>
                <a:latin typeface="Arial" panose="020B0604020202020204" pitchFamily="34" charset="0"/>
                <a:ea typeface="Times New Roman" panose="02020603050405020304" pitchFamily="18" charset="0"/>
              </a:rPr>
              <a:t>eating out</a:t>
            </a:r>
          </a:p>
          <a:p>
            <a:r>
              <a:rPr lang="en-GB" dirty="0">
                <a:latin typeface="Arial" panose="020B0604020202020204" pitchFamily="34" charset="0"/>
                <a:ea typeface="Times New Roman" panose="02020603050405020304" pitchFamily="18" charset="0"/>
              </a:rPr>
              <a:t>a</a:t>
            </a:r>
            <a:r>
              <a:rPr lang="en-GB" dirty="0">
                <a:effectLst/>
                <a:latin typeface="Arial" panose="020B0604020202020204" pitchFamily="34" charset="0"/>
                <a:ea typeface="Times New Roman" panose="02020603050405020304" pitchFamily="18" charset="0"/>
              </a:rPr>
              <a:t>ccommodation</a:t>
            </a:r>
          </a:p>
          <a:p>
            <a:pPr marL="0" indent="0">
              <a:buNone/>
            </a:pPr>
            <a:endParaRPr lang="en-GB" dirty="0">
              <a:effectLst/>
              <a:latin typeface="Arial" panose="020B0604020202020204" pitchFamily="34" charset="0"/>
              <a:ea typeface="Times New Roman" panose="02020603050405020304" pitchFamily="18" charset="0"/>
            </a:endParaRPr>
          </a:p>
          <a:p>
            <a:r>
              <a:rPr lang="en-GB" dirty="0">
                <a:effectLst/>
                <a:latin typeface="Arial" panose="020B0604020202020204" pitchFamily="34" charset="0"/>
                <a:ea typeface="Times New Roman" panose="02020603050405020304" pitchFamily="18" charset="0"/>
              </a:rPr>
              <a:t>can be used in </a:t>
            </a:r>
            <a:r>
              <a:rPr lang="en-GB" dirty="0">
                <a:latin typeface="Arial" panose="020B0604020202020204" pitchFamily="34" charset="0"/>
                <a:ea typeface="Times New Roman" panose="02020603050405020304" pitchFamily="18" charset="0"/>
              </a:rPr>
              <a:t>36</a:t>
            </a:r>
            <a:r>
              <a:rPr lang="en-GB" dirty="0">
                <a:effectLst/>
                <a:latin typeface="Arial" panose="020B0604020202020204" pitchFamily="34" charset="0"/>
                <a:ea typeface="Times New Roman" panose="02020603050405020304" pitchFamily="18" charset="0"/>
              </a:rPr>
              <a:t> European countries. </a:t>
            </a:r>
          </a:p>
          <a:p>
            <a:r>
              <a:rPr lang="en-GB" b="0" i="0" dirty="0">
                <a:solidFill>
                  <a:srgbClr val="231F20"/>
                </a:solidFill>
                <a:effectLst/>
                <a:latin typeface="Arial" panose="020B0604020202020204" pitchFamily="34" charset="0"/>
                <a:cs typeface="Arial" panose="020B0604020202020204" pitchFamily="34" charset="0"/>
              </a:rPr>
              <a:t>under the age of 31 or 26, depending on your country.</a:t>
            </a:r>
          </a:p>
          <a:p>
            <a:r>
              <a:rPr lang="en-GB" dirty="0">
                <a:latin typeface="Arial" panose="020B0604020202020204" pitchFamily="34" charset="0"/>
                <a:ea typeface="Times New Roman" panose="02020603050405020304" pitchFamily="18" charset="0"/>
              </a:rPr>
              <a:t>You need to buy it every year and it costs around 10€/year</a:t>
            </a:r>
          </a:p>
          <a:p>
            <a:r>
              <a:rPr lang="en-GB" dirty="0">
                <a:effectLst/>
                <a:latin typeface="Arial" panose="020B0604020202020204" pitchFamily="34" charset="0"/>
                <a:ea typeface="Times New Roman" panose="02020603050405020304" pitchFamily="18" charset="0"/>
              </a:rPr>
              <a:t>It has a different way to be used in each country</a:t>
            </a:r>
          </a:p>
          <a:p>
            <a:r>
              <a:rPr lang="en-GB" sz="28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3"/>
              </a:rPr>
              <a:t>https://www.eyca.org/about</a:t>
            </a:r>
            <a:r>
              <a:rPr lang="en-GB" sz="2800" dirty="0">
                <a:effectLst/>
                <a:latin typeface="Arial" panose="020B0604020202020204" pitchFamily="34" charset="0"/>
                <a:ea typeface="Calibri" panose="020F0502020204030204" pitchFamily="34" charset="0"/>
                <a:cs typeface="Times New Roman" panose="02020603050405020304" pitchFamily="18" charset="0"/>
              </a:rPr>
              <a:t> </a:t>
            </a:r>
          </a:p>
          <a:p>
            <a:endParaRPr lang="en-GB" dirty="0">
              <a:effectLst/>
              <a:latin typeface="Arial" panose="020B0604020202020204" pitchFamily="34" charset="0"/>
              <a:ea typeface="Times New Roman" panose="02020603050405020304" pitchFamily="18" charset="0"/>
            </a:endParaRPr>
          </a:p>
          <a:p>
            <a:endParaRPr lang="en-BE" dirty="0">
              <a:effectLst/>
              <a:latin typeface="Arial" panose="020B0604020202020204" pitchFamily="34" charset="0"/>
              <a:ea typeface="Times New Roman" panose="02020603050405020304" pitchFamily="18" charset="0"/>
            </a:endParaRPr>
          </a:p>
          <a:p>
            <a:pPr marL="0" indent="0">
              <a:buNone/>
            </a:pPr>
            <a:endParaRPr lang="en-BE" sz="4000" dirty="0"/>
          </a:p>
        </p:txBody>
      </p:sp>
      <p:pic>
        <p:nvPicPr>
          <p:cNvPr id="5" name="Picture 4" descr="A picture containing text&#10;&#10;Description automatically generated">
            <a:extLst>
              <a:ext uri="{FF2B5EF4-FFF2-40B4-BE49-F238E27FC236}">
                <a16:creationId xmlns:a16="http://schemas.microsoft.com/office/drawing/2014/main" id="{C466683B-AE9B-B788-928B-E3CE33BB60B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57720" y="2089677"/>
            <a:ext cx="4196080" cy="2104658"/>
          </a:xfrm>
          <a:prstGeom prst="rect">
            <a:avLst/>
          </a:prstGeom>
        </p:spPr>
      </p:pic>
    </p:spTree>
    <p:extLst>
      <p:ext uri="{BB962C8B-B14F-4D97-AF65-F5344CB8AC3E}">
        <p14:creationId xmlns:p14="http://schemas.microsoft.com/office/powerpoint/2010/main" val="8755977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23E0B7-03F3-0395-5E00-1A76D0A7B647}"/>
              </a:ext>
            </a:extLst>
          </p:cNvPr>
          <p:cNvSpPr>
            <a:spLocks noGrp="1"/>
          </p:cNvSpPr>
          <p:nvPr>
            <p:ph type="title"/>
          </p:nvPr>
        </p:nvSpPr>
        <p:spPr/>
        <p:txBody>
          <a:bodyPr/>
          <a:lstStyle/>
          <a:p>
            <a:r>
              <a:rPr lang="fr-BE" sz="4000" b="1" dirty="0">
                <a:solidFill>
                  <a:srgbClr val="0070C0"/>
                </a:solidFill>
                <a:latin typeface="Verdana" panose="020B0604030504040204" pitchFamily="34" charset="0"/>
                <a:ea typeface="Verdana" panose="020B0604030504040204" pitchFamily="34" charset="0"/>
              </a:rPr>
              <a:t>European Youth </a:t>
            </a:r>
            <a:r>
              <a:rPr lang="fr-BE" sz="4000" b="1" dirty="0" err="1">
                <a:solidFill>
                  <a:srgbClr val="0070C0"/>
                </a:solidFill>
                <a:latin typeface="Verdana" panose="020B0604030504040204" pitchFamily="34" charset="0"/>
                <a:ea typeface="Verdana" panose="020B0604030504040204" pitchFamily="34" charset="0"/>
              </a:rPr>
              <a:t>Card</a:t>
            </a:r>
            <a:r>
              <a:rPr lang="fr-BE" sz="4000" b="1" dirty="0">
                <a:solidFill>
                  <a:srgbClr val="0070C0"/>
                </a:solidFill>
                <a:latin typeface="Verdana" panose="020B0604030504040204" pitchFamily="34" charset="0"/>
                <a:ea typeface="Verdana" panose="020B0604030504040204" pitchFamily="34" charset="0"/>
              </a:rPr>
              <a:t> in </a:t>
            </a:r>
            <a:r>
              <a:rPr lang="fr-BE" sz="4000" b="1" dirty="0" err="1">
                <a:solidFill>
                  <a:srgbClr val="0070C0"/>
                </a:solidFill>
                <a:latin typeface="Verdana" panose="020B0604030504040204" pitchFamily="34" charset="0"/>
                <a:ea typeface="Verdana" panose="020B0604030504040204" pitchFamily="34" charset="0"/>
              </a:rPr>
              <a:t>Bulgaria</a:t>
            </a:r>
            <a:endParaRPr lang="en-BE" sz="4000" b="1" dirty="0">
              <a:solidFill>
                <a:srgbClr val="0070C0"/>
              </a:solidFill>
              <a:latin typeface="Verdana" panose="020B0604030504040204" pitchFamily="34" charset="0"/>
              <a:ea typeface="Verdana" panose="020B0604030504040204" pitchFamily="34" charset="0"/>
            </a:endParaRPr>
          </a:p>
        </p:txBody>
      </p:sp>
      <p:sp>
        <p:nvSpPr>
          <p:cNvPr id="3" name="Content Placeholder 2">
            <a:extLst>
              <a:ext uri="{FF2B5EF4-FFF2-40B4-BE49-F238E27FC236}">
                <a16:creationId xmlns:a16="http://schemas.microsoft.com/office/drawing/2014/main" id="{167FD06B-EB02-8E3F-B83C-3FDD5A0E5A7D}"/>
              </a:ext>
            </a:extLst>
          </p:cNvPr>
          <p:cNvSpPr>
            <a:spLocks noGrp="1"/>
          </p:cNvSpPr>
          <p:nvPr>
            <p:ph idx="1"/>
          </p:nvPr>
        </p:nvSpPr>
        <p:spPr>
          <a:xfrm>
            <a:off x="564776" y="1690688"/>
            <a:ext cx="10789024" cy="4486275"/>
          </a:xfrm>
        </p:spPr>
        <p:txBody>
          <a:bodyPr>
            <a:normAutofit fontScale="70000" lnSpcReduction="20000"/>
          </a:bodyPr>
          <a:lstStyle/>
          <a:p>
            <a:r>
              <a:rPr lang="en-GB" sz="2900" b="0" i="0" dirty="0">
                <a:solidFill>
                  <a:srgbClr val="231F20"/>
                </a:solidFill>
                <a:effectLst/>
                <a:latin typeface="Arial" panose="020B0604020202020204" pitchFamily="34" charset="0"/>
                <a:cs typeface="Arial" panose="020B0604020202020204" pitchFamily="34" charset="0"/>
              </a:rPr>
              <a:t>The EYC is available to everyone aged 16 and under the age of 30. The EYC ISIC is available to full time students aged over 12. EYC cobranded Bank Card is available for youth aged 18-30.</a:t>
            </a:r>
            <a:endParaRPr lang="en-GB" sz="2900" dirty="0">
              <a:effectLst/>
              <a:latin typeface="Arial" panose="020B0604020202020204" pitchFamily="34" charset="0"/>
              <a:ea typeface="Times New Roman" panose="02020603050405020304" pitchFamily="18" charset="0"/>
              <a:cs typeface="Arial" panose="020B0604020202020204" pitchFamily="34" charset="0"/>
            </a:endParaRPr>
          </a:p>
          <a:p>
            <a:pPr algn="l" fontAlgn="base"/>
            <a:r>
              <a:rPr lang="en-GB" sz="2900" b="0" i="0" dirty="0">
                <a:solidFill>
                  <a:srgbClr val="231F20"/>
                </a:solidFill>
                <a:effectLst/>
                <a:latin typeface="Arial" panose="020B0604020202020204" pitchFamily="34" charset="0"/>
                <a:cs typeface="Arial" panose="020B0604020202020204" pitchFamily="34" charset="0"/>
              </a:rPr>
              <a:t>There are 3 versions of the card in Bulgaria: standard EYC, EYC ISIC co-branded card and EYC cobranded card with DSK Bank.</a:t>
            </a:r>
          </a:p>
          <a:p>
            <a:pPr algn="l" fontAlgn="base"/>
            <a:r>
              <a:rPr lang="en-GB" sz="2900" b="0" i="0" dirty="0">
                <a:solidFill>
                  <a:srgbClr val="231F20"/>
                </a:solidFill>
                <a:effectLst/>
                <a:latin typeface="Arial" panose="020B0604020202020204" pitchFamily="34" charset="0"/>
                <a:cs typeface="Arial" panose="020B0604020202020204" pitchFamily="34" charset="0"/>
              </a:rPr>
              <a:t>The EYC is available to everyone aged 16 and under the age of 30. The EYC ISIC is available to full time students aged over 12. EYC cobranded Bank Card is available for youth aged 18-30.</a:t>
            </a:r>
          </a:p>
          <a:p>
            <a:pPr algn="l" fontAlgn="base"/>
            <a:r>
              <a:rPr lang="en-GB" sz="2900" b="0" i="0" dirty="0">
                <a:solidFill>
                  <a:srgbClr val="231F20"/>
                </a:solidFill>
                <a:effectLst/>
                <a:latin typeface="Arial" panose="020B0604020202020204" pitchFamily="34" charset="0"/>
                <a:cs typeface="Arial" panose="020B0604020202020204" pitchFamily="34" charset="0"/>
              </a:rPr>
              <a:t>Cardholders can access over 1000 benefits in Bulgaria for shopping, travel, entertainment, culture, sports, communications, healthcare and education. The EYC ISIC offers extra benefit for railway transport in Bulgaria (only full time students, under the age of 26 are eligible to use the discount).</a:t>
            </a:r>
          </a:p>
          <a:p>
            <a:pPr algn="l" fontAlgn="base"/>
            <a:r>
              <a:rPr lang="en-GB" sz="2900" b="0" i="0" dirty="0">
                <a:solidFill>
                  <a:srgbClr val="231F20"/>
                </a:solidFill>
                <a:effectLst/>
                <a:latin typeface="Arial" panose="020B0604020202020204" pitchFamily="34" charset="0"/>
                <a:cs typeface="Arial" panose="020B0604020202020204" pitchFamily="34" charset="0"/>
              </a:rPr>
              <a:t>The cards are distributed online and through appointed offices in 10 Bulgarian cities.</a:t>
            </a:r>
          </a:p>
          <a:p>
            <a:pPr algn="l" fontAlgn="base"/>
            <a:r>
              <a:rPr lang="en-GB" sz="2900" b="0" i="0" dirty="0">
                <a:solidFill>
                  <a:srgbClr val="231F20"/>
                </a:solidFill>
                <a:effectLst/>
                <a:latin typeface="Arial" panose="020B0604020202020204" pitchFamily="34" charset="0"/>
                <a:cs typeface="Arial" panose="020B0604020202020204" pitchFamily="34" charset="0"/>
              </a:rPr>
              <a:t>The card is issued by </a:t>
            </a:r>
            <a:r>
              <a:rPr lang="en-GB" sz="2900" b="0" i="0" u="none" strike="noStrike" dirty="0">
                <a:solidFill>
                  <a:srgbClr val="231F20"/>
                </a:solidFill>
                <a:effectLst/>
                <a:latin typeface="Arial" panose="020B0604020202020204" pitchFamily="34" charset="0"/>
                <a:cs typeface="Arial" panose="020B0604020202020204" pitchFamily="34" charset="0"/>
                <a:hlinkClick r:id="rId3"/>
              </a:rPr>
              <a:t>National Youth Card Association Bulgaria</a:t>
            </a:r>
            <a:r>
              <a:rPr lang="en-GB" sz="2900" b="0" i="0" dirty="0">
                <a:solidFill>
                  <a:srgbClr val="231F20"/>
                </a:solidFill>
                <a:effectLst/>
                <a:latin typeface="Arial" panose="020B0604020202020204" pitchFamily="34" charset="0"/>
                <a:cs typeface="Arial" panose="020B0604020202020204" pitchFamily="34" charset="0"/>
              </a:rPr>
              <a:t>.</a:t>
            </a:r>
          </a:p>
          <a:p>
            <a:pPr algn="l" fontAlgn="base"/>
            <a:r>
              <a:rPr lang="en-GB" sz="2900" dirty="0">
                <a:latin typeface="Arial" panose="020B0604020202020204" pitchFamily="34" charset="0"/>
                <a:cs typeface="Arial" panose="020B0604020202020204" pitchFamily="34" charset="0"/>
                <a:hlinkClick r:id="rId4"/>
              </a:rPr>
              <a:t>European Youth Card/</a:t>
            </a:r>
            <a:r>
              <a:rPr lang="az-Cyrl-AZ" sz="2900" dirty="0">
                <a:latin typeface="Arial" panose="020B0604020202020204" pitchFamily="34" charset="0"/>
                <a:cs typeface="Arial" panose="020B0604020202020204" pitchFamily="34" charset="0"/>
                <a:hlinkClick r:id="rId4"/>
              </a:rPr>
              <a:t>Европейска младежка карта - </a:t>
            </a:r>
            <a:r>
              <a:rPr lang="en-GB" sz="2900" dirty="0">
                <a:latin typeface="Arial" panose="020B0604020202020204" pitchFamily="34" charset="0"/>
                <a:cs typeface="Arial" panose="020B0604020202020204" pitchFamily="34" charset="0"/>
                <a:hlinkClick r:id="rId4"/>
              </a:rPr>
              <a:t>EYC &amp; Do more. Be more. (eyca.org)</a:t>
            </a:r>
            <a:endParaRPr lang="en-BE" sz="2900" dirty="0">
              <a:effectLst/>
              <a:latin typeface="Arial" panose="020B0604020202020204" pitchFamily="34" charset="0"/>
              <a:ea typeface="Times New Roman" panose="02020603050405020304" pitchFamily="18" charset="0"/>
              <a:cs typeface="Arial" panose="020B0604020202020204" pitchFamily="34" charset="0"/>
            </a:endParaRPr>
          </a:p>
          <a:p>
            <a:pPr marL="0" indent="0">
              <a:buNone/>
            </a:pPr>
            <a:endParaRPr lang="en-BE" sz="4000" dirty="0"/>
          </a:p>
        </p:txBody>
      </p:sp>
    </p:spTree>
    <p:extLst>
      <p:ext uri="{BB962C8B-B14F-4D97-AF65-F5344CB8AC3E}">
        <p14:creationId xmlns:p14="http://schemas.microsoft.com/office/powerpoint/2010/main" val="1943086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23E0B7-03F3-0395-5E00-1A76D0A7B647}"/>
              </a:ext>
            </a:extLst>
          </p:cNvPr>
          <p:cNvSpPr>
            <a:spLocks noGrp="1"/>
          </p:cNvSpPr>
          <p:nvPr>
            <p:ph type="title"/>
          </p:nvPr>
        </p:nvSpPr>
        <p:spPr/>
        <p:txBody>
          <a:bodyPr/>
          <a:lstStyle/>
          <a:p>
            <a:r>
              <a:rPr lang="fr-BE" sz="4000" b="1" dirty="0">
                <a:solidFill>
                  <a:srgbClr val="0070C0"/>
                </a:solidFill>
                <a:latin typeface="Verdana" panose="020B0604030504040204" pitchFamily="34" charset="0"/>
                <a:ea typeface="Verdana" panose="020B0604030504040204" pitchFamily="34" charset="0"/>
              </a:rPr>
              <a:t>European Youth </a:t>
            </a:r>
            <a:r>
              <a:rPr lang="fr-BE" sz="4000" b="1" dirty="0" err="1">
                <a:solidFill>
                  <a:srgbClr val="0070C0"/>
                </a:solidFill>
                <a:latin typeface="Verdana" panose="020B0604030504040204" pitchFamily="34" charset="0"/>
                <a:ea typeface="Verdana" panose="020B0604030504040204" pitchFamily="34" charset="0"/>
              </a:rPr>
              <a:t>Card</a:t>
            </a:r>
            <a:r>
              <a:rPr lang="fr-BE" sz="4000" b="1" dirty="0">
                <a:solidFill>
                  <a:srgbClr val="0070C0"/>
                </a:solidFill>
                <a:latin typeface="Verdana" panose="020B0604030504040204" pitchFamily="34" charset="0"/>
                <a:ea typeface="Verdana" panose="020B0604030504040204" pitchFamily="34" charset="0"/>
              </a:rPr>
              <a:t> in </a:t>
            </a:r>
            <a:r>
              <a:rPr lang="fr-BE" sz="4000" b="1" dirty="0" err="1">
                <a:solidFill>
                  <a:srgbClr val="0070C0"/>
                </a:solidFill>
                <a:latin typeface="Verdana" panose="020B0604030504040204" pitchFamily="34" charset="0"/>
                <a:ea typeface="Verdana" panose="020B0604030504040204" pitchFamily="34" charset="0"/>
              </a:rPr>
              <a:t>Bulgaria</a:t>
            </a:r>
            <a:endParaRPr lang="en-BE" sz="4000" b="1" dirty="0">
              <a:solidFill>
                <a:srgbClr val="0070C0"/>
              </a:solidFill>
              <a:latin typeface="Verdana" panose="020B0604030504040204" pitchFamily="34" charset="0"/>
              <a:ea typeface="Verdana" panose="020B0604030504040204" pitchFamily="34" charset="0"/>
            </a:endParaRPr>
          </a:p>
        </p:txBody>
      </p:sp>
      <p:sp>
        <p:nvSpPr>
          <p:cNvPr id="3" name="Content Placeholder 2">
            <a:extLst>
              <a:ext uri="{FF2B5EF4-FFF2-40B4-BE49-F238E27FC236}">
                <a16:creationId xmlns:a16="http://schemas.microsoft.com/office/drawing/2014/main" id="{167FD06B-EB02-8E3F-B83C-3FDD5A0E5A7D}"/>
              </a:ext>
            </a:extLst>
          </p:cNvPr>
          <p:cNvSpPr>
            <a:spLocks noGrp="1"/>
          </p:cNvSpPr>
          <p:nvPr>
            <p:ph idx="1"/>
          </p:nvPr>
        </p:nvSpPr>
        <p:spPr>
          <a:xfrm>
            <a:off x="564776" y="1690688"/>
            <a:ext cx="10789024" cy="4486275"/>
          </a:xfrm>
        </p:spPr>
        <p:txBody>
          <a:bodyPr>
            <a:normAutofit/>
          </a:bodyPr>
          <a:lstStyle/>
          <a:p>
            <a:endParaRPr lang="en-GB" dirty="0">
              <a:effectLst/>
              <a:latin typeface="Arial" panose="020B0604020202020204" pitchFamily="34" charset="0"/>
              <a:ea typeface="Times New Roman" panose="02020603050405020304" pitchFamily="18" charset="0"/>
            </a:endParaRPr>
          </a:p>
          <a:p>
            <a:endParaRPr lang="en-BE" dirty="0">
              <a:effectLst/>
              <a:latin typeface="Arial" panose="020B0604020202020204" pitchFamily="34" charset="0"/>
              <a:ea typeface="Times New Roman" panose="02020603050405020304" pitchFamily="18" charset="0"/>
            </a:endParaRPr>
          </a:p>
          <a:p>
            <a:pPr marL="0" indent="0">
              <a:buNone/>
            </a:pPr>
            <a:endParaRPr lang="en-BE" sz="4000" dirty="0"/>
          </a:p>
        </p:txBody>
      </p:sp>
      <p:sp>
        <p:nvSpPr>
          <p:cNvPr id="5" name="TextBox 4">
            <a:extLst>
              <a:ext uri="{FF2B5EF4-FFF2-40B4-BE49-F238E27FC236}">
                <a16:creationId xmlns:a16="http://schemas.microsoft.com/office/drawing/2014/main" id="{2446DD3D-38DF-7EB1-0238-34598B7ACDBF}"/>
              </a:ext>
            </a:extLst>
          </p:cNvPr>
          <p:cNvSpPr txBox="1"/>
          <p:nvPr/>
        </p:nvSpPr>
        <p:spPr>
          <a:xfrm>
            <a:off x="838200" y="1788460"/>
            <a:ext cx="9838765" cy="3785652"/>
          </a:xfrm>
          <a:prstGeom prst="rect">
            <a:avLst/>
          </a:prstGeom>
          <a:noFill/>
        </p:spPr>
        <p:txBody>
          <a:bodyPr wrap="square">
            <a:spAutoFit/>
          </a:bodyPr>
          <a:lstStyle/>
          <a:p>
            <a:pPr algn="l" fontAlgn="base"/>
            <a:endParaRPr lang="nl-NL" sz="2400" b="0" i="0" dirty="0">
              <a:effectLst/>
              <a:latin typeface="Arial" panose="020B0604020202020204" pitchFamily="34" charset="0"/>
              <a:cs typeface="Arial" panose="020B0604020202020204" pitchFamily="34" charset="0"/>
            </a:endParaRPr>
          </a:p>
          <a:p>
            <a:pPr algn="l" fontAlgn="base"/>
            <a:endParaRPr lang="nl-NL" sz="2400" dirty="0">
              <a:latin typeface="Arial" panose="020B0604020202020204" pitchFamily="34" charset="0"/>
              <a:cs typeface="Arial" panose="020B0604020202020204" pitchFamily="34" charset="0"/>
            </a:endParaRPr>
          </a:p>
          <a:p>
            <a:pPr algn="l" fontAlgn="base"/>
            <a:r>
              <a:rPr lang="nl-NL" sz="2400" b="0" i="0" dirty="0">
                <a:effectLst/>
                <a:latin typeface="Arial" panose="020B0604020202020204" pitchFamily="34" charset="0"/>
                <a:cs typeface="Arial" panose="020B0604020202020204" pitchFamily="34" charset="0"/>
              </a:rPr>
              <a:t>Ruen street 2</a:t>
            </a:r>
            <a:br>
              <a:rPr lang="nl-NL" sz="2400" b="0" i="0" dirty="0">
                <a:effectLst/>
                <a:latin typeface="Arial" panose="020B0604020202020204" pitchFamily="34" charset="0"/>
                <a:cs typeface="Arial" panose="020B0604020202020204" pitchFamily="34" charset="0"/>
              </a:rPr>
            </a:br>
            <a:r>
              <a:rPr lang="nl-NL" sz="2400" b="0" i="0" dirty="0">
                <a:effectLst/>
                <a:latin typeface="Arial" panose="020B0604020202020204" pitchFamily="34" charset="0"/>
                <a:cs typeface="Arial" panose="020B0604020202020204" pitchFamily="34" charset="0"/>
              </a:rPr>
              <a:t>5300 Gabrovo</a:t>
            </a:r>
            <a:br>
              <a:rPr lang="nl-NL" sz="2400" b="0" i="0" dirty="0">
                <a:effectLst/>
                <a:latin typeface="Arial" panose="020B0604020202020204" pitchFamily="34" charset="0"/>
                <a:cs typeface="Arial" panose="020B0604020202020204" pitchFamily="34" charset="0"/>
              </a:rPr>
            </a:br>
            <a:r>
              <a:rPr lang="nl-NL" sz="2400" b="0" i="0" dirty="0">
                <a:effectLst/>
                <a:latin typeface="Arial" panose="020B0604020202020204" pitchFamily="34" charset="0"/>
                <a:cs typeface="Arial" panose="020B0604020202020204" pitchFamily="34" charset="0"/>
              </a:rPr>
              <a:t>Bulgaria</a:t>
            </a:r>
          </a:p>
          <a:p>
            <a:pPr algn="l" fontAlgn="base"/>
            <a:endParaRPr lang="nl-NL" sz="2400" b="0" i="0" dirty="0">
              <a:effectLst/>
              <a:latin typeface="Arial" panose="020B0604020202020204" pitchFamily="34" charset="0"/>
              <a:cs typeface="Arial" panose="020B0604020202020204" pitchFamily="34" charset="0"/>
            </a:endParaRPr>
          </a:p>
          <a:p>
            <a:pPr algn="l" fontAlgn="base"/>
            <a:r>
              <a:rPr lang="nl-NL" sz="2400" b="0" i="0" u="none" strike="noStrike" dirty="0">
                <a:effectLst/>
                <a:latin typeface="Arial" panose="020B0604020202020204" pitchFamily="34" charset="0"/>
                <a:cs typeface="Arial" panose="020B0604020202020204" pitchFamily="34" charset="0"/>
                <a:hlinkClick r:id="rId3"/>
              </a:rPr>
              <a:t>office@youthcard.bg</a:t>
            </a:r>
            <a:endParaRPr lang="nl-NL" sz="2400" b="0" i="0" dirty="0">
              <a:effectLst/>
              <a:latin typeface="Arial" panose="020B0604020202020204" pitchFamily="34" charset="0"/>
              <a:cs typeface="Arial" panose="020B0604020202020204" pitchFamily="34" charset="0"/>
            </a:endParaRPr>
          </a:p>
          <a:p>
            <a:pPr algn="l" fontAlgn="base"/>
            <a:r>
              <a:rPr lang="nl-NL" sz="2400" b="0" i="0" u="none" strike="noStrike" dirty="0">
                <a:effectLst/>
                <a:latin typeface="Arial" panose="020B0604020202020204" pitchFamily="34" charset="0"/>
                <a:cs typeface="Arial" panose="020B0604020202020204" pitchFamily="34" charset="0"/>
                <a:hlinkClick r:id="rId4"/>
              </a:rPr>
              <a:t>+359897955632</a:t>
            </a:r>
            <a:endParaRPr lang="nl-NL" sz="2400" b="0" i="0" dirty="0">
              <a:effectLst/>
              <a:latin typeface="Arial" panose="020B0604020202020204" pitchFamily="34" charset="0"/>
              <a:cs typeface="Arial" panose="020B0604020202020204" pitchFamily="34" charset="0"/>
            </a:endParaRPr>
          </a:p>
          <a:p>
            <a:pPr algn="l" fontAlgn="base"/>
            <a:r>
              <a:rPr lang="nl-NL" sz="2400" b="0" i="0" u="none" strike="noStrike" dirty="0">
                <a:effectLst/>
                <a:latin typeface="Arial" panose="020B0604020202020204" pitchFamily="34" charset="0"/>
                <a:cs typeface="Arial" panose="020B0604020202020204" pitchFamily="34" charset="0"/>
                <a:hlinkClick r:id="rId5"/>
              </a:rPr>
              <a:t>https://youthcard.bg/</a:t>
            </a:r>
            <a:endParaRPr lang="nl-NL" sz="2400" b="0" i="0" dirty="0">
              <a:effectLst/>
              <a:latin typeface="Arial" panose="020B0604020202020204" pitchFamily="34" charset="0"/>
              <a:cs typeface="Arial" panose="020B0604020202020204" pitchFamily="34" charset="0"/>
            </a:endParaRPr>
          </a:p>
          <a:p>
            <a:pPr algn="l" fontAlgn="base"/>
            <a:r>
              <a:rPr lang="nl-NL" sz="2400" b="0" i="0" u="none" strike="noStrike" dirty="0">
                <a:effectLst/>
                <a:latin typeface="Arial" panose="020B0604020202020204" pitchFamily="34" charset="0"/>
                <a:cs typeface="Arial" panose="020B0604020202020204" pitchFamily="34" charset="0"/>
                <a:hlinkClick r:id="rId6"/>
              </a:rPr>
              <a:t>https://www.facebook.com/eycabulgaria</a:t>
            </a:r>
            <a:endParaRPr lang="nl-NL" sz="2400" b="0" i="0"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128622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sz="4000" b="1" dirty="0">
                <a:solidFill>
                  <a:srgbClr val="0070C0"/>
                </a:solidFill>
                <a:latin typeface="Verdana" panose="020B0604030504040204" pitchFamily="34" charset="0"/>
                <a:ea typeface="Verdana" panose="020B0604030504040204" pitchFamily="34" charset="0"/>
              </a:rPr>
              <a:t>The Mobility Programmes</a:t>
            </a:r>
          </a:p>
        </p:txBody>
      </p:sp>
      <p:sp>
        <p:nvSpPr>
          <p:cNvPr id="6" name="Content Placeholder 5"/>
          <p:cNvSpPr>
            <a:spLocks noGrp="1"/>
          </p:cNvSpPr>
          <p:nvPr>
            <p:ph sz="half" idx="2"/>
          </p:nvPr>
        </p:nvSpPr>
        <p:spPr/>
        <p:txBody>
          <a:bodyPr>
            <a:normAutofit/>
          </a:bodyPr>
          <a:lstStyle/>
          <a:p>
            <a:pPr marL="0" indent="0">
              <a:lnSpc>
                <a:spcPct val="100000"/>
              </a:lnSpc>
              <a:spcBef>
                <a:spcPts val="0"/>
              </a:spcBef>
              <a:buNone/>
            </a:pPr>
            <a:r>
              <a:rPr lang="en-GB" sz="2500" b="1" dirty="0">
                <a:solidFill>
                  <a:srgbClr val="C00000"/>
                </a:solidFill>
                <a:latin typeface="Arial" panose="020B0604020202020204" pitchFamily="34" charset="0"/>
                <a:cs typeface="Arial" panose="020B0604020202020204" pitchFamily="34" charset="0"/>
              </a:rPr>
              <a:t>European Solidarity Corps </a:t>
            </a:r>
            <a:r>
              <a:rPr lang="en-GB" dirty="0"/>
              <a:t>Mobility of volunteers. Volunteer abroad for maximum 1 year for young people aged 18-30</a:t>
            </a:r>
          </a:p>
          <a:p>
            <a:pPr marL="0" indent="0">
              <a:lnSpc>
                <a:spcPct val="100000"/>
              </a:lnSpc>
              <a:spcBef>
                <a:spcPts val="0"/>
              </a:spcBef>
              <a:buNone/>
            </a:pPr>
            <a:endParaRPr lang="en-GB" dirty="0"/>
          </a:p>
          <a:p>
            <a:endParaRPr lang="en-GB" dirty="0"/>
          </a:p>
        </p:txBody>
      </p:sp>
      <p:sp>
        <p:nvSpPr>
          <p:cNvPr id="3" name="Content Placeholder 2">
            <a:extLst>
              <a:ext uri="{FF2B5EF4-FFF2-40B4-BE49-F238E27FC236}">
                <a16:creationId xmlns:a16="http://schemas.microsoft.com/office/drawing/2014/main" id="{5E821534-C5E5-85D5-50F0-519142024B87}"/>
              </a:ext>
            </a:extLst>
          </p:cNvPr>
          <p:cNvSpPr>
            <a:spLocks noGrp="1"/>
          </p:cNvSpPr>
          <p:nvPr>
            <p:ph sz="half" idx="1"/>
          </p:nvPr>
        </p:nvSpPr>
        <p:spPr/>
        <p:txBody>
          <a:bodyPr>
            <a:normAutofit/>
          </a:bodyPr>
          <a:lstStyle/>
          <a:p>
            <a:pPr marL="0" indent="0">
              <a:buNone/>
            </a:pPr>
            <a:r>
              <a:rPr lang="fr-BE" sz="2500" b="1" dirty="0">
                <a:solidFill>
                  <a:srgbClr val="C00000"/>
                </a:solidFill>
                <a:latin typeface="Arial" panose="020B0604020202020204" pitchFamily="34" charset="0"/>
                <a:cs typeface="Arial" panose="020B0604020202020204" pitchFamily="34" charset="0"/>
              </a:rPr>
              <a:t>The Erasmus+</a:t>
            </a:r>
          </a:p>
          <a:p>
            <a:pPr marL="0" indent="0">
              <a:buNone/>
            </a:pPr>
            <a:r>
              <a:rPr lang="fr-BE" dirty="0" err="1"/>
              <a:t>Mobility</a:t>
            </a:r>
            <a:r>
              <a:rPr lang="fr-BE" dirty="0"/>
              <a:t> of </a:t>
            </a:r>
            <a:r>
              <a:rPr lang="fr-BE" dirty="0" err="1"/>
              <a:t>pupils</a:t>
            </a:r>
            <a:r>
              <a:rPr lang="fr-BE" dirty="0"/>
              <a:t> </a:t>
            </a:r>
            <a:r>
              <a:rPr lang="fr-BE" dirty="0" err="1"/>
              <a:t>students</a:t>
            </a:r>
            <a:r>
              <a:rPr lang="fr-BE" dirty="0"/>
              <a:t> staff </a:t>
            </a:r>
            <a:r>
              <a:rPr lang="fr-BE" dirty="0" err="1"/>
              <a:t>trainees</a:t>
            </a:r>
            <a:r>
              <a:rPr lang="fr-BE" dirty="0"/>
              <a:t> to </a:t>
            </a:r>
            <a:r>
              <a:rPr lang="fr-BE" dirty="0" err="1"/>
              <a:t>study</a:t>
            </a:r>
            <a:r>
              <a:rPr lang="fr-BE" dirty="0"/>
              <a:t> </a:t>
            </a:r>
            <a:r>
              <a:rPr lang="fr-BE" dirty="0" err="1"/>
              <a:t>make</a:t>
            </a:r>
            <a:r>
              <a:rPr lang="fr-BE" dirty="0"/>
              <a:t> </a:t>
            </a:r>
            <a:r>
              <a:rPr lang="fr-BE" dirty="0" err="1"/>
              <a:t>their</a:t>
            </a:r>
            <a:r>
              <a:rPr lang="fr-BE" dirty="0"/>
              <a:t> </a:t>
            </a:r>
            <a:r>
              <a:rPr lang="fr-BE" dirty="0" err="1"/>
              <a:t>traineeship</a:t>
            </a:r>
            <a:r>
              <a:rPr lang="fr-BE" dirty="0"/>
              <a:t> in </a:t>
            </a:r>
            <a:r>
              <a:rPr lang="fr-BE" dirty="0" err="1"/>
              <a:t>another</a:t>
            </a:r>
            <a:r>
              <a:rPr lang="fr-BE" dirty="0"/>
              <a:t> EU </a:t>
            </a:r>
            <a:r>
              <a:rPr lang="fr-BE" dirty="0" err="1"/>
              <a:t>university</a:t>
            </a:r>
            <a:r>
              <a:rPr lang="fr-BE" dirty="0"/>
              <a:t> place</a:t>
            </a:r>
          </a:p>
          <a:p>
            <a:pPr marL="0" indent="0">
              <a:buNone/>
            </a:pPr>
            <a:endParaRPr lang="en-BE" dirty="0"/>
          </a:p>
        </p:txBody>
      </p:sp>
      <p:pic>
        <p:nvPicPr>
          <p:cNvPr id="7" name="Picture 6" descr="Logo, company name&#10;&#10;Description automatically generated">
            <a:extLst>
              <a:ext uri="{FF2B5EF4-FFF2-40B4-BE49-F238E27FC236}">
                <a16:creationId xmlns:a16="http://schemas.microsoft.com/office/drawing/2014/main" id="{14ACF213-D6FC-B481-A1E7-BAAFF35DAE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7812" y="4001294"/>
            <a:ext cx="3610423" cy="2406949"/>
          </a:xfrm>
          <a:prstGeom prst="rect">
            <a:avLst/>
          </a:prstGeom>
        </p:spPr>
      </p:pic>
      <p:pic>
        <p:nvPicPr>
          <p:cNvPr id="9" name="Picture 8" descr="Logo, company name&#10;&#10;Description automatically generated">
            <a:extLst>
              <a:ext uri="{FF2B5EF4-FFF2-40B4-BE49-F238E27FC236}">
                <a16:creationId xmlns:a16="http://schemas.microsoft.com/office/drawing/2014/main" id="{8FD54B75-5FB6-5E40-0C46-04E8FD31521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8000" y="3600450"/>
            <a:ext cx="3810000" cy="2857500"/>
          </a:xfrm>
          <a:prstGeom prst="rect">
            <a:avLst/>
          </a:prstGeom>
        </p:spPr>
      </p:pic>
    </p:spTree>
    <p:extLst>
      <p:ext uri="{BB962C8B-B14F-4D97-AF65-F5344CB8AC3E}">
        <p14:creationId xmlns:p14="http://schemas.microsoft.com/office/powerpoint/2010/main" val="41702050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78339A-B1C0-4E5D-AE5E-E4B9AD6212C7}"/>
              </a:ext>
            </a:extLst>
          </p:cNvPr>
          <p:cNvSpPr>
            <a:spLocks noGrp="1"/>
          </p:cNvSpPr>
          <p:nvPr>
            <p:ph type="title"/>
          </p:nvPr>
        </p:nvSpPr>
        <p:spPr>
          <a:xfrm>
            <a:off x="711591" y="641936"/>
            <a:ext cx="10515600" cy="1325563"/>
          </a:xfrm>
        </p:spPr>
        <p:txBody>
          <a:bodyPr/>
          <a:lstStyle/>
          <a:p>
            <a:r>
              <a:rPr lang="fr-BE" sz="4000" b="1" dirty="0" err="1">
                <a:solidFill>
                  <a:srgbClr val="0070C0"/>
                </a:solidFill>
                <a:latin typeface="Verdana" panose="020B0604030504040204" pitchFamily="34" charset="0"/>
                <a:ea typeface="Verdana" panose="020B0604030504040204" pitchFamily="34" charset="0"/>
              </a:rPr>
              <a:t>Priorities</a:t>
            </a:r>
            <a:r>
              <a:rPr lang="fr-BE" sz="4000" b="1" dirty="0">
                <a:solidFill>
                  <a:srgbClr val="0070C0"/>
                </a:solidFill>
                <a:latin typeface="Verdana" panose="020B0604030504040204" pitchFamily="34" charset="0"/>
                <a:ea typeface="Verdana" panose="020B0604030504040204" pitchFamily="34" charset="0"/>
              </a:rPr>
              <a:t> of the programmes</a:t>
            </a:r>
            <a:endParaRPr lang="en-BE" sz="4000" b="1" dirty="0">
              <a:solidFill>
                <a:srgbClr val="0070C0"/>
              </a:solidFill>
              <a:latin typeface="Verdana" panose="020B0604030504040204" pitchFamily="34" charset="0"/>
              <a:ea typeface="Verdana" panose="020B0604030504040204" pitchFamily="34" charset="0"/>
            </a:endParaRPr>
          </a:p>
        </p:txBody>
      </p:sp>
      <p:sp>
        <p:nvSpPr>
          <p:cNvPr id="3" name="Content Placeholder 2">
            <a:extLst>
              <a:ext uri="{FF2B5EF4-FFF2-40B4-BE49-F238E27FC236}">
                <a16:creationId xmlns:a16="http://schemas.microsoft.com/office/drawing/2014/main" id="{46CF1CE3-1883-48DE-9663-0A2336A4D7C5}"/>
              </a:ext>
            </a:extLst>
          </p:cNvPr>
          <p:cNvSpPr>
            <a:spLocks noGrp="1"/>
          </p:cNvSpPr>
          <p:nvPr>
            <p:ph idx="1"/>
          </p:nvPr>
        </p:nvSpPr>
        <p:spPr>
          <a:xfrm>
            <a:off x="602440" y="1957974"/>
            <a:ext cx="11079117" cy="1049979"/>
          </a:xfrm>
        </p:spPr>
        <p:txBody>
          <a:bodyPr>
            <a:normAutofit/>
          </a:bodyPr>
          <a:lstStyle/>
          <a:p>
            <a:pPr marL="0" indent="0">
              <a:buNone/>
            </a:pPr>
            <a:r>
              <a:rPr lang="fr-BE" sz="2500" b="1" dirty="0">
                <a:solidFill>
                  <a:srgbClr val="C00000"/>
                </a:solidFill>
                <a:latin typeface="Arial" panose="020B0604020202020204" pitchFamily="34" charset="0"/>
                <a:cs typeface="Arial" panose="020B0604020202020204" pitchFamily="34" charset="0"/>
              </a:rPr>
              <a:t>As </a:t>
            </a:r>
            <a:r>
              <a:rPr lang="fr-BE" sz="2500" b="1" dirty="0" err="1">
                <a:solidFill>
                  <a:srgbClr val="C00000"/>
                </a:solidFill>
                <a:latin typeface="Arial" panose="020B0604020202020204" pitchFamily="34" charset="0"/>
                <a:cs typeface="Arial" panose="020B0604020202020204" pitchFamily="34" charset="0"/>
              </a:rPr>
              <a:t>most</a:t>
            </a:r>
            <a:r>
              <a:rPr lang="fr-BE" sz="2500" b="1" dirty="0">
                <a:solidFill>
                  <a:srgbClr val="C00000"/>
                </a:solidFill>
                <a:latin typeface="Arial" panose="020B0604020202020204" pitchFamily="34" charset="0"/>
                <a:cs typeface="Arial" panose="020B0604020202020204" pitchFamily="34" charset="0"/>
              </a:rPr>
              <a:t> of the EU Programme Erasmus+ has as high </a:t>
            </a:r>
            <a:r>
              <a:rPr lang="fr-BE" sz="2500" b="1" dirty="0" err="1">
                <a:solidFill>
                  <a:srgbClr val="C00000"/>
                </a:solidFill>
                <a:latin typeface="Arial" panose="020B0604020202020204" pitchFamily="34" charset="0"/>
                <a:cs typeface="Arial" panose="020B0604020202020204" pitchFamily="34" charset="0"/>
              </a:rPr>
              <a:t>priorities</a:t>
            </a:r>
            <a:r>
              <a:rPr lang="fr-BE" sz="2500" b="1" dirty="0">
                <a:solidFill>
                  <a:srgbClr val="C00000"/>
                </a:solidFill>
                <a:latin typeface="Arial" panose="020B0604020202020204" pitchFamily="34" charset="0"/>
                <a:cs typeface="Arial" panose="020B0604020202020204" pitchFamily="34" charset="0"/>
              </a:rPr>
              <a:t>:</a:t>
            </a:r>
            <a:endParaRPr lang="en-BE" sz="2500" b="1" dirty="0">
              <a:solidFill>
                <a:srgbClr val="C00000"/>
              </a:solidFill>
              <a:latin typeface="Arial" panose="020B0604020202020204" pitchFamily="34" charset="0"/>
              <a:cs typeface="Arial" panose="020B0604020202020204" pitchFamily="34" charset="0"/>
            </a:endParaRPr>
          </a:p>
        </p:txBody>
      </p:sp>
      <p:sp>
        <p:nvSpPr>
          <p:cNvPr id="4" name="Flowchart: Sequential Access Storage 3">
            <a:extLst>
              <a:ext uri="{FF2B5EF4-FFF2-40B4-BE49-F238E27FC236}">
                <a16:creationId xmlns:a16="http://schemas.microsoft.com/office/drawing/2014/main" id="{347EE0DA-74C4-4ABB-B443-66A8FF6BC0AC}"/>
              </a:ext>
              <a:ext uri="{C183D7F6-B498-43B3-948B-1728B52AA6E4}">
                <adec:decorative xmlns:adec="http://schemas.microsoft.com/office/drawing/2017/decorative" val="1"/>
              </a:ext>
            </a:extLst>
          </p:cNvPr>
          <p:cNvSpPr/>
          <p:nvPr/>
        </p:nvSpPr>
        <p:spPr>
          <a:xfrm>
            <a:off x="619594" y="2668249"/>
            <a:ext cx="5659133" cy="3762531"/>
          </a:xfrm>
          <a:prstGeom prst="flowChartMagneticTape">
            <a:avLst/>
          </a:prstGeom>
          <a:ln w="57150">
            <a:solidFill>
              <a:srgbClr val="005DA2"/>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GB" sz="2400" b="1" dirty="0"/>
              <a:t>Inclusion &amp; Diversity</a:t>
            </a:r>
          </a:p>
          <a:p>
            <a:pPr algn="ctr"/>
            <a:r>
              <a:rPr lang="en-GB" sz="2400" b="1" dirty="0"/>
              <a:t>Becoming Green</a:t>
            </a:r>
          </a:p>
          <a:p>
            <a:pPr algn="ctr"/>
            <a:r>
              <a:rPr lang="en-GB" sz="2400" b="1" dirty="0"/>
              <a:t>Digitalisation</a:t>
            </a:r>
          </a:p>
          <a:p>
            <a:pPr algn="ctr"/>
            <a:r>
              <a:rPr lang="en-GB" sz="2400" b="1" dirty="0"/>
              <a:t>Participation &amp; active citizenship</a:t>
            </a:r>
          </a:p>
        </p:txBody>
      </p:sp>
      <p:pic>
        <p:nvPicPr>
          <p:cNvPr id="2050" name="Picture 2" descr="Erasmus+ with the main attractions of the european city. Big Ben - Colosseum ">
            <a:extLst>
              <a:ext uri="{FF2B5EF4-FFF2-40B4-BE49-F238E27FC236}">
                <a16:creationId xmlns:a16="http://schemas.microsoft.com/office/drawing/2014/main" id="{96A9D238-95A3-4ACD-909C-9CF4F5D320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5299" y="3157094"/>
            <a:ext cx="4287186" cy="27848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09663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78125D-D252-4648-B411-652279921108}"/>
              </a:ext>
            </a:extLst>
          </p:cNvPr>
          <p:cNvSpPr>
            <a:spLocks noGrp="1"/>
          </p:cNvSpPr>
          <p:nvPr>
            <p:ph type="title"/>
          </p:nvPr>
        </p:nvSpPr>
        <p:spPr/>
        <p:txBody>
          <a:bodyPr/>
          <a:lstStyle/>
          <a:p>
            <a:r>
              <a:rPr lang="fr-BE" sz="4000" b="1" dirty="0">
                <a:solidFill>
                  <a:srgbClr val="0070C0"/>
                </a:solidFill>
                <a:latin typeface="Verdana" panose="020B0604030504040204" pitchFamily="34" charset="0"/>
                <a:ea typeface="Verdana" panose="020B0604030504040204" pitchFamily="34" charset="0"/>
              </a:rPr>
              <a:t>Good to know</a:t>
            </a:r>
            <a:endParaRPr lang="en-BE" sz="4000" b="1" dirty="0">
              <a:solidFill>
                <a:srgbClr val="0070C0"/>
              </a:solidFill>
              <a:latin typeface="Verdana" panose="020B0604030504040204" pitchFamily="34" charset="0"/>
              <a:ea typeface="Verdana" panose="020B0604030504040204" pitchFamily="34" charset="0"/>
            </a:endParaRPr>
          </a:p>
        </p:txBody>
      </p:sp>
      <p:sp>
        <p:nvSpPr>
          <p:cNvPr id="3" name="Content Placeholder 2">
            <a:extLst>
              <a:ext uri="{FF2B5EF4-FFF2-40B4-BE49-F238E27FC236}">
                <a16:creationId xmlns:a16="http://schemas.microsoft.com/office/drawing/2014/main" id="{83E14843-B52E-4F6E-AE8E-6CF55874B459}"/>
              </a:ext>
            </a:extLst>
          </p:cNvPr>
          <p:cNvSpPr>
            <a:spLocks noGrp="1"/>
          </p:cNvSpPr>
          <p:nvPr>
            <p:ph idx="1"/>
          </p:nvPr>
        </p:nvSpPr>
        <p:spPr/>
        <p:txBody>
          <a:bodyPr/>
          <a:lstStyle/>
          <a:p>
            <a:pPr marL="571500" indent="-571500">
              <a:lnSpc>
                <a:spcPct val="150000"/>
              </a:lnSpc>
              <a:buFont typeface="Arial" panose="020B0604020202020204" pitchFamily="34" charset="0"/>
              <a:buChar char="•"/>
            </a:pPr>
            <a:r>
              <a:rPr lang="en-US" sz="2200" dirty="0">
                <a:latin typeface="Arial" panose="020B0604020202020204" pitchFamily="34" charset="0"/>
                <a:cs typeface="Arial" panose="020B0604020202020204" pitchFamily="34" charset="0"/>
              </a:rPr>
              <a:t>Persons with disabilities </a:t>
            </a:r>
            <a:r>
              <a:rPr lang="en-US" sz="2200" b="1" dirty="0">
                <a:solidFill>
                  <a:srgbClr val="C00000"/>
                </a:solidFill>
                <a:latin typeface="Arial" panose="020B0604020202020204" pitchFamily="34" charset="0"/>
                <a:cs typeface="Arial" panose="020B0604020202020204" pitchFamily="34" charset="0"/>
              </a:rPr>
              <a:t>can go </a:t>
            </a:r>
            <a:r>
              <a:rPr lang="en-US" sz="2200" dirty="0">
                <a:latin typeface="Arial" panose="020B0604020202020204" pitchFamily="34" charset="0"/>
                <a:cs typeface="Arial" panose="020B0604020202020204" pitchFamily="34" charset="0"/>
              </a:rPr>
              <a:t>on a mobility project in another country like their non-disabled peers</a:t>
            </a:r>
          </a:p>
          <a:p>
            <a:pPr marL="571500" indent="-571500">
              <a:lnSpc>
                <a:spcPct val="150000"/>
              </a:lnSpc>
              <a:buFont typeface="Arial" panose="020B0604020202020204" pitchFamily="34" charset="0"/>
              <a:buChar char="•"/>
            </a:pPr>
            <a:r>
              <a:rPr lang="en-US" sz="2200" dirty="0">
                <a:latin typeface="Arial" panose="020B0604020202020204" pitchFamily="34" charset="0"/>
                <a:cs typeface="Arial" panose="020B0604020202020204" pitchFamily="34" charset="0"/>
              </a:rPr>
              <a:t>There is </a:t>
            </a:r>
            <a:r>
              <a:rPr lang="en-US" sz="2200" b="1" dirty="0">
                <a:solidFill>
                  <a:srgbClr val="C00000"/>
                </a:solidFill>
                <a:latin typeface="Arial" panose="020B0604020202020204" pitchFamily="34" charset="0"/>
                <a:cs typeface="Arial" panose="020B0604020202020204" pitchFamily="34" charset="0"/>
              </a:rPr>
              <a:t>funds </a:t>
            </a:r>
            <a:r>
              <a:rPr lang="en-US" sz="2200" dirty="0">
                <a:latin typeface="Arial" panose="020B0604020202020204" pitchFamily="34" charset="0"/>
                <a:cs typeface="Arial" panose="020B0604020202020204" pitchFamily="34" charset="0"/>
              </a:rPr>
              <a:t>available to support costs linked to disability</a:t>
            </a:r>
          </a:p>
          <a:p>
            <a:pPr marL="571500" indent="-571500">
              <a:lnSpc>
                <a:spcPct val="150000"/>
              </a:lnSpc>
              <a:buFont typeface="Arial" panose="020B0604020202020204" pitchFamily="34" charset="0"/>
              <a:buChar char="•"/>
            </a:pPr>
            <a:r>
              <a:rPr lang="en-US" sz="2200" dirty="0">
                <a:latin typeface="Arial" panose="020B0604020202020204" pitchFamily="34" charset="0"/>
                <a:cs typeface="Arial" panose="020B0604020202020204" pitchFamily="34" charset="0"/>
              </a:rPr>
              <a:t>Prefinancing of disability related costs is possible </a:t>
            </a:r>
            <a:r>
              <a:rPr lang="en-US" sz="2200" b="1" dirty="0">
                <a:solidFill>
                  <a:srgbClr val="C00000"/>
                </a:solidFill>
                <a:latin typeface="Arial" panose="020B0604020202020204" pitchFamily="34" charset="0"/>
                <a:cs typeface="Arial" panose="020B0604020202020204" pitchFamily="34" charset="0"/>
              </a:rPr>
              <a:t>Consult the Users Guide of the </a:t>
            </a:r>
            <a:r>
              <a:rPr lang="en-US" sz="2200" b="1" dirty="0" err="1">
                <a:solidFill>
                  <a:srgbClr val="C00000"/>
                </a:solidFill>
                <a:latin typeface="Arial" panose="020B0604020202020204" pitchFamily="34" charset="0"/>
                <a:cs typeface="Arial" panose="020B0604020202020204" pitchFamily="34" charset="0"/>
              </a:rPr>
              <a:t>Programme</a:t>
            </a:r>
            <a:endParaRPr lang="en-US" sz="2200" b="1" dirty="0">
              <a:solidFill>
                <a:srgbClr val="C00000"/>
              </a:solidFill>
              <a:latin typeface="Arial" panose="020B0604020202020204" pitchFamily="34" charset="0"/>
              <a:cs typeface="Arial" panose="020B0604020202020204" pitchFamily="34" charset="0"/>
            </a:endParaRPr>
          </a:p>
          <a:p>
            <a:pPr marL="571500" indent="-571500">
              <a:lnSpc>
                <a:spcPct val="150000"/>
              </a:lnSpc>
              <a:buFont typeface="Arial" panose="020B0604020202020204" pitchFamily="34" charset="0"/>
              <a:buChar char="•"/>
            </a:pPr>
            <a:r>
              <a:rPr lang="en-US" sz="2200" dirty="0">
                <a:latin typeface="Arial" panose="020B0604020202020204" pitchFamily="34" charset="0"/>
                <a:cs typeface="Arial" panose="020B0604020202020204" pitchFamily="34" charset="0"/>
              </a:rPr>
              <a:t>Disability grant must be asked before the project. </a:t>
            </a:r>
          </a:p>
          <a:p>
            <a:pPr marL="571500" indent="-571500">
              <a:lnSpc>
                <a:spcPct val="150000"/>
              </a:lnSpc>
              <a:buFont typeface="Arial" panose="020B0604020202020204" pitchFamily="34" charset="0"/>
              <a:buChar char="•"/>
            </a:pPr>
            <a:r>
              <a:rPr lang="en-US" sz="2200" dirty="0">
                <a:latin typeface="Arial" panose="020B0604020202020204" pitchFamily="34" charset="0"/>
                <a:cs typeface="Arial" panose="020B0604020202020204" pitchFamily="34" charset="0"/>
              </a:rPr>
              <a:t>Contact your </a:t>
            </a:r>
            <a:r>
              <a:rPr lang="en-US" sz="2200" b="1" dirty="0">
                <a:solidFill>
                  <a:srgbClr val="C00000"/>
                </a:solidFill>
                <a:latin typeface="Arial" panose="020B0604020202020204" pitchFamily="34" charset="0"/>
                <a:cs typeface="Arial" panose="020B0604020202020204" pitchFamily="34" charset="0"/>
              </a:rPr>
              <a:t>National or Higher Education Agency for guidance</a:t>
            </a:r>
          </a:p>
          <a:p>
            <a:endParaRPr lang="en-BE" dirty="0"/>
          </a:p>
        </p:txBody>
      </p:sp>
    </p:spTree>
    <p:extLst>
      <p:ext uri="{BB962C8B-B14F-4D97-AF65-F5344CB8AC3E}">
        <p14:creationId xmlns:p14="http://schemas.microsoft.com/office/powerpoint/2010/main" val="38589424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278E4C4-556F-48F1-AE90-B63C89470669}"/>
              </a:ext>
            </a:extLst>
          </p:cNvPr>
          <p:cNvSpPr/>
          <p:nvPr/>
        </p:nvSpPr>
        <p:spPr>
          <a:xfrm>
            <a:off x="0" y="0"/>
            <a:ext cx="12871048" cy="70374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 name="Title 1">
            <a:extLst>
              <a:ext uri="{FF2B5EF4-FFF2-40B4-BE49-F238E27FC236}">
                <a16:creationId xmlns:a16="http://schemas.microsoft.com/office/drawing/2014/main" id="{27F9A00E-D4A9-210B-0C62-C95B90017867}"/>
              </a:ext>
            </a:extLst>
          </p:cNvPr>
          <p:cNvSpPr>
            <a:spLocks noGrp="1"/>
          </p:cNvSpPr>
          <p:nvPr>
            <p:ph type="ctrTitle"/>
          </p:nvPr>
        </p:nvSpPr>
        <p:spPr>
          <a:xfrm>
            <a:off x="875071" y="539203"/>
            <a:ext cx="11995977" cy="3973095"/>
          </a:xfrm>
        </p:spPr>
        <p:txBody>
          <a:bodyPr>
            <a:normAutofit/>
          </a:bodyPr>
          <a:lstStyle/>
          <a:p>
            <a:pPr algn="l"/>
            <a:r>
              <a:rPr lang="en-GB" sz="4800" b="1" dirty="0">
                <a:solidFill>
                  <a:schemeClr val="bg1"/>
                </a:solidFill>
              </a:rPr>
              <a:t>Strategies and Policies that can be exploited for youth engagement</a:t>
            </a:r>
            <a:endParaRPr lang="fr-BE" sz="4800" dirty="0">
              <a:solidFill>
                <a:schemeClr val="bg1"/>
              </a:solidFill>
            </a:endParaRPr>
          </a:p>
        </p:txBody>
      </p:sp>
    </p:spTree>
    <p:extLst>
      <p:ext uri="{BB962C8B-B14F-4D97-AF65-F5344CB8AC3E}">
        <p14:creationId xmlns:p14="http://schemas.microsoft.com/office/powerpoint/2010/main" val="14050395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970C2-D415-49E3-B267-9D925714DEB2}"/>
              </a:ext>
            </a:extLst>
          </p:cNvPr>
          <p:cNvSpPr>
            <a:spLocks noGrp="1"/>
          </p:cNvSpPr>
          <p:nvPr>
            <p:ph type="title"/>
          </p:nvPr>
        </p:nvSpPr>
        <p:spPr>
          <a:xfrm>
            <a:off x="599607" y="365125"/>
            <a:ext cx="10754193" cy="1325563"/>
          </a:xfrm>
        </p:spPr>
        <p:txBody>
          <a:bodyPr>
            <a:normAutofit/>
          </a:bodyPr>
          <a:lstStyle/>
          <a:p>
            <a:r>
              <a:rPr lang="fr-BE" sz="4000" b="1" dirty="0">
                <a:solidFill>
                  <a:srgbClr val="0070C0"/>
                </a:solidFill>
                <a:latin typeface="Verdana" panose="020B0604030504040204" pitchFamily="34" charset="0"/>
                <a:ea typeface="Verdana" panose="020B0604030504040204" pitchFamily="34" charset="0"/>
              </a:rPr>
              <a:t>The Inclusion &amp; Diversity </a:t>
            </a:r>
            <a:r>
              <a:rPr lang="fr-BE" sz="4000" b="1" dirty="0" err="1">
                <a:solidFill>
                  <a:srgbClr val="0070C0"/>
                </a:solidFill>
                <a:latin typeface="Verdana" panose="020B0604030504040204" pitchFamily="34" charset="0"/>
                <a:ea typeface="Verdana" panose="020B0604030504040204" pitchFamily="34" charset="0"/>
              </a:rPr>
              <a:t>Strategy</a:t>
            </a:r>
            <a:endParaRPr lang="en-BE" sz="4000" b="1" dirty="0">
              <a:solidFill>
                <a:srgbClr val="0070C0"/>
              </a:solidFill>
              <a:latin typeface="Verdana" panose="020B0604030504040204" pitchFamily="34" charset="0"/>
              <a:ea typeface="Verdana" panose="020B0604030504040204" pitchFamily="34" charset="0"/>
            </a:endParaRPr>
          </a:p>
        </p:txBody>
      </p:sp>
      <p:sp>
        <p:nvSpPr>
          <p:cNvPr id="3" name="Content Placeholder 2">
            <a:extLst>
              <a:ext uri="{FF2B5EF4-FFF2-40B4-BE49-F238E27FC236}">
                <a16:creationId xmlns:a16="http://schemas.microsoft.com/office/drawing/2014/main" id="{6DF44ADB-F874-449A-9FD9-287BE2E6B210}"/>
              </a:ext>
            </a:extLst>
          </p:cNvPr>
          <p:cNvSpPr>
            <a:spLocks noGrp="1"/>
          </p:cNvSpPr>
          <p:nvPr>
            <p:ph idx="1"/>
          </p:nvPr>
        </p:nvSpPr>
        <p:spPr>
          <a:xfrm>
            <a:off x="719528" y="1528997"/>
            <a:ext cx="11017770" cy="4736892"/>
          </a:xfrm>
        </p:spPr>
        <p:txBody>
          <a:bodyPr>
            <a:normAutofit fontScale="92500" lnSpcReduction="10000"/>
          </a:bodyPr>
          <a:lstStyle/>
          <a:p>
            <a:pPr marL="0" indent="0">
              <a:lnSpc>
                <a:spcPct val="150000"/>
              </a:lnSpc>
              <a:buNone/>
            </a:pPr>
            <a:r>
              <a:rPr lang="en-US" sz="2600" b="1" dirty="0">
                <a:solidFill>
                  <a:srgbClr val="C00000"/>
                </a:solidFill>
                <a:latin typeface="Arial" panose="020B0604020202020204" pitchFamily="34" charset="0"/>
                <a:cs typeface="Arial" panose="020B0604020202020204" pitchFamily="34" charset="0"/>
              </a:rPr>
              <a:t>The Erasmus+ </a:t>
            </a:r>
            <a:r>
              <a:rPr lang="en-US" sz="2600" b="1" dirty="0" err="1">
                <a:solidFill>
                  <a:srgbClr val="C00000"/>
                </a:solidFill>
                <a:latin typeface="Arial" panose="020B0604020202020204" pitchFamily="34" charset="0"/>
                <a:cs typeface="Arial" panose="020B0604020202020204" pitchFamily="34" charset="0"/>
              </a:rPr>
              <a:t>Programme</a:t>
            </a:r>
            <a:r>
              <a:rPr lang="en-US" sz="2600" b="1" dirty="0">
                <a:solidFill>
                  <a:srgbClr val="C00000"/>
                </a:solidFill>
                <a:latin typeface="Arial" panose="020B0604020202020204" pitchFamily="34" charset="0"/>
                <a:cs typeface="Arial" panose="020B0604020202020204" pitchFamily="34" charset="0"/>
              </a:rPr>
              <a:t> </a:t>
            </a:r>
            <a:r>
              <a:rPr lang="en-US" sz="2600" dirty="0">
                <a:latin typeface="Arial" panose="020B0604020202020204" pitchFamily="34" charset="0"/>
                <a:cs typeface="Arial" panose="020B0604020202020204" pitchFamily="34" charset="0"/>
              </a:rPr>
              <a:t>must be inclusive for all participants.</a:t>
            </a:r>
          </a:p>
          <a:p>
            <a:pPr marL="0" indent="0">
              <a:lnSpc>
                <a:spcPct val="150000"/>
              </a:lnSpc>
              <a:buNone/>
            </a:pPr>
            <a:r>
              <a:rPr lang="en-US" sz="2400" dirty="0">
                <a:latin typeface="Arial" panose="020B0604020202020204" pitchFamily="34" charset="0"/>
                <a:cs typeface="Arial" panose="020B0604020202020204" pitchFamily="34" charset="0"/>
              </a:rPr>
              <a:t>Art. 15 of the Regulation sets down that all countries must have an Inclusion &amp; Diversity Strategy.  The Guidelines of Implementation of the Inclusion and Diversity Strategy include:</a:t>
            </a:r>
          </a:p>
          <a:p>
            <a:pPr marL="0" indent="0">
              <a:buNone/>
            </a:pPr>
            <a:endParaRPr lang="en-US" sz="2400" dirty="0">
              <a:latin typeface="Arial" panose="020B0604020202020204" pitchFamily="34" charset="0"/>
              <a:cs typeface="Arial" panose="020B0604020202020204" pitchFamily="34" charset="0"/>
            </a:endParaRPr>
          </a:p>
          <a:p>
            <a:pPr lvl="1"/>
            <a:r>
              <a:rPr lang="en-US" sz="2400" dirty="0">
                <a:latin typeface="Arial" panose="020B0604020202020204" pitchFamily="34" charset="0"/>
                <a:cs typeface="Arial" panose="020B0604020202020204" pitchFamily="34" charset="0"/>
              </a:rPr>
              <a:t>Objectives</a:t>
            </a:r>
          </a:p>
          <a:p>
            <a:pPr lvl="1"/>
            <a:r>
              <a:rPr lang="en-US" sz="2400" dirty="0">
                <a:latin typeface="Arial" panose="020B0604020202020204" pitchFamily="34" charset="0"/>
                <a:cs typeface="Arial" panose="020B0604020202020204" pitchFamily="34" charset="0"/>
              </a:rPr>
              <a:t>Definitions, the one of disability is included</a:t>
            </a:r>
          </a:p>
          <a:p>
            <a:pPr lvl="1"/>
            <a:r>
              <a:rPr lang="en-US" sz="2400" dirty="0">
                <a:latin typeface="Arial" panose="020B0604020202020204" pitchFamily="34" charset="0"/>
                <a:cs typeface="Arial" panose="020B0604020202020204" pitchFamily="34" charset="0"/>
              </a:rPr>
              <a:t>Mechanisms to support inclusion of persons with fewer opportunities</a:t>
            </a:r>
          </a:p>
          <a:p>
            <a:pPr lvl="1"/>
            <a:r>
              <a:rPr lang="en-US" sz="2400" dirty="0">
                <a:latin typeface="Arial" panose="020B0604020202020204" pitchFamily="34" charset="0"/>
                <a:cs typeface="Arial" panose="020B0604020202020204" pitchFamily="34" charset="0"/>
              </a:rPr>
              <a:t>The role of organisations</a:t>
            </a:r>
          </a:p>
          <a:p>
            <a:pPr lvl="1"/>
            <a:r>
              <a:rPr lang="en-US" sz="2400" dirty="0">
                <a:latin typeface="Arial" panose="020B0604020202020204" pitchFamily="34" charset="0"/>
                <a:cs typeface="Arial" panose="020B0604020202020204" pitchFamily="34" charset="0"/>
              </a:rPr>
              <a:t>The role of National Agencies</a:t>
            </a:r>
          </a:p>
          <a:p>
            <a:pPr lvl="1"/>
            <a:r>
              <a:rPr lang="en-US" sz="2400" dirty="0">
                <a:latin typeface="Arial" panose="020B0604020202020204" pitchFamily="34" charset="0"/>
                <a:cs typeface="Arial" panose="020B0604020202020204" pitchFamily="34" charset="0"/>
              </a:rPr>
              <a:t>Good practices</a:t>
            </a:r>
          </a:p>
          <a:p>
            <a:endParaRPr lang="en-BE" dirty="0"/>
          </a:p>
        </p:txBody>
      </p:sp>
    </p:spTree>
    <p:extLst>
      <p:ext uri="{BB962C8B-B14F-4D97-AF65-F5344CB8AC3E}">
        <p14:creationId xmlns:p14="http://schemas.microsoft.com/office/powerpoint/2010/main" val="15527816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48C9C-1537-13DE-233E-416CE7541A92}"/>
              </a:ext>
            </a:extLst>
          </p:cNvPr>
          <p:cNvSpPr>
            <a:spLocks noGrp="1"/>
          </p:cNvSpPr>
          <p:nvPr>
            <p:ph type="title"/>
          </p:nvPr>
        </p:nvSpPr>
        <p:spPr>
          <a:xfrm>
            <a:off x="678883" y="365125"/>
            <a:ext cx="10834234" cy="1325563"/>
          </a:xfrm>
        </p:spPr>
        <p:txBody>
          <a:bodyPr/>
          <a:lstStyle/>
          <a:p>
            <a:r>
              <a:rPr lang="fr-BE" sz="4000" b="1" dirty="0" err="1">
                <a:solidFill>
                  <a:srgbClr val="0070C0"/>
                </a:solidFill>
                <a:latin typeface="Verdana" panose="020B0604030504040204" pitchFamily="34" charset="0"/>
                <a:ea typeface="Verdana" panose="020B0604030504040204" pitchFamily="34" charset="0"/>
              </a:rPr>
              <a:t>Todays</a:t>
            </a:r>
            <a:r>
              <a:rPr lang="fr-BE" sz="4000" b="1" dirty="0">
                <a:solidFill>
                  <a:srgbClr val="0070C0"/>
                </a:solidFill>
                <a:latin typeface="Verdana" panose="020B0604030504040204" pitchFamily="34" charset="0"/>
                <a:ea typeface="Verdana" panose="020B0604030504040204" pitchFamily="34" charset="0"/>
              </a:rPr>
              <a:t> </a:t>
            </a:r>
            <a:r>
              <a:rPr lang="fr-BE" sz="4000" b="1" dirty="0" err="1">
                <a:solidFill>
                  <a:srgbClr val="0070C0"/>
                </a:solidFill>
                <a:latin typeface="Verdana" panose="020B0604030504040204" pitchFamily="34" charset="0"/>
                <a:ea typeface="Verdana" panose="020B0604030504040204" pitchFamily="34" charset="0"/>
              </a:rPr>
              <a:t>Presentation</a:t>
            </a:r>
            <a:endParaRPr lang="en-BE" sz="4000" b="1" dirty="0">
              <a:solidFill>
                <a:srgbClr val="0070C0"/>
              </a:solidFill>
              <a:latin typeface="Verdana" panose="020B0604030504040204" pitchFamily="34" charset="0"/>
              <a:ea typeface="Verdana" panose="020B0604030504040204" pitchFamily="34" charset="0"/>
            </a:endParaRPr>
          </a:p>
        </p:txBody>
      </p:sp>
      <p:sp>
        <p:nvSpPr>
          <p:cNvPr id="3" name="Content Placeholder 2">
            <a:extLst>
              <a:ext uri="{FF2B5EF4-FFF2-40B4-BE49-F238E27FC236}">
                <a16:creationId xmlns:a16="http://schemas.microsoft.com/office/drawing/2014/main" id="{12896D60-D98C-5C3D-1253-5283F6DC5EB7}"/>
              </a:ext>
            </a:extLst>
          </p:cNvPr>
          <p:cNvSpPr>
            <a:spLocks noGrp="1"/>
          </p:cNvSpPr>
          <p:nvPr>
            <p:ph idx="1"/>
          </p:nvPr>
        </p:nvSpPr>
        <p:spPr>
          <a:xfrm>
            <a:off x="838200" y="1462554"/>
            <a:ext cx="10515600" cy="4351338"/>
          </a:xfrm>
        </p:spPr>
        <p:txBody>
          <a:bodyPr>
            <a:normAutofit fontScale="25000" lnSpcReduction="20000"/>
          </a:bodyPr>
          <a:lstStyle/>
          <a:p>
            <a:pPr marL="0" indent="0">
              <a:buNone/>
            </a:pPr>
            <a:endParaRPr lang="fr-BE" sz="6200" dirty="0">
              <a:latin typeface="Arial" panose="020B0604020202020204" pitchFamily="34" charset="0"/>
              <a:cs typeface="Arial" panose="020B0604020202020204" pitchFamily="34" charset="0"/>
            </a:endParaRPr>
          </a:p>
          <a:p>
            <a:pPr marL="0" indent="0">
              <a:buNone/>
            </a:pPr>
            <a:r>
              <a:rPr lang="fr-BE" sz="8000" b="1" dirty="0">
                <a:solidFill>
                  <a:srgbClr val="C00000"/>
                </a:solidFill>
                <a:latin typeface="Arial" panose="020B0604020202020204" pitchFamily="34" charset="0"/>
                <a:cs typeface="Arial" panose="020B0604020202020204" pitchFamily="34" charset="0"/>
              </a:rPr>
              <a:t>Youth </a:t>
            </a:r>
            <a:r>
              <a:rPr lang="fr-BE" sz="8000" b="1" dirty="0" err="1">
                <a:solidFill>
                  <a:srgbClr val="C00000"/>
                </a:solidFill>
                <a:latin typeface="Arial" panose="020B0604020202020204" pitchFamily="34" charset="0"/>
                <a:cs typeface="Arial" panose="020B0604020202020204" pitchFamily="34" charset="0"/>
              </a:rPr>
              <a:t>Funding</a:t>
            </a:r>
            <a:r>
              <a:rPr lang="fr-BE" sz="8000" b="1" dirty="0">
                <a:solidFill>
                  <a:srgbClr val="C00000"/>
                </a:solidFill>
                <a:latin typeface="Arial" panose="020B0604020202020204" pitchFamily="34" charset="0"/>
                <a:cs typeface="Arial" panose="020B0604020202020204" pitchFamily="34" charset="0"/>
              </a:rPr>
              <a:t> and Programmes</a:t>
            </a:r>
            <a:endParaRPr lang="fr-BE" sz="8000" dirty="0">
              <a:latin typeface="Arial" panose="020B0604020202020204" pitchFamily="34" charset="0"/>
              <a:cs typeface="Arial" panose="020B0604020202020204" pitchFamily="34" charset="0"/>
            </a:endParaRPr>
          </a:p>
          <a:p>
            <a:r>
              <a:rPr lang="en-GB" sz="8000" dirty="0">
                <a:latin typeface="Arial" panose="020B0604020202020204" pitchFamily="34" charset="0"/>
                <a:cs typeface="Arial" panose="020B0604020202020204" pitchFamily="34" charset="0"/>
              </a:rPr>
              <a:t>EC List of Funding for youth</a:t>
            </a:r>
          </a:p>
          <a:p>
            <a:r>
              <a:rPr lang="en-GB" sz="8000" i="0" dirty="0">
                <a:effectLst/>
                <a:latin typeface="Arial" panose="020B0604020202020204" pitchFamily="34" charset="0"/>
                <a:cs typeface="Arial" panose="020B0604020202020204" pitchFamily="34" charset="0"/>
              </a:rPr>
              <a:t>European Commission's Youth in Action </a:t>
            </a:r>
          </a:p>
          <a:p>
            <a:r>
              <a:rPr lang="en-GB" sz="8000" i="0" dirty="0">
                <a:effectLst/>
                <a:latin typeface="Arial" panose="020B0604020202020204" pitchFamily="34" charset="0"/>
                <a:ea typeface="Verdana" panose="020B0604030504040204" pitchFamily="34" charset="0"/>
                <a:cs typeface="Arial" panose="020B0604020202020204" pitchFamily="34" charset="0"/>
              </a:rPr>
              <a:t>European Education and Culture Executive Agency</a:t>
            </a:r>
          </a:p>
          <a:p>
            <a:r>
              <a:rPr lang="en-GB" sz="8000" dirty="0">
                <a:latin typeface="Arial" panose="020B0604020202020204" pitchFamily="34" charset="0"/>
                <a:cs typeface="Arial" panose="020B0604020202020204" pitchFamily="34" charset="0"/>
              </a:rPr>
              <a:t>Funding and Tenders Opportunity Portal</a:t>
            </a:r>
          </a:p>
          <a:p>
            <a:r>
              <a:rPr lang="fr-BE" sz="8000" dirty="0">
                <a:latin typeface="Arial" panose="020B0604020202020204" pitchFamily="34" charset="0"/>
                <a:cs typeface="Arial" panose="020B0604020202020204" pitchFamily="34" charset="0"/>
              </a:rPr>
              <a:t>The </a:t>
            </a:r>
            <a:r>
              <a:rPr lang="fr-BE" sz="8000" dirty="0" err="1">
                <a:latin typeface="Arial" panose="020B0604020202020204" pitchFamily="34" charset="0"/>
                <a:cs typeface="Arial" panose="020B0604020202020204" pitchFamily="34" charset="0"/>
              </a:rPr>
              <a:t>Reinforced</a:t>
            </a:r>
            <a:r>
              <a:rPr lang="fr-BE" sz="8000" dirty="0">
                <a:latin typeface="Arial" panose="020B0604020202020204" pitchFamily="34" charset="0"/>
                <a:cs typeface="Arial" panose="020B0604020202020204" pitchFamily="34" charset="0"/>
              </a:rPr>
              <a:t> Youth </a:t>
            </a:r>
            <a:r>
              <a:rPr lang="fr-BE" sz="8000" dirty="0" err="1">
                <a:latin typeface="Arial" panose="020B0604020202020204" pitchFamily="34" charset="0"/>
                <a:cs typeface="Arial" panose="020B0604020202020204" pitchFamily="34" charset="0"/>
              </a:rPr>
              <a:t>Guarantee</a:t>
            </a:r>
            <a:endParaRPr lang="fr-BE" sz="8000" dirty="0">
              <a:latin typeface="Arial" panose="020B0604020202020204" pitchFamily="34" charset="0"/>
              <a:cs typeface="Arial" panose="020B0604020202020204" pitchFamily="34" charset="0"/>
            </a:endParaRPr>
          </a:p>
          <a:p>
            <a:r>
              <a:rPr lang="fr-BE" sz="8000" dirty="0">
                <a:latin typeface="Arial" panose="020B0604020202020204" pitchFamily="34" charset="0"/>
                <a:cs typeface="Arial" panose="020B0604020202020204" pitchFamily="34" charset="0"/>
              </a:rPr>
              <a:t>Alma</a:t>
            </a:r>
          </a:p>
          <a:p>
            <a:r>
              <a:rPr lang="fr-BE" sz="8000" dirty="0">
                <a:latin typeface="Arial" panose="020B0604020202020204" pitchFamily="34" charset="0"/>
                <a:cs typeface="Arial" panose="020B0604020202020204" pitchFamily="34" charset="0"/>
              </a:rPr>
              <a:t>Mobility Programmes: Erasmus+ &amp; European </a:t>
            </a:r>
            <a:r>
              <a:rPr lang="fr-BE" sz="8000" dirty="0" err="1">
                <a:latin typeface="Arial" panose="020B0604020202020204" pitchFamily="34" charset="0"/>
                <a:cs typeface="Arial" panose="020B0604020202020204" pitchFamily="34" charset="0"/>
              </a:rPr>
              <a:t>Solidarity</a:t>
            </a:r>
            <a:r>
              <a:rPr lang="fr-BE" sz="8000" dirty="0">
                <a:latin typeface="Arial" panose="020B0604020202020204" pitchFamily="34" charset="0"/>
                <a:cs typeface="Arial" panose="020B0604020202020204" pitchFamily="34" charset="0"/>
              </a:rPr>
              <a:t> Corps</a:t>
            </a:r>
          </a:p>
          <a:p>
            <a:pPr marL="0" indent="0">
              <a:buNone/>
            </a:pPr>
            <a:r>
              <a:rPr lang="fr-BE" sz="8000" b="1" dirty="0">
                <a:solidFill>
                  <a:srgbClr val="C00000"/>
                </a:solidFill>
                <a:latin typeface="Arial" panose="020B0604020202020204" pitchFamily="34" charset="0"/>
                <a:cs typeface="Arial" panose="020B0604020202020204" pitchFamily="34" charset="0"/>
              </a:rPr>
              <a:t>The Youth </a:t>
            </a:r>
            <a:r>
              <a:rPr lang="fr-BE" sz="8000" b="1" dirty="0" err="1">
                <a:solidFill>
                  <a:srgbClr val="C00000"/>
                </a:solidFill>
                <a:latin typeface="Arial" panose="020B0604020202020204" pitchFamily="34" charset="0"/>
                <a:cs typeface="Arial" panose="020B0604020202020204" pitchFamily="34" charset="0"/>
              </a:rPr>
              <a:t>Card</a:t>
            </a:r>
            <a:endParaRPr lang="fr-BE" sz="8000" b="1" dirty="0">
              <a:solidFill>
                <a:srgbClr val="C00000"/>
              </a:solidFill>
              <a:latin typeface="Arial" panose="020B0604020202020204" pitchFamily="34" charset="0"/>
              <a:cs typeface="Arial" panose="020B0604020202020204" pitchFamily="34" charset="0"/>
            </a:endParaRPr>
          </a:p>
          <a:p>
            <a:pPr marL="0" indent="0">
              <a:buNone/>
            </a:pPr>
            <a:r>
              <a:rPr lang="fr-BE" sz="8000" b="1" dirty="0">
                <a:solidFill>
                  <a:srgbClr val="C00000"/>
                </a:solidFill>
                <a:latin typeface="Arial" panose="020B0604020202020204" pitchFamily="34" charset="0"/>
                <a:cs typeface="Arial" panose="020B0604020202020204" pitchFamily="34" charset="0"/>
              </a:rPr>
              <a:t>Youth </a:t>
            </a:r>
            <a:r>
              <a:rPr lang="fr-BE" sz="8000" b="1" dirty="0" err="1">
                <a:solidFill>
                  <a:srgbClr val="C00000"/>
                </a:solidFill>
                <a:latin typeface="Arial" panose="020B0604020202020204" pitchFamily="34" charset="0"/>
                <a:cs typeface="Arial" panose="020B0604020202020204" pitchFamily="34" charset="0"/>
              </a:rPr>
              <a:t>policies</a:t>
            </a:r>
            <a:endParaRPr lang="fr-BE" sz="8000" b="1" dirty="0">
              <a:solidFill>
                <a:srgbClr val="C00000"/>
              </a:solidFill>
              <a:latin typeface="Arial" panose="020B0604020202020204" pitchFamily="34" charset="0"/>
              <a:cs typeface="Arial" panose="020B0604020202020204" pitchFamily="34" charset="0"/>
            </a:endParaRPr>
          </a:p>
          <a:p>
            <a:r>
              <a:rPr lang="fr-BE" sz="8000" dirty="0">
                <a:latin typeface="Arial" panose="020B0604020202020204" pitchFamily="34" charset="0"/>
                <a:cs typeface="Arial" panose="020B0604020202020204" pitchFamily="34" charset="0"/>
              </a:rPr>
              <a:t>Youth </a:t>
            </a:r>
            <a:r>
              <a:rPr lang="fr-BE" sz="8000" dirty="0" err="1">
                <a:latin typeface="Arial" panose="020B0604020202020204" pitchFamily="34" charset="0"/>
                <a:cs typeface="Arial" panose="020B0604020202020204" pitchFamily="34" charset="0"/>
              </a:rPr>
              <a:t>Strategy</a:t>
            </a:r>
            <a:endParaRPr lang="fr-BE" sz="8000" dirty="0">
              <a:latin typeface="Arial" panose="020B0604020202020204" pitchFamily="34" charset="0"/>
              <a:cs typeface="Arial" panose="020B0604020202020204" pitchFamily="34" charset="0"/>
            </a:endParaRPr>
          </a:p>
          <a:p>
            <a:r>
              <a:rPr lang="fr-BE" sz="8000" dirty="0">
                <a:latin typeface="Arial" panose="020B0604020202020204" pitchFamily="34" charset="0"/>
                <a:cs typeface="Arial" panose="020B0604020202020204" pitchFamily="34" charset="0"/>
              </a:rPr>
              <a:t>Education</a:t>
            </a:r>
          </a:p>
          <a:p>
            <a:r>
              <a:rPr lang="fr-BE" sz="8000" dirty="0" err="1">
                <a:latin typeface="Arial" panose="020B0604020202020204" pitchFamily="34" charset="0"/>
                <a:cs typeface="Arial" panose="020B0604020202020204" pitchFamily="34" charset="0"/>
              </a:rPr>
              <a:t>Traineeship</a:t>
            </a:r>
            <a:endParaRPr lang="fr-BE" sz="8000" dirty="0">
              <a:latin typeface="Arial" panose="020B0604020202020204" pitchFamily="34" charset="0"/>
              <a:cs typeface="Arial" panose="020B0604020202020204" pitchFamily="34" charset="0"/>
            </a:endParaRPr>
          </a:p>
          <a:p>
            <a:pPr marL="0" indent="0">
              <a:buNone/>
            </a:pPr>
            <a:endParaRPr lang="en-BE" sz="2900" b="1"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661310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CF211-CC54-4853-AC1F-BBC07DD89B30}"/>
              </a:ext>
            </a:extLst>
          </p:cNvPr>
          <p:cNvSpPr>
            <a:spLocks noGrp="1"/>
          </p:cNvSpPr>
          <p:nvPr>
            <p:ph type="title"/>
          </p:nvPr>
        </p:nvSpPr>
        <p:spPr>
          <a:xfrm>
            <a:off x="640079" y="325370"/>
            <a:ext cx="10637521" cy="1462112"/>
          </a:xfrm>
        </p:spPr>
        <p:txBody>
          <a:bodyPr anchor="b">
            <a:normAutofit/>
          </a:bodyPr>
          <a:lstStyle/>
          <a:p>
            <a:r>
              <a:rPr lang="fr-BE" sz="4000" b="1" dirty="0" err="1">
                <a:solidFill>
                  <a:srgbClr val="0070C0"/>
                </a:solidFill>
                <a:latin typeface="Verdana" panose="020B0604030504040204" pitchFamily="34" charset="0"/>
                <a:ea typeface="Verdana" panose="020B0604030504040204" pitchFamily="34" charset="0"/>
              </a:rPr>
              <a:t>Supporting</a:t>
            </a:r>
            <a:r>
              <a:rPr lang="fr-BE" sz="4000" b="1" dirty="0">
                <a:solidFill>
                  <a:srgbClr val="0070C0"/>
                </a:solidFill>
                <a:latin typeface="Verdana" panose="020B0604030504040204" pitchFamily="34" charset="0"/>
                <a:ea typeface="Verdana" panose="020B0604030504040204" pitchFamily="34" charset="0"/>
              </a:rPr>
              <a:t> </a:t>
            </a:r>
            <a:r>
              <a:rPr lang="fr-BE" sz="4000" b="1" dirty="0" err="1">
                <a:solidFill>
                  <a:srgbClr val="0070C0"/>
                </a:solidFill>
                <a:latin typeface="Verdana" panose="020B0604030504040204" pitchFamily="34" charset="0"/>
                <a:ea typeface="Verdana" panose="020B0604030504040204" pitchFamily="34" charset="0"/>
              </a:rPr>
              <a:t>mechanisms</a:t>
            </a:r>
            <a:r>
              <a:rPr lang="fr-BE" sz="4000" b="1" dirty="0">
                <a:solidFill>
                  <a:srgbClr val="0070C0"/>
                </a:solidFill>
                <a:latin typeface="Verdana" panose="020B0604030504040204" pitchFamily="34" charset="0"/>
                <a:ea typeface="Verdana" panose="020B0604030504040204" pitchFamily="34" charset="0"/>
              </a:rPr>
              <a:t> for </a:t>
            </a:r>
            <a:r>
              <a:rPr lang="fr-BE" sz="4000" b="1" dirty="0" err="1">
                <a:solidFill>
                  <a:srgbClr val="0070C0"/>
                </a:solidFill>
                <a:latin typeface="Verdana" panose="020B0604030504040204" pitchFamily="34" charset="0"/>
                <a:ea typeface="Verdana" panose="020B0604030504040204" pitchFamily="34" charset="0"/>
              </a:rPr>
              <a:t>persons</a:t>
            </a:r>
            <a:r>
              <a:rPr lang="fr-BE" sz="4000" b="1" dirty="0">
                <a:solidFill>
                  <a:srgbClr val="0070C0"/>
                </a:solidFill>
                <a:latin typeface="Verdana" panose="020B0604030504040204" pitchFamily="34" charset="0"/>
                <a:ea typeface="Verdana" panose="020B0604030504040204" pitchFamily="34" charset="0"/>
              </a:rPr>
              <a:t> </a:t>
            </a:r>
            <a:r>
              <a:rPr lang="fr-BE" sz="4000" b="1" dirty="0" err="1">
                <a:solidFill>
                  <a:srgbClr val="0070C0"/>
                </a:solidFill>
                <a:latin typeface="Verdana" panose="020B0604030504040204" pitchFamily="34" charset="0"/>
                <a:ea typeface="Verdana" panose="020B0604030504040204" pitchFamily="34" charset="0"/>
              </a:rPr>
              <a:t>with</a:t>
            </a:r>
            <a:r>
              <a:rPr lang="fr-BE" sz="4000" b="1" dirty="0">
                <a:solidFill>
                  <a:srgbClr val="0070C0"/>
                </a:solidFill>
                <a:latin typeface="Verdana" panose="020B0604030504040204" pitchFamily="34" charset="0"/>
                <a:ea typeface="Verdana" panose="020B0604030504040204" pitchFamily="34" charset="0"/>
              </a:rPr>
              <a:t> </a:t>
            </a:r>
            <a:r>
              <a:rPr lang="fr-BE" sz="4000" b="1" dirty="0" err="1">
                <a:solidFill>
                  <a:srgbClr val="0070C0"/>
                </a:solidFill>
                <a:latin typeface="Verdana" panose="020B0604030504040204" pitchFamily="34" charset="0"/>
                <a:ea typeface="Verdana" panose="020B0604030504040204" pitchFamily="34" charset="0"/>
              </a:rPr>
              <a:t>fewer</a:t>
            </a:r>
            <a:r>
              <a:rPr lang="fr-BE" sz="4000" b="1" dirty="0">
                <a:solidFill>
                  <a:srgbClr val="0070C0"/>
                </a:solidFill>
                <a:latin typeface="Verdana" panose="020B0604030504040204" pitchFamily="34" charset="0"/>
                <a:ea typeface="Verdana" panose="020B0604030504040204" pitchFamily="34" charset="0"/>
              </a:rPr>
              <a:t> </a:t>
            </a:r>
            <a:r>
              <a:rPr lang="fr-BE" sz="4000" b="1" dirty="0" err="1">
                <a:solidFill>
                  <a:srgbClr val="0070C0"/>
                </a:solidFill>
                <a:latin typeface="Verdana" panose="020B0604030504040204" pitchFamily="34" charset="0"/>
                <a:ea typeface="Verdana" panose="020B0604030504040204" pitchFamily="34" charset="0"/>
              </a:rPr>
              <a:t>opportunities</a:t>
            </a:r>
            <a:r>
              <a:rPr lang="fr-BE" sz="4000" b="1" dirty="0">
                <a:solidFill>
                  <a:srgbClr val="0070C0"/>
                </a:solidFill>
                <a:latin typeface="Verdana" panose="020B0604030504040204" pitchFamily="34" charset="0"/>
                <a:ea typeface="Verdana" panose="020B0604030504040204" pitchFamily="34" charset="0"/>
              </a:rPr>
              <a:t> (I)</a:t>
            </a:r>
            <a:endParaRPr lang="en-BE" sz="4000" b="1" dirty="0">
              <a:solidFill>
                <a:srgbClr val="0070C0"/>
              </a:solidFill>
              <a:latin typeface="Verdana" panose="020B0604030504040204" pitchFamily="34" charset="0"/>
              <a:ea typeface="Verdana" panose="020B0604030504040204" pitchFamily="34" charset="0"/>
            </a:endParaRPr>
          </a:p>
        </p:txBody>
      </p:sp>
      <p:sp>
        <p:nvSpPr>
          <p:cNvPr id="3" name="Content Placeholder 2">
            <a:extLst>
              <a:ext uri="{FF2B5EF4-FFF2-40B4-BE49-F238E27FC236}">
                <a16:creationId xmlns:a16="http://schemas.microsoft.com/office/drawing/2014/main" id="{AFE275E4-5495-484B-86FD-4CC81E005E8A}"/>
              </a:ext>
            </a:extLst>
          </p:cNvPr>
          <p:cNvSpPr>
            <a:spLocks noGrp="1"/>
          </p:cNvSpPr>
          <p:nvPr>
            <p:ph idx="1"/>
          </p:nvPr>
        </p:nvSpPr>
        <p:spPr>
          <a:xfrm>
            <a:off x="461216" y="2140211"/>
            <a:ext cx="6951229" cy="3801871"/>
          </a:xfrm>
        </p:spPr>
        <p:txBody>
          <a:bodyPr>
            <a:normAutofit lnSpcReduction="10000"/>
          </a:bodyPr>
          <a:lstStyle/>
          <a:p>
            <a:pPr marL="285750" indent="-285750">
              <a:buFont typeface="Arial" panose="020B0604020202020204" pitchFamily="34" charset="0"/>
              <a:buChar char="•"/>
            </a:pPr>
            <a:endParaRPr lang="en-US" sz="2200" dirty="0">
              <a:latin typeface="Arial" panose="020B0604020202020204" pitchFamily="34" charset="0"/>
              <a:cs typeface="Arial" panose="020B0604020202020204" pitchFamily="34" charset="0"/>
            </a:endParaRPr>
          </a:p>
          <a:p>
            <a:pPr marL="285750" indent="-285750">
              <a:lnSpc>
                <a:spcPct val="150000"/>
              </a:lnSpc>
              <a:buFont typeface="Arial" panose="020B0604020202020204" pitchFamily="34" charset="0"/>
              <a:buChar char="•"/>
            </a:pPr>
            <a:r>
              <a:rPr lang="en-US" sz="2200" dirty="0">
                <a:latin typeface="Arial" panose="020B0604020202020204" pitchFamily="34" charset="0"/>
                <a:cs typeface="Arial" panose="020B0604020202020204" pitchFamily="34" charset="0"/>
              </a:rPr>
              <a:t>Inclusion as priority in assessment of applications</a:t>
            </a:r>
          </a:p>
          <a:p>
            <a:pPr marL="285750" indent="-285750">
              <a:lnSpc>
                <a:spcPct val="150000"/>
              </a:lnSpc>
              <a:buFont typeface="Arial" panose="020B0604020202020204" pitchFamily="34" charset="0"/>
              <a:buChar char="•"/>
            </a:pPr>
            <a:r>
              <a:rPr lang="en-US" sz="2200" dirty="0">
                <a:latin typeface="Arial" panose="020B0604020202020204" pitchFamily="34" charset="0"/>
                <a:cs typeface="Arial" panose="020B0604020202020204" pitchFamily="34" charset="0"/>
              </a:rPr>
              <a:t>Accessibility and user-friendliness of the </a:t>
            </a:r>
            <a:r>
              <a:rPr lang="en-US" sz="2200" dirty="0" err="1">
                <a:latin typeface="Arial" panose="020B0604020202020204" pitchFamily="34" charset="0"/>
                <a:cs typeface="Arial" panose="020B0604020202020204" pitchFamily="34" charset="0"/>
              </a:rPr>
              <a:t>programme</a:t>
            </a:r>
            <a:endParaRPr lang="en-US" sz="2200" dirty="0">
              <a:latin typeface="Arial" panose="020B0604020202020204" pitchFamily="34" charset="0"/>
              <a:cs typeface="Arial" panose="020B0604020202020204" pitchFamily="34" charset="0"/>
            </a:endParaRPr>
          </a:p>
          <a:p>
            <a:pPr marL="285750" indent="-285750">
              <a:lnSpc>
                <a:spcPct val="150000"/>
              </a:lnSpc>
              <a:buFont typeface="Arial" panose="020B0604020202020204" pitchFamily="34" charset="0"/>
              <a:buChar char="•"/>
            </a:pPr>
            <a:r>
              <a:rPr lang="en-US" sz="2200" dirty="0">
                <a:latin typeface="Arial" panose="020B0604020202020204" pitchFamily="34" charset="0"/>
                <a:cs typeface="Arial" panose="020B0604020202020204" pitchFamily="34" charset="0"/>
              </a:rPr>
              <a:t>Preparatory visits</a:t>
            </a:r>
          </a:p>
          <a:p>
            <a:pPr marL="285750" indent="-285750">
              <a:lnSpc>
                <a:spcPct val="150000"/>
              </a:lnSpc>
              <a:buFont typeface="Arial" panose="020B0604020202020204" pitchFamily="34" charset="0"/>
              <a:buChar char="•"/>
            </a:pPr>
            <a:r>
              <a:rPr lang="en-US" sz="2200" dirty="0">
                <a:latin typeface="Arial" panose="020B0604020202020204" pitchFamily="34" charset="0"/>
                <a:cs typeface="Arial" panose="020B0604020202020204" pitchFamily="34" charset="0"/>
              </a:rPr>
              <a:t>Reinforced mentorship</a:t>
            </a:r>
          </a:p>
          <a:p>
            <a:pPr marL="285750" indent="-285750">
              <a:lnSpc>
                <a:spcPct val="150000"/>
              </a:lnSpc>
              <a:buFont typeface="Arial" panose="020B0604020202020204" pitchFamily="34" charset="0"/>
              <a:buChar char="•"/>
            </a:pPr>
            <a:r>
              <a:rPr lang="en-US" sz="2200" dirty="0">
                <a:latin typeface="Arial" panose="020B0604020202020204" pitchFamily="34" charset="0"/>
                <a:cs typeface="Arial" panose="020B0604020202020204" pitchFamily="34" charset="0"/>
              </a:rPr>
              <a:t>Dedicated financial support</a:t>
            </a:r>
          </a:p>
        </p:txBody>
      </p:sp>
      <p:pic>
        <p:nvPicPr>
          <p:cNvPr id="3074" name="Picture 2" descr="The European Solidarity Corps 2021-2027 has launched">
            <a:extLst>
              <a:ext uri="{FF2B5EF4-FFF2-40B4-BE49-F238E27FC236}">
                <a16:creationId xmlns:a16="http://schemas.microsoft.com/office/drawing/2014/main" id="{7A848C77-09D9-46B8-807A-3CCE9ED4783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111" r="26188"/>
          <a:stretch/>
        </p:blipFill>
        <p:spPr bwMode="auto">
          <a:xfrm>
            <a:off x="7291422" y="1973748"/>
            <a:ext cx="4899055" cy="4884252"/>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03260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6C0C1-656C-CD63-F94E-5194B268CE80}"/>
              </a:ext>
            </a:extLst>
          </p:cNvPr>
          <p:cNvSpPr>
            <a:spLocks noGrp="1"/>
          </p:cNvSpPr>
          <p:nvPr>
            <p:ph type="title"/>
          </p:nvPr>
        </p:nvSpPr>
        <p:spPr/>
        <p:txBody>
          <a:bodyPr>
            <a:normAutofit/>
          </a:bodyPr>
          <a:lstStyle/>
          <a:p>
            <a:pPr marL="0" indent="0">
              <a:lnSpc>
                <a:spcPct val="80000"/>
              </a:lnSpc>
              <a:buNone/>
            </a:pPr>
            <a:r>
              <a:rPr lang="en-US" sz="4000" b="1" dirty="0">
                <a:solidFill>
                  <a:srgbClr val="0070C0"/>
                </a:solidFill>
                <a:latin typeface="Verdana" panose="020B0604030504040204" pitchFamily="34" charset="0"/>
                <a:ea typeface="Verdana" panose="020B0604030504040204" pitchFamily="34" charset="0"/>
                <a:cs typeface="Arial" panose="020B0604020202020204" pitchFamily="34" charset="0"/>
              </a:rPr>
              <a:t>Youth Policy: The European Youth Strategy 2019-2027</a:t>
            </a:r>
          </a:p>
        </p:txBody>
      </p:sp>
      <p:sp>
        <p:nvSpPr>
          <p:cNvPr id="7" name="TextBox 6">
            <a:extLst>
              <a:ext uri="{FF2B5EF4-FFF2-40B4-BE49-F238E27FC236}">
                <a16:creationId xmlns:a16="http://schemas.microsoft.com/office/drawing/2014/main" id="{C203EEAB-40C0-4E30-FD69-372C6C2EEE11}"/>
              </a:ext>
            </a:extLst>
          </p:cNvPr>
          <p:cNvSpPr txBox="1"/>
          <p:nvPr/>
        </p:nvSpPr>
        <p:spPr>
          <a:xfrm>
            <a:off x="838200" y="1690688"/>
            <a:ext cx="10685929" cy="4093428"/>
          </a:xfrm>
          <a:prstGeom prst="rect">
            <a:avLst/>
          </a:prstGeom>
          <a:noFill/>
        </p:spPr>
        <p:txBody>
          <a:bodyPr wrap="square">
            <a:spAutoFit/>
          </a:bodyPr>
          <a:lstStyle/>
          <a:p>
            <a:pPr marL="342900" indent="-342900">
              <a:buFont typeface="Arial" panose="020B0604020202020204" pitchFamily="34" charset="0"/>
              <a:buChar char="•"/>
            </a:pPr>
            <a:r>
              <a:rPr lang="en-GB" sz="2000" b="0" i="0" dirty="0">
                <a:effectLst/>
                <a:latin typeface="Arial" panose="020B0604020202020204" pitchFamily="34" charset="0"/>
              </a:rPr>
              <a:t>The EU Youth Strategy is the framework for EU youth policy cooperation for 2019-2027</a:t>
            </a: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Only once mentioned disability but no concrete measure</a:t>
            </a:r>
          </a:p>
          <a:p>
            <a:pPr marL="342900" indent="-34290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r>
              <a:rPr lang="en-US" sz="2000" b="1" dirty="0">
                <a:solidFill>
                  <a:srgbClr val="C00000"/>
                </a:solidFill>
                <a:latin typeface="Arial" panose="020B0604020202020204" pitchFamily="34" charset="0"/>
                <a:cs typeface="Arial" panose="020B0604020202020204" pitchFamily="34" charset="0"/>
              </a:rPr>
              <a:t>3 Aims</a:t>
            </a:r>
          </a:p>
          <a:p>
            <a:pPr marL="342900" indent="-34290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rPr>
              <a:t>F</a:t>
            </a:r>
            <a:r>
              <a:rPr lang="en-GB" sz="2000" b="0" i="0" dirty="0">
                <a:effectLst/>
                <a:latin typeface="Arial" panose="020B0604020202020204" pitchFamily="34" charset="0"/>
              </a:rPr>
              <a:t>osters youth participation in democratic life; </a:t>
            </a:r>
          </a:p>
          <a:p>
            <a:pPr marL="457200" indent="-457200">
              <a:buFont typeface="+mj-lt"/>
              <a:buAutoNum type="arabicPeriod"/>
            </a:pPr>
            <a:r>
              <a:rPr lang="en-GB" sz="2000" b="0" i="0" dirty="0">
                <a:effectLst/>
                <a:latin typeface="Arial" panose="020B0604020202020204" pitchFamily="34" charset="0"/>
              </a:rPr>
              <a:t>Support social and civic engagement and </a:t>
            </a:r>
          </a:p>
          <a:p>
            <a:pPr marL="457200" indent="-457200">
              <a:buFont typeface="+mj-lt"/>
              <a:buAutoNum type="arabicPeriod"/>
            </a:pPr>
            <a:r>
              <a:rPr lang="en-GB" sz="2000" dirty="0">
                <a:latin typeface="Arial" panose="020B0604020202020204" pitchFamily="34" charset="0"/>
              </a:rPr>
              <a:t>A</a:t>
            </a:r>
            <a:r>
              <a:rPr lang="en-GB" sz="2000" b="0" i="0" dirty="0">
                <a:effectLst/>
                <a:latin typeface="Arial" panose="020B0604020202020204" pitchFamily="34" charset="0"/>
              </a:rPr>
              <a:t>ims to ensure that all young people have the necessary resources to take part in society</a:t>
            </a:r>
            <a:r>
              <a:rPr lang="en-GB" sz="2000" b="0" i="0" dirty="0">
                <a:solidFill>
                  <a:srgbClr val="757575"/>
                </a:solidFill>
                <a:effectLst/>
                <a:latin typeface="Arial" panose="020B0604020202020204" pitchFamily="34" charset="0"/>
              </a:rPr>
              <a:t>.</a:t>
            </a:r>
            <a:endParaRPr lang="en-US"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https://youth.europa.eu/strategy_en</a:t>
            </a:r>
          </a:p>
          <a:p>
            <a:pPr marL="0" indent="0">
              <a:buNone/>
            </a:pPr>
            <a:endParaRPr lang="en-US" sz="2000" dirty="0">
              <a:latin typeface="Arial" panose="020B0604020202020204" pitchFamily="34" charset="0"/>
              <a:cs typeface="Arial" panose="020B0604020202020204" pitchFamily="34" charset="0"/>
            </a:endParaRPr>
          </a:p>
          <a:p>
            <a:pPr marL="0" indent="0">
              <a:buNone/>
            </a:pP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959404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CD330-54FE-0CAA-CF49-B6D72CFDC605}"/>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802FDE54-9A50-67CD-2F5C-CF6D53200DE6}"/>
              </a:ext>
            </a:extLst>
          </p:cNvPr>
          <p:cNvSpPr>
            <a:spLocks noGrp="1"/>
          </p:cNvSpPr>
          <p:nvPr>
            <p:ph idx="1"/>
          </p:nvPr>
        </p:nvSpPr>
        <p:spPr/>
        <p:txBody>
          <a:bodyPr/>
          <a:lstStyle/>
          <a:p>
            <a:endParaRPr lang="en-GB"/>
          </a:p>
        </p:txBody>
      </p:sp>
      <p:pic>
        <p:nvPicPr>
          <p:cNvPr id="1026" name="Picture 2" descr="EU Youth goals and the Vision of young people">
            <a:extLst>
              <a:ext uri="{FF2B5EF4-FFF2-40B4-BE49-F238E27FC236}">
                <a16:creationId xmlns:a16="http://schemas.microsoft.com/office/drawing/2014/main" id="{1F057760-AC70-5EAC-4FCD-804CCEF44C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3083" y="365125"/>
            <a:ext cx="11520670" cy="59818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02821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15F563-C23C-B9FB-5ACD-6D9C9A7C9FB2}"/>
              </a:ext>
            </a:extLst>
          </p:cNvPr>
          <p:cNvSpPr>
            <a:spLocks noGrp="1"/>
          </p:cNvSpPr>
          <p:nvPr>
            <p:ph type="title"/>
          </p:nvPr>
        </p:nvSpPr>
        <p:spPr/>
        <p:txBody>
          <a:bodyPr>
            <a:normAutofit/>
          </a:bodyPr>
          <a:lstStyle/>
          <a:p>
            <a:r>
              <a:rPr lang="fr-BE" sz="4000" b="1" dirty="0">
                <a:solidFill>
                  <a:srgbClr val="0070C0"/>
                </a:solidFill>
                <a:latin typeface="Verdana" panose="020B0604030504040204" pitchFamily="34" charset="0"/>
                <a:ea typeface="Verdana" panose="020B0604030504040204" pitchFamily="34" charset="0"/>
              </a:rPr>
              <a:t>Youth Policy: Education</a:t>
            </a:r>
            <a:endParaRPr lang="en-GB" sz="4000" b="1" dirty="0">
              <a:solidFill>
                <a:srgbClr val="0070C0"/>
              </a:solidFill>
              <a:latin typeface="Verdana" panose="020B0604030504040204" pitchFamily="34" charset="0"/>
              <a:ea typeface="Verdana" panose="020B0604030504040204" pitchFamily="34" charset="0"/>
            </a:endParaRPr>
          </a:p>
        </p:txBody>
      </p:sp>
      <p:sp>
        <p:nvSpPr>
          <p:cNvPr id="3" name="Content Placeholder 2">
            <a:extLst>
              <a:ext uri="{FF2B5EF4-FFF2-40B4-BE49-F238E27FC236}">
                <a16:creationId xmlns:a16="http://schemas.microsoft.com/office/drawing/2014/main" id="{A782AF5A-1BBD-703A-3F68-CC293B82C7F2}"/>
              </a:ext>
            </a:extLst>
          </p:cNvPr>
          <p:cNvSpPr>
            <a:spLocks noGrp="1"/>
          </p:cNvSpPr>
          <p:nvPr>
            <p:ph idx="1"/>
          </p:nvPr>
        </p:nvSpPr>
        <p:spPr/>
        <p:txBody>
          <a:bodyPr/>
          <a:lstStyle/>
          <a:p>
            <a:pPr marL="0" indent="0">
              <a:buNone/>
            </a:pPr>
            <a:r>
              <a:rPr lang="en-US" sz="2800" b="1" dirty="0">
                <a:solidFill>
                  <a:srgbClr val="C00000"/>
                </a:solidFill>
                <a:latin typeface="Arial" panose="020B0604020202020204" pitchFamily="34" charset="0"/>
                <a:cs typeface="Arial" panose="020B0604020202020204" pitchFamily="34" charset="0"/>
              </a:rPr>
              <a:t>Education</a:t>
            </a:r>
          </a:p>
          <a:p>
            <a:pPr marL="342900" indent="-342900">
              <a:buFont typeface="Arial" panose="020B0604020202020204" pitchFamily="34" charset="0"/>
              <a:buChar char="•"/>
            </a:pPr>
            <a:r>
              <a:rPr lang="en-US" sz="2800" dirty="0">
                <a:latin typeface="Arial" panose="020B0604020202020204" pitchFamily="34" charset="0"/>
                <a:cs typeface="Arial" panose="020B0604020202020204" pitchFamily="34" charset="0"/>
              </a:rPr>
              <a:t>Not an EU competence however the Higher Education Area is happening on European level and we can influence what happens in universities at EU level.</a:t>
            </a:r>
          </a:p>
          <a:p>
            <a:pPr marL="342900" indent="-342900">
              <a:buFont typeface="Arial" panose="020B0604020202020204" pitchFamily="34" charset="0"/>
              <a:buChar char="•"/>
            </a:pPr>
            <a:r>
              <a:rPr lang="en-US" sz="2800" dirty="0">
                <a:latin typeface="Arial" panose="020B0604020202020204" pitchFamily="34" charset="0"/>
                <a:cs typeface="Arial" panose="020B0604020202020204" pitchFamily="34" charset="0"/>
              </a:rPr>
              <a:t>In the EU and beyond </a:t>
            </a:r>
            <a:r>
              <a:rPr lang="en-US" sz="2800" dirty="0" err="1">
                <a:latin typeface="Arial" panose="020B0604020202020204" pitchFamily="34" charset="0"/>
                <a:cs typeface="Arial" panose="020B0604020202020204" pitchFamily="34" charset="0"/>
              </a:rPr>
              <a:t>univerities</a:t>
            </a:r>
            <a:r>
              <a:rPr lang="en-US" sz="2800" dirty="0">
                <a:latin typeface="Arial" panose="020B0604020202020204" pitchFamily="34" charset="0"/>
                <a:cs typeface="Arial" panose="020B0604020202020204" pitchFamily="34" charset="0"/>
              </a:rPr>
              <a:t> must provide support for students with special needs.</a:t>
            </a:r>
          </a:p>
          <a:p>
            <a:endParaRPr lang="en-GB" dirty="0"/>
          </a:p>
        </p:txBody>
      </p:sp>
    </p:spTree>
    <p:extLst>
      <p:ext uri="{BB962C8B-B14F-4D97-AF65-F5344CB8AC3E}">
        <p14:creationId xmlns:p14="http://schemas.microsoft.com/office/powerpoint/2010/main" val="35833466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6C0C1-656C-CD63-F94E-5194B268CE80}"/>
              </a:ext>
            </a:extLst>
          </p:cNvPr>
          <p:cNvSpPr>
            <a:spLocks noGrp="1"/>
          </p:cNvSpPr>
          <p:nvPr>
            <p:ph type="title"/>
          </p:nvPr>
        </p:nvSpPr>
        <p:spPr/>
        <p:txBody>
          <a:bodyPr/>
          <a:lstStyle/>
          <a:p>
            <a:r>
              <a:rPr lang="en-US" sz="4000" b="1" dirty="0">
                <a:solidFill>
                  <a:srgbClr val="0070C0"/>
                </a:solidFill>
                <a:latin typeface="Verdana" panose="020B0604030504040204" pitchFamily="34" charset="0"/>
                <a:ea typeface="Verdana" panose="020B0604030504040204" pitchFamily="34" charset="0"/>
              </a:rPr>
              <a:t>Youth Policy: Traineeships</a:t>
            </a:r>
          </a:p>
        </p:txBody>
      </p:sp>
      <p:sp>
        <p:nvSpPr>
          <p:cNvPr id="3" name="Content Placeholder 2">
            <a:extLst>
              <a:ext uri="{FF2B5EF4-FFF2-40B4-BE49-F238E27FC236}">
                <a16:creationId xmlns:a16="http://schemas.microsoft.com/office/drawing/2014/main" id="{1E41AD5E-88A3-2649-B006-675643163419}"/>
              </a:ext>
            </a:extLst>
          </p:cNvPr>
          <p:cNvSpPr>
            <a:spLocks noGrp="1"/>
          </p:cNvSpPr>
          <p:nvPr>
            <p:ph idx="1"/>
          </p:nvPr>
        </p:nvSpPr>
        <p:spPr>
          <a:xfrm>
            <a:off x="678883" y="1825625"/>
            <a:ext cx="10834234" cy="4351338"/>
          </a:xfrm>
        </p:spPr>
        <p:txBody>
          <a:bodyPr>
            <a:normAutofit/>
          </a:bodyPr>
          <a:lstStyle/>
          <a:p>
            <a:r>
              <a:rPr lang="en-US" dirty="0"/>
              <a:t>Stop unpaid traineeships</a:t>
            </a:r>
          </a:p>
          <a:p>
            <a:r>
              <a:rPr lang="en-US" dirty="0"/>
              <a:t>Reasonable accommodation measures for trainees</a:t>
            </a:r>
          </a:p>
          <a:p>
            <a:r>
              <a:rPr lang="en-US" dirty="0"/>
              <a:t>Cover travel and accommodation of assistance or provide assistance</a:t>
            </a:r>
          </a:p>
          <a:p>
            <a:r>
              <a:rPr lang="en-US" dirty="0"/>
              <a:t>Quality traineeship opportunities</a:t>
            </a:r>
          </a:p>
          <a:p>
            <a:r>
              <a:rPr lang="en-US" dirty="0"/>
              <a:t>A good mentoring and supervision system</a:t>
            </a:r>
          </a:p>
          <a:p>
            <a:pPr marL="0" indent="0">
              <a:buNone/>
            </a:pPr>
            <a:endParaRPr lang="en-US" dirty="0"/>
          </a:p>
        </p:txBody>
      </p:sp>
    </p:spTree>
    <p:extLst>
      <p:ext uri="{BB962C8B-B14F-4D97-AF65-F5344CB8AC3E}">
        <p14:creationId xmlns:p14="http://schemas.microsoft.com/office/powerpoint/2010/main" val="31975274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F261C7-A248-48F5-4612-784F0405E76B}"/>
              </a:ext>
            </a:extLst>
          </p:cNvPr>
          <p:cNvSpPr>
            <a:spLocks noGrp="1"/>
          </p:cNvSpPr>
          <p:nvPr>
            <p:ph type="title"/>
          </p:nvPr>
        </p:nvSpPr>
        <p:spPr/>
        <p:txBody>
          <a:bodyPr/>
          <a:lstStyle/>
          <a:p>
            <a:r>
              <a:rPr lang="fr-BE" sz="4000" b="1" dirty="0" err="1">
                <a:solidFill>
                  <a:srgbClr val="0070C0"/>
                </a:solidFill>
                <a:latin typeface="Verdana" panose="020B0604030504040204" pitchFamily="34" charset="0"/>
                <a:ea typeface="Verdana" panose="020B0604030504040204" pitchFamily="34" charset="0"/>
              </a:rPr>
              <a:t>Resources</a:t>
            </a:r>
            <a:endParaRPr lang="en-BE" sz="4000" b="1" dirty="0">
              <a:solidFill>
                <a:srgbClr val="0070C0"/>
              </a:solidFill>
              <a:latin typeface="Verdana" panose="020B0604030504040204" pitchFamily="34" charset="0"/>
              <a:ea typeface="Verdana" panose="020B0604030504040204" pitchFamily="34" charset="0"/>
            </a:endParaRPr>
          </a:p>
        </p:txBody>
      </p:sp>
      <p:sp>
        <p:nvSpPr>
          <p:cNvPr id="3" name="Content Placeholder 2">
            <a:extLst>
              <a:ext uri="{FF2B5EF4-FFF2-40B4-BE49-F238E27FC236}">
                <a16:creationId xmlns:a16="http://schemas.microsoft.com/office/drawing/2014/main" id="{8ECCC078-AD09-EDBA-9E21-79A6385C18C4}"/>
              </a:ext>
            </a:extLst>
          </p:cNvPr>
          <p:cNvSpPr>
            <a:spLocks noGrp="1"/>
          </p:cNvSpPr>
          <p:nvPr>
            <p:ph idx="1"/>
          </p:nvPr>
        </p:nvSpPr>
        <p:spPr/>
        <p:txBody>
          <a:bodyPr>
            <a:normAutofit fontScale="77500" lnSpcReduction="20000"/>
          </a:bodyPr>
          <a:lstStyle/>
          <a:p>
            <a:pPr>
              <a:lnSpc>
                <a:spcPct val="150000"/>
              </a:lnSpc>
            </a:pPr>
            <a:r>
              <a:rPr lang="en-GB" sz="2800" dirty="0">
                <a:latin typeface="Arial" panose="020B0604020202020204" pitchFamily="34" charset="0"/>
                <a:cs typeface="Arial" panose="020B0604020202020204" pitchFamily="34" charset="0"/>
                <a:hlinkClick r:id="rId3"/>
              </a:rPr>
              <a:t>Programme Guide of Erasmus+</a:t>
            </a:r>
            <a:endParaRPr lang="en-GB" sz="2800" dirty="0">
              <a:latin typeface="Arial" panose="020B0604020202020204" pitchFamily="34" charset="0"/>
              <a:cs typeface="Arial" panose="020B0604020202020204" pitchFamily="34" charset="0"/>
            </a:endParaRPr>
          </a:p>
          <a:p>
            <a:pPr>
              <a:lnSpc>
                <a:spcPct val="150000"/>
              </a:lnSpc>
            </a:pPr>
            <a:r>
              <a:rPr lang="en-GB" sz="2800" dirty="0">
                <a:latin typeface="Arial" panose="020B0604020202020204" pitchFamily="34" charset="0"/>
                <a:cs typeface="Arial" panose="020B0604020202020204" pitchFamily="34" charset="0"/>
                <a:hlinkClick r:id="rId4"/>
              </a:rPr>
              <a:t>Implementation Guidelines Erasmus+ and European Solidarity Corps Inclusion &amp; Diversity Strategy</a:t>
            </a:r>
            <a:endParaRPr lang="en-GB" sz="2800" dirty="0">
              <a:latin typeface="Arial" panose="020B0604020202020204" pitchFamily="34" charset="0"/>
              <a:cs typeface="Arial" panose="020B0604020202020204" pitchFamily="34" charset="0"/>
            </a:endParaRPr>
          </a:p>
          <a:p>
            <a:pPr>
              <a:lnSpc>
                <a:spcPct val="150000"/>
              </a:lnSpc>
            </a:pPr>
            <a:r>
              <a:rPr lang="en-GB" sz="2800" dirty="0">
                <a:latin typeface="Arial" panose="020B0604020202020204" pitchFamily="34" charset="0"/>
                <a:cs typeface="Arial" panose="020B0604020202020204" pitchFamily="34" charset="0"/>
                <a:hlinkClick r:id="rId5"/>
              </a:rPr>
              <a:t>List of National Agencies</a:t>
            </a:r>
            <a:endParaRPr lang="en-GB" sz="2800" dirty="0">
              <a:latin typeface="Arial" panose="020B0604020202020204" pitchFamily="34" charset="0"/>
              <a:cs typeface="Arial" panose="020B0604020202020204" pitchFamily="34" charset="0"/>
            </a:endParaRPr>
          </a:p>
          <a:p>
            <a:pPr>
              <a:lnSpc>
                <a:spcPct val="150000"/>
              </a:lnSpc>
            </a:pPr>
            <a:r>
              <a:rPr lang="en-GB" sz="2800" dirty="0">
                <a:latin typeface="Arial" panose="020B0604020202020204" pitchFamily="34" charset="0"/>
                <a:cs typeface="Arial" panose="020B0604020202020204" pitchFamily="34" charset="0"/>
                <a:hlinkClick r:id="rId6"/>
              </a:rPr>
              <a:t>List of National Erasmus+ Offices</a:t>
            </a:r>
            <a:endParaRPr lang="en-GB" sz="2800" dirty="0">
              <a:latin typeface="Arial" panose="020B0604020202020204" pitchFamily="34" charset="0"/>
              <a:cs typeface="Arial" panose="020B0604020202020204" pitchFamily="34" charset="0"/>
            </a:endParaRPr>
          </a:p>
          <a:p>
            <a:pPr>
              <a:lnSpc>
                <a:spcPct val="150000"/>
              </a:lnSpc>
            </a:pPr>
            <a:r>
              <a:rPr lang="en-US" sz="2800" u="sng" dirty="0">
                <a:solidFill>
                  <a:srgbClr val="0000FF"/>
                </a:solidFill>
                <a:effectLst/>
                <a:latin typeface="Arial" panose="020B0604020202020204" pitchFamily="34" charset="0"/>
                <a:ea typeface="Times New Roman" panose="02020603050405020304" pitchFamily="18" charset="0"/>
                <a:cs typeface="Arial" panose="020B0604020202020204" pitchFamily="34" charset="0"/>
                <a:hlinkClick r:id="rId7"/>
              </a:rPr>
              <a:t>Regulation (EU) 2021/817 of the European Parliament and of the Council of 20 May 2021 establishing Erasmus+:</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GB" sz="2800" dirty="0">
              <a:latin typeface="Arial" panose="020B0604020202020204" pitchFamily="34" charset="0"/>
              <a:cs typeface="Arial" panose="020B0604020202020204" pitchFamily="34" charset="0"/>
            </a:endParaRPr>
          </a:p>
          <a:p>
            <a:pPr>
              <a:lnSpc>
                <a:spcPct val="150000"/>
              </a:lnSpc>
            </a:pPr>
            <a:r>
              <a:rPr lang="en-GB" sz="2800" dirty="0">
                <a:latin typeface="Arial" panose="020B0604020202020204" pitchFamily="34" charset="0"/>
                <a:cs typeface="Arial" panose="020B0604020202020204" pitchFamily="34" charset="0"/>
                <a:hlinkClick r:id="rId8"/>
              </a:rPr>
              <a:t>Inclusivemobility.eu </a:t>
            </a:r>
            <a:r>
              <a:rPr lang="en-GB" sz="2800" dirty="0">
                <a:latin typeface="Arial" panose="020B0604020202020204" pitchFamily="34" charset="0"/>
                <a:cs typeface="Arial" panose="020B0604020202020204" pitchFamily="34" charset="0"/>
              </a:rPr>
              <a:t>the platform for mobilities of persons with fewer opportunities</a:t>
            </a:r>
          </a:p>
          <a:p>
            <a:endParaRPr lang="en-BE" dirty="0"/>
          </a:p>
        </p:txBody>
      </p:sp>
    </p:spTree>
    <p:extLst>
      <p:ext uri="{BB962C8B-B14F-4D97-AF65-F5344CB8AC3E}">
        <p14:creationId xmlns:p14="http://schemas.microsoft.com/office/powerpoint/2010/main" val="25911233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252CD-28AF-1E1D-7CA5-E1CE1FFC4968}"/>
              </a:ext>
            </a:extLst>
          </p:cNvPr>
          <p:cNvSpPr>
            <a:spLocks noGrp="1"/>
          </p:cNvSpPr>
          <p:nvPr>
            <p:ph type="title"/>
          </p:nvPr>
        </p:nvSpPr>
        <p:spPr/>
        <p:txBody>
          <a:bodyPr/>
          <a:lstStyle/>
          <a:p>
            <a:r>
              <a:rPr lang="fr-BE" sz="4000" b="1" dirty="0" err="1">
                <a:solidFill>
                  <a:srgbClr val="0070C0"/>
                </a:solidFill>
                <a:latin typeface="Verdana" panose="020B0604030504040204" pitchFamily="34" charset="0"/>
                <a:ea typeface="Verdana" panose="020B0604030504040204" pitchFamily="34" charset="0"/>
              </a:rPr>
              <a:t>Resources</a:t>
            </a:r>
            <a:r>
              <a:rPr lang="fr-BE" sz="4000" b="1" dirty="0">
                <a:solidFill>
                  <a:srgbClr val="0070C0"/>
                </a:solidFill>
                <a:latin typeface="Verdana" panose="020B0604030504040204" pitchFamily="34" charset="0"/>
                <a:ea typeface="Verdana" panose="020B0604030504040204" pitchFamily="34" charset="0"/>
              </a:rPr>
              <a:t> (2)</a:t>
            </a:r>
            <a:endParaRPr lang="en-BE" sz="4000" b="1" dirty="0">
              <a:solidFill>
                <a:srgbClr val="0070C0"/>
              </a:solidFill>
              <a:latin typeface="Verdana" panose="020B0604030504040204" pitchFamily="34" charset="0"/>
              <a:ea typeface="Verdana" panose="020B0604030504040204" pitchFamily="34" charset="0"/>
            </a:endParaRPr>
          </a:p>
        </p:txBody>
      </p:sp>
      <p:sp>
        <p:nvSpPr>
          <p:cNvPr id="3" name="Content Placeholder 2">
            <a:extLst>
              <a:ext uri="{FF2B5EF4-FFF2-40B4-BE49-F238E27FC236}">
                <a16:creationId xmlns:a16="http://schemas.microsoft.com/office/drawing/2014/main" id="{F9776788-3E43-6F07-F39B-3252E2BA0798}"/>
              </a:ext>
            </a:extLst>
          </p:cNvPr>
          <p:cNvSpPr>
            <a:spLocks noGrp="1"/>
          </p:cNvSpPr>
          <p:nvPr>
            <p:ph idx="1"/>
          </p:nvPr>
        </p:nvSpPr>
        <p:spPr/>
        <p:txBody>
          <a:bodyPr/>
          <a:lstStyle/>
          <a:p>
            <a:r>
              <a:rPr lang="en-GB" sz="1800" u="sng" dirty="0">
                <a:solidFill>
                  <a:srgbClr val="0000FF"/>
                </a:solidFill>
                <a:effectLst/>
                <a:latin typeface="Arial" panose="020B0604020202020204" pitchFamily="34" charset="0"/>
                <a:ea typeface="Times New Roman" panose="02020603050405020304" pitchFamily="18" charset="0"/>
                <a:hlinkClick r:id="rId3"/>
              </a:rPr>
              <a:t>European Solidarity Corps</a:t>
            </a:r>
            <a:endParaRPr lang="en-GB" sz="1800" u="sng" dirty="0">
              <a:solidFill>
                <a:srgbClr val="0000FF"/>
              </a:solidFill>
              <a:effectLst/>
              <a:latin typeface="Arial" panose="020B0604020202020204" pitchFamily="34" charset="0"/>
              <a:ea typeface="Times New Roman" panose="02020603050405020304" pitchFamily="18" charset="0"/>
            </a:endParaRPr>
          </a:p>
          <a:p>
            <a:r>
              <a:rPr lang="en-GB" sz="1800" u="sng" dirty="0">
                <a:solidFill>
                  <a:srgbClr val="0000FF"/>
                </a:solidFill>
                <a:effectLst/>
                <a:latin typeface="Arial" panose="020B0604020202020204" pitchFamily="34" charset="0"/>
                <a:ea typeface="Times New Roman" panose="02020603050405020304" pitchFamily="18" charset="0"/>
                <a:hlinkClick r:id="rId4"/>
              </a:rPr>
              <a:t>Regulation (EU) 2021/888 of the European Parliament and of the Council of 20 May 2021 establishing the European Solidarity Corps Programme</a:t>
            </a:r>
            <a:r>
              <a:rPr lang="en-GB" sz="1800" dirty="0">
                <a:effectLst/>
                <a:latin typeface="Arial" panose="020B0604020202020204" pitchFamily="34" charset="0"/>
                <a:ea typeface="Times New Roman" panose="02020603050405020304" pitchFamily="18" charset="0"/>
              </a:rPr>
              <a:t>.</a:t>
            </a:r>
            <a:endParaRPr lang="en-GB" sz="1800" u="sng" dirty="0">
              <a:solidFill>
                <a:srgbClr val="0000FF"/>
              </a:solidFill>
              <a:latin typeface="Arial" panose="020B0604020202020204" pitchFamily="34" charset="0"/>
              <a:ea typeface="Times New Roman" panose="02020603050405020304" pitchFamily="18" charset="0"/>
            </a:endParaRPr>
          </a:p>
          <a:p>
            <a:r>
              <a:rPr lang="en-GB" sz="1800" dirty="0">
                <a:effectLst/>
                <a:latin typeface="Arial" panose="020B0604020202020204" pitchFamily="34" charset="0"/>
                <a:ea typeface="Times New Roman" panose="02020603050405020304" pitchFamily="18" charset="0"/>
              </a:rPr>
              <a:t>the </a:t>
            </a:r>
            <a:r>
              <a:rPr lang="en-GB" sz="1800" u="sng" dirty="0">
                <a:solidFill>
                  <a:srgbClr val="0000FF"/>
                </a:solidFill>
                <a:effectLst/>
                <a:latin typeface="Arial" panose="020B0604020202020204" pitchFamily="34" charset="0"/>
                <a:ea typeface="Times New Roman" panose="02020603050405020304" pitchFamily="18" charset="0"/>
                <a:hlinkClick r:id="rId5"/>
              </a:rPr>
              <a:t>Youth Guarantee webpage</a:t>
            </a:r>
            <a:r>
              <a:rPr lang="en-GB" sz="1800" u="sng" dirty="0">
                <a:solidFill>
                  <a:srgbClr val="0000FF"/>
                </a:solidFill>
                <a:effectLst/>
                <a:latin typeface="Arial" panose="020B0604020202020204" pitchFamily="34" charset="0"/>
                <a:ea typeface="Times New Roman" panose="02020603050405020304" pitchFamily="18" charset="0"/>
              </a:rPr>
              <a:t> and contact the </a:t>
            </a:r>
            <a:r>
              <a:rPr lang="en-GB" sz="1800" u="sng" dirty="0">
                <a:solidFill>
                  <a:srgbClr val="0000FF"/>
                </a:solidFill>
                <a:effectLst/>
                <a:latin typeface="Arial" panose="020B0604020202020204" pitchFamily="34" charset="0"/>
                <a:ea typeface="Times New Roman" panose="02020603050405020304" pitchFamily="18" charset="0"/>
                <a:hlinkClick r:id="rId6"/>
              </a:rPr>
              <a:t>Youth guarantee coordinators from your countries via this list</a:t>
            </a:r>
            <a:r>
              <a:rPr lang="en-BE" dirty="0">
                <a:effectLst/>
              </a:rPr>
              <a:t> </a:t>
            </a:r>
            <a:r>
              <a:rPr lang="en-GB" sz="18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5"/>
              </a:rPr>
              <a:t>http://ec.europa.eu/social/main.jsp?catId=1079</a:t>
            </a:r>
            <a:r>
              <a:rPr lang="en-GB" sz="1800" dirty="0">
                <a:effectLst/>
                <a:latin typeface="Arial" panose="020B0604020202020204" pitchFamily="34" charset="0"/>
                <a:ea typeface="Calibri" panose="020F0502020204030204" pitchFamily="34" charset="0"/>
                <a:cs typeface="Times New Roman" panose="02020603050405020304" pitchFamily="18" charset="0"/>
              </a:rPr>
              <a:t> </a:t>
            </a:r>
          </a:p>
          <a:p>
            <a:r>
              <a:rPr lang="en-GB" sz="1800" dirty="0">
                <a:effectLst/>
                <a:latin typeface="Arial" panose="020B0604020202020204" pitchFamily="34" charset="0"/>
                <a:ea typeface="Times New Roman" panose="02020603050405020304" pitchFamily="18" charset="0"/>
              </a:rPr>
              <a:t>The </a:t>
            </a:r>
            <a:r>
              <a:rPr lang="en-GB" sz="1800" dirty="0">
                <a:effectLst/>
                <a:latin typeface="Arial" panose="020B0604020202020204" pitchFamily="34" charset="0"/>
                <a:ea typeface="Times New Roman" panose="02020603050405020304" pitchFamily="18" charset="0"/>
                <a:hlinkClick r:id="rId7"/>
              </a:rPr>
              <a:t>ALMA Initiative</a:t>
            </a:r>
            <a:endParaRPr lang="en-GB" sz="1800" dirty="0">
              <a:effectLst/>
              <a:latin typeface="Arial" panose="020B0604020202020204" pitchFamily="34" charset="0"/>
              <a:ea typeface="Times New Roman" panose="02020603050405020304" pitchFamily="18" charset="0"/>
            </a:endParaRPr>
          </a:p>
          <a:p>
            <a:r>
              <a:rPr lang="en-GB" sz="1800" dirty="0">
                <a:effectLst/>
                <a:latin typeface="Arial" panose="020B0604020202020204" pitchFamily="34" charset="0"/>
                <a:ea typeface="Times New Roman" panose="02020603050405020304" pitchFamily="18" charset="0"/>
              </a:rPr>
              <a:t>the </a:t>
            </a:r>
            <a:r>
              <a:rPr lang="en-GB" sz="1800" u="sng" dirty="0">
                <a:solidFill>
                  <a:srgbClr val="0000FF"/>
                </a:solidFill>
                <a:effectLst/>
                <a:latin typeface="Arial" panose="020B0604020202020204" pitchFamily="34" charset="0"/>
                <a:ea typeface="Times New Roman" panose="02020603050405020304" pitchFamily="18" charset="0"/>
                <a:hlinkClick r:id="rId8"/>
              </a:rPr>
              <a:t>European Youth Card website</a:t>
            </a:r>
            <a:endParaRPr lang="en-BE" sz="1800" dirty="0">
              <a:effectLst/>
              <a:latin typeface="Arial" panose="020B0604020202020204" pitchFamily="34" charset="0"/>
              <a:ea typeface="Calibri" panose="020F0502020204030204" pitchFamily="34" charset="0"/>
              <a:cs typeface="Times New Roman" panose="02020603050405020304" pitchFamily="18" charset="0"/>
            </a:endParaRPr>
          </a:p>
          <a:p>
            <a:endParaRPr lang="en-BE" dirty="0"/>
          </a:p>
        </p:txBody>
      </p:sp>
    </p:spTree>
    <p:extLst>
      <p:ext uri="{BB962C8B-B14F-4D97-AF65-F5344CB8AC3E}">
        <p14:creationId xmlns:p14="http://schemas.microsoft.com/office/powerpoint/2010/main" val="25260921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a:bodyPr>
          <a:lstStyle/>
          <a:p>
            <a:r>
              <a:rPr lang="en-GB" sz="4000" b="1" dirty="0">
                <a:solidFill>
                  <a:srgbClr val="0070C0"/>
                </a:solidFill>
                <a:latin typeface="Verdana" panose="020B0604030504040204" pitchFamily="34" charset="0"/>
                <a:ea typeface="Verdana" panose="020B0604030504040204" pitchFamily="34" charset="0"/>
              </a:rPr>
              <a:t>Thank you for your attention</a:t>
            </a:r>
          </a:p>
        </p:txBody>
      </p:sp>
      <p:sp>
        <p:nvSpPr>
          <p:cNvPr id="10" name="Content Placeholder 9"/>
          <p:cNvSpPr>
            <a:spLocks noGrp="1"/>
          </p:cNvSpPr>
          <p:nvPr>
            <p:ph sz="half" idx="1"/>
          </p:nvPr>
        </p:nvSpPr>
        <p:spPr>
          <a:xfrm>
            <a:off x="838200" y="1825625"/>
            <a:ext cx="6525126" cy="4351338"/>
          </a:xfrm>
        </p:spPr>
        <p:txBody>
          <a:bodyPr/>
          <a:lstStyle/>
          <a:p>
            <a:pPr marL="0" indent="0">
              <a:buNone/>
            </a:pPr>
            <a:r>
              <a:rPr lang="en-GB" dirty="0"/>
              <a:t>The European Disability Forum</a:t>
            </a:r>
          </a:p>
          <a:p>
            <a:pPr marL="0" indent="0">
              <a:buNone/>
            </a:pPr>
            <a:r>
              <a:rPr lang="en-GB" dirty="0">
                <a:hlinkClick r:id="rId3"/>
              </a:rPr>
              <a:t>www.edf-feph.org</a:t>
            </a:r>
            <a:r>
              <a:rPr lang="en-GB" dirty="0"/>
              <a:t> </a:t>
            </a:r>
          </a:p>
          <a:p>
            <a:pPr marL="0" indent="0">
              <a:buNone/>
            </a:pPr>
            <a:endParaRPr lang="en-GB" dirty="0"/>
          </a:p>
          <a:p>
            <a:pPr marL="0" indent="0">
              <a:buNone/>
            </a:pPr>
            <a:r>
              <a:rPr lang="en-GB" dirty="0"/>
              <a:t>Avenue des Arts 7-8, </a:t>
            </a:r>
            <a:r>
              <a:rPr lang="en-GB" dirty="0" err="1"/>
              <a:t>Bruxelles</a:t>
            </a:r>
            <a:r>
              <a:rPr lang="en-GB" dirty="0"/>
              <a:t> 1210, Belgium</a:t>
            </a:r>
          </a:p>
          <a:p>
            <a:pPr marL="0" indent="0">
              <a:buNone/>
            </a:pPr>
            <a:endParaRPr lang="en-GB" dirty="0"/>
          </a:p>
          <a:p>
            <a:pPr marL="0" indent="0">
              <a:buNone/>
            </a:pPr>
            <a:r>
              <a:rPr lang="en-GB" dirty="0"/>
              <a:t>Twitter: @</a:t>
            </a:r>
            <a:r>
              <a:rPr lang="en-GB" dirty="0" err="1"/>
              <a:t>MyEDF</a:t>
            </a:r>
            <a:endParaRPr lang="en-GB" dirty="0"/>
          </a:p>
          <a:p>
            <a:pPr marL="0" indent="0">
              <a:buNone/>
            </a:pPr>
            <a:r>
              <a:rPr lang="en-GB" dirty="0"/>
              <a:t>Facebook: @</a:t>
            </a:r>
            <a:r>
              <a:rPr lang="en-GB" dirty="0" err="1"/>
              <a:t>MyEDF</a:t>
            </a:r>
            <a:endParaRPr lang="en-GB" dirty="0"/>
          </a:p>
        </p:txBody>
      </p:sp>
      <p:pic>
        <p:nvPicPr>
          <p:cNvPr id="12" name="Content Placeholder 11" descr="EDF European Disability Forum"/>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7729537" y="2048427"/>
            <a:ext cx="2798095" cy="3096117"/>
          </a:xfrm>
          <a:prstGeom prst="rect">
            <a:avLst/>
          </a:prstGeom>
        </p:spPr>
      </p:pic>
    </p:spTree>
    <p:extLst>
      <p:ext uri="{BB962C8B-B14F-4D97-AF65-F5344CB8AC3E}">
        <p14:creationId xmlns:p14="http://schemas.microsoft.com/office/powerpoint/2010/main" val="26635483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278E4C4-556F-48F1-AE90-B63C89470669}"/>
              </a:ext>
            </a:extLst>
          </p:cNvPr>
          <p:cNvSpPr/>
          <p:nvPr/>
        </p:nvSpPr>
        <p:spPr>
          <a:xfrm>
            <a:off x="0" y="0"/>
            <a:ext cx="12871048" cy="70374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 name="Title 1">
            <a:extLst>
              <a:ext uri="{FF2B5EF4-FFF2-40B4-BE49-F238E27FC236}">
                <a16:creationId xmlns:a16="http://schemas.microsoft.com/office/drawing/2014/main" id="{27F9A00E-D4A9-210B-0C62-C95B90017867}"/>
              </a:ext>
            </a:extLst>
          </p:cNvPr>
          <p:cNvSpPr>
            <a:spLocks noGrp="1"/>
          </p:cNvSpPr>
          <p:nvPr>
            <p:ph type="ctrTitle"/>
          </p:nvPr>
        </p:nvSpPr>
        <p:spPr>
          <a:xfrm>
            <a:off x="875071" y="539203"/>
            <a:ext cx="11995977" cy="3973095"/>
          </a:xfrm>
        </p:spPr>
        <p:txBody>
          <a:bodyPr>
            <a:normAutofit/>
          </a:bodyPr>
          <a:lstStyle/>
          <a:p>
            <a:pPr algn="l"/>
            <a:r>
              <a:rPr lang="en-GB" sz="7200" b="1" dirty="0">
                <a:solidFill>
                  <a:schemeClr val="bg1"/>
                </a:solidFill>
              </a:rPr>
              <a:t>Funding Sources for Youth</a:t>
            </a:r>
            <a:endParaRPr lang="fr-BE" sz="7200" dirty="0">
              <a:solidFill>
                <a:schemeClr val="bg1"/>
              </a:solidFill>
            </a:endParaRPr>
          </a:p>
        </p:txBody>
      </p:sp>
    </p:spTree>
    <p:extLst>
      <p:ext uri="{BB962C8B-B14F-4D97-AF65-F5344CB8AC3E}">
        <p14:creationId xmlns:p14="http://schemas.microsoft.com/office/powerpoint/2010/main" val="38585527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4ED05-B176-CCC1-4CE7-8C704922EAA3}"/>
              </a:ext>
            </a:extLst>
          </p:cNvPr>
          <p:cNvSpPr>
            <a:spLocks noGrp="1"/>
          </p:cNvSpPr>
          <p:nvPr>
            <p:ph type="title"/>
          </p:nvPr>
        </p:nvSpPr>
        <p:spPr/>
        <p:txBody>
          <a:bodyPr>
            <a:normAutofit/>
          </a:bodyPr>
          <a:lstStyle/>
          <a:p>
            <a:r>
              <a:rPr lang="fr-BE" sz="4000" b="1" dirty="0">
                <a:solidFill>
                  <a:srgbClr val="0070C0"/>
                </a:solidFill>
                <a:latin typeface="Verdana" panose="020B0604030504040204" pitchFamily="34" charset="0"/>
                <a:ea typeface="Verdana" panose="020B0604030504040204" pitchFamily="34" charset="0"/>
              </a:rPr>
              <a:t>Youth </a:t>
            </a:r>
            <a:r>
              <a:rPr lang="fr-BE" sz="4000" b="1" dirty="0" err="1">
                <a:solidFill>
                  <a:srgbClr val="0070C0"/>
                </a:solidFill>
                <a:latin typeface="Verdana" panose="020B0604030504040204" pitchFamily="34" charset="0"/>
                <a:ea typeface="Verdana" panose="020B0604030504040204" pitchFamily="34" charset="0"/>
              </a:rPr>
              <a:t>Funding</a:t>
            </a:r>
            <a:r>
              <a:rPr lang="fr-BE" sz="4000" b="1" dirty="0">
                <a:solidFill>
                  <a:srgbClr val="0070C0"/>
                </a:solidFill>
                <a:latin typeface="Verdana" panose="020B0604030504040204" pitchFamily="34" charset="0"/>
                <a:ea typeface="Verdana" panose="020B0604030504040204" pitchFamily="34" charset="0"/>
              </a:rPr>
              <a:t> Sources</a:t>
            </a:r>
            <a:endParaRPr lang="en-GB" sz="4000" b="1" dirty="0">
              <a:solidFill>
                <a:srgbClr val="0070C0"/>
              </a:solidFill>
              <a:latin typeface="Verdana" panose="020B0604030504040204" pitchFamily="34" charset="0"/>
              <a:ea typeface="Verdana" panose="020B0604030504040204" pitchFamily="34" charset="0"/>
            </a:endParaRPr>
          </a:p>
        </p:txBody>
      </p:sp>
      <p:sp>
        <p:nvSpPr>
          <p:cNvPr id="3" name="Content Placeholder 2">
            <a:extLst>
              <a:ext uri="{FF2B5EF4-FFF2-40B4-BE49-F238E27FC236}">
                <a16:creationId xmlns:a16="http://schemas.microsoft.com/office/drawing/2014/main" id="{5CD39F64-3308-7FA7-040C-930F0DB1A077}"/>
              </a:ext>
            </a:extLst>
          </p:cNvPr>
          <p:cNvSpPr>
            <a:spLocks noGrp="1"/>
          </p:cNvSpPr>
          <p:nvPr>
            <p:ph idx="1"/>
          </p:nvPr>
        </p:nvSpPr>
        <p:spPr/>
        <p:txBody>
          <a:bodyPr>
            <a:normAutofit lnSpcReduction="10000"/>
          </a:bodyPr>
          <a:lstStyle/>
          <a:p>
            <a:pPr marL="0" indent="0">
              <a:buNone/>
            </a:pPr>
            <a:r>
              <a:rPr lang="en-GB" dirty="0"/>
              <a:t>EC List of Funding for youth</a:t>
            </a:r>
          </a:p>
          <a:p>
            <a:r>
              <a:rPr lang="en-GB" dirty="0">
                <a:hlinkClick r:id="rId2"/>
              </a:rPr>
              <a:t>https://ec.europa.eu/info/funding-tenders/how-apply/eligibility-who-can-get-funding/funding-opportunities-young-people_en</a:t>
            </a:r>
            <a:endParaRPr lang="en-GB" dirty="0"/>
          </a:p>
          <a:p>
            <a:endParaRPr lang="en-GB" dirty="0"/>
          </a:p>
          <a:p>
            <a:pPr marL="0" indent="0">
              <a:buNone/>
            </a:pPr>
            <a:r>
              <a:rPr lang="en-GB" i="0" dirty="0">
                <a:effectLst/>
                <a:latin typeface="Open Sans" panose="020B0606030504020204" pitchFamily="34" charset="0"/>
              </a:rPr>
              <a:t>European Commission's Youth in Action programme</a:t>
            </a:r>
            <a:endParaRPr lang="en-GB" dirty="0"/>
          </a:p>
          <a:p>
            <a:r>
              <a:rPr lang="en-GB" dirty="0">
                <a:hlinkClick r:id="rId3"/>
              </a:rPr>
              <a:t>https://www.salto-youth.net/rc/inclusion/archive/archive-resources/inclusiongroups/inclusionoffenders/InclusionOffendersYiA/</a:t>
            </a:r>
            <a:endParaRPr lang="en-GB" dirty="0"/>
          </a:p>
          <a:p>
            <a:endParaRPr lang="en-GB" dirty="0"/>
          </a:p>
          <a:p>
            <a:endParaRPr lang="en-GB" dirty="0"/>
          </a:p>
        </p:txBody>
      </p:sp>
    </p:spTree>
    <p:extLst>
      <p:ext uri="{BB962C8B-B14F-4D97-AF65-F5344CB8AC3E}">
        <p14:creationId xmlns:p14="http://schemas.microsoft.com/office/powerpoint/2010/main" val="25194503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5AE0E3-8983-4945-06C7-5EF87E415AC2}"/>
              </a:ext>
            </a:extLst>
          </p:cNvPr>
          <p:cNvSpPr>
            <a:spLocks noGrp="1"/>
          </p:cNvSpPr>
          <p:nvPr>
            <p:ph type="title"/>
          </p:nvPr>
        </p:nvSpPr>
        <p:spPr/>
        <p:txBody>
          <a:bodyPr>
            <a:normAutofit/>
          </a:bodyPr>
          <a:lstStyle/>
          <a:p>
            <a:r>
              <a:rPr lang="en-GB" b="1" i="0" dirty="0">
                <a:solidFill>
                  <a:srgbClr val="0070C0"/>
                </a:solidFill>
                <a:effectLst/>
                <a:latin typeface="Verdana" panose="020B0604030504040204" pitchFamily="34" charset="0"/>
                <a:ea typeface="Verdana" panose="020B0604030504040204" pitchFamily="34" charset="0"/>
              </a:rPr>
              <a:t>Youth Funding Sources</a:t>
            </a:r>
            <a:endParaRPr lang="en-GB" dirty="0"/>
          </a:p>
        </p:txBody>
      </p:sp>
      <p:sp>
        <p:nvSpPr>
          <p:cNvPr id="3" name="Content Placeholder 2">
            <a:extLst>
              <a:ext uri="{FF2B5EF4-FFF2-40B4-BE49-F238E27FC236}">
                <a16:creationId xmlns:a16="http://schemas.microsoft.com/office/drawing/2014/main" id="{2B64F775-E0A4-E25C-D043-35AF075C1736}"/>
              </a:ext>
            </a:extLst>
          </p:cNvPr>
          <p:cNvSpPr>
            <a:spLocks noGrp="1"/>
          </p:cNvSpPr>
          <p:nvPr>
            <p:ph idx="1"/>
          </p:nvPr>
        </p:nvSpPr>
        <p:spPr/>
        <p:txBody>
          <a:bodyPr>
            <a:normAutofit/>
          </a:bodyPr>
          <a:lstStyle/>
          <a:p>
            <a:pPr>
              <a:lnSpc>
                <a:spcPct val="100000"/>
              </a:lnSpc>
            </a:pPr>
            <a:r>
              <a:rPr lang="en-GB" b="0" i="0" dirty="0">
                <a:solidFill>
                  <a:srgbClr val="404040"/>
                </a:solidFill>
                <a:effectLst/>
                <a:latin typeface="Arial" panose="020B0604020202020204" pitchFamily="34" charset="0"/>
                <a:cs typeface="Arial" panose="020B0604020202020204" pitchFamily="34" charset="0"/>
              </a:rPr>
              <a:t>The European Education and Culture Executive Agency (EACEA) manages funding for education, culture, audio-visual, sport, citizenship and volunteering.</a:t>
            </a:r>
          </a:p>
          <a:p>
            <a:pPr marL="0" indent="0">
              <a:lnSpc>
                <a:spcPct val="100000"/>
              </a:lnSpc>
              <a:buNone/>
            </a:pPr>
            <a:r>
              <a:rPr lang="en-GB" dirty="0">
                <a:latin typeface="Arial" panose="020B0604020202020204" pitchFamily="34" charset="0"/>
                <a:cs typeface="Arial" panose="020B0604020202020204" pitchFamily="34" charset="0"/>
                <a:hlinkClick r:id="rId3"/>
              </a:rPr>
              <a:t>https://www.eacea.ec.europa.eu/index_en</a:t>
            </a:r>
            <a:endParaRPr lang="en-GB" dirty="0">
              <a:latin typeface="Arial" panose="020B0604020202020204" pitchFamily="34" charset="0"/>
              <a:cs typeface="Arial" panose="020B0604020202020204" pitchFamily="34" charset="0"/>
            </a:endParaRPr>
          </a:p>
          <a:p>
            <a:pPr>
              <a:lnSpc>
                <a:spcPct val="100000"/>
              </a:lnSpc>
            </a:pPr>
            <a:endParaRPr lang="en-GB" dirty="0">
              <a:latin typeface="Arial" panose="020B0604020202020204" pitchFamily="34" charset="0"/>
              <a:cs typeface="Arial" panose="020B0604020202020204" pitchFamily="34" charset="0"/>
            </a:endParaRPr>
          </a:p>
          <a:p>
            <a:pPr>
              <a:lnSpc>
                <a:spcPct val="100000"/>
              </a:lnSpc>
            </a:pPr>
            <a:r>
              <a:rPr lang="en-GB" dirty="0">
                <a:latin typeface="Arial" panose="020B0604020202020204" pitchFamily="34" charset="0"/>
                <a:cs typeface="Arial" panose="020B0604020202020204" pitchFamily="34" charset="0"/>
              </a:rPr>
              <a:t>Funding and Tenders Opportunity Portal</a:t>
            </a:r>
          </a:p>
          <a:p>
            <a:pPr marL="0" indent="0">
              <a:lnSpc>
                <a:spcPct val="100000"/>
              </a:lnSpc>
              <a:buNone/>
            </a:pPr>
            <a:r>
              <a:rPr lang="en-GB" dirty="0">
                <a:latin typeface="Arial" panose="020B0604020202020204" pitchFamily="34" charset="0"/>
                <a:cs typeface="Arial" panose="020B0604020202020204" pitchFamily="34" charset="0"/>
                <a:hlinkClick r:id="rId4"/>
              </a:rPr>
              <a:t>https://ec.europa.eu/info/funding-tenders/opportunities/portal/screen/opportunities/</a:t>
            </a:r>
            <a:endParaRPr lang="en-GB" dirty="0">
              <a:latin typeface="Arial" panose="020B0604020202020204" pitchFamily="34" charset="0"/>
              <a:cs typeface="Arial" panose="020B0604020202020204" pitchFamily="34" charset="0"/>
            </a:endParaRPr>
          </a:p>
          <a:p>
            <a:pPr marL="0" indent="0">
              <a:lnSpc>
                <a:spcPct val="100000"/>
              </a:lnSpc>
              <a:buNone/>
            </a:pPr>
            <a:endParaRPr lang="en-GB" dirty="0">
              <a:latin typeface="Arial" panose="020B0604020202020204" pitchFamily="34" charset="0"/>
              <a:cs typeface="Arial" panose="020B0604020202020204" pitchFamily="34" charset="0"/>
            </a:endParaRPr>
          </a:p>
          <a:p>
            <a:pPr>
              <a:lnSpc>
                <a:spcPct val="100000"/>
              </a:lnSpc>
            </a:pPr>
            <a:endParaRPr lang="en-GB" dirty="0">
              <a:latin typeface="Arial" panose="020B0604020202020204" pitchFamily="34" charset="0"/>
              <a:cs typeface="Arial" panose="020B0604020202020204" pitchFamily="34" charset="0"/>
            </a:endParaRPr>
          </a:p>
          <a:p>
            <a:pPr>
              <a:lnSpc>
                <a:spcPct val="100000"/>
              </a:lnSpc>
            </a:pP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328988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B4B348-8742-F370-CDE5-F7C4207E4E38}"/>
              </a:ext>
            </a:extLst>
          </p:cNvPr>
          <p:cNvSpPr>
            <a:spLocks noGrp="1"/>
          </p:cNvSpPr>
          <p:nvPr>
            <p:ph type="title"/>
          </p:nvPr>
        </p:nvSpPr>
        <p:spPr/>
        <p:txBody>
          <a:bodyPr>
            <a:normAutofit fontScale="90000"/>
          </a:bodyPr>
          <a:lstStyle/>
          <a:p>
            <a:r>
              <a:rPr lang="fr-BE" b="1" dirty="0">
                <a:solidFill>
                  <a:srgbClr val="0070C0"/>
                </a:solidFill>
                <a:latin typeface="Verdana" panose="020B0604030504040204" pitchFamily="34" charset="0"/>
                <a:ea typeface="Verdana" panose="020B0604030504040204" pitchFamily="34" charset="0"/>
              </a:rPr>
              <a:t>Example: </a:t>
            </a:r>
            <a:r>
              <a:rPr lang="en-GB" b="1" dirty="0">
                <a:solidFill>
                  <a:srgbClr val="0070C0"/>
                </a:solidFill>
                <a:effectLst/>
                <a:latin typeface="Verdana" panose="020B0604030504040204" pitchFamily="34" charset="0"/>
                <a:ea typeface="Verdana" panose="020B0604030504040204" pitchFamily="34" charset="0"/>
              </a:rPr>
              <a:t>Creative Europe Culture – European Cooperation projects</a:t>
            </a:r>
            <a:endParaRPr lang="en-GB" dirty="0"/>
          </a:p>
        </p:txBody>
      </p:sp>
      <p:sp>
        <p:nvSpPr>
          <p:cNvPr id="3" name="Content Placeholder 2">
            <a:extLst>
              <a:ext uri="{FF2B5EF4-FFF2-40B4-BE49-F238E27FC236}">
                <a16:creationId xmlns:a16="http://schemas.microsoft.com/office/drawing/2014/main" id="{72CD9069-761B-CC79-D695-52EEB4545818}"/>
              </a:ext>
            </a:extLst>
          </p:cNvPr>
          <p:cNvSpPr>
            <a:spLocks noGrp="1"/>
          </p:cNvSpPr>
          <p:nvPr>
            <p:ph idx="1"/>
          </p:nvPr>
        </p:nvSpPr>
        <p:spPr/>
        <p:txBody>
          <a:bodyPr/>
          <a:lstStyle/>
          <a:p>
            <a:r>
              <a:rPr lang="en-GB" dirty="0">
                <a:effectLst/>
                <a:latin typeface="Verdana" panose="020B0604030504040204" pitchFamily="34" charset="0"/>
                <a:ea typeface="Verdana" panose="020B0604030504040204" pitchFamily="34" charset="0"/>
              </a:rPr>
              <a:t>(Call ID: CREA-CULT-2022-COOP)</a:t>
            </a:r>
            <a:endParaRPr lang="en-GB" i="0" dirty="0">
              <a:effectLst/>
              <a:latin typeface="arial" panose="020B0604020202020204" pitchFamily="34" charset="0"/>
            </a:endParaRPr>
          </a:p>
          <a:p>
            <a:r>
              <a:rPr lang="en-GB" b="0" i="0" dirty="0">
                <a:solidFill>
                  <a:srgbClr val="404040"/>
                </a:solidFill>
                <a:effectLst/>
                <a:latin typeface="arial" panose="020B0604020202020204" pitchFamily="34" charset="0"/>
              </a:rPr>
              <a:t>All applicants have been individually notified with the results of the selection process. With a total available budget of around 68 million, 169 proposals have been invited to GAP (Grant Agreement Preparation) phase: 132 Small-scale cooperation projects, 28 Medium-scale cooperation projects, 9 Large-scale cooperation projects.</a:t>
            </a:r>
            <a:endParaRPr lang="en-GB" dirty="0">
              <a:latin typeface="Arial" panose="020B0604020202020204" pitchFamily="34" charset="0"/>
              <a:cs typeface="Arial" panose="020B0604020202020204" pitchFamily="34" charset="0"/>
            </a:endParaRPr>
          </a:p>
          <a:p>
            <a:endParaRPr lang="en-GB" dirty="0"/>
          </a:p>
        </p:txBody>
      </p:sp>
    </p:spTree>
    <p:extLst>
      <p:ext uri="{BB962C8B-B14F-4D97-AF65-F5344CB8AC3E}">
        <p14:creationId xmlns:p14="http://schemas.microsoft.com/office/powerpoint/2010/main" val="26968516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629F04-989D-9BCE-A910-C63057837FBF}"/>
              </a:ext>
            </a:extLst>
          </p:cNvPr>
          <p:cNvSpPr>
            <a:spLocks noGrp="1"/>
          </p:cNvSpPr>
          <p:nvPr>
            <p:ph type="title"/>
          </p:nvPr>
        </p:nvSpPr>
        <p:spPr/>
        <p:txBody>
          <a:bodyPr/>
          <a:lstStyle/>
          <a:p>
            <a:r>
              <a:rPr lang="fr-BE" sz="4000" b="1" dirty="0">
                <a:solidFill>
                  <a:srgbClr val="0070C0"/>
                </a:solidFill>
                <a:latin typeface="Verdana" panose="020B0604030504040204" pitchFamily="34" charset="0"/>
                <a:ea typeface="Verdana" panose="020B0604030504040204" pitchFamily="34" charset="0"/>
              </a:rPr>
              <a:t>The </a:t>
            </a:r>
            <a:r>
              <a:rPr lang="fr-BE" sz="4000" b="1" dirty="0" err="1">
                <a:solidFill>
                  <a:srgbClr val="0070C0"/>
                </a:solidFill>
                <a:latin typeface="Verdana" panose="020B0604030504040204" pitchFamily="34" charset="0"/>
                <a:ea typeface="Verdana" panose="020B0604030504040204" pitchFamily="34" charset="0"/>
              </a:rPr>
              <a:t>Reinforced</a:t>
            </a:r>
            <a:r>
              <a:rPr lang="fr-BE" sz="4000" b="1" dirty="0">
                <a:solidFill>
                  <a:srgbClr val="0070C0"/>
                </a:solidFill>
                <a:latin typeface="Verdana" panose="020B0604030504040204" pitchFamily="34" charset="0"/>
                <a:ea typeface="Verdana" panose="020B0604030504040204" pitchFamily="34" charset="0"/>
              </a:rPr>
              <a:t> Youth </a:t>
            </a:r>
            <a:r>
              <a:rPr lang="fr-BE" sz="4000" b="1" dirty="0" err="1">
                <a:solidFill>
                  <a:srgbClr val="0070C0"/>
                </a:solidFill>
                <a:latin typeface="Verdana" panose="020B0604030504040204" pitchFamily="34" charset="0"/>
                <a:ea typeface="Verdana" panose="020B0604030504040204" pitchFamily="34" charset="0"/>
              </a:rPr>
              <a:t>Guarantee</a:t>
            </a:r>
            <a:endParaRPr lang="en-BE" sz="4000" b="1" dirty="0">
              <a:solidFill>
                <a:srgbClr val="0070C0"/>
              </a:solidFill>
              <a:latin typeface="Verdana" panose="020B0604030504040204" pitchFamily="34" charset="0"/>
              <a:ea typeface="Verdana" panose="020B0604030504040204" pitchFamily="34" charset="0"/>
            </a:endParaRPr>
          </a:p>
        </p:txBody>
      </p:sp>
      <p:sp>
        <p:nvSpPr>
          <p:cNvPr id="5" name="TextBox 4">
            <a:extLst>
              <a:ext uri="{FF2B5EF4-FFF2-40B4-BE49-F238E27FC236}">
                <a16:creationId xmlns:a16="http://schemas.microsoft.com/office/drawing/2014/main" id="{00E5F98B-D286-E08E-DE17-441E359C2CBC}"/>
              </a:ext>
            </a:extLst>
          </p:cNvPr>
          <p:cNvSpPr txBox="1"/>
          <p:nvPr/>
        </p:nvSpPr>
        <p:spPr>
          <a:xfrm>
            <a:off x="618564" y="1690687"/>
            <a:ext cx="10919011" cy="4490396"/>
          </a:xfrm>
          <a:prstGeom prst="rect">
            <a:avLst/>
          </a:prstGeom>
          <a:noFill/>
        </p:spPr>
        <p:txBody>
          <a:bodyPr wrap="square">
            <a:spAutoFit/>
          </a:bodyPr>
          <a:lstStyle/>
          <a:p>
            <a:pPr algn="l">
              <a:lnSpc>
                <a:spcPct val="120000"/>
              </a:lnSpc>
              <a:spcBef>
                <a:spcPts val="0"/>
              </a:spcBef>
            </a:pPr>
            <a:r>
              <a:rPr lang="en-GB" sz="2000" b="0" i="0" dirty="0">
                <a:solidFill>
                  <a:srgbClr val="000000"/>
                </a:solidFill>
                <a:effectLst/>
                <a:latin typeface="Arial" panose="020B0604020202020204" pitchFamily="34" charset="0"/>
              </a:rPr>
              <a:t>The reinforced Youth Guarantee is a commitment by all Member States to ensure that all </a:t>
            </a:r>
            <a:r>
              <a:rPr lang="en-GB" sz="2000" b="1" i="0" dirty="0">
                <a:solidFill>
                  <a:srgbClr val="000000"/>
                </a:solidFill>
                <a:effectLst/>
                <a:latin typeface="Arial" panose="020B0604020202020204" pitchFamily="34" charset="0"/>
              </a:rPr>
              <a:t>young people under the age of 30</a:t>
            </a:r>
            <a:r>
              <a:rPr lang="en-GB" sz="2000" b="0" i="0" dirty="0">
                <a:solidFill>
                  <a:srgbClr val="000000"/>
                </a:solidFill>
                <a:effectLst/>
                <a:latin typeface="Arial" panose="020B0604020202020204" pitchFamily="34" charset="0"/>
              </a:rPr>
              <a:t> receive a good quality offer of</a:t>
            </a:r>
          </a:p>
          <a:p>
            <a:pPr marL="342900" indent="-342900" algn="l">
              <a:lnSpc>
                <a:spcPct val="120000"/>
              </a:lnSpc>
              <a:spcBef>
                <a:spcPts val="0"/>
              </a:spcBef>
              <a:buFont typeface="Arial" panose="020B0604020202020204" pitchFamily="34" charset="0"/>
              <a:buChar char="•"/>
            </a:pPr>
            <a:r>
              <a:rPr lang="en-GB" sz="2000" b="0" i="0" dirty="0">
                <a:solidFill>
                  <a:srgbClr val="000000"/>
                </a:solidFill>
                <a:effectLst/>
                <a:latin typeface="Arial" panose="020B0604020202020204" pitchFamily="34" charset="0"/>
              </a:rPr>
              <a:t>employment</a:t>
            </a:r>
          </a:p>
          <a:p>
            <a:pPr marL="342900" indent="-342900" algn="l">
              <a:lnSpc>
                <a:spcPct val="120000"/>
              </a:lnSpc>
              <a:spcBef>
                <a:spcPts val="0"/>
              </a:spcBef>
              <a:buFont typeface="Arial" panose="020B0604020202020204" pitchFamily="34" charset="0"/>
              <a:buChar char="•"/>
            </a:pPr>
            <a:r>
              <a:rPr lang="en-GB" sz="2000" b="0" i="0" dirty="0">
                <a:solidFill>
                  <a:srgbClr val="000000"/>
                </a:solidFill>
                <a:effectLst/>
                <a:latin typeface="Arial" panose="020B0604020202020204" pitchFamily="34" charset="0"/>
              </a:rPr>
              <a:t>continued education</a:t>
            </a:r>
          </a:p>
          <a:p>
            <a:pPr marL="342900" indent="-342900" algn="l">
              <a:lnSpc>
                <a:spcPct val="120000"/>
              </a:lnSpc>
              <a:spcBef>
                <a:spcPts val="0"/>
              </a:spcBef>
              <a:buFont typeface="Arial" panose="020B0604020202020204" pitchFamily="34" charset="0"/>
              <a:buChar char="•"/>
            </a:pPr>
            <a:r>
              <a:rPr lang="en-GB" sz="2000" b="0" i="0" dirty="0">
                <a:solidFill>
                  <a:srgbClr val="000000"/>
                </a:solidFill>
                <a:effectLst/>
                <a:latin typeface="Arial" panose="020B0604020202020204" pitchFamily="34" charset="0"/>
              </a:rPr>
              <a:t>apprenticeship</a:t>
            </a:r>
          </a:p>
          <a:p>
            <a:pPr marL="342900" indent="-342900">
              <a:lnSpc>
                <a:spcPct val="120000"/>
              </a:lnSpc>
              <a:buFont typeface="Arial" panose="020B0604020202020204" pitchFamily="34" charset="0"/>
              <a:buChar char="•"/>
            </a:pPr>
            <a:r>
              <a:rPr lang="en-GB" sz="2000" b="0" i="0" dirty="0">
                <a:effectLst/>
                <a:latin typeface="Arial" panose="020B0604020202020204" pitchFamily="34" charset="0"/>
              </a:rPr>
              <a:t>traineeship</a:t>
            </a:r>
          </a:p>
          <a:p>
            <a:pPr marL="0" indent="0" algn="l">
              <a:lnSpc>
                <a:spcPct val="120000"/>
              </a:lnSpc>
              <a:spcBef>
                <a:spcPts val="0"/>
              </a:spcBef>
              <a:buNone/>
            </a:pPr>
            <a:r>
              <a:rPr lang="en-GB" sz="2000" b="0" i="0" dirty="0">
                <a:solidFill>
                  <a:srgbClr val="000000"/>
                </a:solidFill>
                <a:effectLst/>
                <a:latin typeface="Arial" panose="020B0604020202020204" pitchFamily="34" charset="0"/>
              </a:rPr>
              <a:t>within a period of four months of becoming unemployed or leaving education.</a:t>
            </a:r>
          </a:p>
          <a:p>
            <a:pPr marL="0" indent="0">
              <a:lnSpc>
                <a:spcPct val="120000"/>
              </a:lnSpc>
              <a:spcBef>
                <a:spcPts val="0"/>
              </a:spcBef>
              <a:buNone/>
            </a:pPr>
            <a:endParaRPr lang="en-GB" sz="2000" dirty="0">
              <a:latin typeface="Arial" panose="020B0604020202020204" pitchFamily="34" charset="0"/>
              <a:ea typeface="Times New Roman" panose="02020603050405020304" pitchFamily="18" charset="0"/>
            </a:endParaRPr>
          </a:p>
          <a:p>
            <a:pPr marL="0" indent="0">
              <a:lnSpc>
                <a:spcPct val="120000"/>
              </a:lnSpc>
              <a:spcBef>
                <a:spcPts val="0"/>
              </a:spcBef>
              <a:buNone/>
            </a:pPr>
            <a:r>
              <a:rPr lang="en-GB" sz="2000" dirty="0">
                <a:latin typeface="Arial" panose="020B0604020202020204" pitchFamily="34" charset="0"/>
                <a:ea typeface="Times New Roman" panose="02020603050405020304" pitchFamily="18" charset="0"/>
              </a:rPr>
              <a:t>The Youth Guarantee is a national scheme and is different in each country.</a:t>
            </a:r>
          </a:p>
          <a:p>
            <a:pPr marL="0" indent="0">
              <a:lnSpc>
                <a:spcPct val="120000"/>
              </a:lnSpc>
              <a:spcBef>
                <a:spcPts val="0"/>
              </a:spcBef>
              <a:buNone/>
            </a:pPr>
            <a:endParaRPr lang="en-GB" sz="2000" dirty="0">
              <a:latin typeface="Arial" panose="020B0604020202020204" pitchFamily="34" charset="0"/>
              <a:ea typeface="Times New Roman" panose="02020603050405020304" pitchFamily="18" charset="0"/>
            </a:endParaRPr>
          </a:p>
          <a:p>
            <a:pPr marL="0" indent="0">
              <a:lnSpc>
                <a:spcPct val="120000"/>
              </a:lnSpc>
              <a:spcBef>
                <a:spcPts val="0"/>
              </a:spcBef>
              <a:buNone/>
            </a:pPr>
            <a:r>
              <a:rPr lang="en-GB" sz="2000" b="1" dirty="0">
                <a:solidFill>
                  <a:srgbClr val="C00000"/>
                </a:solidFill>
                <a:latin typeface="Arial" panose="020B0604020202020204" pitchFamily="34" charset="0"/>
                <a:cs typeface="Arial" panose="020B0604020202020204" pitchFamily="34" charset="0"/>
              </a:rPr>
              <a:t>A big problem in some EU countries young people must choose between the Youth Guarantee and their disability allowance</a:t>
            </a:r>
          </a:p>
        </p:txBody>
      </p:sp>
    </p:spTree>
    <p:extLst>
      <p:ext uri="{BB962C8B-B14F-4D97-AF65-F5344CB8AC3E}">
        <p14:creationId xmlns:p14="http://schemas.microsoft.com/office/powerpoint/2010/main" val="497763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629F04-989D-9BCE-A910-C63057837FBF}"/>
              </a:ext>
            </a:extLst>
          </p:cNvPr>
          <p:cNvSpPr>
            <a:spLocks noGrp="1"/>
          </p:cNvSpPr>
          <p:nvPr>
            <p:ph type="title"/>
          </p:nvPr>
        </p:nvSpPr>
        <p:spPr/>
        <p:txBody>
          <a:bodyPr/>
          <a:lstStyle/>
          <a:p>
            <a:r>
              <a:rPr lang="fr-BE" sz="4000" b="1" dirty="0">
                <a:solidFill>
                  <a:srgbClr val="0070C0"/>
                </a:solidFill>
                <a:latin typeface="Verdana" panose="020B0604030504040204" pitchFamily="34" charset="0"/>
                <a:ea typeface="Verdana" panose="020B0604030504040204" pitchFamily="34" charset="0"/>
              </a:rPr>
              <a:t>The </a:t>
            </a:r>
            <a:r>
              <a:rPr lang="fr-BE" sz="4000" b="1" dirty="0" err="1">
                <a:solidFill>
                  <a:srgbClr val="0070C0"/>
                </a:solidFill>
                <a:latin typeface="Verdana" panose="020B0604030504040204" pitchFamily="34" charset="0"/>
                <a:ea typeface="Verdana" panose="020B0604030504040204" pitchFamily="34" charset="0"/>
              </a:rPr>
              <a:t>Reinforced</a:t>
            </a:r>
            <a:r>
              <a:rPr lang="fr-BE" sz="4000" b="1" dirty="0">
                <a:solidFill>
                  <a:srgbClr val="0070C0"/>
                </a:solidFill>
                <a:latin typeface="Verdana" panose="020B0604030504040204" pitchFamily="34" charset="0"/>
                <a:ea typeface="Verdana" panose="020B0604030504040204" pitchFamily="34" charset="0"/>
              </a:rPr>
              <a:t> Youth </a:t>
            </a:r>
            <a:r>
              <a:rPr lang="fr-BE" sz="4000" b="1" dirty="0" err="1">
                <a:solidFill>
                  <a:srgbClr val="0070C0"/>
                </a:solidFill>
                <a:latin typeface="Verdana" panose="020B0604030504040204" pitchFamily="34" charset="0"/>
                <a:ea typeface="Verdana" panose="020B0604030504040204" pitchFamily="34" charset="0"/>
              </a:rPr>
              <a:t>Guarantee</a:t>
            </a:r>
            <a:r>
              <a:rPr lang="fr-BE" sz="4000" b="1" dirty="0">
                <a:solidFill>
                  <a:srgbClr val="0070C0"/>
                </a:solidFill>
                <a:latin typeface="Verdana" panose="020B0604030504040204" pitchFamily="34" charset="0"/>
                <a:ea typeface="Verdana" panose="020B0604030504040204" pitchFamily="34" charset="0"/>
              </a:rPr>
              <a:t> in </a:t>
            </a:r>
            <a:r>
              <a:rPr lang="fr-BE" sz="4000" b="1" dirty="0" err="1">
                <a:solidFill>
                  <a:srgbClr val="0070C0"/>
                </a:solidFill>
                <a:latin typeface="Verdana" panose="020B0604030504040204" pitchFamily="34" charset="0"/>
                <a:ea typeface="Verdana" panose="020B0604030504040204" pitchFamily="34" charset="0"/>
              </a:rPr>
              <a:t>Bulgaria</a:t>
            </a:r>
            <a:endParaRPr lang="en-BE" sz="4000" b="1" dirty="0">
              <a:solidFill>
                <a:srgbClr val="0070C0"/>
              </a:solidFill>
              <a:latin typeface="Verdana" panose="020B0604030504040204" pitchFamily="34" charset="0"/>
              <a:ea typeface="Verdana" panose="020B0604030504040204" pitchFamily="34" charset="0"/>
            </a:endParaRPr>
          </a:p>
        </p:txBody>
      </p:sp>
      <p:sp>
        <p:nvSpPr>
          <p:cNvPr id="5" name="TextBox 4">
            <a:extLst>
              <a:ext uri="{FF2B5EF4-FFF2-40B4-BE49-F238E27FC236}">
                <a16:creationId xmlns:a16="http://schemas.microsoft.com/office/drawing/2014/main" id="{00E5F98B-D286-E08E-DE17-441E359C2CBC}"/>
              </a:ext>
            </a:extLst>
          </p:cNvPr>
          <p:cNvSpPr txBox="1"/>
          <p:nvPr/>
        </p:nvSpPr>
        <p:spPr>
          <a:xfrm>
            <a:off x="636494" y="5154932"/>
            <a:ext cx="10919011" cy="797078"/>
          </a:xfrm>
          <a:prstGeom prst="rect">
            <a:avLst/>
          </a:prstGeom>
          <a:noFill/>
        </p:spPr>
        <p:txBody>
          <a:bodyPr wrap="square">
            <a:spAutoFit/>
          </a:bodyPr>
          <a:lstStyle/>
          <a:p>
            <a:pPr algn="l">
              <a:lnSpc>
                <a:spcPct val="120000"/>
              </a:lnSpc>
              <a:spcBef>
                <a:spcPts val="0"/>
              </a:spcBef>
            </a:pPr>
            <a:endParaRPr lang="en-GB" sz="2000" b="1" dirty="0">
              <a:solidFill>
                <a:srgbClr val="000000"/>
              </a:solidFill>
              <a:latin typeface="Arial" panose="020B0604020202020204" pitchFamily="34" charset="0"/>
              <a:cs typeface="Arial" panose="020B0604020202020204" pitchFamily="34" charset="0"/>
            </a:endParaRPr>
          </a:p>
          <a:p>
            <a:pPr algn="l">
              <a:lnSpc>
                <a:spcPct val="120000"/>
              </a:lnSpc>
              <a:spcBef>
                <a:spcPts val="0"/>
              </a:spcBef>
            </a:pPr>
            <a:endParaRPr lang="en-GB" sz="2000" b="1" dirty="0">
              <a:solidFill>
                <a:srgbClr val="C00000"/>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CA6BEC5C-FBF6-2B06-E2A0-E1DAA7C39C16}"/>
              </a:ext>
            </a:extLst>
          </p:cNvPr>
          <p:cNvPicPr>
            <a:picLocks noChangeAspect="1"/>
          </p:cNvPicPr>
          <p:nvPr/>
        </p:nvPicPr>
        <p:blipFill rotWithShape="1">
          <a:blip r:embed="rId3"/>
          <a:srcRect l="38383" t="21962" r="17831" b="35882"/>
          <a:stretch/>
        </p:blipFill>
        <p:spPr>
          <a:xfrm>
            <a:off x="1530724" y="1690688"/>
            <a:ext cx="9130552" cy="4944757"/>
          </a:xfrm>
          <a:prstGeom prst="rect">
            <a:avLst/>
          </a:prstGeom>
        </p:spPr>
      </p:pic>
    </p:spTree>
    <p:extLst>
      <p:ext uri="{BB962C8B-B14F-4D97-AF65-F5344CB8AC3E}">
        <p14:creationId xmlns:p14="http://schemas.microsoft.com/office/powerpoint/2010/main" val="6583763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629F04-989D-9BCE-A910-C63057837FBF}"/>
              </a:ext>
            </a:extLst>
          </p:cNvPr>
          <p:cNvSpPr>
            <a:spLocks noGrp="1"/>
          </p:cNvSpPr>
          <p:nvPr>
            <p:ph type="title"/>
          </p:nvPr>
        </p:nvSpPr>
        <p:spPr/>
        <p:txBody>
          <a:bodyPr/>
          <a:lstStyle/>
          <a:p>
            <a:r>
              <a:rPr lang="fr-BE" sz="4000" b="1" dirty="0">
                <a:solidFill>
                  <a:srgbClr val="0070C0"/>
                </a:solidFill>
                <a:latin typeface="Verdana" panose="020B0604030504040204" pitchFamily="34" charset="0"/>
                <a:ea typeface="Verdana" panose="020B0604030504040204" pitchFamily="34" charset="0"/>
              </a:rPr>
              <a:t>The </a:t>
            </a:r>
            <a:r>
              <a:rPr lang="fr-BE" sz="4000" b="1" dirty="0" err="1">
                <a:solidFill>
                  <a:srgbClr val="0070C0"/>
                </a:solidFill>
                <a:latin typeface="Verdana" panose="020B0604030504040204" pitchFamily="34" charset="0"/>
                <a:ea typeface="Verdana" panose="020B0604030504040204" pitchFamily="34" charset="0"/>
              </a:rPr>
              <a:t>Reinforced</a:t>
            </a:r>
            <a:r>
              <a:rPr lang="fr-BE" sz="4000" b="1" dirty="0">
                <a:solidFill>
                  <a:srgbClr val="0070C0"/>
                </a:solidFill>
                <a:latin typeface="Verdana" panose="020B0604030504040204" pitchFamily="34" charset="0"/>
                <a:ea typeface="Verdana" panose="020B0604030504040204" pitchFamily="34" charset="0"/>
              </a:rPr>
              <a:t> Youth </a:t>
            </a:r>
            <a:r>
              <a:rPr lang="fr-BE" sz="4000" b="1" dirty="0" err="1">
                <a:solidFill>
                  <a:srgbClr val="0070C0"/>
                </a:solidFill>
                <a:latin typeface="Verdana" panose="020B0604030504040204" pitchFamily="34" charset="0"/>
                <a:ea typeface="Verdana" panose="020B0604030504040204" pitchFamily="34" charset="0"/>
              </a:rPr>
              <a:t>Guarantee</a:t>
            </a:r>
            <a:r>
              <a:rPr lang="fr-BE" sz="4000" b="1" dirty="0">
                <a:solidFill>
                  <a:srgbClr val="0070C0"/>
                </a:solidFill>
                <a:latin typeface="Verdana" panose="020B0604030504040204" pitchFamily="34" charset="0"/>
                <a:ea typeface="Verdana" panose="020B0604030504040204" pitchFamily="34" charset="0"/>
              </a:rPr>
              <a:t> in </a:t>
            </a:r>
            <a:r>
              <a:rPr lang="fr-BE" sz="4000" b="1" dirty="0" err="1">
                <a:solidFill>
                  <a:srgbClr val="0070C0"/>
                </a:solidFill>
                <a:latin typeface="Verdana" panose="020B0604030504040204" pitchFamily="34" charset="0"/>
                <a:ea typeface="Verdana" panose="020B0604030504040204" pitchFamily="34" charset="0"/>
              </a:rPr>
              <a:t>Bulgaria</a:t>
            </a:r>
            <a:endParaRPr lang="en-BE" sz="4000" b="1" dirty="0">
              <a:solidFill>
                <a:srgbClr val="0070C0"/>
              </a:solidFill>
              <a:latin typeface="Verdana" panose="020B0604030504040204" pitchFamily="34" charset="0"/>
              <a:ea typeface="Verdana" panose="020B0604030504040204" pitchFamily="34" charset="0"/>
            </a:endParaRPr>
          </a:p>
        </p:txBody>
      </p:sp>
      <p:sp>
        <p:nvSpPr>
          <p:cNvPr id="6" name="TextBox 5">
            <a:extLst>
              <a:ext uri="{FF2B5EF4-FFF2-40B4-BE49-F238E27FC236}">
                <a16:creationId xmlns:a16="http://schemas.microsoft.com/office/drawing/2014/main" id="{791B8561-1CEC-439A-E86C-F8CDADA892B1}"/>
              </a:ext>
            </a:extLst>
          </p:cNvPr>
          <p:cNvSpPr txBox="1"/>
          <p:nvPr/>
        </p:nvSpPr>
        <p:spPr>
          <a:xfrm>
            <a:off x="1021976" y="2164977"/>
            <a:ext cx="9802906" cy="3385799"/>
          </a:xfrm>
          <a:prstGeom prst="rect">
            <a:avLst/>
          </a:prstGeom>
          <a:noFill/>
        </p:spPr>
        <p:txBody>
          <a:bodyPr wrap="square">
            <a:spAutoFit/>
          </a:bodyPr>
          <a:lstStyle/>
          <a:p>
            <a:pPr algn="l">
              <a:lnSpc>
                <a:spcPct val="120000"/>
              </a:lnSpc>
              <a:spcBef>
                <a:spcPts val="0"/>
              </a:spcBef>
            </a:pPr>
            <a:r>
              <a:rPr lang="en-GB" sz="1800" b="0" i="0" dirty="0">
                <a:solidFill>
                  <a:srgbClr val="000000"/>
                </a:solidFill>
                <a:effectLst/>
                <a:latin typeface="Arial" panose="020B0604020202020204" pitchFamily="34" charset="0"/>
              </a:rPr>
              <a:t>Over 24 million young people who were once registered in Youth Guarantee schemes started an offer of employment, continued education, apprenticeships and traineeships.</a:t>
            </a:r>
          </a:p>
          <a:p>
            <a:pPr algn="l">
              <a:lnSpc>
                <a:spcPct val="120000"/>
              </a:lnSpc>
              <a:spcBef>
                <a:spcPts val="0"/>
              </a:spcBef>
            </a:pPr>
            <a:endParaRPr lang="en-GB" sz="1800" dirty="0">
              <a:solidFill>
                <a:srgbClr val="000000"/>
              </a:solidFill>
              <a:latin typeface="Arial" panose="020B0604020202020204" pitchFamily="34" charset="0"/>
              <a:cs typeface="Arial" panose="020B0604020202020204" pitchFamily="34" charset="0"/>
            </a:endParaRPr>
          </a:p>
          <a:p>
            <a:pPr algn="l">
              <a:lnSpc>
                <a:spcPct val="120000"/>
              </a:lnSpc>
              <a:spcBef>
                <a:spcPts val="0"/>
              </a:spcBef>
            </a:pPr>
            <a:r>
              <a:rPr lang="en-GB" b="1" dirty="0">
                <a:solidFill>
                  <a:srgbClr val="C00000"/>
                </a:solidFill>
                <a:latin typeface="Arial" panose="020B0604020202020204" pitchFamily="34" charset="0"/>
                <a:cs typeface="Arial" panose="020B0604020202020204" pitchFamily="34" charset="0"/>
              </a:rPr>
              <a:t>All about the Youth Guarantee in Bulgaria: How to apply for support</a:t>
            </a:r>
            <a:endParaRPr lang="en-GB" sz="1800" b="1" dirty="0">
              <a:solidFill>
                <a:srgbClr val="C00000"/>
              </a:solidFill>
              <a:latin typeface="Arial" panose="020B0604020202020204" pitchFamily="34" charset="0"/>
              <a:cs typeface="Arial" panose="020B0604020202020204" pitchFamily="34" charset="0"/>
            </a:endParaRPr>
          </a:p>
          <a:p>
            <a:pPr algn="l">
              <a:lnSpc>
                <a:spcPct val="120000"/>
              </a:lnSpc>
              <a:spcBef>
                <a:spcPts val="0"/>
              </a:spcBef>
            </a:pPr>
            <a:r>
              <a:rPr lang="en-GB" sz="1800" b="1" dirty="0">
                <a:solidFill>
                  <a:srgbClr val="C00000"/>
                </a:solidFill>
                <a:latin typeface="Arial" panose="020B0604020202020204" pitchFamily="34" charset="0"/>
                <a:cs typeface="Arial" panose="020B0604020202020204" pitchFamily="34" charset="0"/>
                <a:hlinkClick r:id="rId3"/>
              </a:rPr>
              <a:t>https://www.az.government.bg/pages/mladezhka-garanciya/</a:t>
            </a:r>
            <a:endParaRPr lang="en-GB" sz="1800" b="1" dirty="0">
              <a:solidFill>
                <a:srgbClr val="C00000"/>
              </a:solidFill>
              <a:latin typeface="Arial" panose="020B0604020202020204" pitchFamily="34" charset="0"/>
              <a:cs typeface="Arial" panose="020B0604020202020204" pitchFamily="34" charset="0"/>
            </a:endParaRPr>
          </a:p>
          <a:p>
            <a:pPr algn="l">
              <a:lnSpc>
                <a:spcPct val="120000"/>
              </a:lnSpc>
              <a:spcBef>
                <a:spcPts val="0"/>
              </a:spcBef>
            </a:pPr>
            <a:endParaRPr lang="en-GB" b="1" dirty="0">
              <a:solidFill>
                <a:srgbClr val="C00000"/>
              </a:solidFill>
              <a:latin typeface="Arial" panose="020B0604020202020204" pitchFamily="34" charset="0"/>
              <a:cs typeface="Arial" panose="020B0604020202020204" pitchFamily="34" charset="0"/>
            </a:endParaRPr>
          </a:p>
          <a:p>
            <a:pPr algn="l">
              <a:lnSpc>
                <a:spcPct val="120000"/>
              </a:lnSpc>
              <a:spcBef>
                <a:spcPts val="0"/>
              </a:spcBef>
            </a:pPr>
            <a:endParaRPr lang="en-GB" b="1" dirty="0">
              <a:solidFill>
                <a:srgbClr val="C00000"/>
              </a:solidFill>
              <a:latin typeface="Arial" panose="020B0604020202020204" pitchFamily="34" charset="0"/>
              <a:cs typeface="Arial" panose="020B0604020202020204" pitchFamily="34" charset="0"/>
            </a:endParaRPr>
          </a:p>
          <a:p>
            <a:pPr algn="l">
              <a:lnSpc>
                <a:spcPct val="120000"/>
              </a:lnSpc>
              <a:spcBef>
                <a:spcPts val="0"/>
              </a:spcBef>
            </a:pPr>
            <a:r>
              <a:rPr lang="en-GB" b="1" dirty="0">
                <a:solidFill>
                  <a:srgbClr val="C00000"/>
                </a:solidFill>
                <a:latin typeface="Arial" panose="020B0604020202020204" pitchFamily="34" charset="0"/>
                <a:cs typeface="Arial" panose="020B0604020202020204" pitchFamily="34" charset="0"/>
              </a:rPr>
              <a:t>All about the Youth Guarantee in Bulgaria: Implementation monitoring</a:t>
            </a:r>
          </a:p>
          <a:p>
            <a:pPr algn="l">
              <a:lnSpc>
                <a:spcPct val="120000"/>
              </a:lnSpc>
              <a:spcBef>
                <a:spcPts val="0"/>
              </a:spcBef>
            </a:pPr>
            <a:endParaRPr lang="en-GB" b="1" dirty="0">
              <a:solidFill>
                <a:srgbClr val="C00000"/>
              </a:solidFill>
              <a:latin typeface="Arial" panose="020B0604020202020204" pitchFamily="34" charset="0"/>
              <a:cs typeface="Arial" panose="020B0604020202020204" pitchFamily="34" charset="0"/>
            </a:endParaRPr>
          </a:p>
          <a:p>
            <a:pPr algn="l">
              <a:lnSpc>
                <a:spcPct val="120000"/>
              </a:lnSpc>
              <a:spcBef>
                <a:spcPts val="0"/>
              </a:spcBef>
            </a:pPr>
            <a:r>
              <a:rPr lang="en-GB" sz="1800" b="1" dirty="0">
                <a:solidFill>
                  <a:srgbClr val="000000"/>
                </a:solidFill>
                <a:latin typeface="Arial" panose="020B0604020202020204" pitchFamily="34" charset="0"/>
                <a:cs typeface="Arial" panose="020B0604020202020204" pitchFamily="34" charset="0"/>
              </a:rPr>
              <a:t>https://ec.europa.eu/social/main.jsp?catId=1161&amp;langId=en&amp;intPageId=3333</a:t>
            </a:r>
          </a:p>
        </p:txBody>
      </p:sp>
    </p:spTree>
    <p:extLst>
      <p:ext uri="{BB962C8B-B14F-4D97-AF65-F5344CB8AC3E}">
        <p14:creationId xmlns:p14="http://schemas.microsoft.com/office/powerpoint/2010/main" val="40599642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63139957FA64942B449677A35AF2335" ma:contentTypeVersion="19" ma:contentTypeDescription="Create a new document." ma:contentTypeScope="" ma:versionID="dd01632593160703ce5ebbc1322de0fb">
  <xsd:schema xmlns:xsd="http://www.w3.org/2001/XMLSchema" xmlns:xs="http://www.w3.org/2001/XMLSchema" xmlns:p="http://schemas.microsoft.com/office/2006/metadata/properties" xmlns:ns2="0fe2a510-a2c2-4b20-ace0-d2dc9aae6186" xmlns:ns3="ac37fd43-1c6c-4dd3-9001-a3de47387395" targetNamespace="http://schemas.microsoft.com/office/2006/metadata/properties" ma:root="true" ma:fieldsID="6e8682db00cf36735f9879241837d5fa" ns2:_="" ns3:_="">
    <xsd:import namespace="0fe2a510-a2c2-4b20-ace0-d2dc9aae6186"/>
    <xsd:import namespace="ac37fd43-1c6c-4dd3-9001-a3de4738739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Person" minOccurs="0"/>
                <xsd:element ref="ns2:Topic" minOccurs="0"/>
                <xsd:element ref="ns2:Date" minOccurs="0"/>
                <xsd:element ref="ns3:SharedWithUsers" minOccurs="0"/>
                <xsd:element ref="ns3:SharedWithDetails" minOccurs="0"/>
                <xsd:element ref="ns2:MediaServiceAutoKeyPoints" minOccurs="0"/>
                <xsd:element ref="ns2:MediaServiceKeyPoints" minOccurs="0"/>
                <xsd:element ref="ns2:MediaServiceOCR"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fe2a510-a2c2-4b20-ace0-d2dc9aae618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Person" ma:index="12" nillable="true" ma:displayName="Person" ma:format="Dropdown" ma:internalName="Person">
      <xsd:simpleType>
        <xsd:restriction base="dms:Text">
          <xsd:maxLength value="255"/>
        </xsd:restriction>
      </xsd:simpleType>
    </xsd:element>
    <xsd:element name="Topic" ma:index="13" nillable="true" ma:displayName="Topic" ma:format="Dropdown" ma:internalName="Topic">
      <xsd:simpleType>
        <xsd:restriction base="dms:Text">
          <xsd:maxLength value="255"/>
        </xsd:restriction>
      </xsd:simpleType>
    </xsd:element>
    <xsd:element name="Date" ma:index="14" nillable="true" ma:displayName="Date" ma:format="DateOnly" ma:internalName="Date">
      <xsd:simpleType>
        <xsd:restriction base="dms:DateTime"/>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4c269641-27d2-45e3-b2ce-fef808aaf93f"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c37fd43-1c6c-4dd3-9001-a3de47387395"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6173956e-a9ea-4766-8ed9-c4fcabb95b12}" ma:internalName="TaxCatchAll" ma:showField="CatchAllData" ma:web="ac37fd43-1c6c-4dd3-9001-a3de4738739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opic xmlns="0fe2a510-a2c2-4b20-ace0-d2dc9aae6186" xsi:nil="true"/>
    <lcf76f155ced4ddcb4097134ff3c332f xmlns="0fe2a510-a2c2-4b20-ace0-d2dc9aae6186">
      <Terms xmlns="http://schemas.microsoft.com/office/infopath/2007/PartnerControls"/>
    </lcf76f155ced4ddcb4097134ff3c332f>
    <Person xmlns="0fe2a510-a2c2-4b20-ace0-d2dc9aae6186" xsi:nil="true"/>
    <TaxCatchAll xmlns="ac37fd43-1c6c-4dd3-9001-a3de47387395" xsi:nil="true"/>
    <Date xmlns="0fe2a510-a2c2-4b20-ace0-d2dc9aae6186"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F639F5F-7C9C-43D1-AE57-A3467C618E9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fe2a510-a2c2-4b20-ace0-d2dc9aae6186"/>
    <ds:schemaRef ds:uri="ac37fd43-1c6c-4dd3-9001-a3de4738739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1B648E4-5D80-41E5-95D6-173C7436113A}">
  <ds:schemaRefs>
    <ds:schemaRef ds:uri="http://schemas.microsoft.com/office/2006/metadata/properties"/>
    <ds:schemaRef ds:uri="http://schemas.microsoft.com/office/infopath/2007/PartnerControls"/>
    <ds:schemaRef ds:uri="0fe2a510-a2c2-4b20-ace0-d2dc9aae6186"/>
    <ds:schemaRef ds:uri="ac37fd43-1c6c-4dd3-9001-a3de47387395"/>
  </ds:schemaRefs>
</ds:datastoreItem>
</file>

<file path=customXml/itemProps3.xml><?xml version="1.0" encoding="utf-8"?>
<ds:datastoreItem xmlns:ds="http://schemas.openxmlformats.org/officeDocument/2006/customXml" ds:itemID="{0B361AB6-6F27-439C-B2DA-C40DE65D55D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8</TotalTime>
  <Words>2819</Words>
  <Application>Microsoft Office PowerPoint</Application>
  <PresentationFormat>Widescreen</PresentationFormat>
  <Paragraphs>317</Paragraphs>
  <Slides>27</Slides>
  <Notes>23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-apple-system</vt:lpstr>
      <vt:lpstr>Arial</vt:lpstr>
      <vt:lpstr>Arial</vt:lpstr>
      <vt:lpstr>Calibri</vt:lpstr>
      <vt:lpstr>inherit</vt:lpstr>
      <vt:lpstr>Open Sans</vt:lpstr>
      <vt:lpstr>Verdana</vt:lpstr>
      <vt:lpstr>Office Theme</vt:lpstr>
      <vt:lpstr>European programs for financing youth activities</vt:lpstr>
      <vt:lpstr>Todays Presentation</vt:lpstr>
      <vt:lpstr>Funding Sources for Youth</vt:lpstr>
      <vt:lpstr>Youth Funding Sources</vt:lpstr>
      <vt:lpstr>Youth Funding Sources</vt:lpstr>
      <vt:lpstr>Example: Creative Europe Culture – European Cooperation projects</vt:lpstr>
      <vt:lpstr>The Reinforced Youth Guarantee</vt:lpstr>
      <vt:lpstr>The Reinforced Youth Guarantee in Bulgaria</vt:lpstr>
      <vt:lpstr>The Reinforced Youth Guarantee in Bulgaria</vt:lpstr>
      <vt:lpstr>The ALMA Programme  (Aim, Learn, Master, Achieve)</vt:lpstr>
      <vt:lpstr>What does ALMA fund?</vt:lpstr>
      <vt:lpstr>The European Youth Card</vt:lpstr>
      <vt:lpstr>European Youth Card in Bulgaria</vt:lpstr>
      <vt:lpstr>European Youth Card in Bulgaria</vt:lpstr>
      <vt:lpstr>The Mobility Programmes</vt:lpstr>
      <vt:lpstr>Priorities of the programmes</vt:lpstr>
      <vt:lpstr>Good to know</vt:lpstr>
      <vt:lpstr>Strategies and Policies that can be exploited for youth engagement</vt:lpstr>
      <vt:lpstr>The Inclusion &amp; Diversity Strategy</vt:lpstr>
      <vt:lpstr>Supporting mechanisms for persons with fewer opportunities (I)</vt:lpstr>
      <vt:lpstr>Youth Policy: The European Youth Strategy 2019-2027</vt:lpstr>
      <vt:lpstr>PowerPoint Presentation</vt:lpstr>
      <vt:lpstr>Youth Policy: Education</vt:lpstr>
      <vt:lpstr>Youth Policy: Traineeships</vt:lpstr>
      <vt:lpstr>Resources</vt:lpstr>
      <vt:lpstr>Resources (2)</vt:lpstr>
      <vt:lpstr>Thank you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creator>EDF</dc:creator>
  <cp:lastModifiedBy>Phillipa Tucker</cp:lastModifiedBy>
  <cp:revision>67</cp:revision>
  <dcterms:created xsi:type="dcterms:W3CDTF">2019-03-25T10:17:14Z</dcterms:created>
  <dcterms:modified xsi:type="dcterms:W3CDTF">2022-11-02T12:10:08Z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0x010100E63139957FA64942B449677A35AF2335</vt:lpwstr>
  </property>
  <property fmtid="{D5CDD505-2E9C-101B-9397-08002B2CF9AE}" pid="3" name="MediaServiceImageTags">
    <vt:lpwstr/>
  </property>
</Properties>
</file>