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322" r:id="rId6"/>
    <p:sldId id="330" r:id="rId7"/>
    <p:sldId id="305" r:id="rId8"/>
    <p:sldId id="324" r:id="rId9"/>
    <p:sldId id="326" r:id="rId10"/>
    <p:sldId id="327" r:id="rId11"/>
    <p:sldId id="290" r:id="rId12"/>
    <p:sldId id="325" r:id="rId13"/>
    <p:sldId id="343" r:id="rId14"/>
    <p:sldId id="318" r:id="rId15"/>
    <p:sldId id="344" r:id="rId16"/>
    <p:sldId id="345" r:id="rId17"/>
    <p:sldId id="346" r:id="rId18"/>
    <p:sldId id="350" r:id="rId19"/>
    <p:sldId id="319" r:id="rId20"/>
    <p:sldId id="316" r:id="rId21"/>
    <p:sldId id="347" r:id="rId22"/>
    <p:sldId id="320" r:id="rId23"/>
    <p:sldId id="301" r:id="rId24"/>
    <p:sldId id="321" r:id="rId25"/>
    <p:sldId id="333" r:id="rId26"/>
    <p:sldId id="315" r:id="rId27"/>
    <p:sldId id="348" r:id="rId28"/>
    <p:sldId id="349" r:id="rId29"/>
    <p:sldId id="334" r:id="rId30"/>
    <p:sldId id="341" r:id="rId31"/>
    <p:sldId id="357" r:id="rId32"/>
    <p:sldId id="353" r:id="rId33"/>
    <p:sldId id="358" r:id="rId34"/>
    <p:sldId id="354" r:id="rId35"/>
    <p:sldId id="359" r:id="rId36"/>
    <p:sldId id="355" r:id="rId37"/>
    <p:sldId id="335" r:id="rId38"/>
    <p:sldId id="352" r:id="rId39"/>
    <p:sldId id="342" r:id="rId40"/>
    <p:sldId id="302" r:id="rId41"/>
    <p:sldId id="303" r:id="rId42"/>
    <p:sldId id="304" r:id="rId43"/>
    <p:sldId id="339" r:id="rId44"/>
    <p:sldId id="340" r:id="rId45"/>
    <p:sldId id="270"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BE204-8BE4-ED91-72EC-344070398AAC}" name="Andre Felix" initials="AF" userId="S::andre.felix@edf-feph.org::e3171001-5b56-4d23-8a76-a3d0a372bb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52"/>
    <a:srgbClr val="075884"/>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20574-26BC-4E33-7EE6-6F29C25C67C6}" v="2" dt="2022-09-19T14:20:35.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04" autoAdjust="0"/>
  </p:normalViewPr>
  <p:slideViewPr>
    <p:cSldViewPr snapToGrid="0">
      <p:cViewPr varScale="1">
        <p:scale>
          <a:sx n="64" d="100"/>
          <a:sy n="64" d="100"/>
        </p:scale>
        <p:origin x="14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James" userId="S::vanessa.james@edf-feph.org::22f34012-2e23-46c5-8f43-6f88d72c3c99" providerId="AD" clId="Web-{FED20574-26BC-4E33-7EE6-6F29C25C67C6}"/>
    <pc:docChg chg="modSld">
      <pc:chgData name="Vanessa James" userId="S::vanessa.james@edf-feph.org::22f34012-2e23-46c5-8f43-6f88d72c3c99" providerId="AD" clId="Web-{FED20574-26BC-4E33-7EE6-6F29C25C67C6}" dt="2022-09-19T14:20:35.623" v="1" actId="1076"/>
      <pc:docMkLst>
        <pc:docMk/>
      </pc:docMkLst>
      <pc:sldChg chg="modSp">
        <pc:chgData name="Vanessa James" userId="S::vanessa.james@edf-feph.org::22f34012-2e23-46c5-8f43-6f88d72c3c99" providerId="AD" clId="Web-{FED20574-26BC-4E33-7EE6-6F29C25C67C6}" dt="2022-09-19T14:20:35.623" v="1" actId="1076"/>
        <pc:sldMkLst>
          <pc:docMk/>
          <pc:sldMk cId="528640116" sldId="319"/>
        </pc:sldMkLst>
        <pc:grpChg chg="mod">
          <ac:chgData name="Vanessa James" userId="S::vanessa.james@edf-feph.org::22f34012-2e23-46c5-8f43-6f88d72c3c99" providerId="AD" clId="Web-{FED20574-26BC-4E33-7EE6-6F29C25C67C6}" dt="2022-09-19T14:20:35.623" v="1" actId="1076"/>
          <ac:grpSpMkLst>
            <pc:docMk/>
            <pc:sldMk cId="528640116" sldId="319"/>
            <ac:grpSpMk id="29" creationId="{8F4034C2-46C5-1E53-AA46-34474E323950}"/>
          </ac:grpSpMkLst>
        </pc:gr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08:12:22.102"/>
    </inkml:context>
    <inkml:brush xml:id="br0">
      <inkml:brushProperty name="width" value="0.01764" units="cm"/>
      <inkml:brushProperty name="height" value="0.01764" units="cm"/>
    </inkml:brush>
  </inkml:definitions>
  <inkml:trace contextRef="#ctx0" brushRef="#br0">0 0 24575,'1'1'0,"-1"0"0,0 0 0,1 0 0,-1 0 0,1 0 0,0 0 0,-1-1 0,1 1 0,-1 0 0,1 0 0,0-1 0,0 1 0,0 0 0,-1-1 0,1 1 0,0-1 0,0 1 0,0-1 0,0 1 0,0-1 0,1 1 0,30 9 0,-20-6 0,4 2 0,0 0 0,0 2 0,-1-1 0,0 2 0,-1 0 0,17 14 0,-4 3 0,-1 1 0,-2 1 0,23 33 0,-20-26 0,0-3 0,1-3 0,1 0 0,46 34 0,-33-29 0,56 58 0,-59-54 0,65 51 0,50 16 0,-131-87 0,0 0 0,37 39 0,-9-8 0,102 111 0,-106-107 0,85 76 0,-111-110 0,-1 1 0,-1 1 0,18 27 0,15 15 0,-18-23 0,3-2 0,1-1 0,1-2 0,2-2 0,72 45 0,-98-70 0,0 0 0,1 0 0,0-2 0,0 0 0,0-1 0,1 0 0,0-1 0,0-1 0,0-1 0,0 0 0,30-2 0,63 0 0,55-2 0,-138-2 0,49-13 0,-53 11 0,0 0 0,48-4 0,77 12 0,-92 0 0,0-2 0,57-7 0,36-33 0,-126 36 0,8-2 0,2 1 0,52-1 0,32 8 0,143-4 0,-123-18 0,13 0 0,-94 17 0,116-12 0,-114 9 0,0 2 0,88 7 0,-34 0 0,270-6 0,413 6 0,-581 18 0,-135-10 0,88 0 0,-101-7 0,-1 2 0,113 27 0,-101-17 0,101 9 0,-117-19 0,84 22 0,-70-13 0,-64-12 0,141 31 0,-131-27 0,0 1 0,-1 0 0,0 2 0,0 0 0,19 14 0,-24-14 0,0 0 0,1-1 0,0 0 0,1-2 0,0 0 0,0 0 0,0-2 0,1 0 0,0-1 0,0-1 0,0-1 0,0 0 0,23-1 0,-14 0 0,-1 1 0,1 1 0,-1 1 0,43 13 0,-52-12 0,10 0 0,0 0 0,30 0 0,18 2 0,92 29 0,-20-3 0,6-2 0,88 14 0,-147-35 0,508 33 0,-589-43 0,-1-1 0,1-1 0,0 0 0,0-1 0,-1 0 0,1-1 0,16-8 0,5-5 0,38-25 0,26-14 0,-50 32 0,-33 15 0,1 0 0,0 2 0,33-11 0,15 0 0,2 2 0,0 4 0,0 2 0,79-1 0,240 32 0,-335-11-1365,-35-5-5461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08:12:28.564"/>
    </inkml:context>
    <inkml:brush xml:id="br0">
      <inkml:brushProperty name="width" value="0.05" units="cm"/>
      <inkml:brushProperty name="height" value="0.0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vanessa.james@edf-feph.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Ascend project logo</a:t>
            </a:r>
          </a:p>
          <a:p>
            <a:r>
              <a:rPr lang="fr-BE" b="1" dirty="0"/>
              <a:t>Introduction to Strategic Communications for </a:t>
            </a:r>
            <a:r>
              <a:rPr lang="fr-BE" b="1" dirty="0" err="1"/>
              <a:t>DPO’s</a:t>
            </a:r>
            <a:endParaRPr lang="en-US" b="1" baseline="0" dirty="0"/>
          </a:p>
          <a:p>
            <a:r>
              <a:rPr lang="en-US" sz="1200" dirty="0"/>
              <a:t>September 19, 2022, 10:40 AM CEST</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dirty="0"/>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None/>
            </a:pPr>
            <a:r>
              <a:rPr lang="fr-BE" dirty="0"/>
              <a:t>W</a:t>
            </a:r>
            <a:r>
              <a:rPr lang="en-US" dirty="0"/>
              <a:t>hat is an audience? </a:t>
            </a:r>
            <a:endParaRPr lang="fr-BE" dirty="0"/>
          </a:p>
          <a:p>
            <a:pPr lvl="1"/>
            <a:r>
              <a:rPr lang="fr-BE" dirty="0"/>
              <a:t>People </a:t>
            </a:r>
            <a:r>
              <a:rPr lang="fr-BE" dirty="0" err="1"/>
              <a:t>that</a:t>
            </a:r>
            <a:r>
              <a:rPr lang="fr-BE" dirty="0"/>
              <a:t> </a:t>
            </a:r>
            <a:r>
              <a:rPr lang="fr-BE" dirty="0" err="1"/>
              <a:t>you</a:t>
            </a:r>
            <a:r>
              <a:rPr lang="fr-BE" dirty="0"/>
              <a:t> </a:t>
            </a:r>
            <a:r>
              <a:rPr lang="fr-BE" dirty="0" err="1"/>
              <a:t>want</a:t>
            </a:r>
            <a:r>
              <a:rPr lang="fr-BE" dirty="0"/>
              <a:t> to </a:t>
            </a:r>
            <a:r>
              <a:rPr lang="fr-BE" dirty="0" err="1"/>
              <a:t>convince</a:t>
            </a:r>
            <a:endParaRPr lang="fr-BE" dirty="0"/>
          </a:p>
          <a:p>
            <a:pPr lvl="1"/>
            <a:r>
              <a:rPr lang="fr-BE" dirty="0"/>
              <a:t>People </a:t>
            </a:r>
            <a:r>
              <a:rPr lang="fr-BE" dirty="0" err="1"/>
              <a:t>that</a:t>
            </a:r>
            <a:r>
              <a:rPr lang="fr-BE" dirty="0"/>
              <a:t> are </a:t>
            </a:r>
            <a:r>
              <a:rPr lang="fr-BE" dirty="0" err="1"/>
              <a:t>interested</a:t>
            </a:r>
            <a:r>
              <a:rPr lang="fr-BE" dirty="0"/>
              <a:t> in </a:t>
            </a:r>
            <a:r>
              <a:rPr lang="fr-BE" dirty="0" err="1"/>
              <a:t>what</a:t>
            </a:r>
            <a:r>
              <a:rPr lang="fr-BE" dirty="0"/>
              <a:t> </a:t>
            </a:r>
            <a:r>
              <a:rPr lang="fr-BE" dirty="0" err="1"/>
              <a:t>you</a:t>
            </a:r>
            <a:r>
              <a:rPr lang="fr-BE" dirty="0"/>
              <a:t> do</a:t>
            </a:r>
          </a:p>
          <a:p>
            <a:endParaRPr lang="fr-BE" dirty="0"/>
          </a:p>
          <a:p>
            <a:r>
              <a:rPr lang="fr-BE" dirty="0"/>
              <a:t>On the </a:t>
            </a:r>
            <a:r>
              <a:rPr lang="fr-BE" dirty="0" err="1"/>
              <a:t>left</a:t>
            </a:r>
            <a:r>
              <a:rPr lang="fr-BE" dirty="0"/>
              <a:t> </a:t>
            </a:r>
            <a:r>
              <a:rPr lang="fr-BE" dirty="0" err="1"/>
              <a:t>side</a:t>
            </a:r>
            <a:r>
              <a:rPr lang="fr-BE" dirty="0"/>
              <a:t>: photo - </a:t>
            </a:r>
            <a:r>
              <a:rPr lang="en-GB" dirty="0"/>
              <a:t>Lazar </a:t>
            </a:r>
            <a:r>
              <a:rPr lang="en-GB" dirty="0" err="1"/>
              <a:t>Lazarov</a:t>
            </a:r>
            <a:r>
              <a:rPr lang="en-GB" dirty="0"/>
              <a:t> - Deputy Prime Minister for Social Policies and Minister of </a:t>
            </a:r>
            <a:r>
              <a:rPr lang="en-GB" dirty="0" err="1"/>
              <a:t>Labor</a:t>
            </a:r>
            <a:r>
              <a:rPr lang="en-GB" dirty="0"/>
              <a:t> and Social Policy:</a:t>
            </a:r>
          </a:p>
          <a:p>
            <a:r>
              <a:rPr lang="en-GB" dirty="0"/>
              <a:t>On the right: stock photo of a person with disabilities and their families</a:t>
            </a: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13693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 THINK THIS IS A BIT TOO DEEP</a:t>
            </a:r>
          </a:p>
          <a:p>
            <a:r>
              <a:rPr lang="en-GB" sz="1200" b="1" dirty="0"/>
              <a:t>Step 1: define and find your audience</a:t>
            </a:r>
          </a:p>
          <a:p>
            <a:endParaRPr lang="en-GB" sz="1200" b="0" dirty="0"/>
          </a:p>
          <a:p>
            <a:pPr marL="0" indent="0">
              <a:buClr>
                <a:schemeClr val="accent1"/>
              </a:buClr>
              <a:buNone/>
            </a:pPr>
            <a:r>
              <a:rPr lang="fr-BE" dirty="0" err="1"/>
              <a:t>We</a:t>
            </a:r>
            <a:r>
              <a:rPr lang="fr-BE" dirty="0"/>
              <a:t> </a:t>
            </a:r>
            <a:r>
              <a:rPr lang="fr-BE" dirty="0" err="1"/>
              <a:t>often</a:t>
            </a:r>
            <a:r>
              <a:rPr lang="fr-BE" dirty="0"/>
              <a:t> </a:t>
            </a:r>
            <a:r>
              <a:rPr lang="fr-BE" dirty="0" err="1"/>
              <a:t>categorise</a:t>
            </a:r>
            <a:r>
              <a:rPr lang="fr-BE" dirty="0"/>
              <a:t> audiences as:</a:t>
            </a:r>
          </a:p>
          <a:p>
            <a:pPr>
              <a:buClr>
                <a:schemeClr val="accent1"/>
              </a:buClr>
            </a:pPr>
            <a:r>
              <a:rPr lang="fr-BE" b="1" dirty="0" err="1"/>
              <a:t>Primary</a:t>
            </a:r>
            <a:r>
              <a:rPr lang="fr-BE" b="1" dirty="0"/>
              <a:t> or </a:t>
            </a:r>
            <a:r>
              <a:rPr lang="fr-BE" b="1" dirty="0" err="1"/>
              <a:t>secondary</a:t>
            </a:r>
            <a:endParaRPr lang="fr-BE" b="1" dirty="0"/>
          </a:p>
          <a:p>
            <a:pPr>
              <a:buClr>
                <a:schemeClr val="accent1"/>
              </a:buClr>
            </a:pPr>
            <a:r>
              <a:rPr lang="fr-BE" b="1" dirty="0" err="1"/>
              <a:t>Internal</a:t>
            </a:r>
            <a:r>
              <a:rPr lang="fr-BE" b="1" dirty="0"/>
              <a:t> or </a:t>
            </a:r>
            <a:r>
              <a:rPr lang="fr-BE" b="1" dirty="0" err="1"/>
              <a:t>external</a:t>
            </a:r>
            <a:endParaRPr lang="fr-BE" b="1" dirty="0"/>
          </a:p>
          <a:p>
            <a:pPr>
              <a:buClr>
                <a:schemeClr val="accent1"/>
              </a:buClr>
            </a:pPr>
            <a:endParaRPr lang="fr-BE" b="1" dirty="0"/>
          </a:p>
          <a:p>
            <a:pPr marL="0" indent="0">
              <a:buClr>
                <a:schemeClr val="accent1"/>
              </a:buClr>
              <a:buNone/>
            </a:pPr>
            <a:r>
              <a:rPr lang="fr-BE" dirty="0"/>
              <a:t>Be as </a:t>
            </a:r>
            <a:r>
              <a:rPr lang="fr-BE" b="1" dirty="0" err="1"/>
              <a:t>precise</a:t>
            </a:r>
            <a:r>
              <a:rPr lang="fr-BE" b="1" dirty="0"/>
              <a:t> </a:t>
            </a:r>
            <a:r>
              <a:rPr lang="fr-BE" dirty="0"/>
              <a:t>and </a:t>
            </a:r>
            <a:r>
              <a:rPr lang="fr-BE" b="1" dirty="0"/>
              <a:t>exhaustive </a:t>
            </a:r>
            <a:r>
              <a:rPr lang="fr-BE" dirty="0"/>
              <a:t>as possible,</a:t>
            </a:r>
            <a:r>
              <a:rPr lang="fr-BE" b="1" dirty="0"/>
              <a:t> </a:t>
            </a:r>
            <a:r>
              <a:rPr lang="fr-BE" dirty="0" err="1"/>
              <a:t>it</a:t>
            </a:r>
            <a:r>
              <a:rPr lang="fr-BE" dirty="0"/>
              <a:t> </a:t>
            </a:r>
            <a:r>
              <a:rPr lang="fr-BE" dirty="0" err="1"/>
              <a:t>will</a:t>
            </a:r>
            <a:r>
              <a:rPr lang="fr-BE" dirty="0"/>
              <a:t> help </a:t>
            </a:r>
            <a:r>
              <a:rPr lang="fr-BE" dirty="0" err="1"/>
              <a:t>with</a:t>
            </a:r>
            <a:r>
              <a:rPr lang="fr-BE" dirty="0"/>
              <a:t>:</a:t>
            </a:r>
          </a:p>
          <a:p>
            <a:pPr>
              <a:buClr>
                <a:schemeClr val="accent1"/>
              </a:buClr>
            </a:pPr>
            <a:r>
              <a:rPr lang="en-US" sz="1200" b="0" dirty="0"/>
              <a:t>Where to find them</a:t>
            </a:r>
          </a:p>
          <a:p>
            <a:pPr>
              <a:buClr>
                <a:schemeClr val="accent1"/>
              </a:buClr>
            </a:pPr>
            <a:r>
              <a:rPr lang="en-US" dirty="0"/>
              <a:t>T</a:t>
            </a:r>
            <a:r>
              <a:rPr lang="en-US" sz="1200" b="0" dirty="0"/>
              <a:t>one and format to address them</a:t>
            </a:r>
          </a:p>
          <a:p>
            <a:pPr>
              <a:buClr>
                <a:schemeClr val="accent1"/>
              </a:buClr>
            </a:pPr>
            <a:r>
              <a:rPr lang="en-US" dirty="0"/>
              <a:t>Budget actions</a:t>
            </a:r>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407520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a:p>
            <a:pPr marL="0" indent="0">
              <a:buFontTx/>
              <a:buNone/>
            </a:pPr>
            <a:r>
              <a:rPr lang="en-GB" sz="1200" b="1" dirty="0"/>
              <a:t>Step 1: define and find your audience</a:t>
            </a:r>
          </a:p>
          <a:p>
            <a:pPr marL="0" indent="0">
              <a:buFontTx/>
              <a:buNone/>
            </a:pPr>
            <a:endParaRPr lang="fr-BE" dirty="0"/>
          </a:p>
          <a:p>
            <a:pPr marL="0" indent="0">
              <a:buFontTx/>
              <a:buNone/>
            </a:pPr>
            <a:endParaRPr lang="fr-BE" dirty="0"/>
          </a:p>
          <a:p>
            <a:pPr marL="0" indent="0">
              <a:buClr>
                <a:schemeClr val="accent1"/>
              </a:buClr>
              <a:buNone/>
            </a:pPr>
            <a:r>
              <a:rPr lang="en-US" b="1" dirty="0"/>
              <a:t>Target audience:</a:t>
            </a:r>
            <a:r>
              <a:rPr lang="en-US" dirty="0"/>
              <a:t> National councils (external)</a:t>
            </a:r>
          </a:p>
          <a:p>
            <a:pPr marL="0" indent="0">
              <a:buClr>
                <a:schemeClr val="accent1"/>
              </a:buClr>
              <a:buNone/>
            </a:pPr>
            <a:br>
              <a:rPr lang="en-US" dirty="0"/>
            </a:br>
            <a:r>
              <a:rPr lang="en-US" b="1" dirty="0"/>
              <a:t>Interests</a:t>
            </a:r>
            <a:r>
              <a:rPr lang="en-US" dirty="0"/>
              <a:t>: how EU laws can pressure their government; staying informed on disability news</a:t>
            </a:r>
          </a:p>
          <a:p>
            <a:pPr>
              <a:buClr>
                <a:schemeClr val="accent1"/>
              </a:buClr>
            </a:pPr>
            <a:endParaRPr lang="en-US" dirty="0"/>
          </a:p>
          <a:p>
            <a:pPr marL="0" indent="0">
              <a:buClr>
                <a:schemeClr val="accent1"/>
              </a:buClr>
              <a:buNone/>
            </a:pPr>
            <a:r>
              <a:rPr lang="en-US" b="1" dirty="0"/>
              <a:t>Messages: </a:t>
            </a:r>
            <a:r>
              <a:rPr lang="en-US" dirty="0"/>
              <a:t>EU law can be used as a pressure tool when it needs to be translated</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Specific newsletter, e-mails.</a:t>
            </a:r>
            <a:endParaRPr lang="en-US" b="1" dirty="0"/>
          </a:p>
          <a:p>
            <a:pPr marL="0" indent="0">
              <a:buFontTx/>
              <a:buNone/>
            </a:pPr>
            <a:endParaRPr lang="fr-BE" dirty="0"/>
          </a:p>
          <a:p>
            <a:pPr marL="171450" indent="-171450">
              <a:buFontTx/>
              <a:buChar char="-"/>
            </a:pPr>
            <a:r>
              <a:rPr lang="en-GB" dirty="0"/>
              <a:t>Images: EDF logo; Ana Peláez Narváez , member of the Spanish disability council</a:t>
            </a: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253494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1: define and find your audience</a:t>
            </a:r>
          </a:p>
          <a:p>
            <a:endParaRPr lang="en-GB" sz="1200" b="1" dirty="0"/>
          </a:p>
          <a:p>
            <a:pPr marL="0" indent="0">
              <a:buClr>
                <a:schemeClr val="accent1"/>
              </a:buClr>
              <a:buNone/>
            </a:pPr>
            <a:r>
              <a:rPr lang="en-US" b="1" dirty="0"/>
              <a:t>Target audience:</a:t>
            </a:r>
            <a:r>
              <a:rPr lang="en-US" dirty="0"/>
              <a:t> People working in the European Parliament</a:t>
            </a:r>
          </a:p>
          <a:p>
            <a:pPr marL="0" indent="0">
              <a:buClr>
                <a:schemeClr val="accent1"/>
              </a:buClr>
              <a:buNone/>
            </a:pPr>
            <a:br>
              <a:rPr lang="en-US" dirty="0"/>
            </a:br>
            <a:r>
              <a:rPr lang="en-US" b="1" dirty="0"/>
              <a:t>Interests</a:t>
            </a:r>
            <a:r>
              <a:rPr lang="en-US" dirty="0"/>
              <a:t>: legal texts, possible actions, how to make people vote for them</a:t>
            </a:r>
          </a:p>
          <a:p>
            <a:pPr marL="0" indent="0">
              <a:buClr>
                <a:schemeClr val="accent1"/>
              </a:buClr>
              <a:buNone/>
            </a:pPr>
            <a:endParaRPr lang="en-US" dirty="0"/>
          </a:p>
          <a:p>
            <a:pPr marL="0" indent="0">
              <a:buClr>
                <a:schemeClr val="accent1"/>
              </a:buClr>
              <a:buNone/>
            </a:pPr>
            <a:r>
              <a:rPr lang="en-US" b="1" dirty="0"/>
              <a:t>Messages: </a:t>
            </a:r>
            <a:r>
              <a:rPr lang="en-US" dirty="0"/>
              <a:t>what disability activists need to see improve; how they can vote for them</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Twitter, Meetings</a:t>
            </a:r>
          </a:p>
          <a:p>
            <a:pPr marL="0" indent="0">
              <a:buClr>
                <a:schemeClr val="accent1"/>
              </a:buClr>
              <a:buNone/>
            </a:pPr>
            <a:endParaRPr lang="en-US" b="1" dirty="0"/>
          </a:p>
          <a:p>
            <a:pPr marL="0" indent="0">
              <a:buClr>
                <a:schemeClr val="accent1"/>
              </a:buClr>
              <a:buNone/>
            </a:pPr>
            <a:r>
              <a:rPr lang="en-US" b="1" dirty="0"/>
              <a:t>Image: </a:t>
            </a:r>
            <a:r>
              <a:rPr lang="en-GB" b="0" dirty="0"/>
              <a:t>MEP </a:t>
            </a:r>
            <a:r>
              <a:rPr lang="en-GB" b="0" dirty="0" err="1"/>
              <a:t>Atidzhe</a:t>
            </a:r>
            <a:r>
              <a:rPr lang="en-GB" b="0" dirty="0"/>
              <a:t> </a:t>
            </a:r>
            <a:r>
              <a:rPr lang="en-GB" b="0" dirty="0" err="1"/>
              <a:t>Alieva-Veli</a:t>
            </a:r>
            <a:r>
              <a:rPr lang="en-GB" b="0" dirty="0"/>
              <a:t>, member of the European Parliament's Disability Intergroup</a:t>
            </a:r>
            <a:endParaRPr lang="en-US" b="0" dirty="0"/>
          </a:p>
          <a:p>
            <a:pPr marL="171450" indent="-171450">
              <a:buFontTx/>
              <a:buChar char="-"/>
            </a:pP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337514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1: define and find your audience</a:t>
            </a:r>
          </a:p>
          <a:p>
            <a:endParaRPr lang="en-GB" sz="1200" b="1" dirty="0"/>
          </a:p>
          <a:p>
            <a:pPr marL="0" indent="0">
              <a:buClr>
                <a:schemeClr val="accent1"/>
              </a:buClr>
              <a:buNone/>
            </a:pPr>
            <a:r>
              <a:rPr lang="en-US" b="1" dirty="0"/>
              <a:t>Target audience:</a:t>
            </a:r>
            <a:r>
              <a:rPr lang="en-US" dirty="0"/>
              <a:t> People working in the disability field</a:t>
            </a:r>
          </a:p>
          <a:p>
            <a:pPr marL="0" indent="0">
              <a:buClr>
                <a:schemeClr val="accent1"/>
              </a:buClr>
              <a:buNone/>
            </a:pPr>
            <a:br>
              <a:rPr lang="en-US" dirty="0"/>
            </a:br>
            <a:r>
              <a:rPr lang="en-US" b="1" dirty="0"/>
              <a:t>Interests</a:t>
            </a:r>
            <a:r>
              <a:rPr lang="en-US" dirty="0"/>
              <a:t>: analysis of initiatives, relevant events</a:t>
            </a:r>
          </a:p>
          <a:p>
            <a:pPr marL="0" indent="0">
              <a:buClr>
                <a:schemeClr val="accent1"/>
              </a:buClr>
              <a:buNone/>
            </a:pPr>
            <a:endParaRPr lang="en-US" dirty="0"/>
          </a:p>
          <a:p>
            <a:pPr marL="0" indent="0">
              <a:buClr>
                <a:schemeClr val="accent1"/>
              </a:buClr>
              <a:buNone/>
            </a:pPr>
            <a:r>
              <a:rPr lang="en-US" b="1" dirty="0"/>
              <a:t>Messages: </a:t>
            </a:r>
            <a:r>
              <a:rPr lang="en-US" dirty="0"/>
              <a:t>technical analysis, upcoming initiatives</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E-mail, newsletter, website</a:t>
            </a:r>
          </a:p>
          <a:p>
            <a:pPr marL="0" indent="0">
              <a:buClr>
                <a:schemeClr val="accent1"/>
              </a:buClr>
              <a:buNone/>
            </a:pPr>
            <a:endParaRPr lang="en-US" b="1" dirty="0"/>
          </a:p>
          <a:p>
            <a:pPr marL="0" indent="0">
              <a:buClr>
                <a:schemeClr val="accent1"/>
              </a:buClr>
              <a:buNone/>
            </a:pPr>
            <a:r>
              <a:rPr lang="en-US" b="1" dirty="0"/>
              <a:t>Image: </a:t>
            </a:r>
            <a:r>
              <a:rPr lang="en-GB" b="0" dirty="0"/>
              <a:t>Grey circle saying "Your photo here"</a:t>
            </a:r>
            <a:endParaRPr lang="en-US" b="0" dirty="0"/>
          </a:p>
          <a:p>
            <a:pPr marL="171450" indent="-171450">
              <a:buFontTx/>
              <a:buChar char="-"/>
            </a:pP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223577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1: define and find your audience</a:t>
            </a:r>
          </a:p>
          <a:p>
            <a:endParaRPr lang="en-GB" sz="1200" b="1" dirty="0"/>
          </a:p>
          <a:p>
            <a:pPr marL="0" indent="0">
              <a:buClr>
                <a:schemeClr val="accent1"/>
              </a:buClr>
              <a:buNone/>
            </a:pPr>
            <a:r>
              <a:rPr lang="en-US" b="1" dirty="0"/>
              <a:t>Target audience:</a:t>
            </a:r>
            <a:r>
              <a:rPr lang="en-US" dirty="0"/>
              <a:t> EDF’s Members</a:t>
            </a:r>
          </a:p>
          <a:p>
            <a:pPr marL="0" indent="0">
              <a:buClr>
                <a:schemeClr val="accent1"/>
              </a:buClr>
              <a:buNone/>
            </a:pPr>
            <a:br>
              <a:rPr lang="en-US" dirty="0"/>
            </a:br>
            <a:r>
              <a:rPr lang="en-US" b="1" dirty="0"/>
              <a:t>Interests</a:t>
            </a:r>
            <a:r>
              <a:rPr lang="en-US" dirty="0"/>
              <a:t>: relevant events, how EU laws can have an impact at national level, knowing about the latest developments in EU-disability rights, connecting with other </a:t>
            </a:r>
            <a:r>
              <a:rPr lang="en-US" dirty="0" err="1"/>
              <a:t>organisations</a:t>
            </a:r>
            <a:r>
              <a:rPr lang="en-US" dirty="0"/>
              <a:t> to have a bigger impact</a:t>
            </a:r>
          </a:p>
          <a:p>
            <a:pPr marL="0" indent="0">
              <a:buClr>
                <a:schemeClr val="accent1"/>
              </a:buClr>
              <a:buNone/>
            </a:pPr>
            <a:endParaRPr lang="en-US" dirty="0"/>
          </a:p>
          <a:p>
            <a:pPr marL="0" indent="0">
              <a:buClr>
                <a:schemeClr val="accent1"/>
              </a:buClr>
              <a:buNone/>
            </a:pPr>
            <a:r>
              <a:rPr lang="en-US" b="1" dirty="0"/>
              <a:t>Messages: </a:t>
            </a:r>
            <a:r>
              <a:rPr lang="en-US" dirty="0"/>
              <a:t>how to register for an event, how to bring your input as a national organization on an EU paper/initiative</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direct E-mail, specific newsletters, members area on website, online and face-to-face meeting</a:t>
            </a:r>
            <a:endParaRPr lang="en-US" b="1" dirty="0"/>
          </a:p>
          <a:p>
            <a:pPr marL="0" indent="0">
              <a:buClr>
                <a:schemeClr val="accent1"/>
              </a:buClr>
              <a:buNone/>
            </a:pPr>
            <a:endParaRPr lang="en-US" b="1" dirty="0"/>
          </a:p>
          <a:p>
            <a:pPr marL="0" indent="0">
              <a:buClr>
                <a:schemeClr val="accent1"/>
              </a:buClr>
              <a:buNone/>
            </a:pPr>
            <a:r>
              <a:rPr lang="en-US" b="1" dirty="0"/>
              <a:t>Image: </a:t>
            </a:r>
            <a:r>
              <a:rPr lang="fr-BE" b="0" dirty="0" err="1"/>
              <a:t>EDF’s</a:t>
            </a:r>
            <a:r>
              <a:rPr lang="fr-BE" b="0" dirty="0"/>
              <a:t> logo</a:t>
            </a:r>
            <a:endParaRPr lang="en-US" b="0" dirty="0"/>
          </a:p>
          <a:p>
            <a:pPr marL="171450" indent="-171450">
              <a:buFontTx/>
              <a:buChar char="-"/>
            </a:pP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29471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1: define and find your audience</a:t>
            </a:r>
          </a:p>
          <a:p>
            <a:endParaRPr lang="en-GB" sz="1200" b="0" dirty="0"/>
          </a:p>
          <a:p>
            <a:pPr marL="0" indent="0">
              <a:buClr>
                <a:schemeClr val="accent1"/>
              </a:buClr>
              <a:buNone/>
            </a:pPr>
            <a:r>
              <a:rPr lang="fr-BE" dirty="0"/>
              <a:t>You </a:t>
            </a:r>
            <a:r>
              <a:rPr lang="fr-BE" dirty="0" err="1"/>
              <a:t>don’t</a:t>
            </a:r>
            <a:r>
              <a:rPr lang="fr-BE" dirty="0"/>
              <a:t> </a:t>
            </a:r>
            <a:r>
              <a:rPr lang="fr-BE" dirty="0" err="1"/>
              <a:t>need</a:t>
            </a:r>
            <a:r>
              <a:rPr lang="fr-BE" dirty="0"/>
              <a:t> to </a:t>
            </a:r>
            <a:r>
              <a:rPr lang="fr-BE" dirty="0" err="1"/>
              <a:t>be</a:t>
            </a:r>
            <a:r>
              <a:rPr lang="fr-BE" dirty="0"/>
              <a:t> </a:t>
            </a:r>
            <a:r>
              <a:rPr lang="fr-BE" dirty="0" err="1"/>
              <a:t>published</a:t>
            </a:r>
            <a:r>
              <a:rPr lang="fr-BE" dirty="0"/>
              <a:t> in </a:t>
            </a:r>
            <a:r>
              <a:rPr lang="fr-BE" dirty="0" err="1"/>
              <a:t>every</a:t>
            </a:r>
            <a:r>
              <a:rPr lang="fr-BE" dirty="0"/>
              <a:t> media and </a:t>
            </a:r>
            <a:r>
              <a:rPr lang="fr-BE" dirty="0" err="1"/>
              <a:t>present</a:t>
            </a:r>
            <a:r>
              <a:rPr lang="fr-BE" dirty="0"/>
              <a:t> on </a:t>
            </a:r>
            <a:r>
              <a:rPr lang="fr-BE" dirty="0" err="1"/>
              <a:t>every</a:t>
            </a:r>
            <a:r>
              <a:rPr lang="fr-BE" dirty="0"/>
              <a:t> social media</a:t>
            </a:r>
          </a:p>
          <a:p>
            <a:pPr marL="0" indent="0">
              <a:buClr>
                <a:schemeClr val="accent1"/>
              </a:buClr>
              <a:buNone/>
            </a:pPr>
            <a:r>
              <a:rPr lang="fr-BE" dirty="0" err="1"/>
              <a:t>Choose</a:t>
            </a:r>
            <a:r>
              <a:rPr lang="fr-BE" dirty="0"/>
              <a:t> </a:t>
            </a:r>
            <a:r>
              <a:rPr lang="fr-BE" dirty="0" err="1"/>
              <a:t>based</a:t>
            </a:r>
            <a:r>
              <a:rPr lang="fr-BE" dirty="0"/>
              <a:t> on </a:t>
            </a:r>
            <a:r>
              <a:rPr lang="fr-BE" dirty="0" err="1"/>
              <a:t>your</a:t>
            </a:r>
            <a:r>
              <a:rPr lang="fr-BE" dirty="0"/>
              <a:t> audience and communication goal</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1249419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2: define your messages</a:t>
            </a:r>
          </a:p>
          <a:p>
            <a:endParaRPr lang="en-GB" sz="1200" b="1" dirty="0"/>
          </a:p>
          <a:p>
            <a:r>
              <a:rPr lang="en-GB" sz="1200" b="1" dirty="0"/>
              <a:t>Key messages are</a:t>
            </a:r>
          </a:p>
          <a:p>
            <a:r>
              <a:rPr lang="en-US" dirty="0"/>
              <a:t>are main points of information you want your audience to </a:t>
            </a:r>
            <a:r>
              <a:rPr lang="en-US" b="1" dirty="0"/>
              <a:t>hear</a:t>
            </a:r>
            <a:r>
              <a:rPr lang="en-US" dirty="0"/>
              <a:t>, </a:t>
            </a:r>
            <a:r>
              <a:rPr lang="en-US" b="1" dirty="0"/>
              <a:t>understand</a:t>
            </a:r>
            <a:r>
              <a:rPr lang="en-US" dirty="0"/>
              <a:t>, and </a:t>
            </a:r>
            <a:r>
              <a:rPr lang="en-US" b="1" dirty="0"/>
              <a:t>remember</a:t>
            </a:r>
          </a:p>
          <a:p>
            <a:r>
              <a:rPr lang="en-GB" dirty="0"/>
              <a:t>should be </a:t>
            </a:r>
            <a:r>
              <a:rPr lang="en-GB" b="1" dirty="0"/>
              <a:t>clear </a:t>
            </a:r>
            <a:r>
              <a:rPr lang="en-GB" dirty="0"/>
              <a:t>and</a:t>
            </a:r>
            <a:r>
              <a:rPr lang="en-GB" b="1" dirty="0"/>
              <a:t> authentic</a:t>
            </a:r>
          </a:p>
          <a:p>
            <a:r>
              <a:rPr lang="en-GB" dirty="0"/>
              <a:t>Tells people about your position regarding a </a:t>
            </a:r>
            <a:r>
              <a:rPr lang="en-GB" b="1" dirty="0"/>
              <a:t>promise, a mission or a vision</a:t>
            </a:r>
          </a:p>
          <a:p>
            <a:r>
              <a:rPr lang="fr-BE" dirty="0" err="1"/>
              <a:t>Should</a:t>
            </a:r>
            <a:r>
              <a:rPr lang="fr-BE" dirty="0"/>
              <a:t> </a:t>
            </a:r>
            <a:r>
              <a:rPr lang="fr-BE" b="1" dirty="0" err="1"/>
              <a:t>always</a:t>
            </a:r>
            <a:r>
              <a:rPr lang="fr-BE" b="1" dirty="0"/>
              <a:t> </a:t>
            </a:r>
            <a:r>
              <a:rPr lang="fr-BE" b="1" dirty="0" err="1"/>
              <a:t>reflect</a:t>
            </a:r>
            <a:r>
              <a:rPr lang="fr-BE" b="1" dirty="0"/>
              <a:t> the </a:t>
            </a:r>
            <a:r>
              <a:rPr lang="fr-BE" b="1" dirty="0" err="1"/>
              <a:t>truth</a:t>
            </a:r>
            <a:endParaRPr lang="fr-BE" b="1" dirty="0"/>
          </a:p>
          <a:p>
            <a:r>
              <a:rPr lang="fr-BE" dirty="0" err="1"/>
              <a:t>Should</a:t>
            </a:r>
            <a:r>
              <a:rPr lang="fr-BE" b="1" dirty="0"/>
              <a:t> </a:t>
            </a:r>
            <a:r>
              <a:rPr lang="fr-BE" b="1" dirty="0" err="1"/>
              <a:t>take</a:t>
            </a:r>
            <a:r>
              <a:rPr lang="fr-BE" b="1" dirty="0"/>
              <a:t> </a:t>
            </a:r>
            <a:r>
              <a:rPr lang="fr-BE" b="1" dirty="0" err="1"/>
              <a:t>your</a:t>
            </a:r>
            <a:r>
              <a:rPr lang="fr-BE" b="1" dirty="0"/>
              <a:t> audience expectations </a:t>
            </a:r>
            <a:r>
              <a:rPr lang="fr-BE" b="1" dirty="0" err="1"/>
              <a:t>into</a:t>
            </a:r>
            <a:r>
              <a:rPr lang="fr-BE" b="1" dirty="0"/>
              <a:t> </a:t>
            </a:r>
            <a:r>
              <a:rPr lang="fr-BE" b="1" dirty="0" err="1"/>
              <a:t>account</a:t>
            </a:r>
            <a:endParaRPr lang="fr-BE" b="1" dirty="0"/>
          </a:p>
          <a:p>
            <a:endParaRPr lang="en-US" b="1"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82616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2: define your messages</a:t>
            </a:r>
          </a:p>
          <a:p>
            <a:endParaRPr lang="en-GB" sz="1200" b="1" dirty="0"/>
          </a:p>
          <a:p>
            <a:r>
              <a:rPr lang="en-GB" sz="1200" b="1" dirty="0"/>
              <a:t>Examples of messages</a:t>
            </a:r>
          </a:p>
          <a:p>
            <a:r>
              <a:rPr lang="en-US" sz="1200" b="0" dirty="0"/>
              <a:t>We want all buildings to be accessible</a:t>
            </a:r>
          </a:p>
          <a:p>
            <a:r>
              <a:rPr lang="fr-BE" sz="1200" b="0" dirty="0" err="1"/>
              <a:t>We</a:t>
            </a:r>
            <a:r>
              <a:rPr lang="fr-BE" sz="1200" b="0" dirty="0"/>
              <a:t> </a:t>
            </a:r>
            <a:r>
              <a:rPr lang="en-US" sz="1200" b="0" dirty="0"/>
              <a:t>want persons all persons to be able to vote for the next EU elections</a:t>
            </a:r>
          </a:p>
          <a:p>
            <a:r>
              <a:rPr lang="en-US" sz="1200" b="0" dirty="0"/>
              <a:t>We want the Bulgarian State to increase disability allowances</a:t>
            </a:r>
            <a:endParaRPr lang="fr-BE"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126271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3: define your communication goals</a:t>
            </a:r>
          </a:p>
          <a:p>
            <a:pPr marL="0" indent="0">
              <a:buNone/>
            </a:pPr>
            <a:r>
              <a:rPr lang="fr-BE" dirty="0" err="1"/>
              <a:t>Several</a:t>
            </a:r>
            <a:r>
              <a:rPr lang="fr-BE" dirty="0"/>
              <a:t> possible communication goals: </a:t>
            </a:r>
          </a:p>
          <a:p>
            <a:r>
              <a:rPr lang="fr-BE" dirty="0" err="1"/>
              <a:t>Creating</a:t>
            </a:r>
            <a:r>
              <a:rPr lang="fr-BE" dirty="0"/>
              <a:t> </a:t>
            </a:r>
            <a:r>
              <a:rPr lang="fr-BE" dirty="0" err="1"/>
              <a:t>interest</a:t>
            </a:r>
            <a:r>
              <a:rPr lang="fr-BE" dirty="0"/>
              <a:t>/trust</a:t>
            </a:r>
          </a:p>
          <a:p>
            <a:r>
              <a:rPr lang="fr-BE" dirty="0"/>
              <a:t>Building </a:t>
            </a:r>
            <a:r>
              <a:rPr lang="fr-BE" dirty="0" err="1"/>
              <a:t>Awareness</a:t>
            </a:r>
            <a:endParaRPr lang="fr-BE" dirty="0"/>
          </a:p>
          <a:p>
            <a:r>
              <a:rPr lang="fr-BE" dirty="0" err="1"/>
              <a:t>Providing</a:t>
            </a:r>
            <a:r>
              <a:rPr lang="fr-BE" dirty="0"/>
              <a:t>/</a:t>
            </a:r>
            <a:r>
              <a:rPr lang="fr-BE" dirty="0" err="1"/>
              <a:t>receiving</a:t>
            </a:r>
            <a:r>
              <a:rPr lang="fr-BE" dirty="0"/>
              <a:t> information</a:t>
            </a:r>
          </a:p>
          <a:p>
            <a:r>
              <a:rPr lang="fr-BE" dirty="0" err="1"/>
              <a:t>Reporting</a:t>
            </a:r>
            <a:endParaRPr lang="fr-BE" dirty="0"/>
          </a:p>
          <a:p>
            <a:r>
              <a:rPr lang="fr-BE" dirty="0" err="1"/>
              <a:t>Creating</a:t>
            </a:r>
            <a:r>
              <a:rPr lang="fr-BE" dirty="0"/>
              <a:t> engagement</a:t>
            </a:r>
          </a:p>
          <a:p>
            <a:r>
              <a:rPr lang="fr-BE" dirty="0" err="1"/>
              <a:t>Maintaining</a:t>
            </a:r>
            <a:r>
              <a:rPr lang="fr-BE" dirty="0"/>
              <a:t> relations</a:t>
            </a:r>
          </a:p>
          <a:p>
            <a:r>
              <a:rPr lang="fr-BE" dirty="0"/>
              <a:t>And more</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411452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mj-lt"/>
              <a:buNone/>
            </a:pPr>
            <a:r>
              <a:rPr lang="en-GB" sz="1200" b="1" dirty="0"/>
              <a:t>Information and </a:t>
            </a:r>
            <a:r>
              <a:rPr lang="en-US" b="1" dirty="0"/>
              <a:t>Introduction</a:t>
            </a:r>
          </a:p>
          <a:p>
            <a:pPr marL="0" indent="0">
              <a:lnSpc>
                <a:spcPct val="150000"/>
              </a:lnSpc>
              <a:buFont typeface="+mj-lt"/>
              <a:buNone/>
            </a:pPr>
            <a:endParaRPr lang="en-US" b="1" dirty="0"/>
          </a:p>
          <a:p>
            <a:pPr marL="0" indent="0">
              <a:buNone/>
            </a:pPr>
            <a:r>
              <a:rPr lang="en-US" sz="1200" dirty="0"/>
              <a:t>Moderation by:</a:t>
            </a:r>
          </a:p>
          <a:p>
            <a:pPr marL="0" indent="0">
              <a:buFont typeface="Arial" panose="020B0604020202020204" pitchFamily="34" charset="0"/>
              <a:buNone/>
            </a:pPr>
            <a:r>
              <a:rPr lang="en-GB" sz="1200" b="1" dirty="0"/>
              <a:t>Vanessa James</a:t>
            </a:r>
          </a:p>
          <a:p>
            <a:pPr marL="0" indent="0">
              <a:buFont typeface="Arial" panose="020B0604020202020204" pitchFamily="34" charset="0"/>
              <a:buNone/>
            </a:pPr>
            <a:r>
              <a:rPr lang="en-GB" sz="1200" dirty="0"/>
              <a:t>European Disability Forum</a:t>
            </a:r>
          </a:p>
          <a:p>
            <a:pPr marL="0" indent="0">
              <a:buFont typeface="Arial" panose="020B0604020202020204" pitchFamily="34" charset="0"/>
              <a:buNone/>
            </a:pPr>
            <a:r>
              <a:rPr lang="en-GB" sz="1200" kern="0" dirty="0">
                <a:solidFill>
                  <a:prstClr val="black"/>
                </a:solidFill>
                <a:hlinkClick r:id="rId3"/>
              </a:rPr>
              <a:t>vanessa.james@edf-feph.org</a:t>
            </a:r>
            <a:endParaRPr lang="en-GB" sz="1200" kern="0" dirty="0">
              <a:solidFill>
                <a:prstClr val="black"/>
              </a:solidFill>
            </a:endParaRPr>
          </a:p>
          <a:p>
            <a:pPr marL="0" indent="0">
              <a:buFont typeface="Arial" panose="020B0604020202020204" pitchFamily="34" charset="0"/>
              <a:buNone/>
            </a:pPr>
            <a:endParaRPr lang="en-GB" sz="1200" kern="0" dirty="0">
              <a:solidFill>
                <a:prstClr val="black"/>
              </a:solidFill>
            </a:endParaRPr>
          </a:p>
          <a:p>
            <a:pPr marL="0" indent="0">
              <a:buFont typeface="Arial" panose="020B0604020202020204" pitchFamily="34" charset="0"/>
              <a:buNone/>
            </a:pPr>
            <a:r>
              <a:rPr lang="en-GB" sz="1200" kern="0" dirty="0">
                <a:solidFill>
                  <a:prstClr val="black"/>
                </a:solidFill>
              </a:rPr>
              <a:t>Created by EDF’s communications team</a:t>
            </a:r>
          </a:p>
          <a:p>
            <a:pPr marL="0" indent="0">
              <a:buFont typeface="Arial" panose="020B0604020202020204" pitchFamily="34" charset="0"/>
              <a:buNone/>
            </a:pPr>
            <a:endParaRPr lang="en-GB" sz="1200" kern="0" dirty="0">
              <a:solidFill>
                <a:prstClr val="black"/>
              </a:solidFill>
            </a:endParaRPr>
          </a:p>
          <a:p>
            <a:pPr marL="0" indent="0">
              <a:buFont typeface="Arial" panose="020B0604020202020204" pitchFamily="34" charset="0"/>
              <a:buNone/>
            </a:pPr>
            <a:r>
              <a:rPr lang="en-US" sz="1200" kern="0" dirty="0">
                <a:solidFill>
                  <a:prstClr val="black"/>
                </a:solidFill>
              </a:rPr>
              <a:t>1h20 hours workshop with activities and Q&amp;A</a:t>
            </a:r>
          </a:p>
          <a:p>
            <a:pPr marL="0" indent="0">
              <a:buFont typeface="Arial" panose="020B0604020202020204" pitchFamily="34" charset="0"/>
              <a:buNone/>
            </a:pPr>
            <a:r>
              <a:rPr lang="en-US" sz="1200" kern="0" dirty="0">
                <a:solidFill>
                  <a:prstClr val="black"/>
                </a:solidFill>
              </a:rPr>
              <a:t>For any questions during or after the activities, use the chat-box</a:t>
            </a:r>
          </a:p>
          <a:p>
            <a:pPr marL="0" indent="0">
              <a:buFont typeface="Arial" panose="020B0604020202020204" pitchFamily="34" charset="0"/>
              <a:buNone/>
            </a:pPr>
            <a:r>
              <a:rPr lang="en-US" sz="1200" kern="0" dirty="0">
                <a:solidFill>
                  <a:prstClr val="black"/>
                </a:solidFill>
              </a:rPr>
              <a:t>The content of the workshop has been created based on EDF’s experience. EDF is aware that the impact of the suggested methods might differ depending on the country and/or audience. The workshop mainly aims at exchanging good practices and successes between </a:t>
            </a:r>
            <a:r>
              <a:rPr lang="en-US" sz="1200" kern="0" dirty="0" err="1">
                <a:solidFill>
                  <a:prstClr val="black"/>
                </a:solidFill>
              </a:rPr>
              <a:t>organisations</a:t>
            </a:r>
            <a:r>
              <a:rPr lang="en-US" sz="1200" kern="0" dirty="0">
                <a:solidFill>
                  <a:prstClr val="black"/>
                </a:solidFill>
              </a:rPr>
              <a:t> and countries.</a:t>
            </a:r>
          </a:p>
          <a:p>
            <a:pPr marL="0" indent="0" defTabSz="457200" eaLnBrk="0" fontAlgn="base" hangingPunct="0">
              <a:lnSpc>
                <a:spcPct val="150000"/>
              </a:lnSpc>
              <a:spcBef>
                <a:spcPts val="662"/>
              </a:spcBef>
              <a:spcAft>
                <a:spcPts val="662"/>
              </a:spcAft>
              <a:buFont typeface="Arial" panose="020B0604020202020204" pitchFamily="34" charset="0"/>
              <a:buNone/>
              <a:defRPr/>
            </a:pPr>
            <a:endParaRPr lang="en-GB" sz="1200"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36677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sz="1200" b="1" dirty="0"/>
              <a:t>Step 3: define your communication goals</a:t>
            </a:r>
          </a:p>
          <a:p>
            <a:pPr>
              <a:buFontTx/>
              <a:buNone/>
            </a:pPr>
            <a:endParaRPr lang="en-GB" sz="1200" b="1" dirty="0"/>
          </a:p>
          <a:p>
            <a:pPr marL="0" indent="0">
              <a:buNone/>
            </a:pPr>
            <a:r>
              <a:rPr lang="en-US" dirty="0"/>
              <a:t>Your goals should always be </a:t>
            </a:r>
            <a:r>
              <a:rPr lang="en-US" b="1" dirty="0"/>
              <a:t>SMART</a:t>
            </a:r>
            <a:r>
              <a:rPr lang="en-US" dirty="0"/>
              <a:t>:</a:t>
            </a:r>
          </a:p>
          <a:p>
            <a:pPr marL="0" indent="0">
              <a:buNone/>
            </a:pPr>
            <a:r>
              <a:rPr lang="en-US" dirty="0"/>
              <a:t>S: specific: message, audience, impact</a:t>
            </a:r>
          </a:p>
          <a:p>
            <a:pPr marL="0" indent="0">
              <a:buNone/>
            </a:pPr>
            <a:r>
              <a:rPr lang="en-US" dirty="0"/>
              <a:t>M: measurable: Key performance indicator</a:t>
            </a:r>
          </a:p>
          <a:p>
            <a:pPr marL="0" indent="0">
              <a:buNone/>
            </a:pPr>
            <a:r>
              <a:rPr lang="en-US" dirty="0"/>
              <a:t>A: achievable: enough time, knowledge, budget, resources</a:t>
            </a:r>
          </a:p>
          <a:p>
            <a:pPr marL="0" indent="0">
              <a:buNone/>
            </a:pPr>
            <a:r>
              <a:rPr lang="en-US" dirty="0"/>
              <a:t>R: relevant: fit the desired results</a:t>
            </a:r>
          </a:p>
          <a:p>
            <a:pPr marL="0" indent="0">
              <a:buNone/>
            </a:pPr>
            <a:r>
              <a:rPr lang="en-US" dirty="0"/>
              <a:t>T: time-bound: is planned</a:t>
            </a:r>
          </a:p>
          <a:p>
            <a:pPr>
              <a:buFontTx/>
              <a:buNone/>
            </a:pP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45645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Step 3: define your communication goals</a:t>
            </a: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E.g</a:t>
            </a:r>
            <a:r>
              <a:rPr lang="fr-BE" dirty="0"/>
              <a:t>: call for </a:t>
            </a:r>
            <a:r>
              <a:rPr lang="fr-BE" dirty="0" err="1"/>
              <a:t>submission</a:t>
            </a: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indent="0">
              <a:buClr>
                <a:schemeClr val="accent1"/>
              </a:buClr>
              <a:buNone/>
            </a:pPr>
            <a:r>
              <a:rPr lang="fr-BE" dirty="0" err="1"/>
              <a:t>Ensure</a:t>
            </a:r>
            <a:r>
              <a:rPr lang="fr-BE" dirty="0"/>
              <a:t> </a:t>
            </a:r>
            <a:r>
              <a:rPr lang="fr-BE" dirty="0" err="1"/>
              <a:t>that</a:t>
            </a:r>
            <a:r>
              <a:rPr lang="fr-BE" dirty="0"/>
              <a:t> </a:t>
            </a:r>
            <a:r>
              <a:rPr lang="fr-BE" dirty="0" err="1"/>
              <a:t>you</a:t>
            </a:r>
            <a:r>
              <a:rPr lang="fr-BE" dirty="0"/>
              <a:t> have a follow-up plan: </a:t>
            </a:r>
          </a:p>
          <a:p>
            <a:pPr>
              <a:buClr>
                <a:schemeClr val="accent1"/>
              </a:buClr>
              <a:buFontTx/>
              <a:buChar char="-"/>
            </a:pPr>
            <a:r>
              <a:rPr lang="fr-BE" dirty="0"/>
              <a:t>How to engage </a:t>
            </a:r>
            <a:r>
              <a:rPr lang="fr-BE" dirty="0" err="1"/>
              <a:t>persons</a:t>
            </a:r>
            <a:r>
              <a:rPr lang="fr-BE" dirty="0"/>
              <a:t> </a:t>
            </a:r>
            <a:r>
              <a:rPr lang="fr-BE" dirty="0" err="1"/>
              <a:t>again</a:t>
            </a:r>
            <a:r>
              <a:rPr lang="fr-BE" dirty="0"/>
              <a:t> (newsletter </a:t>
            </a:r>
            <a:r>
              <a:rPr lang="fr-BE" dirty="0" err="1"/>
              <a:t>list</a:t>
            </a:r>
            <a:r>
              <a:rPr lang="fr-BE" dirty="0"/>
              <a:t>, </a:t>
            </a:r>
            <a:r>
              <a:rPr lang="fr-BE" dirty="0" err="1"/>
              <a:t>ask</a:t>
            </a:r>
            <a:r>
              <a:rPr lang="fr-BE" dirty="0"/>
              <a:t> </a:t>
            </a:r>
            <a:r>
              <a:rPr lang="fr-BE" dirty="0" err="1"/>
              <a:t>them</a:t>
            </a:r>
            <a:r>
              <a:rPr lang="fr-BE" dirty="0"/>
              <a:t> to like pages);</a:t>
            </a:r>
          </a:p>
          <a:p>
            <a:pPr>
              <a:buClr>
                <a:schemeClr val="accent1"/>
              </a:buClr>
              <a:buFontTx/>
              <a:buChar char="-"/>
            </a:pPr>
            <a:r>
              <a:rPr lang="fr-BE" dirty="0" err="1"/>
              <a:t>Explain</a:t>
            </a:r>
            <a:r>
              <a:rPr lang="fr-BE" dirty="0"/>
              <a:t> how </a:t>
            </a:r>
            <a:r>
              <a:rPr lang="fr-BE" dirty="0" err="1"/>
              <a:t>you</a:t>
            </a:r>
            <a:r>
              <a:rPr lang="fr-BE" dirty="0"/>
              <a:t> </a:t>
            </a:r>
            <a:r>
              <a:rPr lang="fr-BE" dirty="0" err="1"/>
              <a:t>will</a:t>
            </a:r>
            <a:r>
              <a:rPr lang="fr-BE" dirty="0"/>
              <a:t> use </a:t>
            </a:r>
            <a:r>
              <a:rPr lang="fr-BE" dirty="0" err="1"/>
              <a:t>their</a:t>
            </a:r>
            <a:r>
              <a:rPr lang="fr-BE" dirty="0"/>
              <a:t> contribution, </a:t>
            </a:r>
            <a:r>
              <a:rPr lang="fr-BE" dirty="0" err="1"/>
              <a:t>testimonies</a:t>
            </a:r>
            <a:r>
              <a:rPr lang="fr-BE" dirty="0"/>
              <a:t> for a report</a:t>
            </a:r>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300866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Activity time</a:t>
            </a:r>
          </a:p>
          <a:p>
            <a:pPr marL="0" indent="0">
              <a:buFont typeface="Arial" panose="020B0604020202020204" pitchFamily="34" charset="0"/>
              <a:buNone/>
            </a:pPr>
            <a:endParaRPr lang="en-US" b="0" i="0" dirty="0">
              <a:solidFill>
                <a:srgbClr val="000000"/>
              </a:solidFill>
              <a:effectLst/>
              <a:latin typeface="WordVisi_MSFontService"/>
            </a:endParaRPr>
          </a:p>
          <a:p>
            <a:pPr marL="0" indent="0">
              <a:buFont typeface="Arial" panose="020B0604020202020204" pitchFamily="34" charset="0"/>
              <a:buNone/>
            </a:pPr>
            <a:r>
              <a:rPr lang="en-GB" b="1" i="0" dirty="0">
                <a:solidFill>
                  <a:srgbClr val="000000"/>
                </a:solidFill>
                <a:effectLst/>
                <a:latin typeface="WordVisi_MSFontService"/>
              </a:rPr>
              <a:t>Instruction</a:t>
            </a:r>
            <a:r>
              <a:rPr lang="en-GB" b="1" dirty="0">
                <a:solidFill>
                  <a:srgbClr val="000000"/>
                </a:solidFill>
                <a:latin typeface="WordVisi_MSFontService"/>
              </a:rPr>
              <a:t>s:</a:t>
            </a:r>
          </a:p>
          <a:p>
            <a:pPr marL="0" indent="0">
              <a:buFont typeface="Arial" panose="020B0604020202020204" pitchFamily="34" charset="0"/>
              <a:buNone/>
            </a:pPr>
            <a:r>
              <a:rPr lang="en-GB" b="0" i="0" dirty="0">
                <a:solidFill>
                  <a:srgbClr val="000000"/>
                </a:solidFill>
                <a:effectLst/>
                <a:latin typeface="WordVisi_MSFontService"/>
              </a:rPr>
              <a:t>Individually or in group of 2/3 persons, identify what could be a SMART communication goals for your organisation.</a:t>
            </a:r>
          </a:p>
          <a:p>
            <a:pPr marL="0" indent="0">
              <a:buFont typeface="Arial" panose="020B0604020202020204" pitchFamily="34" charset="0"/>
              <a:buNone/>
            </a:pPr>
            <a:endParaRPr lang="en-GB" dirty="0">
              <a:solidFill>
                <a:srgbClr val="000000"/>
              </a:solidFill>
              <a:latin typeface="WordVisi_MSFontService"/>
            </a:endParaRPr>
          </a:p>
          <a:p>
            <a:pPr marL="0" indent="0">
              <a:buFont typeface="Arial" panose="020B0604020202020204" pitchFamily="34" charset="0"/>
              <a:buNone/>
            </a:pPr>
            <a:r>
              <a:rPr lang="en-GB" b="1" dirty="0">
                <a:solidFill>
                  <a:srgbClr val="000000"/>
                </a:solidFill>
                <a:latin typeface="WordVisi_MSFontService"/>
              </a:rPr>
              <a:t>Timing: </a:t>
            </a:r>
            <a:r>
              <a:rPr lang="en-GB" dirty="0">
                <a:solidFill>
                  <a:srgbClr val="000000"/>
                </a:solidFill>
                <a:latin typeface="WordVisi_MSFontService"/>
              </a:rPr>
              <a:t>10 minutes</a:t>
            </a:r>
          </a:p>
          <a:p>
            <a:pPr marL="0" indent="0">
              <a:buFont typeface="Arial" panose="020B0604020202020204" pitchFamily="34" charset="0"/>
              <a:buNone/>
            </a:pPr>
            <a:endParaRPr lang="en-GB" dirty="0">
              <a:solidFill>
                <a:srgbClr val="000000"/>
              </a:solidFill>
              <a:latin typeface="WordVisi_MSFontService"/>
            </a:endParaRPr>
          </a:p>
          <a:p>
            <a:pPr marL="0" indent="0">
              <a:buFont typeface="Arial" panose="020B0604020202020204" pitchFamily="34" charset="0"/>
              <a:buNone/>
            </a:pPr>
            <a:r>
              <a:rPr lang="en-GB" b="1" dirty="0">
                <a:solidFill>
                  <a:srgbClr val="000000"/>
                </a:solidFill>
                <a:latin typeface="WordVisi_MSFontService"/>
              </a:rPr>
              <a:t>When time is up, explain your communication to other participants</a:t>
            </a:r>
            <a:endParaRPr lang="en-US" b="1"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51880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4: define who is speaking and how</a:t>
            </a:r>
          </a:p>
          <a:p>
            <a:endParaRPr lang="en-GB" sz="1200" b="0" dirty="0"/>
          </a:p>
          <a:p>
            <a:pPr marL="0" indent="0">
              <a:buClr>
                <a:schemeClr val="accent1"/>
              </a:buClr>
              <a:buNone/>
            </a:pPr>
            <a:r>
              <a:rPr lang="fr-BE" dirty="0"/>
              <a:t>1. </a:t>
            </a:r>
            <a:r>
              <a:rPr lang="fr-BE" dirty="0" err="1"/>
              <a:t>Defining</a:t>
            </a:r>
            <a:r>
              <a:rPr lang="fr-BE" dirty="0"/>
              <a:t> </a:t>
            </a:r>
            <a:r>
              <a:rPr lang="fr-BE" dirty="0" err="1"/>
              <a:t>this</a:t>
            </a:r>
            <a:r>
              <a:rPr lang="fr-BE" dirty="0"/>
              <a:t> </a:t>
            </a:r>
            <a:r>
              <a:rPr lang="fr-BE" dirty="0" err="1"/>
              <a:t>will</a:t>
            </a:r>
            <a:r>
              <a:rPr lang="fr-BE" dirty="0"/>
              <a:t> help </a:t>
            </a:r>
            <a:r>
              <a:rPr lang="fr-BE" dirty="0" err="1"/>
              <a:t>be</a:t>
            </a:r>
            <a:r>
              <a:rPr lang="fr-BE" dirty="0"/>
              <a:t> consistent </a:t>
            </a:r>
            <a:r>
              <a:rPr lang="fr-BE" dirty="0" err="1"/>
              <a:t>when</a:t>
            </a:r>
            <a:r>
              <a:rPr lang="fr-BE" dirty="0"/>
              <a:t> </a:t>
            </a:r>
            <a:r>
              <a:rPr lang="fr-BE" dirty="0" err="1"/>
              <a:t>communicating</a:t>
            </a:r>
            <a:r>
              <a:rPr lang="fr-BE" dirty="0"/>
              <a:t> </a:t>
            </a:r>
            <a:r>
              <a:rPr lang="fr-BE" dirty="0" err="1"/>
              <a:t>with</a:t>
            </a:r>
            <a:r>
              <a:rPr lang="fr-BE" dirty="0"/>
              <a:t> </a:t>
            </a:r>
            <a:r>
              <a:rPr lang="fr-BE" dirty="0" err="1"/>
              <a:t>your</a:t>
            </a:r>
            <a:r>
              <a:rPr lang="fr-BE" dirty="0"/>
              <a:t> audience.</a:t>
            </a:r>
          </a:p>
          <a:p>
            <a:pPr marL="0" indent="0">
              <a:buClr>
                <a:schemeClr val="accent1"/>
              </a:buClr>
              <a:buNone/>
            </a:pPr>
            <a:r>
              <a:rPr lang="fr-BE" dirty="0"/>
              <a:t>You can switch the </a:t>
            </a:r>
            <a:r>
              <a:rPr lang="fr-BE" dirty="0" err="1"/>
              <a:t>way</a:t>
            </a:r>
            <a:r>
              <a:rPr lang="fr-BE" dirty="0"/>
              <a:t> </a:t>
            </a:r>
            <a:r>
              <a:rPr lang="fr-BE" dirty="0" err="1"/>
              <a:t>you</a:t>
            </a:r>
            <a:r>
              <a:rPr lang="fr-BE" dirty="0"/>
              <a:t> </a:t>
            </a:r>
            <a:r>
              <a:rPr lang="fr-BE" dirty="0" err="1"/>
              <a:t>present</a:t>
            </a:r>
            <a:r>
              <a:rPr lang="fr-BE" dirty="0"/>
              <a:t> </a:t>
            </a:r>
            <a:r>
              <a:rPr lang="fr-BE" dirty="0" err="1"/>
              <a:t>yourself</a:t>
            </a:r>
            <a:r>
              <a:rPr lang="fr-BE" dirty="0"/>
              <a:t> </a:t>
            </a:r>
            <a:r>
              <a:rPr lang="fr-BE" dirty="0" err="1"/>
              <a:t>from</a:t>
            </a:r>
            <a:r>
              <a:rPr lang="fr-BE" dirty="0"/>
              <a:t> one communication </a:t>
            </a:r>
            <a:r>
              <a:rPr lang="fr-BE" dirty="0" err="1"/>
              <a:t>channel</a:t>
            </a:r>
            <a:r>
              <a:rPr lang="fr-BE" dirty="0"/>
              <a:t> to </a:t>
            </a:r>
            <a:r>
              <a:rPr lang="fr-BE" dirty="0" err="1"/>
              <a:t>another</a:t>
            </a:r>
            <a:r>
              <a:rPr lang="fr-BE" dirty="0"/>
              <a:t> </a:t>
            </a:r>
            <a:r>
              <a:rPr lang="fr-BE" dirty="0" err="1"/>
              <a:t>depending</a:t>
            </a:r>
            <a:r>
              <a:rPr lang="fr-BE" dirty="0"/>
              <a:t> on </a:t>
            </a:r>
            <a:r>
              <a:rPr lang="fr-BE" dirty="0" err="1"/>
              <a:t>your</a:t>
            </a:r>
            <a:r>
              <a:rPr lang="fr-BE" dirty="0"/>
              <a:t> goal/audience but </a:t>
            </a:r>
            <a:r>
              <a:rPr lang="fr-BE" dirty="0" err="1"/>
              <a:t>you</a:t>
            </a:r>
            <a:r>
              <a:rPr lang="fr-BE" dirty="0"/>
              <a:t> </a:t>
            </a:r>
            <a:r>
              <a:rPr lang="fr-BE" dirty="0" err="1"/>
              <a:t>need</a:t>
            </a:r>
            <a:r>
              <a:rPr lang="fr-BE" dirty="0"/>
              <a:t> to </a:t>
            </a:r>
            <a:r>
              <a:rPr lang="fr-BE" dirty="0" err="1"/>
              <a:t>define</a:t>
            </a:r>
            <a:r>
              <a:rPr lang="fr-BE" dirty="0"/>
              <a:t> </a:t>
            </a:r>
            <a:r>
              <a:rPr lang="fr-BE" dirty="0" err="1"/>
              <a:t>this</a:t>
            </a:r>
            <a:r>
              <a:rPr lang="fr-BE" dirty="0"/>
              <a:t> </a:t>
            </a:r>
            <a:r>
              <a:rPr lang="fr-BE" dirty="0" err="1"/>
              <a:t>beforehand</a:t>
            </a:r>
            <a:endParaRPr lang="fr-BE" dirty="0"/>
          </a:p>
          <a:p>
            <a:pPr marL="0" indent="0">
              <a:buClr>
                <a:schemeClr val="accent1"/>
              </a:buClr>
              <a:buNone/>
            </a:pPr>
            <a:endParaRPr lang="fr-BE" dirty="0"/>
          </a:p>
          <a:p>
            <a:pPr marL="0" indent="0">
              <a:buClr>
                <a:schemeClr val="accent1"/>
              </a:buClr>
              <a:buNone/>
            </a:pPr>
            <a:r>
              <a:rPr lang="fr-BE" dirty="0"/>
              <a:t>2. </a:t>
            </a:r>
            <a:r>
              <a:rPr lang="fr-BE" dirty="0" err="1"/>
              <a:t>Your</a:t>
            </a:r>
            <a:r>
              <a:rPr lang="fr-BE" dirty="0"/>
              <a:t> </a:t>
            </a:r>
            <a:r>
              <a:rPr lang="fr-BE" dirty="0" err="1"/>
              <a:t>tone</a:t>
            </a:r>
            <a:r>
              <a:rPr lang="fr-BE" dirty="0"/>
              <a:t> can </a:t>
            </a:r>
            <a:r>
              <a:rPr lang="fr-BE" dirty="0" err="1"/>
              <a:t>vary</a:t>
            </a:r>
            <a:r>
              <a:rPr lang="fr-BE" dirty="0"/>
              <a:t> </a:t>
            </a:r>
            <a:r>
              <a:rPr lang="fr-BE" dirty="0" err="1"/>
              <a:t>depending</a:t>
            </a:r>
            <a:r>
              <a:rPr lang="fr-BE" dirty="0"/>
              <a:t> on </a:t>
            </a:r>
            <a:r>
              <a:rPr lang="fr-BE" dirty="0" err="1"/>
              <a:t>your</a:t>
            </a:r>
            <a:r>
              <a:rPr lang="fr-BE" dirty="0"/>
              <a:t>: missions, audience(s), channels</a:t>
            </a:r>
            <a:endParaRPr lang="en-GB" sz="1200" b="0"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2783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4: define who is speaking and how</a:t>
            </a:r>
          </a:p>
          <a:p>
            <a:endParaRPr lang="en-GB" sz="1200" b="0" dirty="0"/>
          </a:p>
          <a:p>
            <a:pPr marL="0" indent="0">
              <a:buNone/>
            </a:pPr>
            <a:r>
              <a:rPr lang="en-US" dirty="0"/>
              <a:t>Select if it’s your organization or a spokesperson:</a:t>
            </a:r>
          </a:p>
          <a:p>
            <a:pPr>
              <a:buClr>
                <a:schemeClr val="accent1"/>
              </a:buClr>
            </a:pPr>
            <a:r>
              <a:rPr lang="en-US" dirty="0"/>
              <a:t>Based on </a:t>
            </a:r>
            <a:r>
              <a:rPr lang="en-US" b="1" dirty="0"/>
              <a:t>expertise;</a:t>
            </a:r>
          </a:p>
          <a:p>
            <a:pPr>
              <a:buClr>
                <a:schemeClr val="accent1"/>
              </a:buClr>
            </a:pPr>
            <a:r>
              <a:rPr lang="en-US" dirty="0"/>
              <a:t>Based on </a:t>
            </a:r>
            <a:r>
              <a:rPr lang="en-US" b="1" dirty="0"/>
              <a:t>charisma;</a:t>
            </a:r>
          </a:p>
          <a:p>
            <a:pPr>
              <a:buClr>
                <a:schemeClr val="accent1"/>
              </a:buClr>
            </a:pPr>
            <a:r>
              <a:rPr lang="en-US" dirty="0"/>
              <a:t>Based on </a:t>
            </a:r>
            <a:r>
              <a:rPr lang="en-US" b="1" dirty="0"/>
              <a:t>position;</a:t>
            </a:r>
          </a:p>
        </p:txBody>
      </p:sp>
      <p:sp>
        <p:nvSpPr>
          <p:cNvPr id="4" name="Slide Number Placeholder 3"/>
          <p:cNvSpPr>
            <a:spLocks noGrp="1"/>
          </p:cNvSpPr>
          <p:nvPr>
            <p:ph type="sldNum" sz="quarter" idx="5"/>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347139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Step 4: our example</a:t>
            </a:r>
          </a:p>
          <a:p>
            <a:endParaRPr lang="en-GB" sz="1200" b="0" dirty="0"/>
          </a:p>
          <a:p>
            <a:pPr marL="0" indent="0">
              <a:buClr>
                <a:schemeClr val="accent1"/>
              </a:buClr>
              <a:buNone/>
            </a:pPr>
            <a:r>
              <a:rPr lang="fr-BE" dirty="0"/>
              <a:t>Photo of Pat Clarke, </a:t>
            </a:r>
            <a:r>
              <a:rPr lang="fr-BE" dirty="0" err="1"/>
              <a:t>spokesperson</a:t>
            </a:r>
            <a:r>
              <a:rPr lang="fr-BE" dirty="0"/>
              <a:t> for </a:t>
            </a:r>
            <a:r>
              <a:rPr lang="fr-BE" dirty="0" err="1"/>
              <a:t>political</a:t>
            </a:r>
            <a:r>
              <a:rPr lang="fr-BE" dirty="0"/>
              <a:t> participation</a:t>
            </a:r>
          </a:p>
          <a:p>
            <a:pPr marL="0" indent="0">
              <a:buClr>
                <a:schemeClr val="accent1"/>
              </a:buClr>
              <a:buNone/>
            </a:pPr>
            <a:r>
              <a:rPr lang="fr-BE" dirty="0"/>
              <a:t>Photo of Gunta Anca, </a:t>
            </a:r>
            <a:r>
              <a:rPr lang="fr-BE" dirty="0" err="1"/>
              <a:t>spokesperson</a:t>
            </a:r>
            <a:r>
              <a:rPr lang="fr-BE" dirty="0"/>
              <a:t> for Ukraine</a:t>
            </a:r>
          </a:p>
          <a:p>
            <a:pPr marL="0" indent="0">
              <a:buClr>
                <a:schemeClr val="accent1"/>
              </a:buClr>
              <a:buNone/>
            </a:pPr>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2892292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Quiz time on steps to create a communication strategy </a:t>
            </a:r>
          </a:p>
          <a:p>
            <a:pPr marL="0" indent="0">
              <a:buFont typeface="Arial" panose="020B0604020202020204" pitchFamily="34" charset="0"/>
              <a:buNone/>
            </a:pPr>
            <a:endParaRPr lang="en-US" b="1" dirty="0"/>
          </a:p>
          <a:p>
            <a:pPr marL="0" indent="0">
              <a:buFont typeface="Arial" panose="020B0604020202020204" pitchFamily="34" charset="0"/>
              <a:buNone/>
            </a:pPr>
            <a:r>
              <a:rPr lang="en-US" b="0" dirty="0"/>
              <a:t>Vanessa to create quiz, add questions on the slide or create an accessible online quiz</a:t>
            </a:r>
          </a:p>
        </p:txBody>
      </p:sp>
      <p:sp>
        <p:nvSpPr>
          <p:cNvPr id="4" name="Slide Number Placeholder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157038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Q1: Having a communication strategy will help your organisation:</a:t>
            </a:r>
          </a:p>
          <a:p>
            <a:endParaRPr lang="en-GB" sz="1200" b="1" dirty="0"/>
          </a:p>
          <a:p>
            <a:pPr marL="514350" indent="-514350">
              <a:buFont typeface="+mj-lt"/>
              <a:buAutoNum type="arabicPeriod"/>
            </a:pPr>
            <a:r>
              <a:rPr lang="en-US" sz="1200" dirty="0"/>
              <a:t>Define a clear audience</a:t>
            </a:r>
          </a:p>
          <a:p>
            <a:pPr marL="514350" indent="-514350">
              <a:buFont typeface="+mj-lt"/>
              <a:buAutoNum type="arabicPeriod"/>
            </a:pPr>
            <a:r>
              <a:rPr lang="en-US" sz="1200" dirty="0"/>
              <a:t>Have more funding</a:t>
            </a:r>
          </a:p>
          <a:p>
            <a:pPr marL="514350" indent="-514350">
              <a:buFont typeface="+mj-lt"/>
              <a:buAutoNum type="arabicPeriod"/>
            </a:pPr>
            <a:r>
              <a:rPr lang="en-US" sz="1200" dirty="0"/>
              <a:t>Bring policy change</a:t>
            </a:r>
          </a:p>
          <a:p>
            <a:pPr marL="514350" indent="-514350">
              <a:buFont typeface="+mj-lt"/>
              <a:buAutoNum type="arabicPeriod"/>
            </a:pPr>
            <a:r>
              <a:rPr lang="en-US" sz="1200" dirty="0"/>
              <a:t>Ensure that your messages are memorable</a:t>
            </a:r>
          </a:p>
          <a:p>
            <a:pPr marL="514350" indent="-514350">
              <a:buFont typeface="+mj-lt"/>
              <a:buAutoNum type="arabicPeriod"/>
            </a:pPr>
            <a:endParaRPr lang="en-US" sz="1200" dirty="0"/>
          </a:p>
          <a:p>
            <a:pPr marL="514350" indent="-514350">
              <a:buFont typeface="+mj-lt"/>
              <a:buAutoNum type="arabicPeriod"/>
            </a:pPr>
            <a:endParaRPr lang="en-US"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Find the 3 correct answers</a:t>
            </a:r>
          </a:p>
          <a:p>
            <a:pPr marL="0" indent="0">
              <a:buFont typeface="+mj-lt"/>
              <a:buNone/>
            </a:pPr>
            <a:endParaRPr lang="en-US" sz="1200"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354139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Q1: Having a communication strategy will help your organisation:</a:t>
            </a:r>
          </a:p>
          <a:p>
            <a:endParaRPr lang="en-GB" sz="1200" b="1" dirty="0"/>
          </a:p>
          <a:p>
            <a:pPr marL="514350" indent="-514350">
              <a:buFont typeface="+mj-lt"/>
              <a:buAutoNum type="arabicPeriod"/>
            </a:pPr>
            <a:r>
              <a:rPr lang="en-US" sz="1200" dirty="0"/>
              <a:t>Define a clear audience – correct answer</a:t>
            </a:r>
          </a:p>
          <a:p>
            <a:pPr marL="514350" indent="-514350">
              <a:buFont typeface="+mj-lt"/>
              <a:buAutoNum type="arabicPeriod"/>
            </a:pPr>
            <a:r>
              <a:rPr lang="en-US" sz="1200" dirty="0"/>
              <a:t>Have more funding – wrong answer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Bring policy change – wrong answer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Ensure that your messages are memorable – correct answer</a:t>
            </a:r>
          </a:p>
          <a:p>
            <a:pPr marL="514350" indent="-514350">
              <a:buFont typeface="+mj-lt"/>
              <a:buAutoNum type="arabicPeriod"/>
            </a:pPr>
            <a:endParaRPr lang="en-US" sz="1200" dirty="0"/>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575563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Q2: Wh</a:t>
            </a:r>
            <a:r>
              <a:rPr lang="en-GB" b="1" dirty="0"/>
              <a:t>o are DPOs’ audiences?</a:t>
            </a:r>
          </a:p>
          <a:p>
            <a:endParaRPr lang="en-GB" b="1" dirty="0"/>
          </a:p>
          <a:p>
            <a:pPr marL="514350" indent="-514350">
              <a:buFont typeface="+mj-lt"/>
              <a:buAutoNum type="arabicPeriod"/>
            </a:pPr>
            <a:r>
              <a:rPr lang="en-US" sz="1200" dirty="0"/>
              <a:t> The general public Local, national, and international policymakers</a:t>
            </a:r>
          </a:p>
          <a:p>
            <a:pPr marL="514350" indent="-514350">
              <a:buFont typeface="+mj-lt"/>
              <a:buAutoNum type="arabicPeriod"/>
            </a:pPr>
            <a:r>
              <a:rPr lang="en-US" sz="1200" dirty="0"/>
              <a:t> Other DPOs and NGOs </a:t>
            </a:r>
          </a:p>
          <a:p>
            <a:pPr marL="514350" indent="-514350">
              <a:buFont typeface="+mj-lt"/>
              <a:buAutoNum type="arabicPeriod"/>
            </a:pPr>
            <a:r>
              <a:rPr lang="en-US" sz="1200" dirty="0"/>
              <a:t>Persons with disabilities and their families and friends</a:t>
            </a:r>
          </a:p>
          <a:p>
            <a:pPr marL="514350" indent="-514350">
              <a:buFont typeface="+mj-lt"/>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the 3 correct answers</a:t>
            </a:r>
          </a:p>
          <a:p>
            <a:endParaRPr lang="en-US" b="1" dirty="0"/>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32071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mj-lt"/>
              <a:buNone/>
            </a:pPr>
            <a:r>
              <a:rPr lang="en-US" b="1" dirty="0"/>
              <a:t>Training goals</a:t>
            </a:r>
          </a:p>
          <a:p>
            <a:pPr marL="0" indent="0">
              <a:lnSpc>
                <a:spcPct val="150000"/>
              </a:lnSpc>
              <a:buFont typeface="+mj-lt"/>
              <a:buNone/>
            </a:pPr>
            <a:endParaRPr lang="en-US" dirty="0"/>
          </a:p>
          <a:p>
            <a:pPr marL="514350" indent="-514350">
              <a:lnSpc>
                <a:spcPct val="150000"/>
              </a:lnSpc>
              <a:buFont typeface="+mj-lt"/>
              <a:buAutoNum type="arabicPeriod"/>
            </a:pPr>
            <a:r>
              <a:rPr lang="en-US" dirty="0"/>
              <a:t>Defining what a communication strategy for Disabled People </a:t>
            </a:r>
            <a:r>
              <a:rPr lang="en-US" dirty="0" err="1"/>
              <a:t>Organisations</a:t>
            </a:r>
            <a:r>
              <a:rPr lang="en-US" dirty="0"/>
              <a:t> is</a:t>
            </a:r>
          </a:p>
          <a:p>
            <a:pPr marL="514350" indent="-514350">
              <a:lnSpc>
                <a:spcPct val="150000"/>
              </a:lnSpc>
              <a:buFont typeface="+mj-lt"/>
              <a:buAutoNum type="arabicPeriod"/>
            </a:pPr>
            <a:r>
              <a:rPr lang="en-US" dirty="0"/>
              <a:t>Steps to create a communication strategy with a focus on audiences, segmentation</a:t>
            </a:r>
          </a:p>
          <a:p>
            <a:pPr marL="514350" indent="-514350">
              <a:lnSpc>
                <a:spcPct val="150000"/>
              </a:lnSpc>
              <a:buFont typeface="+mj-lt"/>
              <a:buAutoNum type="arabicPeriod"/>
            </a:pPr>
            <a:r>
              <a:rPr lang="en-US" dirty="0"/>
              <a:t>Steps to implement a communication strategy with a focus on targeted messages</a:t>
            </a:r>
          </a:p>
          <a:p>
            <a:pPr marL="514350" indent="-514350">
              <a:lnSpc>
                <a:spcPct val="150000"/>
              </a:lnSpc>
              <a:buFont typeface="+mj-lt"/>
              <a:buAutoNum type="arabicPeriod"/>
            </a:pPr>
            <a:r>
              <a:rPr lang="en-US" dirty="0"/>
              <a:t> Exchange experiences between </a:t>
            </a:r>
            <a:r>
              <a:rPr lang="en-US" dirty="0" err="1"/>
              <a:t>organisations</a:t>
            </a:r>
            <a:endParaRPr lang="en-US" dirty="0"/>
          </a:p>
          <a:p>
            <a:pPr>
              <a:lnSpc>
                <a:spcPct val="150000"/>
              </a:lnSpc>
            </a:pPr>
            <a:endParaRPr lang="en-US" dirty="0"/>
          </a:p>
          <a:p>
            <a:pPr>
              <a:lnSpc>
                <a:spcPct val="150000"/>
              </a:lnSpc>
            </a:pPr>
            <a:endParaRPr lang="en-US" dirty="0"/>
          </a:p>
          <a:p>
            <a:pPr>
              <a:lnSpc>
                <a:spcPct val="150000"/>
              </a:lnSpc>
            </a:pPr>
            <a:endParaRPr lang="en-US" dirty="0"/>
          </a:p>
          <a:p>
            <a:pPr marL="0" indent="0">
              <a:lnSpc>
                <a:spcPct val="150000"/>
              </a:lnSpc>
              <a:buFont typeface="+mj-lt"/>
              <a:buNone/>
            </a:pPr>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601655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Q2: Wh</a:t>
            </a:r>
            <a:r>
              <a:rPr lang="en-GB" b="1" dirty="0"/>
              <a:t>o are DPOs’ audiences?</a:t>
            </a:r>
          </a:p>
          <a:p>
            <a:endParaRPr lang="en-GB" b="1" dirty="0"/>
          </a:p>
          <a:p>
            <a:pPr marL="514350" indent="-514350">
              <a:buFont typeface="+mj-lt"/>
              <a:buAutoNum type="arabicPeriod"/>
            </a:pPr>
            <a:r>
              <a:rPr lang="en-US" sz="1200" dirty="0"/>
              <a:t> The general public – wrong answer</a:t>
            </a:r>
          </a:p>
          <a:p>
            <a:pPr marL="514350" indent="-514350">
              <a:buFont typeface="+mj-lt"/>
              <a:buAutoNum type="arabicPeriod"/>
            </a:pPr>
            <a:r>
              <a:rPr lang="en-US" sz="1200" dirty="0"/>
              <a:t> Local, national, and international policymakers – correct answer</a:t>
            </a:r>
          </a:p>
          <a:p>
            <a:pPr marL="514350" indent="-514350">
              <a:buFont typeface="+mj-lt"/>
              <a:buAutoNum type="arabicPeriod"/>
            </a:pPr>
            <a:r>
              <a:rPr lang="en-US" sz="1200" dirty="0"/>
              <a:t> Other DPOs and NGOs -  correct answer</a:t>
            </a:r>
          </a:p>
          <a:p>
            <a:pPr marL="514350" indent="-514350">
              <a:buFont typeface="+mj-lt"/>
              <a:buAutoNum type="arabicPeriod"/>
            </a:pPr>
            <a:r>
              <a:rPr lang="en-US" sz="1200" dirty="0"/>
              <a:t> Persons with disabilities and their families and friends - correct answer</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241323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Q3: Which of the following goals is not SMART*?</a:t>
            </a:r>
          </a:p>
          <a:p>
            <a:endParaRPr lang="en-GB" sz="1200" b="1" dirty="0"/>
          </a:p>
          <a:p>
            <a:pPr marL="514350" indent="-514350">
              <a:lnSpc>
                <a:spcPct val="150000"/>
              </a:lnSpc>
              <a:buFont typeface="+mj-lt"/>
              <a:buAutoNum type="arabicPeriod"/>
            </a:pPr>
            <a:r>
              <a:rPr lang="en-US" dirty="0"/>
              <a:t>We want persons all persons to be able to vote for the next EU elections</a:t>
            </a:r>
          </a:p>
          <a:p>
            <a:pPr marL="514350" indent="-514350">
              <a:lnSpc>
                <a:spcPct val="150000"/>
              </a:lnSpc>
              <a:buFont typeface="+mj-lt"/>
              <a:buAutoNum type="arabicPeriod"/>
            </a:pPr>
            <a:r>
              <a:rPr lang="en-US" dirty="0"/>
              <a:t>We want full equality in society</a:t>
            </a:r>
          </a:p>
          <a:p>
            <a:pPr marL="514350" indent="-514350">
              <a:lnSpc>
                <a:spcPct val="150000"/>
              </a:lnSpc>
              <a:buFont typeface="+mj-lt"/>
              <a:buAutoNum type="arabicPeriod"/>
            </a:pPr>
            <a:r>
              <a:rPr lang="en-US" dirty="0"/>
              <a:t>We want to represent the interests and voices of persons with disabilities in the country</a:t>
            </a:r>
          </a:p>
          <a:p>
            <a:pPr marL="514350" indent="-514350">
              <a:lnSpc>
                <a:spcPct val="150000"/>
              </a:lnSpc>
              <a:buFont typeface="+mj-lt"/>
              <a:buAutoNum type="arabicPeriod"/>
            </a:pPr>
            <a:endParaRPr lang="en-US" b="1" dirty="0"/>
          </a:p>
          <a:p>
            <a:pPr marL="0" indent="0">
              <a:lnSpc>
                <a:spcPct val="150000"/>
              </a:lnSpc>
              <a:buNone/>
            </a:pPr>
            <a:r>
              <a:rPr lang="en-US" sz="1800" dirty="0"/>
              <a:t>SMART: specific, measurable, achievable, relevant, time-bound  </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113235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Q3: Which of the following goals is not SMART*?</a:t>
            </a:r>
          </a:p>
          <a:p>
            <a:endParaRPr lang="en-GB" sz="1200" b="1" dirty="0"/>
          </a:p>
          <a:p>
            <a:pPr marL="514350" indent="-514350">
              <a:lnSpc>
                <a:spcPct val="150000"/>
              </a:lnSpc>
              <a:buFont typeface="+mj-lt"/>
              <a:buAutoNum type="arabicPeriod"/>
            </a:pPr>
            <a:r>
              <a:rPr lang="en-US" dirty="0"/>
              <a:t>We want persons all persons to be able to vote for the next EU elections – correct</a:t>
            </a:r>
          </a:p>
          <a:p>
            <a:pPr marL="514350" indent="-514350">
              <a:lnSpc>
                <a:spcPct val="150000"/>
              </a:lnSpc>
              <a:buFont typeface="+mj-lt"/>
              <a:buAutoNum type="arabicPeriod"/>
            </a:pPr>
            <a:r>
              <a:rPr lang="en-US" dirty="0"/>
              <a:t>We want full equality in society – wrong answer – too vague, not specific, not measurable, sadly hardly achievable</a:t>
            </a:r>
          </a:p>
          <a:p>
            <a:pPr marL="514350" indent="-514350">
              <a:lnSpc>
                <a:spcPct val="150000"/>
              </a:lnSpc>
              <a:buFont typeface="+mj-lt"/>
              <a:buAutoNum type="arabicPeriod"/>
            </a:pPr>
            <a:r>
              <a:rPr lang="en-US" dirty="0"/>
              <a:t>We want to represent the interests and voices of persons with disabilities in the country – correct</a:t>
            </a:r>
          </a:p>
          <a:p>
            <a:pPr marL="514350" indent="-514350">
              <a:lnSpc>
                <a:spcPct val="150000"/>
              </a:lnSpc>
              <a:buFont typeface="+mj-lt"/>
              <a:buAutoNum type="arabicPeriod"/>
            </a:pPr>
            <a:endParaRPr lang="en-US" b="1" dirty="0"/>
          </a:p>
          <a:p>
            <a:pPr marL="0" indent="0">
              <a:lnSpc>
                <a:spcPct val="150000"/>
              </a:lnSpc>
              <a:buNone/>
            </a:pPr>
            <a:r>
              <a:rPr lang="en-US" sz="1800" dirty="0"/>
              <a:t>SMART: specific, measurable, achievable, relevant, time-bound  </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01102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Q4: You have been contacted by TV News to talk about </a:t>
            </a:r>
            <a:r>
              <a:rPr lang="en-US" sz="1200" b="1" dirty="0"/>
              <a:t>durable solutions to Ukrainian refugees’ accommodation needs. Whom do you choose to send to </a:t>
            </a:r>
            <a:r>
              <a:rPr lang="en-US" sz="1200" b="1" dirty="0" err="1"/>
              <a:t>bTV</a:t>
            </a:r>
            <a:r>
              <a:rPr lang="en-US" sz="1200" b="1" dirty="0"/>
              <a:t> news to answer their questions and why? </a:t>
            </a:r>
          </a:p>
          <a:p>
            <a:endParaRPr lang="en-US" sz="1200" b="1" dirty="0"/>
          </a:p>
          <a:p>
            <a:pPr marL="0" indent="0">
              <a:lnSpc>
                <a:spcPct val="150000"/>
              </a:lnSpc>
              <a:buFont typeface="Arial" panose="020B0604020202020204" pitchFamily="34" charset="0"/>
              <a:buNone/>
            </a:pPr>
            <a:r>
              <a:rPr lang="en-US" dirty="0"/>
              <a:t>Open discussion between participants. Will it be someone representing your organization or a spokesperson? Why? </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407942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bg1"/>
                </a:solidFill>
              </a:rPr>
              <a:t>Communication strategy:</a:t>
            </a:r>
            <a:br>
              <a:rPr lang="en-GB" b="1" dirty="0">
                <a:solidFill>
                  <a:schemeClr val="bg1"/>
                </a:solidFill>
              </a:rPr>
            </a:br>
            <a:br>
              <a:rPr lang="en-GB" b="1" dirty="0">
                <a:solidFill>
                  <a:schemeClr val="bg1"/>
                </a:solidFill>
              </a:rPr>
            </a:br>
            <a:r>
              <a:rPr lang="en-GB" b="1" dirty="0">
                <a:solidFill>
                  <a:schemeClr val="bg1"/>
                </a:solidFill>
              </a:rPr>
              <a:t>focus on audiences and targeted messages</a:t>
            </a:r>
            <a:endParaRPr lang="fr-BE" b="0" dirty="0"/>
          </a:p>
        </p:txBody>
      </p:sp>
      <p:sp>
        <p:nvSpPr>
          <p:cNvPr id="4" name="Slide Number Placeholder 3"/>
          <p:cNvSpPr>
            <a:spLocks noGrp="1"/>
          </p:cNvSpPr>
          <p:nvPr>
            <p:ph type="sldNum" sz="quarter" idx="5"/>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3038992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Focus on audiences</a:t>
            </a:r>
            <a:endParaRPr lang="en-GB" sz="1200" b="0" dirty="0"/>
          </a:p>
          <a:p>
            <a:endParaRPr lang="fr-BE" dirty="0"/>
          </a:p>
          <a:p>
            <a:pPr marL="0" indent="0">
              <a:lnSpc>
                <a:spcPct val="150000"/>
              </a:lnSpc>
              <a:buNone/>
            </a:pPr>
            <a:r>
              <a:rPr lang="en-US" b="1" dirty="0"/>
              <a:t>Activity:</a:t>
            </a:r>
          </a:p>
          <a:p>
            <a:pPr marL="0" indent="0">
              <a:lnSpc>
                <a:spcPct val="150000"/>
              </a:lnSpc>
              <a:buNone/>
            </a:pPr>
            <a:r>
              <a:rPr lang="en-US" dirty="0"/>
              <a:t>Based on what we spoke about earlier and on your </a:t>
            </a:r>
            <a:r>
              <a:rPr lang="en-US" dirty="0" err="1"/>
              <a:t>organisation’s</a:t>
            </a:r>
            <a:r>
              <a:rPr lang="en-US" dirty="0"/>
              <a:t> work and goals, create a list of potential primary/secondary/internal/external audiences. </a:t>
            </a:r>
          </a:p>
          <a:p>
            <a:pPr marL="0" indent="0">
              <a:lnSpc>
                <a:spcPct val="150000"/>
              </a:lnSpc>
              <a:buNone/>
            </a:pPr>
            <a:endParaRPr lang="en-US" dirty="0"/>
          </a:p>
          <a:p>
            <a:pPr marL="0" indent="0">
              <a:lnSpc>
                <a:spcPct val="150000"/>
              </a:lnSpc>
              <a:buNone/>
            </a:pPr>
            <a:r>
              <a:rPr lang="en-US" b="1" dirty="0"/>
              <a:t>Time: </a:t>
            </a:r>
            <a:r>
              <a:rPr lang="en-US" b="0" dirty="0"/>
              <a:t>10</a:t>
            </a:r>
            <a:r>
              <a:rPr lang="en-US" dirty="0"/>
              <a:t> minutes / 5 minutes to share with others</a:t>
            </a:r>
          </a:p>
          <a:p>
            <a:endParaRPr lang="fr-BE" dirty="0"/>
          </a:p>
          <a:p>
            <a:endParaRPr lang="fr-BE" dirty="0"/>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627056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Focus on targeted messages</a:t>
            </a:r>
            <a:endParaRPr lang="en-GB" sz="1200" b="0" dirty="0"/>
          </a:p>
          <a:p>
            <a:endParaRPr lang="fr-BE" dirty="0"/>
          </a:p>
          <a:p>
            <a:pPr marL="0" indent="0">
              <a:lnSpc>
                <a:spcPct val="150000"/>
              </a:lnSpc>
              <a:buNone/>
            </a:pPr>
            <a:r>
              <a:rPr lang="en-US" sz="1200" b="1" dirty="0"/>
              <a:t>Context: </a:t>
            </a:r>
            <a:r>
              <a:rPr lang="en-US" sz="1200" dirty="0"/>
              <a:t>As a result of the long-lasting war in Ukraine, Bulgaria, like many countries, is facing an energy crisis that will impact the lives of millions of persons with disabilities. Your </a:t>
            </a:r>
            <a:r>
              <a:rPr lang="en-US" sz="1200" dirty="0" err="1"/>
              <a:t>organisation</a:t>
            </a:r>
            <a:r>
              <a:rPr lang="en-US" sz="1200" dirty="0"/>
              <a:t> has already received testimonies of persons with disabilities having had to cut their spending on essentials to be able to run health, medical, or mobility equipment. Based on this information, the current situation in your country and in Europe, and your </a:t>
            </a:r>
            <a:r>
              <a:rPr lang="en-US" sz="1200" dirty="0" err="1"/>
              <a:t>organisation</a:t>
            </a:r>
            <a:r>
              <a:rPr lang="en-US" sz="1200" dirty="0"/>
              <a:t> position, what would be your messages to your different audiences? </a:t>
            </a:r>
          </a:p>
          <a:p>
            <a:pPr marL="0" indent="0">
              <a:lnSpc>
                <a:spcPct val="150000"/>
              </a:lnSpc>
              <a:buNone/>
            </a:pPr>
            <a:endParaRPr lang="en-US" sz="1200" dirty="0"/>
          </a:p>
          <a:p>
            <a:pPr marL="0" indent="0">
              <a:lnSpc>
                <a:spcPct val="150000"/>
              </a:lnSpc>
              <a:buNone/>
            </a:pPr>
            <a:r>
              <a:rPr lang="en-US" sz="1200" b="1" dirty="0"/>
              <a:t>Activity: </a:t>
            </a:r>
            <a:r>
              <a:rPr lang="en-US" sz="1200" dirty="0"/>
              <a:t>draft 1 targeted message per audience, keeping in mind the different goals you might have for each of them</a:t>
            </a:r>
          </a:p>
          <a:p>
            <a:pPr marL="0" indent="0">
              <a:lnSpc>
                <a:spcPct val="150000"/>
              </a:lnSpc>
              <a:buNone/>
            </a:pPr>
            <a:endParaRPr lang="en-US" sz="1200" dirty="0"/>
          </a:p>
          <a:p>
            <a:pPr marL="0" indent="0">
              <a:lnSpc>
                <a:spcPct val="150000"/>
              </a:lnSpc>
              <a:buNone/>
            </a:pPr>
            <a:r>
              <a:rPr lang="en-US" sz="1200" b="1" dirty="0"/>
              <a:t>Reminder: </a:t>
            </a:r>
            <a:r>
              <a:rPr lang="en-US" sz="1200" dirty="0"/>
              <a:t>your communication goal might be different from one audience to another</a:t>
            </a:r>
          </a:p>
          <a:p>
            <a:pPr marL="0" indent="0">
              <a:lnSpc>
                <a:spcPct val="150000"/>
              </a:lnSpc>
              <a:buNone/>
            </a:pPr>
            <a:endParaRPr lang="en-US" sz="1200" dirty="0"/>
          </a:p>
          <a:p>
            <a:pPr marL="0" indent="0">
              <a:lnSpc>
                <a:spcPct val="150000"/>
              </a:lnSpc>
              <a:buNone/>
            </a:pPr>
            <a:r>
              <a:rPr lang="en-US" sz="1200" b="1" dirty="0"/>
              <a:t>Time: </a:t>
            </a:r>
            <a:r>
              <a:rPr lang="en-US" sz="1200" dirty="0"/>
              <a:t>10 minutes / 5 minutes to share with others</a:t>
            </a:r>
          </a:p>
        </p:txBody>
      </p:sp>
      <p:sp>
        <p:nvSpPr>
          <p:cNvPr id="4" name="Slide Number Placeholder 3"/>
          <p:cNvSpPr>
            <a:spLocks noGrp="1"/>
          </p:cNvSpPr>
          <p:nvPr>
            <p:ph type="sldNum" sz="quarter" idx="5"/>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3491843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Planning your overall communication activities</a:t>
            </a:r>
          </a:p>
          <a:p>
            <a:pPr marL="0" indent="0">
              <a:buNone/>
            </a:pPr>
            <a:r>
              <a:rPr lang="fr-BE" dirty="0" err="1"/>
              <a:t>What</a:t>
            </a:r>
            <a:r>
              <a:rPr lang="fr-BE" dirty="0"/>
              <a:t> do </a:t>
            </a:r>
            <a:r>
              <a:rPr lang="fr-BE" dirty="0" err="1"/>
              <a:t>you</a:t>
            </a:r>
            <a:r>
              <a:rPr lang="fr-BE" dirty="0"/>
              <a:t> </a:t>
            </a:r>
            <a:r>
              <a:rPr lang="fr-BE" dirty="0" err="1"/>
              <a:t>already</a:t>
            </a:r>
            <a:r>
              <a:rPr lang="fr-BE" dirty="0"/>
              <a:t> know? </a:t>
            </a:r>
          </a:p>
          <a:p>
            <a:r>
              <a:rPr lang="fr-BE" dirty="0" err="1"/>
              <a:t>Yearly</a:t>
            </a:r>
            <a:r>
              <a:rPr lang="fr-BE" dirty="0"/>
              <a:t> international </a:t>
            </a:r>
            <a:r>
              <a:rPr lang="fr-BE" dirty="0" err="1"/>
              <a:t>days</a:t>
            </a:r>
            <a:r>
              <a:rPr lang="fr-BE" dirty="0"/>
              <a:t>/</a:t>
            </a:r>
            <a:r>
              <a:rPr lang="fr-BE" dirty="0" err="1"/>
              <a:t>events</a:t>
            </a:r>
            <a:endParaRPr lang="fr-BE" dirty="0"/>
          </a:p>
          <a:p>
            <a:r>
              <a:rPr lang="fr-BE" dirty="0"/>
              <a:t>Country/</a:t>
            </a:r>
            <a:r>
              <a:rPr lang="fr-BE" dirty="0" err="1"/>
              <a:t>working</a:t>
            </a:r>
            <a:r>
              <a:rPr lang="fr-BE" dirty="0"/>
              <a:t> </a:t>
            </a:r>
            <a:r>
              <a:rPr lang="fr-BE" dirty="0" err="1"/>
              <a:t>visits</a:t>
            </a:r>
            <a:endParaRPr lang="fr-BE" dirty="0"/>
          </a:p>
          <a:p>
            <a:r>
              <a:rPr lang="fr-BE" dirty="0"/>
              <a:t>Monitoring and </a:t>
            </a:r>
            <a:r>
              <a:rPr lang="fr-BE" dirty="0" err="1"/>
              <a:t>reporting</a:t>
            </a:r>
            <a:endParaRPr lang="fr-BE" dirty="0"/>
          </a:p>
          <a:p>
            <a:r>
              <a:rPr lang="fr-BE" dirty="0" err="1"/>
              <a:t>Letters</a:t>
            </a:r>
            <a:r>
              <a:rPr lang="fr-BE" dirty="0"/>
              <a:t> to </a:t>
            </a:r>
            <a:r>
              <a:rPr lang="fr-BE" dirty="0" err="1"/>
              <a:t>governments</a:t>
            </a:r>
            <a:endParaRPr lang="fr-BE" dirty="0"/>
          </a:p>
          <a:p>
            <a:r>
              <a:rPr lang="en-US" dirty="0"/>
              <a:t>Guidelines on how to handle human rights issues</a:t>
            </a:r>
          </a:p>
          <a:p>
            <a:r>
              <a:rPr lang="en-US" dirty="0"/>
              <a:t>Publication of conclusions and recommendations</a:t>
            </a:r>
          </a:p>
          <a:p>
            <a:r>
              <a:rPr lang="en-US" dirty="0"/>
              <a:t>Call for submissions, contributions, testimonies</a:t>
            </a:r>
            <a:endParaRPr lang="fr-BE" dirty="0"/>
          </a:p>
          <a:p>
            <a:endParaRPr lang="fr-BE" dirty="0"/>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3149198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Planning your overall communication activities</a:t>
            </a:r>
          </a:p>
          <a:p>
            <a:r>
              <a:rPr lang="fr-BE" dirty="0"/>
              <a:t>For </a:t>
            </a:r>
            <a:r>
              <a:rPr lang="fr-BE" dirty="0" err="1"/>
              <a:t>each</a:t>
            </a:r>
            <a:r>
              <a:rPr lang="fr-BE" dirty="0"/>
              <a:t> of the </a:t>
            </a:r>
            <a:r>
              <a:rPr lang="fr-BE" dirty="0" err="1"/>
              <a:t>activities</a:t>
            </a:r>
            <a:r>
              <a:rPr lang="fr-BE" dirty="0"/>
              <a:t>, </a:t>
            </a:r>
            <a:r>
              <a:rPr lang="fr-BE" dirty="0" err="1"/>
              <a:t>you</a:t>
            </a:r>
            <a:r>
              <a:rPr lang="fr-BE" dirty="0"/>
              <a:t> can </a:t>
            </a:r>
            <a:r>
              <a:rPr lang="fr-BE" dirty="0" err="1"/>
              <a:t>summarise</a:t>
            </a:r>
            <a:r>
              <a:rPr lang="fr-BE" dirty="0"/>
              <a:t> the:</a:t>
            </a:r>
          </a:p>
          <a:p>
            <a:r>
              <a:rPr lang="en-US" dirty="0"/>
              <a:t>purpose and communication objectives</a:t>
            </a:r>
          </a:p>
          <a:p>
            <a:r>
              <a:rPr lang="en-US" dirty="0"/>
              <a:t>Messages</a:t>
            </a:r>
          </a:p>
          <a:p>
            <a:r>
              <a:rPr lang="en-US" dirty="0"/>
              <a:t>Audience</a:t>
            </a:r>
          </a:p>
          <a:p>
            <a:r>
              <a:rPr lang="en-US" dirty="0"/>
              <a:t>Actions</a:t>
            </a:r>
          </a:p>
          <a:p>
            <a:r>
              <a:rPr lang="en-US" dirty="0"/>
              <a:t>Channels</a:t>
            </a:r>
          </a:p>
          <a:p>
            <a:r>
              <a:rPr lang="en-US" dirty="0"/>
              <a:t>Foreseen needs and timeline</a:t>
            </a:r>
          </a:p>
          <a:p>
            <a:endParaRPr lang="en-US" dirty="0"/>
          </a:p>
          <a:p>
            <a:endParaRPr lang="fr-BE" dirty="0"/>
          </a:p>
          <a:p>
            <a:pPr marL="0" indent="0">
              <a:buNone/>
            </a:pPr>
            <a:endParaRPr lang="fr-BE" dirty="0"/>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2823795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Planning your overall communication activities</a:t>
            </a:r>
          </a:p>
          <a:p>
            <a:pPr marL="0" indent="0">
              <a:buNone/>
            </a:pPr>
            <a:r>
              <a:rPr lang="fr-BE" dirty="0" err="1"/>
              <a:t>Having</a:t>
            </a:r>
            <a:r>
              <a:rPr lang="fr-BE" dirty="0"/>
              <a:t> </a:t>
            </a:r>
            <a:r>
              <a:rPr lang="fr-BE" dirty="0" err="1"/>
              <a:t>followed</a:t>
            </a:r>
            <a:r>
              <a:rPr lang="fr-BE" dirty="0"/>
              <a:t> all the </a:t>
            </a:r>
            <a:r>
              <a:rPr lang="fr-BE" dirty="0" err="1"/>
              <a:t>previous</a:t>
            </a:r>
            <a:r>
              <a:rPr lang="fr-BE" dirty="0"/>
              <a:t> </a:t>
            </a:r>
            <a:r>
              <a:rPr lang="fr-BE" dirty="0" err="1"/>
              <a:t>steps</a:t>
            </a:r>
            <a:r>
              <a:rPr lang="fr-BE" dirty="0"/>
              <a:t> </a:t>
            </a:r>
            <a:r>
              <a:rPr lang="fr-BE" dirty="0" err="1"/>
              <a:t>will</a:t>
            </a:r>
            <a:r>
              <a:rPr lang="fr-BE" dirty="0"/>
              <a:t> </a:t>
            </a:r>
            <a:r>
              <a:rPr lang="fr-BE" dirty="0" err="1"/>
              <a:t>give</a:t>
            </a:r>
            <a:r>
              <a:rPr lang="fr-BE" dirty="0"/>
              <a:t> </a:t>
            </a:r>
            <a:r>
              <a:rPr lang="fr-BE" dirty="0" err="1"/>
              <a:t>you</a:t>
            </a:r>
            <a:r>
              <a:rPr lang="fr-BE" dirty="0"/>
              <a:t> </a:t>
            </a:r>
            <a:r>
              <a:rPr lang="fr-BE" dirty="0" err="1"/>
              <a:t>some</a:t>
            </a:r>
            <a:r>
              <a:rPr lang="fr-BE" dirty="0"/>
              <a:t> indications on:</a:t>
            </a:r>
          </a:p>
          <a:p>
            <a:pPr>
              <a:buClr>
                <a:schemeClr val="accent1"/>
              </a:buClr>
            </a:pPr>
            <a:r>
              <a:rPr lang="fr-BE" dirty="0"/>
              <a:t>The budget </a:t>
            </a:r>
            <a:r>
              <a:rPr lang="fr-BE" dirty="0" err="1"/>
              <a:t>you</a:t>
            </a:r>
            <a:r>
              <a:rPr lang="fr-BE" dirty="0"/>
              <a:t> </a:t>
            </a:r>
            <a:r>
              <a:rPr lang="fr-BE" dirty="0" err="1"/>
              <a:t>need</a:t>
            </a:r>
            <a:endParaRPr lang="fr-BE" dirty="0"/>
          </a:p>
          <a:p>
            <a:pPr>
              <a:buClr>
                <a:schemeClr val="accent1"/>
              </a:buClr>
            </a:pPr>
            <a:r>
              <a:rPr lang="fr-BE" dirty="0"/>
              <a:t>The time </a:t>
            </a:r>
            <a:r>
              <a:rPr lang="fr-BE" dirty="0" err="1"/>
              <a:t>you</a:t>
            </a:r>
            <a:r>
              <a:rPr lang="fr-BE" dirty="0"/>
              <a:t> </a:t>
            </a:r>
            <a:r>
              <a:rPr lang="fr-BE" dirty="0" err="1"/>
              <a:t>need</a:t>
            </a:r>
            <a:endParaRPr lang="fr-BE" dirty="0"/>
          </a:p>
          <a:p>
            <a:pPr>
              <a:buClr>
                <a:schemeClr val="accent1"/>
              </a:buClr>
            </a:pPr>
            <a:r>
              <a:rPr lang="fr-BE" dirty="0"/>
              <a:t>How to </a:t>
            </a:r>
            <a:r>
              <a:rPr lang="fr-BE" dirty="0" err="1"/>
              <a:t>adapt</a:t>
            </a:r>
            <a:r>
              <a:rPr lang="fr-BE" dirty="0"/>
              <a:t> in case of </a:t>
            </a:r>
            <a:r>
              <a:rPr lang="fr-BE" dirty="0" err="1"/>
              <a:t>unforeseen</a:t>
            </a:r>
            <a:r>
              <a:rPr lang="fr-BE" dirty="0"/>
              <a:t> </a:t>
            </a:r>
            <a:r>
              <a:rPr lang="fr-BE" dirty="0" err="1"/>
              <a:t>events</a:t>
            </a:r>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44663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bg1"/>
                </a:solidFill>
              </a:rPr>
              <a:t>What is a communication strategy? </a:t>
            </a:r>
            <a:endParaRPr lang="fr-BE" b="0" dirty="0"/>
          </a:p>
        </p:txBody>
      </p:sp>
      <p:sp>
        <p:nvSpPr>
          <p:cNvPr id="4" name="Slide Number Placeholder 3"/>
          <p:cNvSpPr>
            <a:spLocks noGrp="1"/>
          </p:cNvSpPr>
          <p:nvPr>
            <p:ph type="sldNum" sz="quarter" idx="5"/>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1418213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take away: comms strategy checklist</a:t>
            </a:r>
          </a:p>
          <a:p>
            <a:pPr mar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1. </a:t>
            </a:r>
            <a:r>
              <a:rPr lang="en-US" sz="1200" dirty="0"/>
              <a:t>I have targeted audiences, I know where to find them and how to address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2. </a:t>
            </a:r>
            <a:r>
              <a:rPr lang="en-US" sz="1200" dirty="0"/>
              <a:t>I have clear and authentic messages to share with my audiences for them to hear, understand and remember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3.</a:t>
            </a:r>
            <a:r>
              <a:rPr lang="en-US" sz="1200" dirty="0"/>
              <a:t> My communication goals are SMART: specific, measurable, achievable, relevant, time-bound </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2829474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t>Do </a:t>
            </a:r>
            <a:r>
              <a:rPr lang="fr-BE" sz="1200" dirty="0" err="1"/>
              <a:t>you</a:t>
            </a:r>
            <a:r>
              <a:rPr lang="fr-BE" sz="1200" dirty="0"/>
              <a:t> have questions or </a:t>
            </a:r>
            <a:r>
              <a:rPr lang="fr-BE" sz="1200" dirty="0" err="1"/>
              <a:t>remarks</a:t>
            </a:r>
            <a:r>
              <a:rPr lang="fr-BE" sz="1200" dirty="0"/>
              <a:t> </a:t>
            </a:r>
            <a:r>
              <a:rPr lang="fr-BE" sz="1200" dirty="0" err="1"/>
              <a:t>you</a:t>
            </a:r>
            <a:r>
              <a:rPr lang="fr-BE" sz="1200" dirty="0"/>
              <a:t> </a:t>
            </a:r>
            <a:r>
              <a:rPr lang="fr-BE" sz="1200" dirty="0" err="1"/>
              <a:t>want</a:t>
            </a:r>
            <a:r>
              <a:rPr lang="fr-BE" sz="1200" dirty="0"/>
              <a:t> to </a:t>
            </a:r>
            <a:r>
              <a:rPr lang="fr-BE" sz="1200" dirty="0" err="1"/>
              <a:t>share</a:t>
            </a:r>
            <a:r>
              <a:rPr lang="fr-BE" sz="1200" dirty="0"/>
              <a:t>?</a:t>
            </a:r>
            <a:endParaRPr lang="en-US" sz="1000" dirty="0"/>
          </a:p>
          <a:p>
            <a:endParaRPr lang="en-US" b="1" dirty="0"/>
          </a:p>
        </p:txBody>
      </p:sp>
      <p:sp>
        <p:nvSpPr>
          <p:cNvPr id="4" name="Slide Number Placeholder 3"/>
          <p:cNvSpPr>
            <a:spLocks noGrp="1"/>
          </p:cNvSpPr>
          <p:nvPr>
            <p:ph type="sldNum" sz="quarter" idx="5"/>
          </p:nvPr>
        </p:nvSpPr>
        <p:spPr/>
        <p:txBody>
          <a:bodyPr/>
          <a:lstStyle/>
          <a:p>
            <a:fld id="{6C3637DA-ECFF-4E30-8019-BCDA5E2DDEE1}" type="slidenum">
              <a:rPr lang="en-GB" smtClean="0"/>
              <a:t>41</a:t>
            </a:fld>
            <a:endParaRPr lang="en-GB"/>
          </a:p>
        </p:txBody>
      </p:sp>
    </p:spTree>
    <p:extLst>
      <p:ext uri="{BB962C8B-B14F-4D97-AF65-F5344CB8AC3E}">
        <p14:creationId xmlns:p14="http://schemas.microsoft.com/office/powerpoint/2010/main" val="2305300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a:t>
            </a:r>
            <a:r>
              <a:rPr lang="en-GB" baseline="0" dirty="0" err="1"/>
              <a:t>Bruxelles</a:t>
            </a:r>
            <a:r>
              <a:rPr lang="en-GB" baseline="0" dirty="0"/>
              <a:t> 1210</a:t>
            </a:r>
          </a:p>
          <a:p>
            <a:r>
              <a:rPr lang="en-GB" baseline="0" dirty="0"/>
              <a:t>Belgium</a:t>
            </a:r>
          </a:p>
          <a:p>
            <a:r>
              <a:rPr lang="en-GB" baseline="0" dirty="0"/>
              <a:t>Twitter: @MyEdf</a:t>
            </a:r>
          </a:p>
          <a:p>
            <a:r>
              <a:rPr lang="en-GB" baseline="0" dirty="0"/>
              <a:t>Facebook: </a:t>
            </a:r>
            <a:r>
              <a:rPr lang="fr-BE" b="0" i="0" dirty="0">
                <a:solidFill>
                  <a:srgbClr val="65676B"/>
                </a:solidFill>
                <a:effectLst/>
                <a:latin typeface="Segoe UI Historic" panose="020B0502040204020203" pitchFamily="34" charset="0"/>
              </a:rPr>
              <a:t>@EuropeanDisabilityForumEDF</a:t>
            </a:r>
          </a:p>
        </p:txBody>
      </p:sp>
      <p:sp>
        <p:nvSpPr>
          <p:cNvPr id="4" name="Slide Number Placeholder 3"/>
          <p:cNvSpPr>
            <a:spLocks noGrp="1"/>
          </p:cNvSpPr>
          <p:nvPr>
            <p:ph type="sldNum" sz="quarter" idx="10"/>
          </p:nvPr>
        </p:nvSpPr>
        <p:spPr/>
        <p:txBody>
          <a:bodyPr/>
          <a:lstStyle/>
          <a:p>
            <a:fld id="{6C3637DA-ECFF-4E30-8019-BCDA5E2DDEE1}" type="slidenum">
              <a:rPr lang="en-GB" smtClean="0"/>
              <a:t>42</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for you a communication strategy?</a:t>
            </a:r>
          </a:p>
          <a:p>
            <a:r>
              <a:rPr lang="en-GB" b="0" i="0" dirty="0">
                <a:solidFill>
                  <a:srgbClr val="000000"/>
                </a:solidFill>
                <a:effectLst/>
                <a:latin typeface="WordVisi_MSFontService"/>
              </a:rPr>
              <a:t>Participants exchanging from their experience, perspective, and expectations</a:t>
            </a:r>
            <a:endParaRPr lang="en-US" dirty="0"/>
          </a:p>
          <a:p>
            <a:r>
              <a:rPr lang="en-US" dirty="0"/>
              <a:t>People can speak words out loud or in the chat</a:t>
            </a:r>
          </a:p>
          <a:p>
            <a:endParaRPr lang="en-US" dirty="0"/>
          </a:p>
          <a:p>
            <a:r>
              <a:rPr lang="en-US" dirty="0"/>
              <a:t>Vanessa will add keywords from participants in the slide</a:t>
            </a:r>
          </a:p>
        </p:txBody>
      </p:sp>
      <p:sp>
        <p:nvSpPr>
          <p:cNvPr id="4" name="Slide Number Placeholder 3"/>
          <p:cNvSpPr>
            <a:spLocks noGrp="1"/>
          </p:cNvSpPr>
          <p:nvPr>
            <p:ph type="sldNum" sz="quarter" idx="5"/>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268163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general definition of communication strategy</a:t>
            </a:r>
          </a:p>
          <a:p>
            <a:r>
              <a:rPr lang="en-US" dirty="0"/>
              <a:t>A go-to document that helps your </a:t>
            </a:r>
            <a:r>
              <a:rPr lang="en-US" dirty="0" err="1"/>
              <a:t>organisation</a:t>
            </a:r>
            <a:r>
              <a:rPr lang="en-US" dirty="0"/>
              <a:t>:</a:t>
            </a:r>
          </a:p>
          <a:p>
            <a:r>
              <a:rPr lang="en-US" dirty="0"/>
              <a:t>To focus </a:t>
            </a:r>
          </a:p>
          <a:p>
            <a:r>
              <a:rPr lang="en-US" dirty="0"/>
              <a:t>Have a clear goal</a:t>
            </a:r>
          </a:p>
          <a:p>
            <a:r>
              <a:rPr lang="en-US" dirty="0"/>
              <a:t>Have a clear audience</a:t>
            </a:r>
          </a:p>
          <a:p>
            <a:r>
              <a:rPr lang="en-US" dirty="0"/>
              <a:t>Gives you the info and tools to get your messages to your target audience</a:t>
            </a:r>
          </a:p>
          <a:p>
            <a:r>
              <a:rPr lang="en-US" dirty="0"/>
              <a:t>Ensure that its messages are memorable</a:t>
            </a:r>
          </a:p>
          <a:p>
            <a:r>
              <a:rPr lang="en-US" dirty="0"/>
              <a:t>Inform and inspire people to take action</a:t>
            </a:r>
          </a:p>
          <a:p>
            <a:endParaRPr lang="en-US" dirty="0"/>
          </a:p>
          <a:p>
            <a:pPr marL="0" indent="0">
              <a:buNone/>
            </a:pPr>
            <a:endParaRPr lang="en-US" dirty="0"/>
          </a:p>
          <a:p>
            <a:pPr marL="0" indent="0">
              <a:buNone/>
            </a:pPr>
            <a:r>
              <a:rPr lang="en-US" dirty="0"/>
              <a:t>A communication strategy helps you think about what you want to say, whom you are saying it to, and what you want them to do with the information.</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200676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general definition of communication strategy</a:t>
            </a:r>
          </a:p>
          <a:p>
            <a:pPr marL="0" indent="0">
              <a:buNone/>
            </a:pPr>
            <a:r>
              <a:rPr lang="en-US" dirty="0"/>
              <a:t>A communication strategy helps you think about what you want to say, whom you are saying it to, and what you want them to do with the information.</a:t>
            </a:r>
          </a:p>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401926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 general definition of communication strategy</a:t>
            </a:r>
          </a:p>
          <a:p>
            <a:pPr marL="0" indent="0">
              <a:buClr>
                <a:schemeClr val="accent1"/>
              </a:buClr>
              <a:buNone/>
            </a:pPr>
            <a:endParaRPr lang="en-GB" dirty="0"/>
          </a:p>
          <a:p>
            <a:pPr marL="0" indent="0">
              <a:buClr>
                <a:schemeClr val="accent1"/>
              </a:buClr>
              <a:buNone/>
            </a:pPr>
            <a:r>
              <a:rPr lang="en-GB" dirty="0"/>
              <a:t>Your communication strategy should help you answer these 6 main questions:</a:t>
            </a:r>
          </a:p>
          <a:p>
            <a:pPr marL="514350" indent="-514350">
              <a:buClr>
                <a:schemeClr val="accent1"/>
              </a:buClr>
              <a:buFont typeface="+mj-lt"/>
              <a:buAutoNum type="arabicPeriod"/>
            </a:pPr>
            <a:r>
              <a:rPr lang="en-GB" dirty="0"/>
              <a:t>Who is speaking and how? </a:t>
            </a:r>
            <a:r>
              <a:rPr lang="en-GB" b="1" dirty="0"/>
              <a:t>(I, we, they, etc.) and tone (formal, informal, inspirational, motivational, conversational, etc.)</a:t>
            </a:r>
          </a:p>
          <a:p>
            <a:pPr marL="514350" indent="-514350">
              <a:buClr>
                <a:schemeClr val="accent1"/>
              </a:buClr>
              <a:buFont typeface="+mj-lt"/>
              <a:buAutoNum type="arabicPeriod"/>
            </a:pPr>
            <a:r>
              <a:rPr lang="en-GB" dirty="0"/>
              <a:t>What are the messages? </a:t>
            </a:r>
            <a:r>
              <a:rPr lang="en-GB" b="1" dirty="0"/>
              <a:t>Your messages should be clear, authentic and define: your position regarding something, a promise or a mission, a vision</a:t>
            </a:r>
          </a:p>
          <a:p>
            <a:pPr marL="514350" indent="-514350">
              <a:buClr>
                <a:schemeClr val="accent1"/>
              </a:buClr>
              <a:buFont typeface="+mj-lt"/>
              <a:buAutoNum type="arabicPeriod"/>
            </a:pPr>
            <a:r>
              <a:rPr lang="en-GB" dirty="0"/>
              <a:t>Who is the audience? Where to find it? How to interact with it?</a:t>
            </a:r>
          </a:p>
          <a:p>
            <a:pPr marL="514350" indent="-514350">
              <a:buClr>
                <a:schemeClr val="accent1"/>
              </a:buClr>
              <a:buFont typeface="+mj-lt"/>
              <a:buAutoNum type="arabicPeriod"/>
            </a:pPr>
            <a:r>
              <a:rPr lang="en-GB" dirty="0"/>
              <a:t>What do I want to achieve? </a:t>
            </a:r>
            <a:r>
              <a:rPr lang="en-GB" b="1" dirty="0"/>
              <a:t>inform, get support, get things moving</a:t>
            </a:r>
          </a:p>
          <a:p>
            <a:pPr marL="514350" indent="-514350">
              <a:buClr>
                <a:schemeClr val="accent1"/>
              </a:buClr>
              <a:buFont typeface="+mj-lt"/>
              <a:buAutoNum type="arabicPeriod"/>
            </a:pPr>
            <a:r>
              <a:rPr lang="en-GB" dirty="0"/>
              <a:t>What are the foreseen communications activities? </a:t>
            </a:r>
            <a:r>
              <a:rPr lang="en-GB" b="1" dirty="0"/>
              <a:t>how much time do I need, including planning, the activities themselves, and evaluation and reporting)</a:t>
            </a:r>
          </a:p>
          <a:p>
            <a:pPr marL="514350" indent="-514350">
              <a:buClr>
                <a:schemeClr val="accent1"/>
              </a:buClr>
              <a:buFont typeface="+mj-lt"/>
              <a:buAutoNum type="arabicPeriod"/>
            </a:pPr>
            <a:r>
              <a:rPr lang="en-GB" dirty="0"/>
              <a:t>What are the resources at my disposal to achieve my goals? </a:t>
            </a:r>
            <a:r>
              <a:rPr lang="en-GB" b="1" dirty="0"/>
              <a:t>Financial, skills, and human resources</a:t>
            </a:r>
          </a:p>
        </p:txBody>
      </p:sp>
      <p:sp>
        <p:nvSpPr>
          <p:cNvPr id="4" name="Slide Number Placeholder 3"/>
          <p:cNvSpPr>
            <a:spLocks noGrp="1"/>
          </p:cNvSpPr>
          <p:nvPr>
            <p:ph type="sldNum" sz="quarter" idx="5"/>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254614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bg1"/>
                </a:solidFill>
              </a:rPr>
              <a:t>Steps to create your own communication strategy</a:t>
            </a:r>
            <a:endParaRPr lang="fr-BE" b="0" dirty="0"/>
          </a:p>
        </p:txBody>
      </p:sp>
      <p:sp>
        <p:nvSpPr>
          <p:cNvPr id="4" name="Slide Number Placeholder 3"/>
          <p:cNvSpPr>
            <a:spLocks noGrp="1"/>
          </p:cNvSpPr>
          <p:nvPr>
            <p:ph type="sldNum" sz="quarter" idx="5"/>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8738275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19-09-22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11BF83FF-F584-9371-ADAF-8D93182CDF49}"/>
              </a:ext>
            </a:extLst>
          </p:cNvPr>
          <p:cNvGrpSpPr>
            <a:grpSpLocks/>
          </p:cNvGrpSpPr>
          <p:nvPr userDrawn="1"/>
        </p:nvGrpSpPr>
        <p:grpSpPr bwMode="auto">
          <a:xfrm>
            <a:off x="597640" y="5523707"/>
            <a:ext cx="10996720" cy="1053188"/>
            <a:chOff x="1005810" y="1135233"/>
            <a:chExt cx="126111" cy="12084"/>
          </a:xfrm>
        </p:grpSpPr>
        <p:pic>
          <p:nvPicPr>
            <p:cNvPr id="9" name="Picture 8" descr="Citi Foundation logo">
              <a:extLst>
                <a:ext uri="{FF2B5EF4-FFF2-40B4-BE49-F238E27FC236}">
                  <a16:creationId xmlns:a16="http://schemas.microsoft.com/office/drawing/2014/main" id="{9E227736-D7D6-0933-496B-4D5FAB9A7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1" b="8937"/>
            <a:stretch>
              <a:fillRect/>
            </a:stretch>
          </p:blipFill>
          <p:spPr bwMode="auto">
            <a:xfrm>
              <a:off x="1102884" y="1136019"/>
              <a:ext cx="16539" cy="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EDF Logo">
              <a:extLst>
                <a:ext uri="{FF2B5EF4-FFF2-40B4-BE49-F238E27FC236}">
                  <a16:creationId xmlns:a16="http://schemas.microsoft.com/office/drawing/2014/main" id="{3282FAFC-4DA7-31FB-D4C0-9D133F3B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95" b="7095"/>
            <a:stretch>
              <a:fillRect/>
            </a:stretch>
          </p:blipFill>
          <p:spPr bwMode="auto">
            <a:xfrm>
              <a:off x="1122218" y="1135233"/>
              <a:ext cx="9703" cy="12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1" name="Picture 10" descr="Logo of Hungarian National Council of Federations of People with Disabilities">
              <a:extLst>
                <a:ext uri="{FF2B5EF4-FFF2-40B4-BE49-F238E27FC236}">
                  <a16:creationId xmlns:a16="http://schemas.microsoft.com/office/drawing/2014/main" id="{276F47E7-CF85-FB02-E46F-7CF3065EA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88" y="1137133"/>
              <a:ext cx="11105" cy="9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2" name="Picture 11" descr="Logo of Czech National Disability Council">
              <a:extLst>
                <a:ext uri="{FF2B5EF4-FFF2-40B4-BE49-F238E27FC236}">
                  <a16:creationId xmlns:a16="http://schemas.microsoft.com/office/drawing/2014/main" id="{29A0D578-B490-9A99-671B-46421E42A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345" y="1139226"/>
              <a:ext cx="23298" cy="64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3" name="Picture 12" descr="Logo of National Council of People with Disabilities in Bulgaria">
              <a:extLst>
                <a:ext uri="{FF2B5EF4-FFF2-40B4-BE49-F238E27FC236}">
                  <a16:creationId xmlns:a16="http://schemas.microsoft.com/office/drawing/2014/main" id="{CA2350BA-9647-3692-4C3D-0F4F92833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438" t="22569" r="22775" b="21976"/>
            <a:stretch>
              <a:fillRect/>
            </a:stretch>
          </p:blipFill>
          <p:spPr bwMode="auto">
            <a:xfrm>
              <a:off x="1005810" y="1136614"/>
              <a:ext cx="17302" cy="9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4" name="Picture 13" descr="Logo of Romanian National Disability Council (CNDR) ">
              <a:extLst>
                <a:ext uri="{FF2B5EF4-FFF2-40B4-BE49-F238E27FC236}">
                  <a16:creationId xmlns:a16="http://schemas.microsoft.com/office/drawing/2014/main" id="{CA221DC5-4BC6-9637-DBD0-35F2E21B1C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402" t="14354" r="15210" b="19064"/>
            <a:stretch>
              <a:fillRect/>
            </a:stretch>
          </p:blipFill>
          <p:spPr bwMode="auto">
            <a:xfrm>
              <a:off x="1069024" y="1136458"/>
              <a:ext cx="19096" cy="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descr="Logo of Slovak Disability Council (NROZP)">
              <a:extLst>
                <a:ext uri="{FF2B5EF4-FFF2-40B4-BE49-F238E27FC236}">
                  <a16:creationId xmlns:a16="http://schemas.microsoft.com/office/drawing/2014/main" id="{FE897D85-57EA-4181-B074-A13045EE63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486" t="12756" r="30162" b="12540"/>
            <a:stretch>
              <a:fillRect/>
            </a:stretch>
          </p:blipFill>
          <p:spPr bwMode="auto">
            <a:xfrm>
              <a:off x="1089698" y="1135526"/>
              <a:ext cx="12422" cy="1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19-09-22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19-09-22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19-09-22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19-09-22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91EC6-40CE-E2F9-3F2F-A8994ED97986}"/>
              </a:ext>
            </a:extLst>
          </p:cNvPr>
          <p:cNvSpPr/>
          <p:nvPr userDrawn="1"/>
        </p:nvSpPr>
        <p:spPr>
          <a:xfrm>
            <a:off x="-108284" y="0"/>
            <a:ext cx="12871048" cy="7037408"/>
          </a:xfrm>
          <a:prstGeom prst="rect">
            <a:avLst/>
          </a:prstGeom>
          <a:solidFill>
            <a:srgbClr val="BB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DF778A42-CA78-F0EB-8E01-560641EA89A2}"/>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2D8EE87-B266-D233-7BC9-DB4D2AA5BF6B}"/>
              </a:ext>
            </a:extLst>
          </p:cNvPr>
          <p:cNvSpPr/>
          <p:nvPr userDrawn="1"/>
        </p:nvSpPr>
        <p:spPr>
          <a:xfrm>
            <a:off x="146050" y="139700"/>
            <a:ext cx="11899900" cy="6581775"/>
          </a:xfrm>
          <a:prstGeom prst="rect">
            <a:avLst/>
          </a:prstGeom>
          <a:solidFill>
            <a:srgbClr val="075884">
              <a:alpha val="0"/>
            </a:srgbClr>
          </a:solidFill>
          <a:ln w="38100" cmpd="sng">
            <a:solidFill>
              <a:srgbClr val="0758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249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19-09-22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19-09-22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19-09-22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19-09-22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19-09-22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19-09-22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19-09-22</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9.svg"/><Relationship Id="rId18" Type="http://schemas.openxmlformats.org/officeDocument/2006/relationships/customXml" Target="../ink/ink1.xml"/><Relationship Id="rId3" Type="http://schemas.openxmlformats.org/officeDocument/2006/relationships/image" Target="../media/image21.png"/><Relationship Id="rId21" Type="http://schemas.openxmlformats.org/officeDocument/2006/relationships/image" Target="../media/image49.png"/><Relationship Id="rId7" Type="http://schemas.openxmlformats.org/officeDocument/2006/relationships/image" Target="../media/image10.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6.xml"/><Relationship Id="rId16" Type="http://schemas.openxmlformats.org/officeDocument/2006/relationships/image" Target="../media/image32.png"/><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svg"/><Relationship Id="rId10" Type="http://schemas.openxmlformats.org/officeDocument/2006/relationships/image" Target="../media/image26.svg"/><Relationship Id="rId19" Type="http://schemas.openxmlformats.org/officeDocument/2006/relationships/image" Target="../media/image48.png"/><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anessa.james@edf-fep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182" y="2237818"/>
            <a:ext cx="6834936" cy="1277126"/>
          </a:xfrm>
        </p:spPr>
        <p:txBody>
          <a:bodyPr>
            <a:noAutofit/>
          </a:bodyPr>
          <a:lstStyle/>
          <a:p>
            <a:pPr algn="l"/>
            <a:r>
              <a:rPr lang="en-US" sz="4800" dirty="0"/>
              <a:t>Introduction</a:t>
            </a:r>
            <a:br>
              <a:rPr lang="en-US" sz="4800" dirty="0"/>
            </a:br>
            <a:r>
              <a:rPr lang="en-US" sz="4800" dirty="0"/>
              <a:t>to Strategic Communications for DPO’s </a:t>
            </a:r>
            <a:endParaRPr lang="fr-BE" sz="4800" b="1" dirty="0">
              <a:solidFill>
                <a:srgbClr val="0070C0"/>
              </a:solidFill>
            </a:endParaRPr>
          </a:p>
        </p:txBody>
      </p:sp>
      <p:sp>
        <p:nvSpPr>
          <p:cNvPr id="3" name="Subtitle 2"/>
          <p:cNvSpPr>
            <a:spLocks noGrp="1"/>
          </p:cNvSpPr>
          <p:nvPr>
            <p:ph type="subTitle" idx="1"/>
          </p:nvPr>
        </p:nvSpPr>
        <p:spPr>
          <a:xfrm>
            <a:off x="5629182" y="3514944"/>
            <a:ext cx="6581274" cy="1010653"/>
          </a:xfrm>
        </p:spPr>
        <p:txBody>
          <a:bodyPr>
            <a:normAutofit/>
          </a:bodyPr>
          <a:lstStyle/>
          <a:p>
            <a:pPr algn="l">
              <a:lnSpc>
                <a:spcPct val="100000"/>
              </a:lnSpc>
            </a:pPr>
            <a:br>
              <a:rPr lang="en-US" sz="2200" dirty="0"/>
            </a:br>
            <a:r>
              <a:rPr lang="en-US" sz="2200" dirty="0"/>
              <a:t>September 19, 2022, 10:40 AM CEST</a:t>
            </a:r>
          </a:p>
        </p:txBody>
      </p:sp>
      <p:pic>
        <p:nvPicPr>
          <p:cNvPr id="4" name="Picture 3" descr="Shape&#10;&#10;Description automatically generated">
            <a:extLst>
              <a:ext uri="{FF2B5EF4-FFF2-40B4-BE49-F238E27FC236}">
                <a16:creationId xmlns:a16="http://schemas.microsoft.com/office/drawing/2014/main" id="{8DBF33F6-9E92-A2BB-07F6-E13F95D9643E}"/>
              </a:ext>
            </a:extLst>
          </p:cNvPr>
          <p:cNvPicPr>
            <a:picLocks noChangeAspect="1"/>
          </p:cNvPicPr>
          <p:nvPr/>
        </p:nvPicPr>
        <p:blipFill rotWithShape="1">
          <a:blip r:embed="rId3">
            <a:extLst>
              <a:ext uri="{28A0092B-C50C-407E-A947-70E740481C1C}">
                <a14:useLocalDpi xmlns:a14="http://schemas.microsoft.com/office/drawing/2010/main" val="0"/>
              </a:ext>
            </a:extLst>
          </a:blip>
          <a:srcRect l="4498" t="11448" r="3571" b="29068"/>
          <a:stretch/>
        </p:blipFill>
        <p:spPr bwMode="auto">
          <a:xfrm>
            <a:off x="529616" y="574515"/>
            <a:ext cx="4845904" cy="4057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2F4D-D8EC-084B-565B-78ECDCEE6533}"/>
              </a:ext>
            </a:extLst>
          </p:cNvPr>
          <p:cNvSpPr>
            <a:spLocks noGrp="1"/>
          </p:cNvSpPr>
          <p:nvPr>
            <p:ph type="title"/>
          </p:nvPr>
        </p:nvSpPr>
        <p:spPr/>
        <p:txBody>
          <a:bodyPr/>
          <a:lstStyle/>
          <a:p>
            <a:r>
              <a:rPr lang="en-GB" sz="4400" b="1" dirty="0"/>
              <a:t>Step 1: define and find your audience</a:t>
            </a:r>
            <a:endParaRPr lang="fr-BE" dirty="0"/>
          </a:p>
        </p:txBody>
      </p:sp>
      <p:sp>
        <p:nvSpPr>
          <p:cNvPr id="3" name="Content Placeholder 2">
            <a:extLst>
              <a:ext uri="{FF2B5EF4-FFF2-40B4-BE49-F238E27FC236}">
                <a16:creationId xmlns:a16="http://schemas.microsoft.com/office/drawing/2014/main" id="{0F3E1B2F-2AB6-10F6-DFE8-919613BC6F35}"/>
              </a:ext>
            </a:extLst>
          </p:cNvPr>
          <p:cNvSpPr>
            <a:spLocks noGrp="1"/>
          </p:cNvSpPr>
          <p:nvPr>
            <p:ph idx="1"/>
          </p:nvPr>
        </p:nvSpPr>
        <p:spPr>
          <a:xfrm>
            <a:off x="838200" y="2129883"/>
            <a:ext cx="10515600" cy="4047080"/>
          </a:xfrm>
        </p:spPr>
        <p:txBody>
          <a:bodyPr>
            <a:normAutofit/>
          </a:bodyPr>
          <a:lstStyle/>
          <a:p>
            <a:pPr marL="0" indent="0">
              <a:buClr>
                <a:schemeClr val="accent1"/>
              </a:buClr>
              <a:buNone/>
            </a:pPr>
            <a:r>
              <a:rPr lang="fr-BE" dirty="0"/>
              <a:t>W</a:t>
            </a:r>
            <a:r>
              <a:rPr lang="en-US" dirty="0"/>
              <a:t>hat is an audience? </a:t>
            </a:r>
            <a:endParaRPr lang="fr-BE" dirty="0"/>
          </a:p>
          <a:p>
            <a:pPr lvl="1"/>
            <a:r>
              <a:rPr lang="fr-BE" dirty="0"/>
              <a:t>People </a:t>
            </a:r>
            <a:r>
              <a:rPr lang="fr-BE" dirty="0" err="1"/>
              <a:t>that</a:t>
            </a:r>
            <a:r>
              <a:rPr lang="fr-BE" dirty="0"/>
              <a:t> </a:t>
            </a:r>
            <a:r>
              <a:rPr lang="fr-BE" dirty="0" err="1"/>
              <a:t>you</a:t>
            </a:r>
            <a:r>
              <a:rPr lang="fr-BE" dirty="0"/>
              <a:t> </a:t>
            </a:r>
            <a:r>
              <a:rPr lang="fr-BE" dirty="0" err="1"/>
              <a:t>want</a:t>
            </a:r>
            <a:r>
              <a:rPr lang="fr-BE" dirty="0"/>
              <a:t> to </a:t>
            </a:r>
            <a:r>
              <a:rPr lang="fr-BE" dirty="0" err="1"/>
              <a:t>convince</a:t>
            </a:r>
            <a:endParaRPr lang="fr-BE" dirty="0"/>
          </a:p>
          <a:p>
            <a:pPr lvl="1"/>
            <a:r>
              <a:rPr lang="fr-BE" dirty="0"/>
              <a:t>People </a:t>
            </a:r>
            <a:r>
              <a:rPr lang="fr-BE" dirty="0" err="1"/>
              <a:t>that</a:t>
            </a:r>
            <a:r>
              <a:rPr lang="fr-BE" dirty="0"/>
              <a:t> are </a:t>
            </a:r>
            <a:r>
              <a:rPr lang="fr-BE" dirty="0" err="1"/>
              <a:t>interested</a:t>
            </a:r>
            <a:r>
              <a:rPr lang="fr-BE" dirty="0"/>
              <a:t> in </a:t>
            </a:r>
            <a:r>
              <a:rPr lang="fr-BE" dirty="0" err="1"/>
              <a:t>what</a:t>
            </a:r>
            <a:r>
              <a:rPr lang="fr-BE" dirty="0"/>
              <a:t> </a:t>
            </a:r>
            <a:r>
              <a:rPr lang="fr-BE" dirty="0" err="1"/>
              <a:t>you</a:t>
            </a:r>
            <a:r>
              <a:rPr lang="fr-BE" dirty="0"/>
              <a:t> do</a:t>
            </a:r>
          </a:p>
        </p:txBody>
      </p:sp>
      <p:pic>
        <p:nvPicPr>
          <p:cNvPr id="1026" name="Picture 2" descr="A young man with disabilities hugging an older man and woman">
            <a:extLst>
              <a:ext uri="{FF2B5EF4-FFF2-40B4-BE49-F238E27FC236}">
                <a16:creationId xmlns:a16="http://schemas.microsoft.com/office/drawing/2014/main" id="{E89CD6FC-FF9D-0826-F0D4-4759E444B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025" y="3857772"/>
            <a:ext cx="3547010" cy="2419061"/>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pic>
        <p:nvPicPr>
          <p:cNvPr id="1028" name="Picture 4" descr="Lazar Lazarov - Deputy Prime Minister for Social Policies and Minister of Labor and Social Policy">
            <a:extLst>
              <a:ext uri="{FF2B5EF4-FFF2-40B4-BE49-F238E27FC236}">
                <a16:creationId xmlns:a16="http://schemas.microsoft.com/office/drawing/2014/main" id="{63442FCD-5602-5E70-1ABF-63F114BA2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934" y="3857772"/>
            <a:ext cx="2778560" cy="2419060"/>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1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2F4D-D8EC-084B-565B-78ECDCEE6533}"/>
              </a:ext>
            </a:extLst>
          </p:cNvPr>
          <p:cNvSpPr>
            <a:spLocks noGrp="1"/>
          </p:cNvSpPr>
          <p:nvPr>
            <p:ph type="title"/>
          </p:nvPr>
        </p:nvSpPr>
        <p:spPr/>
        <p:txBody>
          <a:bodyPr/>
          <a:lstStyle/>
          <a:p>
            <a:r>
              <a:rPr lang="en-GB" sz="4400" b="1" dirty="0"/>
              <a:t>Step 1: define and find your audience</a:t>
            </a:r>
            <a:endParaRPr lang="fr-BE" dirty="0"/>
          </a:p>
        </p:txBody>
      </p:sp>
      <p:sp>
        <p:nvSpPr>
          <p:cNvPr id="3" name="Content Placeholder 2">
            <a:extLst>
              <a:ext uri="{FF2B5EF4-FFF2-40B4-BE49-F238E27FC236}">
                <a16:creationId xmlns:a16="http://schemas.microsoft.com/office/drawing/2014/main" id="{0F3E1B2F-2AB6-10F6-DFE8-919613BC6F35}"/>
              </a:ext>
            </a:extLst>
          </p:cNvPr>
          <p:cNvSpPr>
            <a:spLocks noGrp="1"/>
          </p:cNvSpPr>
          <p:nvPr>
            <p:ph idx="1"/>
          </p:nvPr>
        </p:nvSpPr>
        <p:spPr>
          <a:xfrm>
            <a:off x="838200" y="2129883"/>
            <a:ext cx="10515600" cy="4047080"/>
          </a:xfrm>
        </p:spPr>
        <p:txBody>
          <a:bodyPr>
            <a:normAutofit fontScale="92500"/>
          </a:bodyPr>
          <a:lstStyle/>
          <a:p>
            <a:pPr marL="0" indent="0">
              <a:buClr>
                <a:schemeClr val="accent1"/>
              </a:buClr>
              <a:buNone/>
            </a:pPr>
            <a:r>
              <a:rPr lang="fr-BE" dirty="0" err="1"/>
              <a:t>We</a:t>
            </a:r>
            <a:r>
              <a:rPr lang="fr-BE" dirty="0"/>
              <a:t> </a:t>
            </a:r>
            <a:r>
              <a:rPr lang="fr-BE" dirty="0" err="1"/>
              <a:t>often</a:t>
            </a:r>
            <a:r>
              <a:rPr lang="fr-BE" dirty="0"/>
              <a:t> </a:t>
            </a:r>
            <a:r>
              <a:rPr lang="fr-BE" dirty="0" err="1"/>
              <a:t>categorise</a:t>
            </a:r>
            <a:r>
              <a:rPr lang="fr-BE" dirty="0"/>
              <a:t> audiences as:</a:t>
            </a:r>
          </a:p>
          <a:p>
            <a:pPr>
              <a:buClr>
                <a:schemeClr val="accent1"/>
              </a:buClr>
            </a:pPr>
            <a:r>
              <a:rPr lang="fr-BE" b="1" dirty="0" err="1"/>
              <a:t>Primary</a:t>
            </a:r>
            <a:r>
              <a:rPr lang="fr-BE" b="1" dirty="0"/>
              <a:t> or </a:t>
            </a:r>
            <a:r>
              <a:rPr lang="fr-BE" b="1" dirty="0" err="1"/>
              <a:t>secondary</a:t>
            </a:r>
            <a:endParaRPr lang="fr-BE" b="1" dirty="0"/>
          </a:p>
          <a:p>
            <a:pPr>
              <a:buClr>
                <a:schemeClr val="accent1"/>
              </a:buClr>
            </a:pPr>
            <a:r>
              <a:rPr lang="fr-BE" b="1" dirty="0" err="1"/>
              <a:t>Internal</a:t>
            </a:r>
            <a:r>
              <a:rPr lang="fr-BE" b="1" dirty="0"/>
              <a:t> or </a:t>
            </a:r>
            <a:r>
              <a:rPr lang="fr-BE" b="1" dirty="0" err="1"/>
              <a:t>external</a:t>
            </a:r>
            <a:endParaRPr lang="fr-BE" b="1" dirty="0"/>
          </a:p>
          <a:p>
            <a:pPr>
              <a:buClr>
                <a:schemeClr val="accent1"/>
              </a:buClr>
            </a:pPr>
            <a:endParaRPr lang="fr-BE" b="1" dirty="0"/>
          </a:p>
          <a:p>
            <a:pPr marL="0" indent="0">
              <a:buClr>
                <a:schemeClr val="accent1"/>
              </a:buClr>
              <a:buNone/>
            </a:pPr>
            <a:r>
              <a:rPr lang="fr-BE" dirty="0"/>
              <a:t>Be as </a:t>
            </a:r>
            <a:r>
              <a:rPr lang="fr-BE" b="1" dirty="0" err="1"/>
              <a:t>precise</a:t>
            </a:r>
            <a:r>
              <a:rPr lang="fr-BE" b="1" dirty="0"/>
              <a:t> </a:t>
            </a:r>
            <a:r>
              <a:rPr lang="fr-BE" dirty="0"/>
              <a:t>and </a:t>
            </a:r>
            <a:r>
              <a:rPr lang="fr-BE" b="1" dirty="0"/>
              <a:t>exhaustive </a:t>
            </a:r>
            <a:r>
              <a:rPr lang="fr-BE" dirty="0"/>
              <a:t>as possible. It </a:t>
            </a:r>
            <a:r>
              <a:rPr lang="fr-BE" dirty="0" err="1"/>
              <a:t>will</a:t>
            </a:r>
            <a:r>
              <a:rPr lang="fr-BE" dirty="0"/>
              <a:t> help </a:t>
            </a:r>
            <a:r>
              <a:rPr lang="fr-BE" dirty="0" err="1"/>
              <a:t>with</a:t>
            </a:r>
            <a:r>
              <a:rPr lang="fr-BE" dirty="0"/>
              <a:t>:</a:t>
            </a:r>
          </a:p>
          <a:p>
            <a:pPr>
              <a:buClr>
                <a:schemeClr val="accent1"/>
              </a:buClr>
            </a:pPr>
            <a:r>
              <a:rPr lang="en-US" sz="2800" b="0" dirty="0"/>
              <a:t>Finding where your audience is</a:t>
            </a:r>
          </a:p>
          <a:p>
            <a:pPr>
              <a:buClr>
                <a:schemeClr val="accent1"/>
              </a:buClr>
            </a:pPr>
            <a:r>
              <a:rPr lang="en-US" dirty="0"/>
              <a:t>Knowing which t</a:t>
            </a:r>
            <a:r>
              <a:rPr lang="en-US" sz="2800" b="0" dirty="0"/>
              <a:t>one and format to use to address them</a:t>
            </a:r>
          </a:p>
          <a:p>
            <a:pPr>
              <a:buClr>
                <a:schemeClr val="accent1"/>
              </a:buClr>
            </a:pPr>
            <a:r>
              <a:rPr lang="en-US" dirty="0"/>
              <a:t>Budgeting your actions</a:t>
            </a:r>
            <a:endParaRPr lang="fr-BE" dirty="0"/>
          </a:p>
          <a:p>
            <a:pPr marL="0" indent="0">
              <a:buNone/>
            </a:pPr>
            <a:endParaRPr lang="fr-BE" dirty="0"/>
          </a:p>
        </p:txBody>
      </p:sp>
    </p:spTree>
    <p:extLst>
      <p:ext uri="{BB962C8B-B14F-4D97-AF65-F5344CB8AC3E}">
        <p14:creationId xmlns:p14="http://schemas.microsoft.com/office/powerpoint/2010/main" val="3199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CCE6-1518-B146-CEB2-BD7F3CE5CBE6}"/>
              </a:ext>
            </a:extLst>
          </p:cNvPr>
          <p:cNvSpPr>
            <a:spLocks noGrp="1"/>
          </p:cNvSpPr>
          <p:nvPr>
            <p:ph type="title"/>
          </p:nvPr>
        </p:nvSpPr>
        <p:spPr/>
        <p:txBody>
          <a:bodyPr/>
          <a:lstStyle/>
          <a:p>
            <a:r>
              <a:rPr lang="en-GB" sz="4400" b="1" dirty="0"/>
              <a:t>Step 1: define and find your audience</a:t>
            </a:r>
            <a:endParaRPr lang="fr-BE" dirty="0"/>
          </a:p>
        </p:txBody>
      </p:sp>
      <p:sp>
        <p:nvSpPr>
          <p:cNvPr id="12" name="Content Placeholder 2">
            <a:extLst>
              <a:ext uri="{FF2B5EF4-FFF2-40B4-BE49-F238E27FC236}">
                <a16:creationId xmlns:a16="http://schemas.microsoft.com/office/drawing/2014/main" id="{033EBD0B-51B7-7210-383B-728278F26A64}"/>
              </a:ext>
            </a:extLst>
          </p:cNvPr>
          <p:cNvSpPr>
            <a:spLocks noGrp="1"/>
          </p:cNvSpPr>
          <p:nvPr>
            <p:ph idx="1"/>
          </p:nvPr>
        </p:nvSpPr>
        <p:spPr>
          <a:xfrm>
            <a:off x="3676072" y="1996067"/>
            <a:ext cx="8137237" cy="4496808"/>
          </a:xfrm>
        </p:spPr>
        <p:txBody>
          <a:bodyPr>
            <a:normAutofit lnSpcReduction="10000"/>
          </a:bodyPr>
          <a:lstStyle/>
          <a:p>
            <a:pPr marL="0" indent="0">
              <a:buClr>
                <a:schemeClr val="accent1"/>
              </a:buClr>
              <a:buNone/>
            </a:pPr>
            <a:r>
              <a:rPr lang="en-US" b="1" dirty="0"/>
              <a:t>Target audience:</a:t>
            </a:r>
            <a:r>
              <a:rPr lang="en-US" dirty="0"/>
              <a:t> National councils (external/internal)</a:t>
            </a:r>
          </a:p>
          <a:p>
            <a:pPr marL="0" indent="0">
              <a:buClr>
                <a:schemeClr val="accent1"/>
              </a:buClr>
              <a:buNone/>
            </a:pPr>
            <a:br>
              <a:rPr lang="en-US" dirty="0"/>
            </a:br>
            <a:r>
              <a:rPr lang="en-US" b="1" dirty="0"/>
              <a:t>Interests</a:t>
            </a:r>
            <a:r>
              <a:rPr lang="en-US" dirty="0"/>
              <a:t>: how EU laws can pressure their government; staying informed on disability news</a:t>
            </a:r>
          </a:p>
          <a:p>
            <a:pPr>
              <a:buClr>
                <a:schemeClr val="accent1"/>
              </a:buClr>
            </a:pPr>
            <a:endParaRPr lang="en-US" dirty="0"/>
          </a:p>
          <a:p>
            <a:pPr marL="0" indent="0">
              <a:buClr>
                <a:schemeClr val="accent1"/>
              </a:buClr>
              <a:buNone/>
            </a:pPr>
            <a:r>
              <a:rPr lang="en-US" b="1" dirty="0"/>
              <a:t>Message examples: </a:t>
            </a:r>
            <a:r>
              <a:rPr lang="en-US" dirty="0"/>
              <a:t>how to use the EU elections to make changes to voting laws</a:t>
            </a:r>
          </a:p>
          <a:p>
            <a:pPr marL="0" indent="0">
              <a:buClr>
                <a:schemeClr val="accent1"/>
              </a:buClr>
              <a:buNone/>
            </a:pPr>
            <a:endParaRPr lang="en-US" b="1" dirty="0"/>
          </a:p>
          <a:p>
            <a:pPr marL="0" indent="0">
              <a:buClr>
                <a:schemeClr val="accent1"/>
              </a:buClr>
              <a:buNone/>
            </a:pPr>
            <a:r>
              <a:rPr lang="en-US" b="1" dirty="0"/>
              <a:t>Tools: </a:t>
            </a:r>
            <a:r>
              <a:rPr lang="en-US" dirty="0"/>
              <a:t>Specific newsletter, direct e-mails.</a:t>
            </a:r>
            <a:endParaRPr lang="en-US" b="1" dirty="0"/>
          </a:p>
          <a:p>
            <a:pPr marL="0" indent="0">
              <a:buNone/>
            </a:pPr>
            <a:endParaRPr lang="en-US" dirty="0"/>
          </a:p>
        </p:txBody>
      </p:sp>
      <p:pic>
        <p:nvPicPr>
          <p:cNvPr id="1028" name="Picture 4" descr="Ana Peláez Narváez , member of th Spanish disability council">
            <a:extLst>
              <a:ext uri="{FF2B5EF4-FFF2-40B4-BE49-F238E27FC236}">
                <a16:creationId xmlns:a16="http://schemas.microsoft.com/office/drawing/2014/main" id="{C4BB4052-6215-9276-2B3C-B485ACA94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05" y="3847215"/>
            <a:ext cx="2574609" cy="2574609"/>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881F4332-A876-5EDA-CDFC-250498EB29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509" y="1912589"/>
            <a:ext cx="1828800" cy="1828800"/>
          </a:xfrm>
          <a:prstGeom prst="rect">
            <a:avLst/>
          </a:prstGeom>
        </p:spPr>
      </p:pic>
    </p:spTree>
    <p:extLst>
      <p:ext uri="{BB962C8B-B14F-4D97-AF65-F5344CB8AC3E}">
        <p14:creationId xmlns:p14="http://schemas.microsoft.com/office/powerpoint/2010/main" val="9831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CCE6-1518-B146-CEB2-BD7F3CE5CBE6}"/>
              </a:ext>
            </a:extLst>
          </p:cNvPr>
          <p:cNvSpPr>
            <a:spLocks noGrp="1"/>
          </p:cNvSpPr>
          <p:nvPr>
            <p:ph type="title"/>
          </p:nvPr>
        </p:nvSpPr>
        <p:spPr/>
        <p:txBody>
          <a:bodyPr/>
          <a:lstStyle/>
          <a:p>
            <a:r>
              <a:rPr lang="en-GB" sz="4400" b="1" dirty="0"/>
              <a:t>Step 1: define and find your audience</a:t>
            </a:r>
            <a:endParaRPr lang="fr-BE" dirty="0"/>
          </a:p>
        </p:txBody>
      </p:sp>
      <p:sp>
        <p:nvSpPr>
          <p:cNvPr id="12" name="Content Placeholder 2">
            <a:extLst>
              <a:ext uri="{FF2B5EF4-FFF2-40B4-BE49-F238E27FC236}">
                <a16:creationId xmlns:a16="http://schemas.microsoft.com/office/drawing/2014/main" id="{033EBD0B-51B7-7210-383B-728278F26A64}"/>
              </a:ext>
            </a:extLst>
          </p:cNvPr>
          <p:cNvSpPr>
            <a:spLocks noGrp="1"/>
          </p:cNvSpPr>
          <p:nvPr>
            <p:ph idx="1"/>
          </p:nvPr>
        </p:nvSpPr>
        <p:spPr>
          <a:xfrm>
            <a:off x="3676072" y="1996067"/>
            <a:ext cx="8137237" cy="4496808"/>
          </a:xfrm>
        </p:spPr>
        <p:txBody>
          <a:bodyPr>
            <a:normAutofit fontScale="92500" lnSpcReduction="10000"/>
          </a:bodyPr>
          <a:lstStyle/>
          <a:p>
            <a:pPr marL="0" indent="0">
              <a:buClr>
                <a:schemeClr val="accent1"/>
              </a:buClr>
              <a:buNone/>
            </a:pPr>
            <a:r>
              <a:rPr lang="en-US" b="1" dirty="0"/>
              <a:t>Target audience:</a:t>
            </a:r>
            <a:r>
              <a:rPr lang="en-US" dirty="0"/>
              <a:t> People working in the European Parliament (external)</a:t>
            </a:r>
          </a:p>
          <a:p>
            <a:pPr marL="0" indent="0">
              <a:buClr>
                <a:schemeClr val="accent1"/>
              </a:buClr>
              <a:buNone/>
            </a:pPr>
            <a:br>
              <a:rPr lang="en-US" dirty="0"/>
            </a:br>
            <a:r>
              <a:rPr lang="en-US" b="1" dirty="0"/>
              <a:t>Interests</a:t>
            </a:r>
            <a:r>
              <a:rPr lang="en-US" dirty="0"/>
              <a:t>: legal texts, possible actions, how to make people vote for them</a:t>
            </a:r>
          </a:p>
          <a:p>
            <a:pPr marL="0" indent="0">
              <a:buClr>
                <a:schemeClr val="accent1"/>
              </a:buClr>
              <a:buNone/>
            </a:pPr>
            <a:endParaRPr lang="en-US" dirty="0"/>
          </a:p>
          <a:p>
            <a:pPr marL="0" indent="0">
              <a:buClr>
                <a:schemeClr val="accent1"/>
              </a:buClr>
              <a:buNone/>
            </a:pPr>
            <a:r>
              <a:rPr lang="en-US" b="1" dirty="0"/>
              <a:t>Messages: </a:t>
            </a:r>
            <a:r>
              <a:rPr lang="en-US" dirty="0"/>
              <a:t>introducing an amendment to allow everyone to vote in EU elections will make more people vote (for you).</a:t>
            </a:r>
            <a:br>
              <a:rPr lang="en-US" dirty="0"/>
            </a:br>
            <a:endParaRPr lang="en-US" b="1" dirty="0"/>
          </a:p>
          <a:p>
            <a:pPr marL="0" indent="0">
              <a:buClr>
                <a:schemeClr val="accent1"/>
              </a:buClr>
              <a:buNone/>
            </a:pPr>
            <a:r>
              <a:rPr lang="en-US" b="1" dirty="0"/>
              <a:t>Tools: </a:t>
            </a:r>
            <a:r>
              <a:rPr lang="en-US" dirty="0"/>
              <a:t>Twitter, media work, Meetings, monthly newsletter</a:t>
            </a:r>
            <a:endParaRPr lang="en-US" b="1" dirty="0"/>
          </a:p>
          <a:p>
            <a:pPr marL="0" indent="0">
              <a:buNone/>
            </a:pPr>
            <a:endParaRPr lang="en-US" dirty="0"/>
          </a:p>
        </p:txBody>
      </p:sp>
      <p:pic>
        <p:nvPicPr>
          <p:cNvPr id="2050" name="Picture 2" descr="MEP Atidzhe Alieva-Veli, member of the European Parliament's Disability Intergroup">
            <a:extLst>
              <a:ext uri="{FF2B5EF4-FFF2-40B4-BE49-F238E27FC236}">
                <a16:creationId xmlns:a16="http://schemas.microsoft.com/office/drawing/2014/main" id="{06B2CA07-8903-9230-F1DF-21124FC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19" y="2117812"/>
            <a:ext cx="2792071" cy="3531148"/>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CCE6-1518-B146-CEB2-BD7F3CE5CBE6}"/>
              </a:ext>
            </a:extLst>
          </p:cNvPr>
          <p:cNvSpPr>
            <a:spLocks noGrp="1"/>
          </p:cNvSpPr>
          <p:nvPr>
            <p:ph type="title"/>
          </p:nvPr>
        </p:nvSpPr>
        <p:spPr/>
        <p:txBody>
          <a:bodyPr/>
          <a:lstStyle/>
          <a:p>
            <a:r>
              <a:rPr lang="en-GB" sz="4400" b="1" dirty="0"/>
              <a:t>Step 1: define and find your audience</a:t>
            </a:r>
            <a:endParaRPr lang="fr-BE" dirty="0"/>
          </a:p>
        </p:txBody>
      </p:sp>
      <p:sp>
        <p:nvSpPr>
          <p:cNvPr id="12" name="Content Placeholder 2">
            <a:extLst>
              <a:ext uri="{FF2B5EF4-FFF2-40B4-BE49-F238E27FC236}">
                <a16:creationId xmlns:a16="http://schemas.microsoft.com/office/drawing/2014/main" id="{033EBD0B-51B7-7210-383B-728278F26A64}"/>
              </a:ext>
            </a:extLst>
          </p:cNvPr>
          <p:cNvSpPr>
            <a:spLocks noGrp="1"/>
          </p:cNvSpPr>
          <p:nvPr>
            <p:ph idx="1"/>
          </p:nvPr>
        </p:nvSpPr>
        <p:spPr>
          <a:xfrm>
            <a:off x="3676072" y="1996067"/>
            <a:ext cx="8137237" cy="4496808"/>
          </a:xfrm>
        </p:spPr>
        <p:txBody>
          <a:bodyPr>
            <a:normAutofit lnSpcReduction="10000"/>
          </a:bodyPr>
          <a:lstStyle/>
          <a:p>
            <a:pPr marL="0" indent="0">
              <a:buClr>
                <a:schemeClr val="accent1"/>
              </a:buClr>
              <a:buNone/>
            </a:pPr>
            <a:r>
              <a:rPr lang="en-US" b="1" dirty="0"/>
              <a:t>Target audience:</a:t>
            </a:r>
            <a:r>
              <a:rPr lang="en-US" dirty="0"/>
              <a:t> People working in the disability field</a:t>
            </a:r>
          </a:p>
          <a:p>
            <a:pPr marL="0" indent="0">
              <a:buClr>
                <a:schemeClr val="accent1"/>
              </a:buClr>
              <a:buNone/>
            </a:pPr>
            <a:br>
              <a:rPr lang="en-US" dirty="0"/>
            </a:br>
            <a:r>
              <a:rPr lang="en-US" b="1" dirty="0"/>
              <a:t>Interests</a:t>
            </a:r>
            <a:r>
              <a:rPr lang="en-US" dirty="0"/>
              <a:t>: analysis of initiatives, relevant events</a:t>
            </a:r>
          </a:p>
          <a:p>
            <a:pPr marL="0" indent="0">
              <a:buClr>
                <a:schemeClr val="accent1"/>
              </a:buClr>
              <a:buNone/>
            </a:pPr>
            <a:endParaRPr lang="en-US" dirty="0"/>
          </a:p>
          <a:p>
            <a:pPr marL="0" indent="0">
              <a:buClr>
                <a:schemeClr val="accent1"/>
              </a:buClr>
              <a:buNone/>
            </a:pPr>
            <a:r>
              <a:rPr lang="en-US" b="1" dirty="0"/>
              <a:t>Messages: </a:t>
            </a:r>
            <a:r>
              <a:rPr lang="en-US" dirty="0"/>
              <a:t>publication outlining situation on the right to vote, comparing countries, </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E-mail, newsletter, website, LinkedIn</a:t>
            </a:r>
            <a:endParaRPr lang="en-US" b="1" dirty="0"/>
          </a:p>
          <a:p>
            <a:pPr marL="0" indent="0">
              <a:buNone/>
            </a:pPr>
            <a:endParaRPr lang="en-US" dirty="0"/>
          </a:p>
        </p:txBody>
      </p:sp>
      <p:pic>
        <p:nvPicPr>
          <p:cNvPr id="3074" name="Picture 2" descr="Grey circle saying &quot;Your photo here&quot;">
            <a:extLst>
              <a:ext uri="{FF2B5EF4-FFF2-40B4-BE49-F238E27FC236}">
                <a16:creationId xmlns:a16="http://schemas.microsoft.com/office/drawing/2014/main" id="{76CD5300-65F2-08D2-7138-013B1BEA3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7" y="2106987"/>
            <a:ext cx="2902218" cy="2942083"/>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14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CCE6-1518-B146-CEB2-BD7F3CE5CBE6}"/>
              </a:ext>
            </a:extLst>
          </p:cNvPr>
          <p:cNvSpPr>
            <a:spLocks noGrp="1"/>
          </p:cNvSpPr>
          <p:nvPr>
            <p:ph type="title"/>
          </p:nvPr>
        </p:nvSpPr>
        <p:spPr/>
        <p:txBody>
          <a:bodyPr/>
          <a:lstStyle/>
          <a:p>
            <a:r>
              <a:rPr lang="en-GB" sz="4400" b="1" dirty="0"/>
              <a:t>Step 1: define and find your audience</a:t>
            </a:r>
            <a:endParaRPr lang="fr-BE" dirty="0"/>
          </a:p>
        </p:txBody>
      </p:sp>
      <p:sp>
        <p:nvSpPr>
          <p:cNvPr id="12" name="Content Placeholder 2">
            <a:extLst>
              <a:ext uri="{FF2B5EF4-FFF2-40B4-BE49-F238E27FC236}">
                <a16:creationId xmlns:a16="http://schemas.microsoft.com/office/drawing/2014/main" id="{033EBD0B-51B7-7210-383B-728278F26A64}"/>
              </a:ext>
            </a:extLst>
          </p:cNvPr>
          <p:cNvSpPr>
            <a:spLocks noGrp="1"/>
          </p:cNvSpPr>
          <p:nvPr>
            <p:ph idx="1"/>
          </p:nvPr>
        </p:nvSpPr>
        <p:spPr>
          <a:xfrm>
            <a:off x="3676072" y="1996067"/>
            <a:ext cx="8137237" cy="4496808"/>
          </a:xfrm>
        </p:spPr>
        <p:txBody>
          <a:bodyPr>
            <a:normAutofit fontScale="77500" lnSpcReduction="20000"/>
          </a:bodyPr>
          <a:lstStyle/>
          <a:p>
            <a:pPr marL="0" indent="0">
              <a:buClr>
                <a:schemeClr val="accent1"/>
              </a:buClr>
              <a:buNone/>
            </a:pPr>
            <a:r>
              <a:rPr lang="en-US" b="1" dirty="0"/>
              <a:t>Target audience:</a:t>
            </a:r>
            <a:r>
              <a:rPr lang="en-US" dirty="0"/>
              <a:t> EDF’s Members</a:t>
            </a:r>
          </a:p>
          <a:p>
            <a:pPr marL="0" indent="0">
              <a:buClr>
                <a:schemeClr val="accent1"/>
              </a:buClr>
              <a:buNone/>
            </a:pPr>
            <a:br>
              <a:rPr lang="en-US" dirty="0"/>
            </a:br>
            <a:r>
              <a:rPr lang="en-US" b="1" dirty="0"/>
              <a:t>Interests</a:t>
            </a:r>
            <a:r>
              <a:rPr lang="en-US" dirty="0"/>
              <a:t>: relevant events, how EU laws can have an impact at national level, knowing about the latest developments in EU-disability rights, connecting with other </a:t>
            </a:r>
            <a:r>
              <a:rPr lang="en-US" dirty="0" err="1"/>
              <a:t>organisations</a:t>
            </a:r>
            <a:r>
              <a:rPr lang="en-US" dirty="0"/>
              <a:t> to have a bigger impact</a:t>
            </a:r>
          </a:p>
          <a:p>
            <a:pPr marL="0" indent="0">
              <a:buClr>
                <a:schemeClr val="accent1"/>
              </a:buClr>
              <a:buNone/>
            </a:pPr>
            <a:endParaRPr lang="en-US" dirty="0"/>
          </a:p>
          <a:p>
            <a:pPr marL="0" indent="0">
              <a:buClr>
                <a:schemeClr val="accent1"/>
              </a:buClr>
              <a:buNone/>
            </a:pPr>
            <a:r>
              <a:rPr lang="en-US" b="1" dirty="0"/>
              <a:t>Messages: </a:t>
            </a:r>
            <a:r>
              <a:rPr lang="en-US" dirty="0"/>
              <a:t>how to register for an event, how to bring your input as a national organization on an EU paper/initiative</a:t>
            </a:r>
            <a:endParaRPr lang="en-US" b="1" dirty="0"/>
          </a:p>
          <a:p>
            <a:pPr marL="0" indent="0">
              <a:buClr>
                <a:schemeClr val="accent1"/>
              </a:buClr>
              <a:buNone/>
            </a:pPr>
            <a:endParaRPr lang="en-US" b="1" dirty="0"/>
          </a:p>
          <a:p>
            <a:pPr marL="0" indent="0">
              <a:buClr>
                <a:schemeClr val="accent1"/>
              </a:buClr>
              <a:buNone/>
            </a:pPr>
            <a:r>
              <a:rPr lang="en-US" b="1" dirty="0"/>
              <a:t>Tools: </a:t>
            </a:r>
            <a:r>
              <a:rPr lang="en-US" dirty="0"/>
              <a:t>direct E-mail, specific newsletters, members area on website, online and face-to-face meeting</a:t>
            </a:r>
            <a:endParaRPr lang="en-US" b="1" dirty="0"/>
          </a:p>
          <a:p>
            <a:pPr marL="0" indent="0">
              <a:buNone/>
            </a:pPr>
            <a:endParaRPr lang="en-US" dirty="0"/>
          </a:p>
        </p:txBody>
      </p:sp>
      <p:pic>
        <p:nvPicPr>
          <p:cNvPr id="3074" name="Picture 2">
            <a:extLst>
              <a:ext uri="{FF2B5EF4-FFF2-40B4-BE49-F238E27FC236}">
                <a16:creationId xmlns:a16="http://schemas.microsoft.com/office/drawing/2014/main" id="{76CD5300-65F2-08D2-7138-013B1BEA35F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521207" y="2126919"/>
            <a:ext cx="2902218" cy="2902218"/>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6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1348-A8E9-0BE3-B370-102CF64C9E15}"/>
              </a:ext>
            </a:extLst>
          </p:cNvPr>
          <p:cNvSpPr>
            <a:spLocks noGrp="1"/>
          </p:cNvSpPr>
          <p:nvPr>
            <p:ph type="title"/>
          </p:nvPr>
        </p:nvSpPr>
        <p:spPr/>
        <p:txBody>
          <a:bodyPr/>
          <a:lstStyle/>
          <a:p>
            <a:r>
              <a:rPr lang="en-GB" sz="4400" b="1" dirty="0"/>
              <a:t>Step 1: define and find your audience</a:t>
            </a:r>
            <a:endParaRPr lang="fr-BE" dirty="0"/>
          </a:p>
        </p:txBody>
      </p:sp>
      <p:sp>
        <p:nvSpPr>
          <p:cNvPr id="3" name="Content Placeholder 2">
            <a:extLst>
              <a:ext uri="{FF2B5EF4-FFF2-40B4-BE49-F238E27FC236}">
                <a16:creationId xmlns:a16="http://schemas.microsoft.com/office/drawing/2014/main" id="{4CF6F651-5BE4-2CD0-4EB3-9529DEF57262}"/>
              </a:ext>
            </a:extLst>
          </p:cNvPr>
          <p:cNvSpPr>
            <a:spLocks noGrp="1"/>
          </p:cNvSpPr>
          <p:nvPr>
            <p:ph idx="1"/>
          </p:nvPr>
        </p:nvSpPr>
        <p:spPr>
          <a:xfrm>
            <a:off x="838200" y="1996067"/>
            <a:ext cx="6320883" cy="4496808"/>
          </a:xfrm>
        </p:spPr>
        <p:txBody>
          <a:bodyPr>
            <a:normAutofit lnSpcReduction="10000"/>
          </a:bodyPr>
          <a:lstStyle/>
          <a:p>
            <a:pPr marL="0" indent="0">
              <a:buClr>
                <a:schemeClr val="accent1"/>
              </a:buClr>
              <a:buNone/>
            </a:pPr>
            <a:r>
              <a:rPr lang="en-US" dirty="0"/>
              <a:t>Know where your audience is</a:t>
            </a:r>
          </a:p>
          <a:p>
            <a:pPr marL="0" indent="0">
              <a:buClr>
                <a:schemeClr val="accent1"/>
              </a:buClr>
              <a:buNone/>
            </a:pPr>
            <a:br>
              <a:rPr lang="en-US" dirty="0"/>
            </a:br>
            <a:r>
              <a:rPr lang="en-US" dirty="0"/>
              <a:t>You do not need to:</a:t>
            </a:r>
          </a:p>
          <a:p>
            <a:pPr>
              <a:buClr>
                <a:schemeClr val="accent1"/>
              </a:buClr>
            </a:pPr>
            <a:r>
              <a:rPr lang="en-US" dirty="0"/>
              <a:t>publish the same information in every media </a:t>
            </a:r>
          </a:p>
          <a:p>
            <a:pPr>
              <a:buClr>
                <a:schemeClr val="accent1"/>
              </a:buClr>
            </a:pPr>
            <a:r>
              <a:rPr lang="en-US" dirty="0"/>
              <a:t>be present on every social media</a:t>
            </a:r>
          </a:p>
          <a:p>
            <a:pPr>
              <a:buClr>
                <a:schemeClr val="accent1"/>
              </a:buClr>
            </a:pPr>
            <a:endParaRPr lang="en-US" dirty="0"/>
          </a:p>
          <a:p>
            <a:pPr marL="0" indent="0">
              <a:buClr>
                <a:schemeClr val="accent1"/>
              </a:buClr>
              <a:buNone/>
            </a:pPr>
            <a:r>
              <a:rPr lang="en-US" b="1" dirty="0"/>
              <a:t>Choose based on your audience and communication goals</a:t>
            </a:r>
          </a:p>
          <a:p>
            <a:pPr marL="0" indent="0">
              <a:buNone/>
            </a:pPr>
            <a:endParaRPr lang="en-US" dirty="0"/>
          </a:p>
        </p:txBody>
      </p:sp>
      <p:grpSp>
        <p:nvGrpSpPr>
          <p:cNvPr id="29" name="Group 28" descr="A group of people with icons of communication channels (social media, radio, press) floating above their head">
            <a:extLst>
              <a:ext uri="{FF2B5EF4-FFF2-40B4-BE49-F238E27FC236}">
                <a16:creationId xmlns:a16="http://schemas.microsoft.com/office/drawing/2014/main" id="{8F4034C2-46C5-1E53-AA46-34474E323950}"/>
              </a:ext>
            </a:extLst>
          </p:cNvPr>
          <p:cNvGrpSpPr/>
          <p:nvPr/>
        </p:nvGrpSpPr>
        <p:grpSpPr>
          <a:xfrm>
            <a:off x="7556306" y="1690688"/>
            <a:ext cx="4062214" cy="3777597"/>
            <a:chOff x="7556306" y="1690688"/>
            <a:chExt cx="4062214" cy="3777597"/>
          </a:xfrm>
        </p:grpSpPr>
        <p:grpSp>
          <p:nvGrpSpPr>
            <p:cNvPr id="19" name="Group 18" descr="A group of people with icons of communication channels (social media, radio, press) floating above their head">
              <a:extLst>
                <a:ext uri="{FF2B5EF4-FFF2-40B4-BE49-F238E27FC236}">
                  <a16:creationId xmlns:a16="http://schemas.microsoft.com/office/drawing/2014/main" id="{41D277B8-87B2-F91F-1299-35EC88F6B53B}"/>
                </a:ext>
              </a:extLst>
            </p:cNvPr>
            <p:cNvGrpSpPr/>
            <p:nvPr/>
          </p:nvGrpSpPr>
          <p:grpSpPr>
            <a:xfrm>
              <a:off x="7556306" y="1690688"/>
              <a:ext cx="3958800" cy="3777597"/>
              <a:chOff x="7556306" y="2054725"/>
              <a:chExt cx="3958800" cy="3777597"/>
            </a:xfrm>
          </p:grpSpPr>
          <p:grpSp>
            <p:nvGrpSpPr>
              <p:cNvPr id="12" name="Group 11" descr="A group of people">
                <a:extLst>
                  <a:ext uri="{FF2B5EF4-FFF2-40B4-BE49-F238E27FC236}">
                    <a16:creationId xmlns:a16="http://schemas.microsoft.com/office/drawing/2014/main" id="{41AE53D6-09D6-B2E2-33B1-239B4014064E}"/>
                  </a:ext>
                </a:extLst>
              </p:cNvPr>
              <p:cNvGrpSpPr/>
              <p:nvPr/>
            </p:nvGrpSpPr>
            <p:grpSpPr>
              <a:xfrm>
                <a:off x="7556306" y="3313827"/>
                <a:ext cx="3958800" cy="2518495"/>
                <a:chOff x="7511701" y="2276764"/>
                <a:chExt cx="3958800" cy="2518495"/>
              </a:xfrm>
            </p:grpSpPr>
            <p:pic>
              <p:nvPicPr>
                <p:cNvPr id="5" name="Graphic 4" descr="Man with a prosthetic arm">
                  <a:extLst>
                    <a:ext uri="{FF2B5EF4-FFF2-40B4-BE49-F238E27FC236}">
                      <a16:creationId xmlns:a16="http://schemas.microsoft.com/office/drawing/2014/main" id="{A6C3F04D-F0AE-87DB-ECC2-57ED91F8F9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701" y="2276764"/>
                  <a:ext cx="1295400" cy="1809750"/>
                </a:xfrm>
                <a:prstGeom prst="rect">
                  <a:avLst/>
                </a:prstGeom>
              </p:spPr>
            </p:pic>
            <p:pic>
              <p:nvPicPr>
                <p:cNvPr id="7" name="Graphic 6" descr="Bearded man in a robe">
                  <a:extLst>
                    <a:ext uri="{FF2B5EF4-FFF2-40B4-BE49-F238E27FC236}">
                      <a16:creationId xmlns:a16="http://schemas.microsoft.com/office/drawing/2014/main" id="{ACD13E46-C4A4-BA27-2CD9-0D7AF5A6B1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215476" y="2410114"/>
                  <a:ext cx="1333500" cy="1676400"/>
                </a:xfrm>
                <a:prstGeom prst="rect">
                  <a:avLst/>
                </a:prstGeom>
              </p:spPr>
            </p:pic>
            <p:pic>
              <p:nvPicPr>
                <p:cNvPr id="9" name="Graphic 8" descr="Woman holding a laptop">
                  <a:extLst>
                    <a:ext uri="{FF2B5EF4-FFF2-40B4-BE49-F238E27FC236}">
                      <a16:creationId xmlns:a16="http://schemas.microsoft.com/office/drawing/2014/main" id="{79695270-7892-5557-40D1-C30F68A8EA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7976" y="2863832"/>
                  <a:ext cx="1781175" cy="1809750"/>
                </a:xfrm>
                <a:prstGeom prst="rect">
                  <a:avLst/>
                </a:prstGeom>
              </p:spPr>
            </p:pic>
            <p:pic>
              <p:nvPicPr>
                <p:cNvPr id="11" name="Graphic 10" descr="Woman taking a photo">
                  <a:extLst>
                    <a:ext uri="{FF2B5EF4-FFF2-40B4-BE49-F238E27FC236}">
                      <a16:creationId xmlns:a16="http://schemas.microsoft.com/office/drawing/2014/main" id="{A31CEB7E-F5CB-AD61-E1FC-391AE6AF21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0032226" y="2947409"/>
                  <a:ext cx="1438275" cy="1847850"/>
                </a:xfrm>
                <a:prstGeom prst="rect">
                  <a:avLst/>
                </a:prstGeom>
              </p:spPr>
            </p:pic>
          </p:grpSp>
          <p:pic>
            <p:nvPicPr>
              <p:cNvPr id="1026" name="Picture 2" descr="Tiktok Logo ">
                <a:extLst>
                  <a:ext uri="{FF2B5EF4-FFF2-40B4-BE49-F238E27FC236}">
                    <a16:creationId xmlns:a16="http://schemas.microsoft.com/office/drawing/2014/main" id="{85FB6B3A-729B-E1D4-2100-B2A059B2A3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9694" y="3023227"/>
                <a:ext cx="640402" cy="747309"/>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Newspaper with solid fill">
                <a:extLst>
                  <a:ext uri="{FF2B5EF4-FFF2-40B4-BE49-F238E27FC236}">
                    <a16:creationId xmlns:a16="http://schemas.microsoft.com/office/drawing/2014/main" id="{30010F0D-F5AC-AD64-209E-2FA8F1FF35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33395" y="2566027"/>
                <a:ext cx="914400" cy="914400"/>
              </a:xfrm>
              <a:prstGeom prst="rect">
                <a:avLst/>
              </a:prstGeom>
            </p:spPr>
          </p:pic>
          <p:pic>
            <p:nvPicPr>
              <p:cNvPr id="16" name="Graphic 15" descr="Radio with solid fill">
                <a:extLst>
                  <a:ext uri="{FF2B5EF4-FFF2-40B4-BE49-F238E27FC236}">
                    <a16:creationId xmlns:a16="http://schemas.microsoft.com/office/drawing/2014/main" id="{4474261D-17C8-DA2F-2D7F-55BC01E247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11870" y="2913747"/>
                <a:ext cx="747308" cy="747308"/>
              </a:xfrm>
              <a:prstGeom prst="rect">
                <a:avLst/>
              </a:prstGeom>
            </p:spPr>
          </p:pic>
          <p:pic>
            <p:nvPicPr>
              <p:cNvPr id="1028" name="Picture 4" descr="Twitter icon">
                <a:extLst>
                  <a:ext uri="{FF2B5EF4-FFF2-40B4-BE49-F238E27FC236}">
                    <a16:creationId xmlns:a16="http://schemas.microsoft.com/office/drawing/2014/main" id="{A8CF2790-8687-F8B8-94A2-17F0E778ED3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81063" y="2697562"/>
                <a:ext cx="601518" cy="494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stagram-Logo">
                <a:extLst>
                  <a:ext uri="{FF2B5EF4-FFF2-40B4-BE49-F238E27FC236}">
                    <a16:creationId xmlns:a16="http://schemas.microsoft.com/office/drawing/2014/main" id="{8B301FB4-491E-B550-744A-3E167C7367B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6798" y="2054725"/>
                <a:ext cx="1142573" cy="76171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3361B228-D345-6FCE-B51B-B1D88F60E669}"/>
                    </a:ext>
                  </a:extLst>
                </p14:cNvPr>
                <p14:cNvContentPartPr/>
                <p14:nvPr/>
              </p14:nvContentPartPr>
              <p14:xfrm>
                <a:off x="7764720" y="4655820"/>
                <a:ext cx="3853800" cy="792720"/>
              </p14:xfrm>
            </p:contentPart>
          </mc:Choice>
          <mc:Fallback xmlns="">
            <p:pic>
              <p:nvPicPr>
                <p:cNvPr id="24" name="Ink 23">
                  <a:extLst>
                    <a:ext uri="{FF2B5EF4-FFF2-40B4-BE49-F238E27FC236}">
                      <a16:creationId xmlns:a16="http://schemas.microsoft.com/office/drawing/2014/main" id="{3361B228-D345-6FCE-B51B-B1D88F60E669}"/>
                    </a:ext>
                  </a:extLst>
                </p:cNvPr>
                <p:cNvPicPr/>
                <p:nvPr/>
              </p:nvPicPr>
              <p:blipFill>
                <a:blip r:embed="rId19"/>
                <a:stretch>
                  <a:fillRect/>
                </a:stretch>
              </p:blipFill>
              <p:spPr>
                <a:xfrm>
                  <a:off x="7761480" y="4652940"/>
                  <a:ext cx="3859560" cy="79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345409A7-78F3-69FC-7DCB-F66906BBACF6}"/>
                  </a:ext>
                </a:extLst>
              </p14:cNvPr>
              <p14:cNvContentPartPr/>
              <p14:nvPr/>
            </p14:nvContentPartPr>
            <p14:xfrm>
              <a:off x="7962720" y="4815660"/>
              <a:ext cx="360" cy="360"/>
            </p14:xfrm>
          </p:contentPart>
        </mc:Choice>
        <mc:Fallback xmlns="">
          <p:pic>
            <p:nvPicPr>
              <p:cNvPr id="25" name="Ink 24">
                <a:extLst>
                  <a:ext uri="{FF2B5EF4-FFF2-40B4-BE49-F238E27FC236}">
                    <a16:creationId xmlns:a16="http://schemas.microsoft.com/office/drawing/2014/main" id="{345409A7-78F3-69FC-7DCB-F66906BBACF6}"/>
                  </a:ext>
                </a:extLst>
              </p:cNvPr>
              <p:cNvPicPr/>
              <p:nvPr/>
            </p:nvPicPr>
            <p:blipFill>
              <a:blip r:embed="rId21"/>
              <a:stretch>
                <a:fillRect/>
              </a:stretch>
            </p:blipFill>
            <p:spPr>
              <a:xfrm>
                <a:off x="7954080" y="4806660"/>
                <a:ext cx="18000" cy="18000"/>
              </a:xfrm>
              <a:prstGeom prst="rect">
                <a:avLst/>
              </a:prstGeom>
            </p:spPr>
          </p:pic>
        </mc:Fallback>
      </mc:AlternateContent>
    </p:spTree>
    <p:extLst>
      <p:ext uri="{BB962C8B-B14F-4D97-AF65-F5344CB8AC3E}">
        <p14:creationId xmlns:p14="http://schemas.microsoft.com/office/powerpoint/2010/main" val="52864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A39A-95B1-42BB-135D-12CEB58D0162}"/>
              </a:ext>
            </a:extLst>
          </p:cNvPr>
          <p:cNvSpPr>
            <a:spLocks noGrp="1"/>
          </p:cNvSpPr>
          <p:nvPr>
            <p:ph type="title"/>
          </p:nvPr>
        </p:nvSpPr>
        <p:spPr/>
        <p:txBody>
          <a:bodyPr/>
          <a:lstStyle/>
          <a:p>
            <a:r>
              <a:rPr lang="en-GB" sz="4400" b="1" dirty="0"/>
              <a:t>Step 2: define your messages</a:t>
            </a:r>
            <a:endParaRPr lang="fr-BE" dirty="0"/>
          </a:p>
        </p:txBody>
      </p:sp>
      <p:sp>
        <p:nvSpPr>
          <p:cNvPr id="3" name="Content Placeholder 2">
            <a:extLst>
              <a:ext uri="{FF2B5EF4-FFF2-40B4-BE49-F238E27FC236}">
                <a16:creationId xmlns:a16="http://schemas.microsoft.com/office/drawing/2014/main" id="{112F9C03-A0EB-FC5D-B911-8CDBADA6A7AD}"/>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dirty="0"/>
              <a:t>Key messages:</a:t>
            </a:r>
          </a:p>
          <a:p>
            <a:pPr marL="0" indent="0">
              <a:buNone/>
            </a:pPr>
            <a:endParaRPr lang="en-US" dirty="0"/>
          </a:p>
          <a:p>
            <a:pPr>
              <a:buClr>
                <a:schemeClr val="accent1"/>
              </a:buClr>
            </a:pPr>
            <a:r>
              <a:rPr lang="en-US" dirty="0"/>
              <a:t>are the main points of information you want your audience to </a:t>
            </a:r>
            <a:r>
              <a:rPr lang="en-US" b="1" dirty="0"/>
              <a:t>hear</a:t>
            </a:r>
            <a:r>
              <a:rPr lang="en-US" dirty="0"/>
              <a:t>, </a:t>
            </a:r>
            <a:r>
              <a:rPr lang="en-US" b="1" dirty="0"/>
              <a:t>understand</a:t>
            </a:r>
            <a:r>
              <a:rPr lang="en-US" dirty="0"/>
              <a:t>, and </a:t>
            </a:r>
            <a:r>
              <a:rPr lang="en-US" b="1" dirty="0"/>
              <a:t>remember</a:t>
            </a:r>
            <a:br>
              <a:rPr lang="en-US" b="1" dirty="0"/>
            </a:br>
            <a:endParaRPr lang="en-US" b="1" dirty="0"/>
          </a:p>
          <a:p>
            <a:pPr>
              <a:buClr>
                <a:schemeClr val="accent1"/>
              </a:buClr>
            </a:pPr>
            <a:r>
              <a:rPr lang="en-GB" dirty="0"/>
              <a:t>should be </a:t>
            </a:r>
            <a:r>
              <a:rPr lang="en-GB" b="1" dirty="0"/>
              <a:t>clear </a:t>
            </a:r>
            <a:r>
              <a:rPr lang="en-GB" dirty="0"/>
              <a:t>and</a:t>
            </a:r>
            <a:r>
              <a:rPr lang="en-GB" b="1" dirty="0"/>
              <a:t> authentic</a:t>
            </a:r>
            <a:br>
              <a:rPr lang="en-GB" b="1" dirty="0"/>
            </a:br>
            <a:endParaRPr lang="en-GB" b="1" dirty="0"/>
          </a:p>
          <a:p>
            <a:pPr>
              <a:buClr>
                <a:schemeClr val="accent1"/>
              </a:buClr>
            </a:pPr>
            <a:r>
              <a:rPr lang="en-GB" dirty="0"/>
              <a:t>tells people about your position regarding a </a:t>
            </a:r>
            <a:r>
              <a:rPr lang="en-GB" b="1" dirty="0"/>
              <a:t>promise, a mission, or a vision</a:t>
            </a:r>
            <a:endParaRPr lang="en-US" b="1" dirty="0"/>
          </a:p>
          <a:p>
            <a:pPr marL="0" indent="0">
              <a:buNone/>
            </a:pPr>
            <a:endParaRPr lang="en-US" dirty="0"/>
          </a:p>
          <a:p>
            <a:pPr>
              <a:buClr>
                <a:schemeClr val="accent1"/>
              </a:buClr>
            </a:pPr>
            <a:r>
              <a:rPr lang="fr-BE" dirty="0" err="1"/>
              <a:t>should</a:t>
            </a:r>
            <a:r>
              <a:rPr lang="fr-BE" dirty="0"/>
              <a:t> </a:t>
            </a:r>
            <a:r>
              <a:rPr lang="fr-BE" b="1" dirty="0" err="1"/>
              <a:t>always</a:t>
            </a:r>
            <a:r>
              <a:rPr lang="fr-BE" b="1" dirty="0"/>
              <a:t> </a:t>
            </a:r>
            <a:r>
              <a:rPr lang="fr-BE" b="1" dirty="0" err="1"/>
              <a:t>reflect</a:t>
            </a:r>
            <a:r>
              <a:rPr lang="fr-BE" b="1" dirty="0"/>
              <a:t> the </a:t>
            </a:r>
            <a:r>
              <a:rPr lang="fr-BE" b="1" dirty="0" err="1"/>
              <a:t>truth</a:t>
            </a:r>
            <a:endParaRPr lang="fr-BE" b="1" dirty="0"/>
          </a:p>
          <a:p>
            <a:pPr>
              <a:buClr>
                <a:schemeClr val="accent1"/>
              </a:buClr>
            </a:pPr>
            <a:endParaRPr lang="fr-BE" b="1" dirty="0"/>
          </a:p>
          <a:p>
            <a:pPr>
              <a:buClr>
                <a:schemeClr val="accent1"/>
              </a:buClr>
            </a:pPr>
            <a:r>
              <a:rPr lang="fr-BE" dirty="0" err="1"/>
              <a:t>should</a:t>
            </a:r>
            <a:r>
              <a:rPr lang="fr-BE" b="1" dirty="0"/>
              <a:t> </a:t>
            </a:r>
            <a:r>
              <a:rPr lang="fr-BE" b="1" dirty="0" err="1"/>
              <a:t>take</a:t>
            </a:r>
            <a:r>
              <a:rPr lang="fr-BE" b="1" dirty="0"/>
              <a:t> </a:t>
            </a:r>
            <a:r>
              <a:rPr lang="fr-BE" b="1" dirty="0" err="1"/>
              <a:t>your</a:t>
            </a:r>
            <a:r>
              <a:rPr lang="fr-BE" b="1" dirty="0"/>
              <a:t> audience expectations </a:t>
            </a:r>
            <a:r>
              <a:rPr lang="fr-BE" b="1" dirty="0" err="1"/>
              <a:t>into</a:t>
            </a:r>
            <a:r>
              <a:rPr lang="fr-BE" b="1" dirty="0"/>
              <a:t> </a:t>
            </a:r>
            <a:r>
              <a:rPr lang="fr-BE" b="1" dirty="0" err="1"/>
              <a:t>account</a:t>
            </a:r>
            <a:endParaRPr lang="fr-BE" b="1" dirty="0"/>
          </a:p>
        </p:txBody>
      </p:sp>
    </p:spTree>
    <p:extLst>
      <p:ext uri="{BB962C8B-B14F-4D97-AF65-F5344CB8AC3E}">
        <p14:creationId xmlns:p14="http://schemas.microsoft.com/office/powerpoint/2010/main" val="233763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A39A-95B1-42BB-135D-12CEB58D0162}"/>
              </a:ext>
            </a:extLst>
          </p:cNvPr>
          <p:cNvSpPr>
            <a:spLocks noGrp="1"/>
          </p:cNvSpPr>
          <p:nvPr>
            <p:ph type="title"/>
          </p:nvPr>
        </p:nvSpPr>
        <p:spPr/>
        <p:txBody>
          <a:bodyPr/>
          <a:lstStyle/>
          <a:p>
            <a:r>
              <a:rPr lang="en-GB" sz="4400" b="1" dirty="0"/>
              <a:t>Step 2: define your messages – concrete as possible</a:t>
            </a:r>
            <a:endParaRPr lang="fr-BE" dirty="0"/>
          </a:p>
        </p:txBody>
      </p:sp>
      <p:grpSp>
        <p:nvGrpSpPr>
          <p:cNvPr id="6" name="Group 5" descr="a character holder a message saying: I support the national implementation of the CRPD / bring forward victims’ voices&#10;">
            <a:extLst>
              <a:ext uri="{FF2B5EF4-FFF2-40B4-BE49-F238E27FC236}">
                <a16:creationId xmlns:a16="http://schemas.microsoft.com/office/drawing/2014/main" id="{052401EA-4A08-D5C1-6359-50A42F821B14}"/>
              </a:ext>
            </a:extLst>
          </p:cNvPr>
          <p:cNvGrpSpPr/>
          <p:nvPr/>
        </p:nvGrpSpPr>
        <p:grpSpPr>
          <a:xfrm>
            <a:off x="9067516" y="1562207"/>
            <a:ext cx="2688027" cy="5177031"/>
            <a:chOff x="9221475" y="1315844"/>
            <a:chExt cx="2688027" cy="5177031"/>
          </a:xfrm>
        </p:grpSpPr>
        <p:grpSp>
          <p:nvGrpSpPr>
            <p:cNvPr id="7" name="Group 6">
              <a:extLst>
                <a:ext uri="{FF2B5EF4-FFF2-40B4-BE49-F238E27FC236}">
                  <a16:creationId xmlns:a16="http://schemas.microsoft.com/office/drawing/2014/main" id="{F60E352F-0B4D-6557-2912-1EA79DAA271A}"/>
                </a:ext>
              </a:extLst>
            </p:cNvPr>
            <p:cNvGrpSpPr/>
            <p:nvPr/>
          </p:nvGrpSpPr>
          <p:grpSpPr>
            <a:xfrm>
              <a:off x="9221475" y="1315844"/>
              <a:ext cx="2688027" cy="5177031"/>
              <a:chOff x="2227921" y="1571625"/>
              <a:chExt cx="2628900" cy="4667585"/>
            </a:xfrm>
          </p:grpSpPr>
          <p:pic>
            <p:nvPicPr>
              <p:cNvPr id="9" name="Graphic 8" descr="Girl holding a sign">
                <a:extLst>
                  <a:ext uri="{FF2B5EF4-FFF2-40B4-BE49-F238E27FC236}">
                    <a16:creationId xmlns:a16="http://schemas.microsoft.com/office/drawing/2014/main" id="{6D9D4CE5-5C41-17C6-0C8B-3C55C74D0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227921" y="2238710"/>
                <a:ext cx="2628900" cy="4000500"/>
              </a:xfrm>
              <a:prstGeom prst="rect">
                <a:avLst/>
              </a:prstGeom>
            </p:spPr>
          </p:pic>
          <p:pic>
            <p:nvPicPr>
              <p:cNvPr id="10" name="Graphic 9" descr="A woman with tied hair">
                <a:extLst>
                  <a:ext uri="{FF2B5EF4-FFF2-40B4-BE49-F238E27FC236}">
                    <a16:creationId xmlns:a16="http://schemas.microsoft.com/office/drawing/2014/main" id="{92C28B27-C457-3F61-3B28-983E19BFF7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280832" y="1571625"/>
                <a:ext cx="790575" cy="866775"/>
              </a:xfrm>
              <a:prstGeom prst="rect">
                <a:avLst/>
              </a:prstGeom>
            </p:spPr>
          </p:pic>
        </p:grpSp>
        <p:sp>
          <p:nvSpPr>
            <p:cNvPr id="8" name="TextBox 7">
              <a:extLst>
                <a:ext uri="{FF2B5EF4-FFF2-40B4-BE49-F238E27FC236}">
                  <a16:creationId xmlns:a16="http://schemas.microsoft.com/office/drawing/2014/main" id="{1FF668D0-31D9-DD8A-8AA8-6334CC5FEABB}"/>
                </a:ext>
              </a:extLst>
            </p:cNvPr>
            <p:cNvSpPr txBox="1"/>
            <p:nvPr/>
          </p:nvSpPr>
          <p:spPr>
            <a:xfrm>
              <a:off x="9315472" y="2641407"/>
              <a:ext cx="2500031" cy="1323439"/>
            </a:xfrm>
            <a:prstGeom prst="rect">
              <a:avLst/>
            </a:prstGeom>
            <a:noFill/>
          </p:spPr>
          <p:txBody>
            <a:bodyPr wrap="square" rtlCol="0">
              <a:spAutoFit/>
            </a:bodyPr>
            <a:lstStyle/>
            <a:p>
              <a:pPr algn="ctr"/>
              <a:r>
                <a:rPr lang="en-US" sz="2000" b="1" dirty="0"/>
                <a:t>We want a EU Disability Card that allows persons to go everywhere</a:t>
              </a:r>
              <a:endParaRPr lang="fr-BE" sz="2000" b="1" dirty="0"/>
            </a:p>
          </p:txBody>
        </p:sp>
      </p:grpSp>
      <p:grpSp>
        <p:nvGrpSpPr>
          <p:cNvPr id="11" name="Group 10">
            <a:extLst>
              <a:ext uri="{FF2B5EF4-FFF2-40B4-BE49-F238E27FC236}">
                <a16:creationId xmlns:a16="http://schemas.microsoft.com/office/drawing/2014/main" id="{62E537B0-12E5-4EA8-63B4-504A5258A6B4}"/>
              </a:ext>
            </a:extLst>
          </p:cNvPr>
          <p:cNvGrpSpPr/>
          <p:nvPr/>
        </p:nvGrpSpPr>
        <p:grpSpPr>
          <a:xfrm>
            <a:off x="838200" y="1796534"/>
            <a:ext cx="2201065" cy="4944924"/>
            <a:chOff x="7771470" y="1667633"/>
            <a:chExt cx="2201065" cy="4944924"/>
          </a:xfrm>
        </p:grpSpPr>
        <p:grpSp>
          <p:nvGrpSpPr>
            <p:cNvPr id="12" name="Group 11">
              <a:extLst>
                <a:ext uri="{FF2B5EF4-FFF2-40B4-BE49-F238E27FC236}">
                  <a16:creationId xmlns:a16="http://schemas.microsoft.com/office/drawing/2014/main" id="{7861977B-1584-EE9E-20CE-D0F3D97D0BBD}"/>
                </a:ext>
              </a:extLst>
            </p:cNvPr>
            <p:cNvGrpSpPr/>
            <p:nvPr/>
          </p:nvGrpSpPr>
          <p:grpSpPr>
            <a:xfrm>
              <a:off x="7771470" y="1667633"/>
              <a:ext cx="2201065" cy="4944924"/>
              <a:chOff x="685304" y="1900572"/>
              <a:chExt cx="2152650" cy="4458320"/>
            </a:xfrm>
          </p:grpSpPr>
          <p:pic>
            <p:nvPicPr>
              <p:cNvPr id="14" name="Graphic 13" descr="Boy holding a sign">
                <a:extLst>
                  <a:ext uri="{FF2B5EF4-FFF2-40B4-BE49-F238E27FC236}">
                    <a16:creationId xmlns:a16="http://schemas.microsoft.com/office/drawing/2014/main" id="{9ECCF6DE-3B42-6071-6753-34A5A314CF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304" y="2329817"/>
                <a:ext cx="2152650" cy="4029075"/>
              </a:xfrm>
              <a:prstGeom prst="rect">
                <a:avLst/>
              </a:prstGeom>
            </p:spPr>
          </p:pic>
          <p:pic>
            <p:nvPicPr>
              <p:cNvPr id="15" name="Graphic 14" descr="Child with short hair">
                <a:extLst>
                  <a:ext uri="{FF2B5EF4-FFF2-40B4-BE49-F238E27FC236}">
                    <a16:creationId xmlns:a16="http://schemas.microsoft.com/office/drawing/2014/main" id="{90783190-02C8-C4F3-2ACC-F67E965B62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1116" y="1900572"/>
                <a:ext cx="581025" cy="676275"/>
              </a:xfrm>
              <a:prstGeom prst="rect">
                <a:avLst/>
              </a:prstGeom>
            </p:spPr>
          </p:pic>
        </p:grpSp>
        <p:sp>
          <p:nvSpPr>
            <p:cNvPr id="13" name="TextBox 12" descr="a character holder a message saying We advocate for disability rights&#10;">
              <a:extLst>
                <a:ext uri="{FF2B5EF4-FFF2-40B4-BE49-F238E27FC236}">
                  <a16:creationId xmlns:a16="http://schemas.microsoft.com/office/drawing/2014/main" id="{FDC03B97-9378-4874-EB7F-EA6B2D053C42}"/>
                </a:ext>
              </a:extLst>
            </p:cNvPr>
            <p:cNvSpPr txBox="1"/>
            <p:nvPr/>
          </p:nvSpPr>
          <p:spPr>
            <a:xfrm>
              <a:off x="8064703" y="3033514"/>
              <a:ext cx="1614597" cy="1015663"/>
            </a:xfrm>
            <a:prstGeom prst="rect">
              <a:avLst/>
            </a:prstGeom>
            <a:noFill/>
          </p:spPr>
          <p:txBody>
            <a:bodyPr wrap="square" rtlCol="0">
              <a:spAutoFit/>
            </a:bodyPr>
            <a:lstStyle/>
            <a:p>
              <a:pPr algn="ctr"/>
              <a:r>
                <a:rPr lang="en-US" sz="2000" b="1" dirty="0"/>
                <a:t>We want all buildings to be accessible</a:t>
              </a:r>
            </a:p>
          </p:txBody>
        </p:sp>
      </p:grpSp>
      <p:grpSp>
        <p:nvGrpSpPr>
          <p:cNvPr id="24" name="Group 23" descr="a character holder a message saying: We work to ensure the full inclusion in society of persons with disabilities&#10;">
            <a:extLst>
              <a:ext uri="{FF2B5EF4-FFF2-40B4-BE49-F238E27FC236}">
                <a16:creationId xmlns:a16="http://schemas.microsoft.com/office/drawing/2014/main" id="{478167AF-B932-671B-13B1-61CA711BF833}"/>
              </a:ext>
            </a:extLst>
          </p:cNvPr>
          <p:cNvGrpSpPr/>
          <p:nvPr/>
        </p:nvGrpSpPr>
        <p:grpSpPr>
          <a:xfrm>
            <a:off x="4612796" y="1690688"/>
            <a:ext cx="2915833" cy="5065207"/>
            <a:chOff x="4612796" y="1690688"/>
            <a:chExt cx="2915833" cy="5065207"/>
          </a:xfrm>
        </p:grpSpPr>
        <p:grpSp>
          <p:nvGrpSpPr>
            <p:cNvPr id="22" name="Group 21">
              <a:extLst>
                <a:ext uri="{FF2B5EF4-FFF2-40B4-BE49-F238E27FC236}">
                  <a16:creationId xmlns:a16="http://schemas.microsoft.com/office/drawing/2014/main" id="{E8F93C0F-DBFF-8A57-8DA5-E396DEE19B43}"/>
                </a:ext>
              </a:extLst>
            </p:cNvPr>
            <p:cNvGrpSpPr/>
            <p:nvPr/>
          </p:nvGrpSpPr>
          <p:grpSpPr>
            <a:xfrm>
              <a:off x="4612796" y="1690688"/>
              <a:ext cx="2915833" cy="5065207"/>
              <a:chOff x="4738939" y="1507628"/>
              <a:chExt cx="2915833" cy="5065207"/>
            </a:xfrm>
          </p:grpSpPr>
          <p:pic>
            <p:nvPicPr>
              <p:cNvPr id="17" name="Graphic 16" descr="Girl holding sign">
                <a:extLst>
                  <a:ext uri="{FF2B5EF4-FFF2-40B4-BE49-F238E27FC236}">
                    <a16:creationId xmlns:a16="http://schemas.microsoft.com/office/drawing/2014/main" id="{4E85E236-F547-2245-FC9F-90FA884E42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38939" y="2135697"/>
                <a:ext cx="2915833" cy="4437138"/>
              </a:xfrm>
              <a:prstGeom prst="rect">
                <a:avLst/>
              </a:prstGeom>
            </p:spPr>
          </p:pic>
          <p:pic>
            <p:nvPicPr>
              <p:cNvPr id="21" name="Graphic 20" descr="Man with flat top">
                <a:extLst>
                  <a:ext uri="{FF2B5EF4-FFF2-40B4-BE49-F238E27FC236}">
                    <a16:creationId xmlns:a16="http://schemas.microsoft.com/office/drawing/2014/main" id="{741D491C-2FCC-15BB-3EE7-05BA5D9EB7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78287" y="1507628"/>
                <a:ext cx="623312" cy="855734"/>
              </a:xfrm>
              <a:prstGeom prst="rect">
                <a:avLst/>
              </a:prstGeom>
            </p:spPr>
          </p:pic>
        </p:grpSp>
        <p:sp>
          <p:nvSpPr>
            <p:cNvPr id="23" name="TextBox 22">
              <a:extLst>
                <a:ext uri="{FF2B5EF4-FFF2-40B4-BE49-F238E27FC236}">
                  <a16:creationId xmlns:a16="http://schemas.microsoft.com/office/drawing/2014/main" id="{57D62030-C876-9A86-078B-EB220B962D32}"/>
                </a:ext>
              </a:extLst>
            </p:cNvPr>
            <p:cNvSpPr txBox="1"/>
            <p:nvPr/>
          </p:nvSpPr>
          <p:spPr>
            <a:xfrm>
              <a:off x="4880517" y="2848786"/>
              <a:ext cx="2430966" cy="1323439"/>
            </a:xfrm>
            <a:prstGeom prst="rect">
              <a:avLst/>
            </a:prstGeom>
            <a:noFill/>
          </p:spPr>
          <p:txBody>
            <a:bodyPr wrap="square" rtlCol="0">
              <a:spAutoFit/>
            </a:bodyPr>
            <a:lstStyle/>
            <a:p>
              <a:pPr algn="ctr"/>
              <a:r>
                <a:rPr lang="fr-BE" sz="2000" b="1" dirty="0" err="1"/>
                <a:t>We</a:t>
              </a:r>
              <a:r>
                <a:rPr lang="fr-BE" sz="2000" b="1" dirty="0"/>
                <a:t> </a:t>
              </a:r>
              <a:r>
                <a:rPr lang="en-US" sz="2000" b="1" dirty="0"/>
                <a:t>want persons all persons to be able to vote for the next EU elections</a:t>
              </a:r>
            </a:p>
          </p:txBody>
        </p:sp>
      </p:grpSp>
    </p:spTree>
    <p:extLst>
      <p:ext uri="{BB962C8B-B14F-4D97-AF65-F5344CB8AC3E}">
        <p14:creationId xmlns:p14="http://schemas.microsoft.com/office/powerpoint/2010/main" val="263972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539A-2B5C-B8C5-5602-7106FFCCA35A}"/>
              </a:ext>
            </a:extLst>
          </p:cNvPr>
          <p:cNvSpPr>
            <a:spLocks noGrp="1"/>
          </p:cNvSpPr>
          <p:nvPr>
            <p:ph type="title"/>
          </p:nvPr>
        </p:nvSpPr>
        <p:spPr/>
        <p:txBody>
          <a:bodyPr/>
          <a:lstStyle/>
          <a:p>
            <a:r>
              <a:rPr lang="en-GB" sz="4400" b="1" dirty="0"/>
              <a:t>Step 3: define your communication goals</a:t>
            </a:r>
            <a:endParaRPr lang="fr-BE" dirty="0"/>
          </a:p>
        </p:txBody>
      </p:sp>
      <p:sp>
        <p:nvSpPr>
          <p:cNvPr id="3" name="Content Placeholder 2">
            <a:extLst>
              <a:ext uri="{FF2B5EF4-FFF2-40B4-BE49-F238E27FC236}">
                <a16:creationId xmlns:a16="http://schemas.microsoft.com/office/drawing/2014/main" id="{58B5F053-01F5-7D9F-6A21-2329534BB0FD}"/>
              </a:ext>
            </a:extLst>
          </p:cNvPr>
          <p:cNvSpPr>
            <a:spLocks noGrp="1"/>
          </p:cNvSpPr>
          <p:nvPr>
            <p:ph idx="1"/>
          </p:nvPr>
        </p:nvSpPr>
        <p:spPr>
          <a:xfrm>
            <a:off x="838200" y="2031999"/>
            <a:ext cx="10515600" cy="4144963"/>
          </a:xfrm>
        </p:spPr>
        <p:txBody>
          <a:bodyPr/>
          <a:lstStyle/>
          <a:p>
            <a:pPr marL="0" indent="0">
              <a:buNone/>
            </a:pPr>
            <a:r>
              <a:rPr lang="en-US" dirty="0"/>
              <a:t>Several possible communication goals: </a:t>
            </a:r>
          </a:p>
          <a:p>
            <a:r>
              <a:rPr lang="en-US" dirty="0"/>
              <a:t>Creating interest/trust</a:t>
            </a:r>
          </a:p>
          <a:p>
            <a:r>
              <a:rPr lang="en-US" dirty="0"/>
              <a:t>Building Awareness</a:t>
            </a:r>
          </a:p>
          <a:p>
            <a:r>
              <a:rPr lang="en-US" dirty="0"/>
              <a:t>Providing/receiving information</a:t>
            </a:r>
          </a:p>
          <a:p>
            <a:r>
              <a:rPr lang="en-US" dirty="0"/>
              <a:t>Reporting</a:t>
            </a:r>
          </a:p>
          <a:p>
            <a:r>
              <a:rPr lang="en-US" dirty="0"/>
              <a:t>Creating engagement</a:t>
            </a:r>
          </a:p>
          <a:p>
            <a:r>
              <a:rPr lang="en-US" dirty="0"/>
              <a:t>Maintaining relations</a:t>
            </a:r>
          </a:p>
          <a:p>
            <a:r>
              <a:rPr lang="en-US" dirty="0"/>
              <a:t>And more</a:t>
            </a:r>
          </a:p>
        </p:txBody>
      </p:sp>
    </p:spTree>
    <p:extLst>
      <p:ext uri="{BB962C8B-B14F-4D97-AF65-F5344CB8AC3E}">
        <p14:creationId xmlns:p14="http://schemas.microsoft.com/office/powerpoint/2010/main" val="273106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ECD1-3E6D-28DA-2002-6DEEB4057F99}"/>
              </a:ext>
            </a:extLst>
          </p:cNvPr>
          <p:cNvSpPr>
            <a:spLocks noGrp="1"/>
          </p:cNvSpPr>
          <p:nvPr>
            <p:ph type="title"/>
          </p:nvPr>
        </p:nvSpPr>
        <p:spPr/>
        <p:txBody>
          <a:bodyPr/>
          <a:lstStyle/>
          <a:p>
            <a:r>
              <a:rPr lang="en-GB" sz="4400" dirty="0"/>
              <a:t>Information and </a:t>
            </a:r>
            <a:r>
              <a:rPr lang="en-US" dirty="0"/>
              <a:t>Introduction</a:t>
            </a:r>
          </a:p>
        </p:txBody>
      </p:sp>
      <p:sp>
        <p:nvSpPr>
          <p:cNvPr id="4" name="Content Placeholder 5">
            <a:extLst>
              <a:ext uri="{FF2B5EF4-FFF2-40B4-BE49-F238E27FC236}">
                <a16:creationId xmlns:a16="http://schemas.microsoft.com/office/drawing/2014/main" id="{EA26F331-6979-76CD-F628-5FE8418080AF}"/>
              </a:ext>
            </a:extLst>
          </p:cNvPr>
          <p:cNvSpPr txBox="1">
            <a:spLocks/>
          </p:cNvSpPr>
          <p:nvPr/>
        </p:nvSpPr>
        <p:spPr>
          <a:xfrm>
            <a:off x="3225449" y="1993168"/>
            <a:ext cx="5458692" cy="1655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Moderation by:</a:t>
            </a:r>
          </a:p>
          <a:p>
            <a:pPr marL="0" indent="0">
              <a:buFont typeface="Arial" panose="020B0604020202020204" pitchFamily="34" charset="0"/>
              <a:buNone/>
            </a:pPr>
            <a:r>
              <a:rPr lang="en-GB" sz="2400" b="1" dirty="0"/>
              <a:t>Vanessa James</a:t>
            </a:r>
          </a:p>
          <a:p>
            <a:pPr marL="0" indent="0">
              <a:buFont typeface="Arial" panose="020B0604020202020204" pitchFamily="34" charset="0"/>
              <a:buNone/>
            </a:pPr>
            <a:r>
              <a:rPr lang="en-GB" sz="2400" dirty="0"/>
              <a:t>European Disability Forum</a:t>
            </a:r>
          </a:p>
          <a:p>
            <a:pPr marL="0" indent="0">
              <a:buFont typeface="Arial" panose="020B0604020202020204" pitchFamily="34" charset="0"/>
              <a:buNone/>
            </a:pPr>
            <a:r>
              <a:rPr lang="en-GB" sz="2400" kern="0" dirty="0">
                <a:solidFill>
                  <a:prstClr val="black"/>
                </a:solidFill>
                <a:hlinkClick r:id="rId3"/>
              </a:rPr>
              <a:t>vanessa.james@edf-feph.org</a:t>
            </a:r>
            <a:r>
              <a:rPr lang="en-GB" sz="2400" kern="0" dirty="0">
                <a:solidFill>
                  <a:prstClr val="black"/>
                </a:solidFill>
              </a:rPr>
              <a:t> </a:t>
            </a:r>
            <a:endParaRPr lang="en-GB" sz="2400" kern="0" dirty="0">
              <a:solidFill>
                <a:prstClr val="black"/>
              </a:solidFill>
              <a:latin typeface="Arial" panose="020B0604020202020204" pitchFamily="34" charset="0"/>
              <a:ea typeface="Calibri"/>
              <a:cs typeface="Arial" panose="020B0604020202020204" pitchFamily="34" charset="0"/>
            </a:endParaRPr>
          </a:p>
          <a:p>
            <a:pPr marL="0" indent="0" defTabSz="457200" eaLnBrk="0" fontAlgn="base" hangingPunct="0">
              <a:lnSpc>
                <a:spcPct val="150000"/>
              </a:lnSpc>
              <a:spcBef>
                <a:spcPts val="662"/>
              </a:spcBef>
              <a:spcAft>
                <a:spcPts val="662"/>
              </a:spcAft>
              <a:buFont typeface="Arial" panose="020B0604020202020204" pitchFamily="34" charset="0"/>
              <a:buNone/>
              <a:defRPr/>
            </a:pPr>
            <a:endParaRPr lang="en-GB" sz="2400" dirty="0"/>
          </a:p>
        </p:txBody>
      </p:sp>
      <p:grpSp>
        <p:nvGrpSpPr>
          <p:cNvPr id="5" name="Group 4" descr="Vanessa James">
            <a:extLst>
              <a:ext uri="{FF2B5EF4-FFF2-40B4-BE49-F238E27FC236}">
                <a16:creationId xmlns:a16="http://schemas.microsoft.com/office/drawing/2014/main" id="{7B7E156E-6AAD-D5AD-F724-906AFE01036C}"/>
              </a:ext>
            </a:extLst>
          </p:cNvPr>
          <p:cNvGrpSpPr/>
          <p:nvPr/>
        </p:nvGrpSpPr>
        <p:grpSpPr>
          <a:xfrm>
            <a:off x="838200" y="1825625"/>
            <a:ext cx="2224522" cy="1990245"/>
            <a:chOff x="6413326" y="1327760"/>
            <a:chExt cx="5595060" cy="4709786"/>
          </a:xfrm>
        </p:grpSpPr>
        <p:grpSp>
          <p:nvGrpSpPr>
            <p:cNvPr id="6" name="Group 5">
              <a:extLst>
                <a:ext uri="{FF2B5EF4-FFF2-40B4-BE49-F238E27FC236}">
                  <a16:creationId xmlns:a16="http://schemas.microsoft.com/office/drawing/2014/main" id="{772F047B-25EE-32C2-F6E8-2B7436049800}"/>
                </a:ext>
              </a:extLst>
            </p:cNvPr>
            <p:cNvGrpSpPr/>
            <p:nvPr/>
          </p:nvGrpSpPr>
          <p:grpSpPr>
            <a:xfrm>
              <a:off x="6413326" y="1327760"/>
              <a:ext cx="5185775" cy="4709786"/>
              <a:chOff x="6413326" y="1327760"/>
              <a:chExt cx="5185775" cy="4709786"/>
            </a:xfrm>
          </p:grpSpPr>
          <p:sp>
            <p:nvSpPr>
              <p:cNvPr id="8" name="Rectangle 7">
                <a:extLst>
                  <a:ext uri="{FF2B5EF4-FFF2-40B4-BE49-F238E27FC236}">
                    <a16:creationId xmlns:a16="http://schemas.microsoft.com/office/drawing/2014/main" id="{BB748890-99D2-318F-C62A-DE504106D220}"/>
                  </a:ext>
                </a:extLst>
              </p:cNvPr>
              <p:cNvSpPr/>
              <p:nvPr/>
            </p:nvSpPr>
            <p:spPr>
              <a:xfrm>
                <a:off x="6413326" y="1327760"/>
                <a:ext cx="5185775" cy="4709786"/>
              </a:xfrm>
              <a:prstGeom prst="rect">
                <a:avLst/>
              </a:prstGeom>
              <a:solidFill>
                <a:srgbClr val="FFC752"/>
              </a:solidFill>
              <a:ln>
                <a:solidFill>
                  <a:srgbClr val="FFC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chemeClr val="accent2"/>
                    </a:solidFill>
                  </a:ln>
                  <a:solidFill>
                    <a:schemeClr val="accent2"/>
                  </a:solidFill>
                </a:endParaRPr>
              </a:p>
            </p:txBody>
          </p:sp>
          <p:pic>
            <p:nvPicPr>
              <p:cNvPr id="9" name="Picture 2" descr="Vanessa James">
                <a:extLst>
                  <a:ext uri="{FF2B5EF4-FFF2-40B4-BE49-F238E27FC236}">
                    <a16:creationId xmlns:a16="http://schemas.microsoft.com/office/drawing/2014/main" id="{6D600F0E-4D14-3A07-8480-7F0FFDA4B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315" b="13315"/>
              <a:stretch/>
            </p:blipFill>
            <p:spPr bwMode="auto">
              <a:xfrm>
                <a:off x="6559461" y="1473798"/>
                <a:ext cx="4893501" cy="442603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Straight Connector 6">
              <a:extLst>
                <a:ext uri="{FF2B5EF4-FFF2-40B4-BE49-F238E27FC236}">
                  <a16:creationId xmlns:a16="http://schemas.microsoft.com/office/drawing/2014/main" id="{EE5C0B2F-9B4E-3F83-C368-57846324FF31}"/>
                </a:ext>
              </a:extLst>
            </p:cNvPr>
            <p:cNvCxnSpPr/>
            <p:nvPr/>
          </p:nvCxnSpPr>
          <p:spPr>
            <a:xfrm>
              <a:off x="12008386" y="1341318"/>
              <a:ext cx="0" cy="46962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Content Placeholder 5">
            <a:extLst>
              <a:ext uri="{FF2B5EF4-FFF2-40B4-BE49-F238E27FC236}">
                <a16:creationId xmlns:a16="http://schemas.microsoft.com/office/drawing/2014/main" id="{7530D242-6C8A-61D5-EBF7-74BDE11180A3}"/>
              </a:ext>
            </a:extLst>
          </p:cNvPr>
          <p:cNvSpPr txBox="1">
            <a:spLocks/>
          </p:cNvSpPr>
          <p:nvPr/>
        </p:nvSpPr>
        <p:spPr>
          <a:xfrm>
            <a:off x="393700" y="4008856"/>
            <a:ext cx="11404600" cy="25724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5659" lvl="1" indent="-378459" defTabSz="457200" eaLnBrk="0" fontAlgn="base" hangingPunct="0">
              <a:lnSpc>
                <a:spcPct val="100000"/>
              </a:lnSpc>
              <a:spcBef>
                <a:spcPts val="662"/>
              </a:spcBef>
              <a:spcAft>
                <a:spcPts val="662"/>
              </a:spcAft>
              <a:defRPr/>
            </a:pPr>
            <a:r>
              <a:rPr lang="en-US" sz="2000" kern="0" dirty="0">
                <a:solidFill>
                  <a:prstClr val="black"/>
                </a:solidFill>
              </a:rPr>
              <a:t>1h20 hours workshop with activities and Q&amp;A</a:t>
            </a:r>
          </a:p>
          <a:p>
            <a:pPr marL="835659" lvl="1" indent="-378459" defTabSz="457200" eaLnBrk="0" fontAlgn="base" hangingPunct="0">
              <a:lnSpc>
                <a:spcPct val="100000"/>
              </a:lnSpc>
              <a:spcBef>
                <a:spcPts val="662"/>
              </a:spcBef>
              <a:spcAft>
                <a:spcPts val="662"/>
              </a:spcAft>
              <a:defRPr/>
            </a:pPr>
            <a:r>
              <a:rPr lang="en-US" sz="2000" kern="0" dirty="0">
                <a:solidFill>
                  <a:prstClr val="black"/>
                </a:solidFill>
              </a:rPr>
              <a:t>For any questions during or after the activities, use the chat-box</a:t>
            </a:r>
          </a:p>
          <a:p>
            <a:pPr marL="835659" lvl="1" indent="-378459" defTabSz="457200" eaLnBrk="0" fontAlgn="base" hangingPunct="0">
              <a:lnSpc>
                <a:spcPct val="100000"/>
              </a:lnSpc>
              <a:spcBef>
                <a:spcPts val="662"/>
              </a:spcBef>
              <a:spcAft>
                <a:spcPts val="662"/>
              </a:spcAft>
              <a:defRPr/>
            </a:pPr>
            <a:r>
              <a:rPr lang="en-US" sz="2000" kern="0" dirty="0">
                <a:solidFill>
                  <a:prstClr val="black"/>
                </a:solidFill>
              </a:rPr>
              <a:t>The content of the workshop has been created based on EDF’s experience. EDF is aware that the impact of the suggested methods might differ depending on the country and/or audience. The workshop mainly aims at exchanging good practices and successes between </a:t>
            </a:r>
            <a:r>
              <a:rPr lang="en-US" sz="2000" kern="0" dirty="0" err="1">
                <a:solidFill>
                  <a:prstClr val="black"/>
                </a:solidFill>
              </a:rPr>
              <a:t>organisations</a:t>
            </a:r>
            <a:r>
              <a:rPr lang="en-US" sz="2000" kern="0" dirty="0">
                <a:solidFill>
                  <a:prstClr val="black"/>
                </a:solidFill>
              </a:rPr>
              <a:t> and countries.</a:t>
            </a:r>
          </a:p>
        </p:txBody>
      </p:sp>
    </p:spTree>
    <p:extLst>
      <p:ext uri="{BB962C8B-B14F-4D97-AF65-F5344CB8AC3E}">
        <p14:creationId xmlns:p14="http://schemas.microsoft.com/office/powerpoint/2010/main" val="105416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501-2E7B-E3A0-F0C4-24AAD27EE85C}"/>
              </a:ext>
            </a:extLst>
          </p:cNvPr>
          <p:cNvSpPr>
            <a:spLocks noGrp="1"/>
          </p:cNvSpPr>
          <p:nvPr>
            <p:ph type="title"/>
          </p:nvPr>
        </p:nvSpPr>
        <p:spPr/>
        <p:txBody>
          <a:bodyPr/>
          <a:lstStyle/>
          <a:p>
            <a:r>
              <a:rPr lang="en-GB" sz="4400" b="1" dirty="0"/>
              <a:t>Step 3: define your communication goals</a:t>
            </a:r>
            <a:endParaRPr lang="fr-BE" dirty="0"/>
          </a:p>
        </p:txBody>
      </p:sp>
      <p:sp>
        <p:nvSpPr>
          <p:cNvPr id="3" name="Content Placeholder 2">
            <a:extLst>
              <a:ext uri="{FF2B5EF4-FFF2-40B4-BE49-F238E27FC236}">
                <a16:creationId xmlns:a16="http://schemas.microsoft.com/office/drawing/2014/main" id="{0FA83F13-EF69-3E23-3272-4890BA8C5BF0}"/>
              </a:ext>
            </a:extLst>
          </p:cNvPr>
          <p:cNvSpPr>
            <a:spLocks noGrp="1"/>
          </p:cNvSpPr>
          <p:nvPr>
            <p:ph idx="1"/>
          </p:nvPr>
        </p:nvSpPr>
        <p:spPr>
          <a:xfrm>
            <a:off x="838200" y="2060293"/>
            <a:ext cx="10979552" cy="4116669"/>
          </a:xfrm>
        </p:spPr>
        <p:txBody>
          <a:bodyPr>
            <a:normAutofit/>
          </a:bodyPr>
          <a:lstStyle/>
          <a:p>
            <a:pPr marL="0" indent="0">
              <a:buNone/>
            </a:pPr>
            <a:r>
              <a:rPr lang="en-US" dirty="0"/>
              <a:t>Your goals should always be </a:t>
            </a:r>
            <a:r>
              <a:rPr lang="en-US" b="1" dirty="0"/>
              <a:t>SMART</a:t>
            </a:r>
            <a:r>
              <a:rPr lang="en-US" dirty="0"/>
              <a:t>:</a:t>
            </a:r>
          </a:p>
          <a:p>
            <a:pPr marL="0" indent="0">
              <a:buNone/>
            </a:pPr>
            <a:r>
              <a:rPr lang="en-US" dirty="0"/>
              <a:t>S: specific: message, audience, impact</a:t>
            </a:r>
          </a:p>
          <a:p>
            <a:pPr marL="0" indent="0">
              <a:buNone/>
            </a:pPr>
            <a:r>
              <a:rPr lang="en-US" dirty="0"/>
              <a:t>M: measurable: Key performance indicator</a:t>
            </a:r>
          </a:p>
          <a:p>
            <a:pPr marL="0" indent="0">
              <a:buNone/>
            </a:pPr>
            <a:r>
              <a:rPr lang="en-US" dirty="0"/>
              <a:t>A: achievable: enough time, knowledge, budget, resources</a:t>
            </a:r>
          </a:p>
          <a:p>
            <a:pPr marL="0" indent="0">
              <a:buNone/>
            </a:pPr>
            <a:r>
              <a:rPr lang="en-US" dirty="0"/>
              <a:t>R: relevant: fit the desired results</a:t>
            </a:r>
          </a:p>
          <a:p>
            <a:pPr marL="0" indent="0">
              <a:buNone/>
            </a:pPr>
            <a:r>
              <a:rPr lang="en-US" dirty="0"/>
              <a:t>T: time-bound: is planned</a:t>
            </a:r>
          </a:p>
        </p:txBody>
      </p:sp>
    </p:spTree>
    <p:extLst>
      <p:ext uri="{BB962C8B-B14F-4D97-AF65-F5344CB8AC3E}">
        <p14:creationId xmlns:p14="http://schemas.microsoft.com/office/powerpoint/2010/main" val="197371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501-2E7B-E3A0-F0C4-24AAD27EE85C}"/>
              </a:ext>
            </a:extLst>
          </p:cNvPr>
          <p:cNvSpPr>
            <a:spLocks noGrp="1"/>
          </p:cNvSpPr>
          <p:nvPr>
            <p:ph type="title"/>
          </p:nvPr>
        </p:nvSpPr>
        <p:spPr/>
        <p:txBody>
          <a:bodyPr/>
          <a:lstStyle/>
          <a:p>
            <a:r>
              <a:rPr lang="en-GB" sz="4400" b="1" dirty="0"/>
              <a:t>Step 3: define your communication goals</a:t>
            </a:r>
            <a:endParaRPr lang="fr-BE" dirty="0"/>
          </a:p>
        </p:txBody>
      </p:sp>
      <p:sp>
        <p:nvSpPr>
          <p:cNvPr id="3" name="Content Placeholder 2">
            <a:extLst>
              <a:ext uri="{FF2B5EF4-FFF2-40B4-BE49-F238E27FC236}">
                <a16:creationId xmlns:a16="http://schemas.microsoft.com/office/drawing/2014/main" id="{0FA83F13-EF69-3E23-3272-4890BA8C5BF0}"/>
              </a:ext>
            </a:extLst>
          </p:cNvPr>
          <p:cNvSpPr>
            <a:spLocks noGrp="1"/>
          </p:cNvSpPr>
          <p:nvPr>
            <p:ph idx="1"/>
          </p:nvPr>
        </p:nvSpPr>
        <p:spPr>
          <a:xfrm>
            <a:off x="838200" y="2743200"/>
            <a:ext cx="6184900" cy="3433762"/>
          </a:xfrm>
        </p:spPr>
        <p:txBody>
          <a:bodyPr>
            <a:normAutofit/>
          </a:bodyPr>
          <a:lstStyle/>
          <a:p>
            <a:pPr marL="0" indent="0">
              <a:buClr>
                <a:schemeClr val="accent1"/>
              </a:buClr>
              <a:buNone/>
            </a:pPr>
            <a:r>
              <a:rPr lang="fr-BE" dirty="0" err="1"/>
              <a:t>Ensure</a:t>
            </a:r>
            <a:r>
              <a:rPr lang="fr-BE" dirty="0"/>
              <a:t> </a:t>
            </a:r>
            <a:r>
              <a:rPr lang="fr-BE" dirty="0" err="1"/>
              <a:t>that</a:t>
            </a:r>
            <a:r>
              <a:rPr lang="fr-BE" dirty="0"/>
              <a:t> </a:t>
            </a:r>
            <a:r>
              <a:rPr lang="fr-BE" dirty="0" err="1"/>
              <a:t>you</a:t>
            </a:r>
            <a:r>
              <a:rPr lang="fr-BE" dirty="0"/>
              <a:t> have a follow-up plan: </a:t>
            </a:r>
          </a:p>
          <a:p>
            <a:pPr>
              <a:buClr>
                <a:schemeClr val="accent1"/>
              </a:buClr>
              <a:buFontTx/>
              <a:buChar char="-"/>
            </a:pPr>
            <a:r>
              <a:rPr lang="fr-BE" dirty="0"/>
              <a:t>How to engage </a:t>
            </a:r>
            <a:r>
              <a:rPr lang="fr-BE" dirty="0" err="1"/>
              <a:t>persons</a:t>
            </a:r>
            <a:r>
              <a:rPr lang="fr-BE" dirty="0"/>
              <a:t> </a:t>
            </a:r>
            <a:r>
              <a:rPr lang="fr-BE" dirty="0" err="1"/>
              <a:t>again</a:t>
            </a:r>
            <a:r>
              <a:rPr lang="fr-BE" dirty="0"/>
              <a:t> (newsletter </a:t>
            </a:r>
            <a:r>
              <a:rPr lang="fr-BE" dirty="0" err="1"/>
              <a:t>list</a:t>
            </a:r>
            <a:r>
              <a:rPr lang="fr-BE" dirty="0"/>
              <a:t>, </a:t>
            </a:r>
            <a:r>
              <a:rPr lang="fr-BE" dirty="0" err="1"/>
              <a:t>ask</a:t>
            </a:r>
            <a:r>
              <a:rPr lang="fr-BE" dirty="0"/>
              <a:t> </a:t>
            </a:r>
            <a:r>
              <a:rPr lang="fr-BE" dirty="0" err="1"/>
              <a:t>them</a:t>
            </a:r>
            <a:r>
              <a:rPr lang="fr-BE" dirty="0"/>
              <a:t> to like pages);</a:t>
            </a:r>
          </a:p>
          <a:p>
            <a:pPr>
              <a:buClr>
                <a:schemeClr val="accent1"/>
              </a:buClr>
              <a:buFontTx/>
              <a:buChar char="-"/>
            </a:pPr>
            <a:r>
              <a:rPr lang="fr-BE" dirty="0" err="1"/>
              <a:t>Explain</a:t>
            </a:r>
            <a:r>
              <a:rPr lang="fr-BE" dirty="0"/>
              <a:t> how </a:t>
            </a:r>
            <a:r>
              <a:rPr lang="fr-BE" dirty="0" err="1"/>
              <a:t>you</a:t>
            </a:r>
            <a:r>
              <a:rPr lang="fr-BE" dirty="0"/>
              <a:t> </a:t>
            </a:r>
            <a:r>
              <a:rPr lang="fr-BE" dirty="0" err="1"/>
              <a:t>will</a:t>
            </a:r>
            <a:r>
              <a:rPr lang="fr-BE" dirty="0"/>
              <a:t> use </a:t>
            </a:r>
            <a:r>
              <a:rPr lang="fr-BE" dirty="0" err="1"/>
              <a:t>their</a:t>
            </a:r>
            <a:r>
              <a:rPr lang="fr-BE" dirty="0"/>
              <a:t> contribution</a:t>
            </a:r>
          </a:p>
        </p:txBody>
      </p:sp>
      <p:grpSp>
        <p:nvGrpSpPr>
          <p:cNvPr id="10" name="Group 9" descr="a character holder a message saying: call for submissions, contributions, or testimonies for a report&#10;&#10;">
            <a:extLst>
              <a:ext uri="{FF2B5EF4-FFF2-40B4-BE49-F238E27FC236}">
                <a16:creationId xmlns:a16="http://schemas.microsoft.com/office/drawing/2014/main" id="{D5563841-8986-0C8A-ACAE-52A3B2BEBD78}"/>
              </a:ext>
            </a:extLst>
          </p:cNvPr>
          <p:cNvGrpSpPr/>
          <p:nvPr/>
        </p:nvGrpSpPr>
        <p:grpSpPr>
          <a:xfrm>
            <a:off x="7712445" y="1607163"/>
            <a:ext cx="4039452" cy="8411323"/>
            <a:chOff x="7712445" y="1607163"/>
            <a:chExt cx="4039452" cy="8411323"/>
          </a:xfrm>
        </p:grpSpPr>
        <p:grpSp>
          <p:nvGrpSpPr>
            <p:cNvPr id="8" name="Group 7">
              <a:extLst>
                <a:ext uri="{FF2B5EF4-FFF2-40B4-BE49-F238E27FC236}">
                  <a16:creationId xmlns:a16="http://schemas.microsoft.com/office/drawing/2014/main" id="{A44BF6CD-423E-1076-4930-C652CFCA52E2}"/>
                </a:ext>
              </a:extLst>
            </p:cNvPr>
            <p:cNvGrpSpPr/>
            <p:nvPr/>
          </p:nvGrpSpPr>
          <p:grpSpPr>
            <a:xfrm>
              <a:off x="7712445" y="1607163"/>
              <a:ext cx="4039452" cy="8411323"/>
              <a:chOff x="8499475" y="1161115"/>
              <a:chExt cx="2152650" cy="4482448"/>
            </a:xfrm>
          </p:grpSpPr>
          <p:pic>
            <p:nvPicPr>
              <p:cNvPr id="5" name="Graphic 4" descr="Boy holding sign">
                <a:extLst>
                  <a:ext uri="{FF2B5EF4-FFF2-40B4-BE49-F238E27FC236}">
                    <a16:creationId xmlns:a16="http://schemas.microsoft.com/office/drawing/2014/main" id="{2A849C11-DF61-6351-BD29-64CBFF02B7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9475" y="1614488"/>
                <a:ext cx="2152650" cy="4029075"/>
              </a:xfrm>
              <a:prstGeom prst="rect">
                <a:avLst/>
              </a:prstGeom>
            </p:spPr>
          </p:pic>
          <p:pic>
            <p:nvPicPr>
              <p:cNvPr id="7" name="Graphic 6" descr="Man with short hair">
                <a:extLst>
                  <a:ext uri="{FF2B5EF4-FFF2-40B4-BE49-F238E27FC236}">
                    <a16:creationId xmlns:a16="http://schemas.microsoft.com/office/drawing/2014/main" id="{6977FC36-E414-B34F-31A8-B8F61F73F4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280525" y="1161115"/>
                <a:ext cx="590550" cy="714375"/>
              </a:xfrm>
              <a:prstGeom prst="rect">
                <a:avLst/>
              </a:prstGeom>
            </p:spPr>
          </p:pic>
        </p:grpSp>
        <p:sp>
          <p:nvSpPr>
            <p:cNvPr id="9" name="TextBox 8" descr="a character holder a message saying: call for submissions, contributions, or testimonies for a report&#10;&#10;">
              <a:extLst>
                <a:ext uri="{FF2B5EF4-FFF2-40B4-BE49-F238E27FC236}">
                  <a16:creationId xmlns:a16="http://schemas.microsoft.com/office/drawing/2014/main" id="{3081D965-5AFA-9675-08DA-BA108CC216D6}"/>
                </a:ext>
              </a:extLst>
            </p:cNvPr>
            <p:cNvSpPr txBox="1"/>
            <p:nvPr/>
          </p:nvSpPr>
          <p:spPr>
            <a:xfrm>
              <a:off x="8173845" y="3910312"/>
              <a:ext cx="3179955" cy="1815882"/>
            </a:xfrm>
            <a:prstGeom prst="rect">
              <a:avLst/>
            </a:prstGeom>
            <a:noFill/>
          </p:spPr>
          <p:txBody>
            <a:bodyPr wrap="square" rtlCol="0">
              <a:spAutoFit/>
            </a:bodyPr>
            <a:lstStyle/>
            <a:p>
              <a:pPr algn="ctr"/>
              <a:r>
                <a:rPr lang="fr-BE" sz="2800" b="1" dirty="0"/>
                <a:t>call for </a:t>
              </a:r>
              <a:r>
                <a:rPr lang="fr-BE" sz="2800" b="1" dirty="0" err="1"/>
                <a:t>submissions</a:t>
              </a:r>
              <a:r>
                <a:rPr lang="fr-BE" sz="2800" b="1" dirty="0"/>
                <a:t>, contributions, or </a:t>
              </a:r>
              <a:r>
                <a:rPr lang="fr-BE" sz="2800" b="1" dirty="0" err="1"/>
                <a:t>testimonies</a:t>
              </a:r>
              <a:r>
                <a:rPr lang="fr-BE" sz="2800" b="1" dirty="0"/>
                <a:t> for a report</a:t>
              </a:r>
              <a:endParaRPr lang="en-US" sz="2800" b="1" dirty="0"/>
            </a:p>
          </p:txBody>
        </p:sp>
      </p:grpSp>
    </p:spTree>
    <p:extLst>
      <p:ext uri="{BB962C8B-B14F-4D97-AF65-F5344CB8AC3E}">
        <p14:creationId xmlns:p14="http://schemas.microsoft.com/office/powerpoint/2010/main" val="154318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AAA20-B0A5-C443-13D1-47F662D12DE1}"/>
              </a:ext>
            </a:extLst>
          </p:cNvPr>
          <p:cNvSpPr>
            <a:spLocks noGrp="1"/>
          </p:cNvSpPr>
          <p:nvPr>
            <p:ph type="title"/>
          </p:nvPr>
        </p:nvSpPr>
        <p:spPr/>
        <p:txBody>
          <a:bodyPr/>
          <a:lstStyle/>
          <a:p>
            <a:r>
              <a:rPr lang="en-US" dirty="0"/>
              <a:t>Activity time</a:t>
            </a:r>
          </a:p>
        </p:txBody>
      </p:sp>
      <p:sp>
        <p:nvSpPr>
          <p:cNvPr id="2" name="Content Placeholder 2">
            <a:extLst>
              <a:ext uri="{FF2B5EF4-FFF2-40B4-BE49-F238E27FC236}">
                <a16:creationId xmlns:a16="http://schemas.microsoft.com/office/drawing/2014/main" id="{2ACDFBDF-2AAC-0F5F-7D54-B4057FC2367E}"/>
              </a:ext>
            </a:extLst>
          </p:cNvPr>
          <p:cNvSpPr txBox="1">
            <a:spLocks/>
          </p:cNvSpPr>
          <p:nvPr/>
        </p:nvSpPr>
        <p:spPr>
          <a:xfrm>
            <a:off x="838200" y="2060293"/>
            <a:ext cx="10979552" cy="41166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0" dirty="0">
                <a:solidFill>
                  <a:srgbClr val="000000"/>
                </a:solidFill>
                <a:effectLst/>
                <a:latin typeface="WordVisi_MSFontService"/>
              </a:rPr>
              <a:t>Instruction</a:t>
            </a:r>
            <a:r>
              <a:rPr lang="en-GB" b="1" dirty="0">
                <a:solidFill>
                  <a:srgbClr val="000000"/>
                </a:solidFill>
                <a:latin typeface="WordVisi_MSFontService"/>
              </a:rPr>
              <a:t>s:</a:t>
            </a:r>
          </a:p>
          <a:p>
            <a:pPr marL="0" indent="0">
              <a:buFont typeface="Arial" panose="020B0604020202020204" pitchFamily="34" charset="0"/>
              <a:buNone/>
            </a:pPr>
            <a:r>
              <a:rPr lang="en-GB" b="0" i="0" dirty="0">
                <a:solidFill>
                  <a:srgbClr val="000000"/>
                </a:solidFill>
                <a:effectLst/>
                <a:latin typeface="WordVisi_MSFontService"/>
              </a:rPr>
              <a:t>Individually or in group of 2/3 persons, identify what could be a SMART communication goals for your organisation.</a:t>
            </a:r>
          </a:p>
          <a:p>
            <a:pPr marL="0" indent="0">
              <a:buFont typeface="Arial" panose="020B0604020202020204" pitchFamily="34" charset="0"/>
              <a:buNone/>
            </a:pPr>
            <a:endParaRPr lang="en-GB" dirty="0">
              <a:solidFill>
                <a:srgbClr val="000000"/>
              </a:solidFill>
              <a:latin typeface="WordVisi_MSFontService"/>
            </a:endParaRPr>
          </a:p>
          <a:p>
            <a:pPr marL="0" indent="0">
              <a:buFont typeface="Arial" panose="020B0604020202020204" pitchFamily="34" charset="0"/>
              <a:buNone/>
            </a:pPr>
            <a:r>
              <a:rPr lang="en-GB" b="1" dirty="0">
                <a:solidFill>
                  <a:srgbClr val="000000"/>
                </a:solidFill>
                <a:latin typeface="WordVisi_MSFontService"/>
              </a:rPr>
              <a:t>	Time: </a:t>
            </a:r>
            <a:r>
              <a:rPr lang="en-GB" dirty="0">
                <a:solidFill>
                  <a:srgbClr val="000000"/>
                </a:solidFill>
                <a:latin typeface="WordVisi_MSFontService"/>
              </a:rPr>
              <a:t>10 minutes</a:t>
            </a:r>
          </a:p>
          <a:p>
            <a:pPr marL="0" indent="0">
              <a:buFont typeface="Arial" panose="020B0604020202020204" pitchFamily="34" charset="0"/>
              <a:buNone/>
            </a:pPr>
            <a:endParaRPr lang="en-GB" dirty="0">
              <a:solidFill>
                <a:srgbClr val="000000"/>
              </a:solidFill>
              <a:latin typeface="WordVisi_MSFontService"/>
            </a:endParaRPr>
          </a:p>
          <a:p>
            <a:pPr marL="0" indent="0">
              <a:buFont typeface="Arial" panose="020B0604020202020204" pitchFamily="34" charset="0"/>
              <a:buNone/>
            </a:pPr>
            <a:r>
              <a:rPr lang="en-GB" b="1" dirty="0">
                <a:solidFill>
                  <a:srgbClr val="000000"/>
                </a:solidFill>
                <a:latin typeface="WordVisi_MSFontService"/>
              </a:rPr>
              <a:t>When time is up, explain your communication to other participants</a:t>
            </a:r>
            <a:endParaRPr lang="en-US" b="1" dirty="0"/>
          </a:p>
        </p:txBody>
      </p:sp>
      <p:pic>
        <p:nvPicPr>
          <p:cNvPr id="3" name="Graphic 2" descr="Stopwatch with solid fill">
            <a:extLst>
              <a:ext uri="{FF2B5EF4-FFF2-40B4-BE49-F238E27FC236}">
                <a16:creationId xmlns:a16="http://schemas.microsoft.com/office/drawing/2014/main" id="{C4D8D671-794D-709C-AF4A-84A636A8E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688" y="3661427"/>
            <a:ext cx="914400" cy="914400"/>
          </a:xfrm>
          <a:prstGeom prst="rect">
            <a:avLst/>
          </a:prstGeom>
        </p:spPr>
      </p:pic>
    </p:spTree>
    <p:extLst>
      <p:ext uri="{BB962C8B-B14F-4D97-AF65-F5344CB8AC3E}">
        <p14:creationId xmlns:p14="http://schemas.microsoft.com/office/powerpoint/2010/main" val="22643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621F-1AAC-929D-90EB-4A654D007BE2}"/>
              </a:ext>
            </a:extLst>
          </p:cNvPr>
          <p:cNvSpPr>
            <a:spLocks noGrp="1"/>
          </p:cNvSpPr>
          <p:nvPr>
            <p:ph type="title"/>
          </p:nvPr>
        </p:nvSpPr>
        <p:spPr/>
        <p:txBody>
          <a:bodyPr/>
          <a:lstStyle/>
          <a:p>
            <a:r>
              <a:rPr lang="en-GB" sz="4400" b="1" dirty="0"/>
              <a:t>Step </a:t>
            </a:r>
            <a:r>
              <a:rPr lang="en-GB" dirty="0"/>
              <a:t>4</a:t>
            </a:r>
            <a:r>
              <a:rPr lang="en-GB" sz="4400" b="1" dirty="0"/>
              <a:t>: define </a:t>
            </a:r>
            <a:r>
              <a:rPr lang="en-GB" sz="4400" dirty="0"/>
              <a:t>who is speaking and how</a:t>
            </a:r>
            <a:endParaRPr lang="fr-BE" dirty="0"/>
          </a:p>
        </p:txBody>
      </p:sp>
      <p:sp>
        <p:nvSpPr>
          <p:cNvPr id="3" name="Content Placeholder 2">
            <a:extLst>
              <a:ext uri="{FF2B5EF4-FFF2-40B4-BE49-F238E27FC236}">
                <a16:creationId xmlns:a16="http://schemas.microsoft.com/office/drawing/2014/main" id="{FCBFE70C-3974-E5A6-51A3-57A6CDC24699}"/>
              </a:ext>
            </a:extLst>
          </p:cNvPr>
          <p:cNvSpPr>
            <a:spLocks noGrp="1"/>
          </p:cNvSpPr>
          <p:nvPr>
            <p:ph idx="1"/>
          </p:nvPr>
        </p:nvSpPr>
        <p:spPr>
          <a:xfrm>
            <a:off x="838200" y="1825625"/>
            <a:ext cx="7257585" cy="4786932"/>
          </a:xfrm>
        </p:spPr>
        <p:txBody>
          <a:bodyPr>
            <a:normAutofit fontScale="92500" lnSpcReduction="10000"/>
          </a:bodyPr>
          <a:lstStyle/>
          <a:p>
            <a:pPr marL="0" indent="0">
              <a:buNone/>
            </a:pPr>
            <a:r>
              <a:rPr lang="en-US" dirty="0"/>
              <a:t>How do you want to present yourself to your audience and why?</a:t>
            </a:r>
          </a:p>
          <a:p>
            <a:pPr>
              <a:buClr>
                <a:schemeClr val="accent1"/>
              </a:buClr>
            </a:pPr>
            <a:r>
              <a:rPr lang="en-US" dirty="0"/>
              <a:t>As an </a:t>
            </a:r>
            <a:r>
              <a:rPr lang="en-US" b="1" dirty="0"/>
              <a:t>individual </a:t>
            </a:r>
            <a:r>
              <a:rPr lang="en-US" dirty="0"/>
              <a:t>(I – proximity, engagement)</a:t>
            </a:r>
          </a:p>
          <a:p>
            <a:pPr>
              <a:buClr>
                <a:schemeClr val="accent1"/>
              </a:buClr>
            </a:pPr>
            <a:r>
              <a:rPr lang="en-US" dirty="0"/>
              <a:t>As a </a:t>
            </a:r>
            <a:r>
              <a:rPr lang="en-US" b="1" dirty="0"/>
              <a:t>team</a:t>
            </a:r>
            <a:r>
              <a:rPr lang="en-US" dirty="0"/>
              <a:t> (We –trust, inclusiveness)</a:t>
            </a:r>
          </a:p>
          <a:p>
            <a:pPr>
              <a:buClr>
                <a:schemeClr val="accent1"/>
              </a:buClr>
            </a:pPr>
            <a:r>
              <a:rPr lang="en-US" dirty="0"/>
              <a:t>As a </a:t>
            </a:r>
            <a:r>
              <a:rPr lang="en-US" b="1" dirty="0"/>
              <a:t>third party</a:t>
            </a:r>
            <a:r>
              <a:rPr lang="en-US" dirty="0"/>
              <a:t> communicating on someone or something (they/she/he – expertise, reflection, critical thinking)</a:t>
            </a:r>
          </a:p>
          <a:p>
            <a:pPr>
              <a:buClr>
                <a:schemeClr val="accent1"/>
              </a:buClr>
            </a:pPr>
            <a:endParaRPr lang="en-US" dirty="0"/>
          </a:p>
          <a:p>
            <a:pPr marL="0" indent="0">
              <a:buClr>
                <a:schemeClr val="accent1"/>
              </a:buClr>
              <a:buNone/>
            </a:pPr>
            <a:r>
              <a:rPr lang="en-US" dirty="0"/>
              <a:t>Which is your </a:t>
            </a:r>
            <a:r>
              <a:rPr lang="en-US" b="1" dirty="0"/>
              <a:t>main tone</a:t>
            </a:r>
            <a:r>
              <a:rPr lang="en-US" dirty="0"/>
              <a:t>?</a:t>
            </a:r>
            <a:br>
              <a:rPr lang="en-US" dirty="0"/>
            </a:br>
            <a:r>
              <a:rPr lang="en-US" dirty="0"/>
              <a:t>Formal, informal, inspirational, motivational, conversational, etc.</a:t>
            </a:r>
          </a:p>
          <a:p>
            <a:pPr marL="0" indent="0">
              <a:buNone/>
            </a:pPr>
            <a:endParaRPr lang="en-US" dirty="0"/>
          </a:p>
        </p:txBody>
      </p:sp>
      <p:grpSp>
        <p:nvGrpSpPr>
          <p:cNvPr id="13" name="Group 12">
            <a:extLst>
              <a:ext uri="{FF2B5EF4-FFF2-40B4-BE49-F238E27FC236}">
                <a16:creationId xmlns:a16="http://schemas.microsoft.com/office/drawing/2014/main" id="{E906F367-1D4A-85EF-FA84-CE572475DAC7}"/>
              </a:ext>
            </a:extLst>
          </p:cNvPr>
          <p:cNvGrpSpPr/>
          <p:nvPr/>
        </p:nvGrpSpPr>
        <p:grpSpPr>
          <a:xfrm>
            <a:off x="9221475" y="1315844"/>
            <a:ext cx="2688027" cy="5177031"/>
            <a:chOff x="9221475" y="1315844"/>
            <a:chExt cx="2688027" cy="5177031"/>
          </a:xfrm>
        </p:grpSpPr>
        <p:grpSp>
          <p:nvGrpSpPr>
            <p:cNvPr id="4" name="Group 3">
              <a:extLst>
                <a:ext uri="{FF2B5EF4-FFF2-40B4-BE49-F238E27FC236}">
                  <a16:creationId xmlns:a16="http://schemas.microsoft.com/office/drawing/2014/main" id="{C3AE9EEB-F228-773B-879A-ECAC29CF4151}"/>
                </a:ext>
              </a:extLst>
            </p:cNvPr>
            <p:cNvGrpSpPr/>
            <p:nvPr/>
          </p:nvGrpSpPr>
          <p:grpSpPr>
            <a:xfrm>
              <a:off x="9221475" y="1315844"/>
              <a:ext cx="2688027" cy="5177031"/>
              <a:chOff x="2227921" y="1571625"/>
              <a:chExt cx="2628900" cy="4667585"/>
            </a:xfrm>
          </p:grpSpPr>
          <p:pic>
            <p:nvPicPr>
              <p:cNvPr id="5" name="Graphic 4" descr="Girl holding a sign">
                <a:extLst>
                  <a:ext uri="{FF2B5EF4-FFF2-40B4-BE49-F238E27FC236}">
                    <a16:creationId xmlns:a16="http://schemas.microsoft.com/office/drawing/2014/main" id="{5FAF5E6E-A3E2-2183-2460-7274FC8984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227921" y="2238710"/>
                <a:ext cx="2628900" cy="4000500"/>
              </a:xfrm>
              <a:prstGeom prst="rect">
                <a:avLst/>
              </a:prstGeom>
            </p:spPr>
          </p:pic>
          <p:pic>
            <p:nvPicPr>
              <p:cNvPr id="6" name="Graphic 5" descr="A woman with tied hair">
                <a:extLst>
                  <a:ext uri="{FF2B5EF4-FFF2-40B4-BE49-F238E27FC236}">
                    <a16:creationId xmlns:a16="http://schemas.microsoft.com/office/drawing/2014/main" id="{AA2B56D5-2DBC-32F0-4440-DE9EBF8BB3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280832" y="1571625"/>
                <a:ext cx="790575" cy="866775"/>
              </a:xfrm>
              <a:prstGeom prst="rect">
                <a:avLst/>
              </a:prstGeom>
            </p:spPr>
          </p:pic>
        </p:grpSp>
        <p:sp>
          <p:nvSpPr>
            <p:cNvPr id="11" name="TextBox 10">
              <a:extLst>
                <a:ext uri="{FF2B5EF4-FFF2-40B4-BE49-F238E27FC236}">
                  <a16:creationId xmlns:a16="http://schemas.microsoft.com/office/drawing/2014/main" id="{4B0AF597-7D94-B427-9985-6ECC2DF89571}"/>
                </a:ext>
              </a:extLst>
            </p:cNvPr>
            <p:cNvSpPr txBox="1"/>
            <p:nvPr/>
          </p:nvSpPr>
          <p:spPr>
            <a:xfrm>
              <a:off x="9678800" y="2535445"/>
              <a:ext cx="1957305" cy="1384995"/>
            </a:xfrm>
            <a:prstGeom prst="rect">
              <a:avLst/>
            </a:prstGeom>
            <a:noFill/>
          </p:spPr>
          <p:txBody>
            <a:bodyPr wrap="square" rtlCol="0">
              <a:spAutoFit/>
            </a:bodyPr>
            <a:lstStyle/>
            <a:p>
              <a:pPr algn="ctr"/>
              <a:r>
                <a:rPr lang="fr-BE" sz="2800" b="1" dirty="0" err="1"/>
                <a:t>What</a:t>
              </a:r>
              <a:r>
                <a:rPr lang="fr-BE" sz="2800" b="1" dirty="0"/>
                <a:t> do</a:t>
              </a:r>
            </a:p>
            <a:p>
              <a:pPr algn="ctr"/>
              <a:r>
                <a:rPr lang="fr-BE" sz="2800" b="1" dirty="0" err="1"/>
                <a:t>you</a:t>
              </a:r>
              <a:r>
                <a:rPr lang="fr-BE" sz="2800" b="1" dirty="0"/>
                <a:t> </a:t>
              </a:r>
              <a:r>
                <a:rPr lang="fr-BE" sz="2800" b="1" dirty="0" err="1"/>
                <a:t>want</a:t>
              </a:r>
              <a:endParaRPr lang="fr-BE" sz="2800" b="1" dirty="0"/>
            </a:p>
            <a:p>
              <a:pPr algn="ctr"/>
              <a:r>
                <a:rPr lang="fr-BE" sz="2800" b="1" dirty="0"/>
                <a:t>to </a:t>
              </a:r>
              <a:r>
                <a:rPr lang="fr-BE" sz="2800" b="1" dirty="0" err="1"/>
                <a:t>say</a:t>
              </a:r>
              <a:r>
                <a:rPr lang="fr-BE" sz="2800" b="1" dirty="0"/>
                <a:t>?</a:t>
              </a:r>
            </a:p>
          </p:txBody>
        </p:sp>
      </p:grpSp>
      <p:grpSp>
        <p:nvGrpSpPr>
          <p:cNvPr id="12" name="Group 11">
            <a:extLst>
              <a:ext uri="{FF2B5EF4-FFF2-40B4-BE49-F238E27FC236}">
                <a16:creationId xmlns:a16="http://schemas.microsoft.com/office/drawing/2014/main" id="{D09831C4-29DD-E9CC-A8EA-8946F0467739}"/>
              </a:ext>
            </a:extLst>
          </p:cNvPr>
          <p:cNvGrpSpPr/>
          <p:nvPr/>
        </p:nvGrpSpPr>
        <p:grpSpPr>
          <a:xfrm>
            <a:off x="7771470" y="1667633"/>
            <a:ext cx="2201065" cy="4944924"/>
            <a:chOff x="7771470" y="1667633"/>
            <a:chExt cx="2201065" cy="4944924"/>
          </a:xfrm>
        </p:grpSpPr>
        <p:grpSp>
          <p:nvGrpSpPr>
            <p:cNvPr id="7" name="Group 6">
              <a:extLst>
                <a:ext uri="{FF2B5EF4-FFF2-40B4-BE49-F238E27FC236}">
                  <a16:creationId xmlns:a16="http://schemas.microsoft.com/office/drawing/2014/main" id="{10EB1FEB-F332-504A-D958-7305F95311AB}"/>
                </a:ext>
              </a:extLst>
            </p:cNvPr>
            <p:cNvGrpSpPr/>
            <p:nvPr/>
          </p:nvGrpSpPr>
          <p:grpSpPr>
            <a:xfrm>
              <a:off x="7771470" y="1667633"/>
              <a:ext cx="2201065" cy="4944924"/>
              <a:chOff x="685304" y="1900572"/>
              <a:chExt cx="2152650" cy="4458320"/>
            </a:xfrm>
          </p:grpSpPr>
          <p:pic>
            <p:nvPicPr>
              <p:cNvPr id="8" name="Graphic 7" descr="Boy holding a sign">
                <a:extLst>
                  <a:ext uri="{FF2B5EF4-FFF2-40B4-BE49-F238E27FC236}">
                    <a16:creationId xmlns:a16="http://schemas.microsoft.com/office/drawing/2014/main" id="{2C5733AF-608D-C922-02B5-B8D80F8D80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304" y="2329817"/>
                <a:ext cx="2152650" cy="4029075"/>
              </a:xfrm>
              <a:prstGeom prst="rect">
                <a:avLst/>
              </a:prstGeom>
            </p:spPr>
          </p:pic>
          <p:pic>
            <p:nvPicPr>
              <p:cNvPr id="9" name="Graphic 8" descr="Child with short hair">
                <a:extLst>
                  <a:ext uri="{FF2B5EF4-FFF2-40B4-BE49-F238E27FC236}">
                    <a16:creationId xmlns:a16="http://schemas.microsoft.com/office/drawing/2014/main" id="{1D9EE7B0-A76B-EE37-D7A9-3D8680C420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1116" y="1900572"/>
                <a:ext cx="581025" cy="676275"/>
              </a:xfrm>
              <a:prstGeom prst="rect">
                <a:avLst/>
              </a:prstGeom>
            </p:spPr>
          </p:pic>
        </p:grpSp>
        <p:sp>
          <p:nvSpPr>
            <p:cNvPr id="10" name="TextBox 9">
              <a:extLst>
                <a:ext uri="{FF2B5EF4-FFF2-40B4-BE49-F238E27FC236}">
                  <a16:creationId xmlns:a16="http://schemas.microsoft.com/office/drawing/2014/main" id="{F9624EE9-25C4-00F8-AE1B-54CDC5E64F49}"/>
                </a:ext>
              </a:extLst>
            </p:cNvPr>
            <p:cNvSpPr txBox="1"/>
            <p:nvPr/>
          </p:nvSpPr>
          <p:spPr>
            <a:xfrm>
              <a:off x="8117629" y="3033514"/>
              <a:ext cx="1508745" cy="954107"/>
            </a:xfrm>
            <a:prstGeom prst="rect">
              <a:avLst/>
            </a:prstGeom>
            <a:noFill/>
          </p:spPr>
          <p:txBody>
            <a:bodyPr wrap="square" rtlCol="0">
              <a:spAutoFit/>
            </a:bodyPr>
            <a:lstStyle/>
            <a:p>
              <a:pPr algn="ctr"/>
              <a:r>
                <a:rPr lang="fr-BE" sz="2800" b="1" dirty="0" err="1"/>
                <a:t>Who</a:t>
              </a:r>
              <a:r>
                <a:rPr lang="fr-BE" sz="2800" b="1" dirty="0"/>
                <a:t> are </a:t>
              </a:r>
              <a:r>
                <a:rPr lang="fr-BE" sz="2800" b="1" dirty="0" err="1"/>
                <a:t>you</a:t>
              </a:r>
              <a:r>
                <a:rPr lang="fr-BE" sz="2800" b="1" dirty="0"/>
                <a:t>?</a:t>
              </a:r>
            </a:p>
          </p:txBody>
        </p:sp>
      </p:grpSp>
    </p:spTree>
    <p:extLst>
      <p:ext uri="{BB962C8B-B14F-4D97-AF65-F5344CB8AC3E}">
        <p14:creationId xmlns:p14="http://schemas.microsoft.com/office/powerpoint/2010/main" val="401948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621F-1AAC-929D-90EB-4A654D007BE2}"/>
              </a:ext>
            </a:extLst>
          </p:cNvPr>
          <p:cNvSpPr>
            <a:spLocks noGrp="1"/>
          </p:cNvSpPr>
          <p:nvPr>
            <p:ph type="title"/>
          </p:nvPr>
        </p:nvSpPr>
        <p:spPr/>
        <p:txBody>
          <a:bodyPr/>
          <a:lstStyle/>
          <a:p>
            <a:r>
              <a:rPr lang="en-GB" sz="4400" b="1" dirty="0"/>
              <a:t>Step </a:t>
            </a:r>
            <a:r>
              <a:rPr lang="en-GB" dirty="0"/>
              <a:t>4</a:t>
            </a:r>
            <a:r>
              <a:rPr lang="en-GB" sz="4400" b="1" dirty="0"/>
              <a:t>: </a:t>
            </a:r>
            <a:r>
              <a:rPr lang="en-GB" dirty="0"/>
              <a:t>select spokesperson</a:t>
            </a:r>
            <a:endParaRPr lang="fr-BE" dirty="0"/>
          </a:p>
        </p:txBody>
      </p:sp>
      <p:sp>
        <p:nvSpPr>
          <p:cNvPr id="3" name="Content Placeholder 2">
            <a:extLst>
              <a:ext uri="{FF2B5EF4-FFF2-40B4-BE49-F238E27FC236}">
                <a16:creationId xmlns:a16="http://schemas.microsoft.com/office/drawing/2014/main" id="{FCBFE70C-3974-E5A6-51A3-57A6CDC24699}"/>
              </a:ext>
            </a:extLst>
          </p:cNvPr>
          <p:cNvSpPr>
            <a:spLocks noGrp="1"/>
          </p:cNvSpPr>
          <p:nvPr>
            <p:ph idx="1"/>
          </p:nvPr>
        </p:nvSpPr>
        <p:spPr>
          <a:xfrm>
            <a:off x="838200" y="1825625"/>
            <a:ext cx="9811215" cy="2718666"/>
          </a:xfrm>
        </p:spPr>
        <p:txBody>
          <a:bodyPr>
            <a:normAutofit/>
          </a:bodyPr>
          <a:lstStyle/>
          <a:p>
            <a:pPr marL="0" indent="0">
              <a:buNone/>
            </a:pPr>
            <a:r>
              <a:rPr lang="en-US" dirty="0"/>
              <a:t>Select if it’s your </a:t>
            </a:r>
            <a:r>
              <a:rPr lang="en-US" dirty="0" err="1"/>
              <a:t>organisation</a:t>
            </a:r>
            <a:r>
              <a:rPr lang="en-US" dirty="0"/>
              <a:t> or a spokesperson:</a:t>
            </a:r>
          </a:p>
          <a:p>
            <a:pPr>
              <a:buClr>
                <a:schemeClr val="accent1"/>
              </a:buClr>
            </a:pPr>
            <a:r>
              <a:rPr lang="en-US" dirty="0"/>
              <a:t>Based on </a:t>
            </a:r>
            <a:r>
              <a:rPr lang="en-US" b="1" dirty="0"/>
              <a:t>expertise;</a:t>
            </a:r>
          </a:p>
          <a:p>
            <a:pPr>
              <a:buClr>
                <a:schemeClr val="accent1"/>
              </a:buClr>
            </a:pPr>
            <a:r>
              <a:rPr lang="en-US" dirty="0"/>
              <a:t>Based on </a:t>
            </a:r>
            <a:r>
              <a:rPr lang="en-US" b="1" dirty="0"/>
              <a:t>charisma;</a:t>
            </a:r>
          </a:p>
          <a:p>
            <a:pPr>
              <a:buClr>
                <a:schemeClr val="accent1"/>
              </a:buClr>
            </a:pPr>
            <a:r>
              <a:rPr lang="en-US" dirty="0"/>
              <a:t>Based on </a:t>
            </a:r>
            <a:r>
              <a:rPr lang="en-US" b="1" dirty="0"/>
              <a:t>position;</a:t>
            </a:r>
          </a:p>
          <a:p>
            <a:pPr marL="0" indent="0">
              <a:buNone/>
            </a:pPr>
            <a:endParaRPr lang="en-US" dirty="0"/>
          </a:p>
        </p:txBody>
      </p:sp>
    </p:spTree>
    <p:extLst>
      <p:ext uri="{BB962C8B-B14F-4D97-AF65-F5344CB8AC3E}">
        <p14:creationId xmlns:p14="http://schemas.microsoft.com/office/powerpoint/2010/main" val="340266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621F-1AAC-929D-90EB-4A654D007BE2}"/>
              </a:ext>
            </a:extLst>
          </p:cNvPr>
          <p:cNvSpPr>
            <a:spLocks noGrp="1"/>
          </p:cNvSpPr>
          <p:nvPr>
            <p:ph type="title"/>
          </p:nvPr>
        </p:nvSpPr>
        <p:spPr/>
        <p:txBody>
          <a:bodyPr/>
          <a:lstStyle/>
          <a:p>
            <a:r>
              <a:rPr lang="en-GB" sz="4400" b="1" dirty="0"/>
              <a:t>Step </a:t>
            </a:r>
            <a:r>
              <a:rPr lang="en-GB" dirty="0"/>
              <a:t>4</a:t>
            </a:r>
            <a:r>
              <a:rPr lang="en-GB" sz="4400" b="1" dirty="0"/>
              <a:t>: </a:t>
            </a:r>
            <a:r>
              <a:rPr lang="en-GB" dirty="0"/>
              <a:t>our example</a:t>
            </a:r>
            <a:endParaRPr lang="fr-BE" dirty="0"/>
          </a:p>
        </p:txBody>
      </p:sp>
      <p:pic>
        <p:nvPicPr>
          <p:cNvPr id="4098" name="Picture 2" descr="Pat Clarke speaking at the EESC">
            <a:extLst>
              <a:ext uri="{FF2B5EF4-FFF2-40B4-BE49-F238E27FC236}">
                <a16:creationId xmlns:a16="http://schemas.microsoft.com/office/drawing/2014/main" id="{7A86ECFD-031F-F562-DE7B-2E575DDC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32928"/>
            <a:ext cx="4393248" cy="2928833"/>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pic>
        <p:nvPicPr>
          <p:cNvPr id="4100" name="Picture 4" descr="Gunta Anca speaking at the EESC">
            <a:extLst>
              <a:ext uri="{FF2B5EF4-FFF2-40B4-BE49-F238E27FC236}">
                <a16:creationId xmlns:a16="http://schemas.microsoft.com/office/drawing/2014/main" id="{4ABC50CE-FE0C-01E9-F61F-F351CBB01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760" y="1832928"/>
            <a:ext cx="4393249" cy="2928833"/>
          </a:xfrm>
          <a:prstGeom prst="rect">
            <a:avLst/>
          </a:prstGeom>
          <a:noFill/>
          <a:ln w="57150">
            <a:solidFill>
              <a:srgbClr val="FFC752"/>
            </a:solidFill>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EEA8389-BFF3-1BC1-82D2-9C964082B650}"/>
              </a:ext>
            </a:extLst>
          </p:cNvPr>
          <p:cNvSpPr txBox="1"/>
          <p:nvPr/>
        </p:nvSpPr>
        <p:spPr>
          <a:xfrm>
            <a:off x="838200" y="5052291"/>
            <a:ext cx="4167909"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Pat</a:t>
            </a:r>
            <a:r>
              <a:rPr lang="en-US" sz="2400"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Clarke – </a:t>
            </a:r>
          </a:p>
          <a:p>
            <a:r>
              <a:rPr lang="en-US" sz="2800" dirty="0">
                <a:latin typeface="Verdana" panose="020B0604030504040204" pitchFamily="34" charset="0"/>
                <a:ea typeface="Verdana" panose="020B0604030504040204" pitchFamily="34" charset="0"/>
              </a:rPr>
              <a:t>political participation</a:t>
            </a:r>
            <a:endParaRPr lang="en-GB" sz="2400" dirty="0">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6A09AFEC-3725-728B-0C01-2B62F2BD92D1}"/>
              </a:ext>
            </a:extLst>
          </p:cNvPr>
          <p:cNvSpPr txBox="1"/>
          <p:nvPr/>
        </p:nvSpPr>
        <p:spPr>
          <a:xfrm>
            <a:off x="6207760" y="4904001"/>
            <a:ext cx="4167909"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Gunta Anca –</a:t>
            </a:r>
          </a:p>
          <a:p>
            <a:r>
              <a:rPr lang="en-US" sz="2800" dirty="0">
                <a:latin typeface="Verdana" panose="020B0604030504040204" pitchFamily="34" charset="0"/>
                <a:ea typeface="Verdana" panose="020B0604030504040204" pitchFamily="34" charset="0"/>
              </a:rPr>
              <a:t>Ukraine</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0931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61AAA20-B0A5-C443-13D1-47F662D12DE1}"/>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5300" kern="1200" dirty="0">
                <a:solidFill>
                  <a:schemeClr val="tx1"/>
                </a:solidFill>
                <a:latin typeface="+mj-lt"/>
                <a:ea typeface="+mj-ea"/>
                <a:cs typeface="+mj-cs"/>
              </a:rPr>
              <a:t>Quiz time : </a:t>
            </a:r>
            <a:br>
              <a:rPr lang="en-US" sz="5300" kern="1200" dirty="0">
                <a:solidFill>
                  <a:schemeClr val="tx1"/>
                </a:solidFill>
                <a:latin typeface="+mj-lt"/>
                <a:ea typeface="+mj-ea"/>
                <a:cs typeface="+mj-cs"/>
              </a:rPr>
            </a:br>
            <a:r>
              <a:rPr lang="en-US" sz="5300" b="1" kern="1200" dirty="0">
                <a:solidFill>
                  <a:schemeClr val="tx1"/>
                </a:solidFill>
                <a:latin typeface="+mj-lt"/>
                <a:ea typeface="+mj-ea"/>
                <a:cs typeface="+mj-cs"/>
              </a:rPr>
              <a:t>steps to create a communication strategy </a:t>
            </a:r>
          </a:p>
        </p:txBody>
      </p:sp>
      <p:pic>
        <p:nvPicPr>
          <p:cNvPr id="3" name="Graphic 2" descr="Artificial Intelligence outline">
            <a:extLst>
              <a:ext uri="{FF2B5EF4-FFF2-40B4-BE49-F238E27FC236}">
                <a16:creationId xmlns:a16="http://schemas.microsoft.com/office/drawing/2014/main" id="{52D8E405-ECC9-0933-F319-8AD6BA0B57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9140" y="2209474"/>
            <a:ext cx="2489416" cy="2489416"/>
          </a:xfrm>
          <a:prstGeom prst="rect">
            <a:avLst/>
          </a:prstGeom>
        </p:spPr>
      </p:pic>
      <p:sp>
        <p:nvSpPr>
          <p:cNvPr id="10" name="Title 3">
            <a:extLst>
              <a:ext uri="{FF2B5EF4-FFF2-40B4-BE49-F238E27FC236}">
                <a16:creationId xmlns:a16="http://schemas.microsoft.com/office/drawing/2014/main" id="{6B3CA25B-88FA-2877-A125-F3D036023A79}"/>
              </a:ext>
            </a:extLst>
          </p:cNvPr>
          <p:cNvSpPr txBox="1">
            <a:spLocks/>
          </p:cNvSpPr>
          <p:nvPr/>
        </p:nvSpPr>
        <p:spPr>
          <a:xfrm>
            <a:off x="2973657" y="5424348"/>
            <a:ext cx="3010830" cy="66436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sz="5300" dirty="0">
                <a:latin typeface="+mj-lt"/>
                <a:ea typeface="+mj-ea"/>
                <a:cs typeface="+mj-cs"/>
              </a:rPr>
              <a:t>10 minutes</a:t>
            </a:r>
            <a:endParaRPr lang="en-US" sz="5300" b="1" dirty="0">
              <a:latin typeface="+mj-lt"/>
              <a:ea typeface="+mj-ea"/>
              <a:cs typeface="+mj-cs"/>
            </a:endParaRPr>
          </a:p>
        </p:txBody>
      </p:sp>
      <p:pic>
        <p:nvPicPr>
          <p:cNvPr id="13" name="Graphic 12" descr="Stopwatch with solid fill">
            <a:extLst>
              <a:ext uri="{FF2B5EF4-FFF2-40B4-BE49-F238E27FC236}">
                <a16:creationId xmlns:a16="http://schemas.microsoft.com/office/drawing/2014/main" id="{9CE470C8-3B0F-17E3-7D38-6E78BF452C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4487" y="5174313"/>
            <a:ext cx="914400" cy="914400"/>
          </a:xfrm>
          <a:prstGeom prst="rect">
            <a:avLst/>
          </a:prstGeom>
        </p:spPr>
      </p:pic>
    </p:spTree>
    <p:extLst>
      <p:ext uri="{BB962C8B-B14F-4D97-AF65-F5344CB8AC3E}">
        <p14:creationId xmlns:p14="http://schemas.microsoft.com/office/powerpoint/2010/main" val="2288175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a:xfrm>
            <a:off x="838200" y="713678"/>
            <a:ext cx="10515600" cy="977010"/>
          </a:xfrm>
        </p:spPr>
        <p:txBody>
          <a:bodyPr>
            <a:normAutofit fontScale="90000"/>
          </a:bodyPr>
          <a:lstStyle/>
          <a:p>
            <a:r>
              <a:rPr lang="en-GB" sz="4400" b="1" dirty="0"/>
              <a:t>Q1: Having a communication strategy will help your organisation:</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1717288" y="2676293"/>
            <a:ext cx="10025533" cy="358012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4000" dirty="0"/>
              <a:t>Define a clear audience</a:t>
            </a:r>
          </a:p>
          <a:p>
            <a:pPr marL="514350" indent="-514350">
              <a:buFont typeface="+mj-lt"/>
              <a:buAutoNum type="arabicPeriod"/>
            </a:pPr>
            <a:r>
              <a:rPr lang="en-US" sz="4000" dirty="0"/>
              <a:t>Have more funding</a:t>
            </a:r>
          </a:p>
          <a:p>
            <a:pPr marL="514350" indent="-514350">
              <a:buFont typeface="+mj-lt"/>
              <a:buAutoNum type="arabicPeriod"/>
            </a:pPr>
            <a:r>
              <a:rPr lang="en-US" sz="4000" dirty="0"/>
              <a:t>Bring policy change</a:t>
            </a:r>
          </a:p>
          <a:p>
            <a:pPr marL="514350" indent="-514350">
              <a:buFont typeface="+mj-lt"/>
              <a:buAutoNum type="arabicPeriod"/>
            </a:pPr>
            <a:r>
              <a:rPr lang="en-US" sz="4000" dirty="0"/>
              <a:t>Ensure that your messages are memorable</a:t>
            </a:r>
          </a:p>
          <a:p>
            <a:pPr marL="514350" indent="-514350">
              <a:buFont typeface="+mj-lt"/>
              <a:buAutoNum type="arabicPeriod"/>
            </a:pPr>
            <a:endParaRPr lang="en-US" sz="4000" dirty="0"/>
          </a:p>
          <a:p>
            <a:pPr marL="0" indent="0">
              <a:buNone/>
            </a:pPr>
            <a:r>
              <a:rPr lang="en-US" sz="2600" dirty="0"/>
              <a:t>Find the 2 correct answers</a:t>
            </a:r>
          </a:p>
          <a:p>
            <a:pPr marL="0" indent="0">
              <a:buNone/>
            </a:pPr>
            <a:endParaRPr lang="en-US" sz="4000" dirty="0"/>
          </a:p>
        </p:txBody>
      </p:sp>
    </p:spTree>
    <p:extLst>
      <p:ext uri="{BB962C8B-B14F-4D97-AF65-F5344CB8AC3E}">
        <p14:creationId xmlns:p14="http://schemas.microsoft.com/office/powerpoint/2010/main" val="342846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a:xfrm>
            <a:off x="838200" y="747132"/>
            <a:ext cx="10515600" cy="943556"/>
          </a:xfrm>
        </p:spPr>
        <p:txBody>
          <a:bodyPr>
            <a:normAutofit fontScale="90000"/>
          </a:bodyPr>
          <a:lstStyle/>
          <a:p>
            <a:r>
              <a:rPr lang="en-GB" sz="4400" b="1" dirty="0"/>
              <a:t>Q1: Having a communication strategy will help your organisation:</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1717288" y="2676293"/>
            <a:ext cx="10025533" cy="3580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4000" b="1" dirty="0"/>
              <a:t> Define a clear audience</a:t>
            </a:r>
          </a:p>
          <a:p>
            <a:pPr marL="514350" indent="-514350">
              <a:buFont typeface="+mj-lt"/>
              <a:buAutoNum type="arabicPeriod"/>
            </a:pPr>
            <a:r>
              <a:rPr lang="en-US" sz="4000" strike="sngStrike" dirty="0"/>
              <a:t> Have more funding</a:t>
            </a:r>
          </a:p>
          <a:p>
            <a:pPr marL="514350" indent="-514350">
              <a:buFont typeface="+mj-lt"/>
              <a:buAutoNum type="arabicPeriod"/>
            </a:pPr>
            <a:r>
              <a:rPr lang="en-US" sz="4000" strike="sngStrike" dirty="0"/>
              <a:t> Bring policy change</a:t>
            </a:r>
          </a:p>
          <a:p>
            <a:pPr marL="514350" indent="-514350">
              <a:buFont typeface="+mj-lt"/>
              <a:buAutoNum type="arabicPeriod"/>
            </a:pPr>
            <a:r>
              <a:rPr lang="en-US" sz="4000" b="1" dirty="0"/>
              <a:t> Ensure that your messages are memorable</a:t>
            </a:r>
          </a:p>
        </p:txBody>
      </p:sp>
    </p:spTree>
    <p:extLst>
      <p:ext uri="{BB962C8B-B14F-4D97-AF65-F5344CB8AC3E}">
        <p14:creationId xmlns:p14="http://schemas.microsoft.com/office/powerpoint/2010/main" val="250880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p:txBody>
          <a:bodyPr/>
          <a:lstStyle/>
          <a:p>
            <a:r>
              <a:rPr lang="en-GB" sz="4400" b="1" dirty="0"/>
              <a:t>Q2: Wh</a:t>
            </a:r>
            <a:r>
              <a:rPr lang="en-GB" b="1" dirty="0"/>
              <a:t>o are DPOs’ audiences?</a:t>
            </a:r>
            <a:endParaRPr lang="en-US" dirty="0"/>
          </a:p>
        </p:txBody>
      </p:sp>
      <p:sp>
        <p:nvSpPr>
          <p:cNvPr id="3" name="Content Placeholder 2">
            <a:extLst>
              <a:ext uri="{FF2B5EF4-FFF2-40B4-BE49-F238E27FC236}">
                <a16:creationId xmlns:a16="http://schemas.microsoft.com/office/drawing/2014/main" id="{7DB9BE0C-AC56-8D00-07E0-DD2BA5ECB805}"/>
              </a:ext>
            </a:extLst>
          </p:cNvPr>
          <p:cNvSpPr txBox="1">
            <a:spLocks/>
          </p:cNvSpPr>
          <p:nvPr/>
        </p:nvSpPr>
        <p:spPr>
          <a:xfrm>
            <a:off x="1717288" y="2196790"/>
            <a:ext cx="10025533" cy="358012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4000" dirty="0"/>
              <a:t> The general public</a:t>
            </a:r>
          </a:p>
          <a:p>
            <a:pPr marL="514350" indent="-514350">
              <a:buFont typeface="+mj-lt"/>
              <a:buAutoNum type="arabicPeriod"/>
            </a:pPr>
            <a:r>
              <a:rPr lang="en-US" sz="4000" dirty="0"/>
              <a:t> Local, national, and international policymakers</a:t>
            </a:r>
          </a:p>
          <a:p>
            <a:pPr marL="514350" indent="-514350">
              <a:buFont typeface="+mj-lt"/>
              <a:buAutoNum type="arabicPeriod"/>
            </a:pPr>
            <a:r>
              <a:rPr lang="en-US" sz="4000" dirty="0"/>
              <a:t> Other DPOs and NGOs</a:t>
            </a:r>
          </a:p>
          <a:p>
            <a:pPr marL="514350" indent="-514350">
              <a:buFont typeface="+mj-lt"/>
              <a:buAutoNum type="arabicPeriod"/>
            </a:pPr>
            <a:r>
              <a:rPr lang="en-US" sz="4000" dirty="0"/>
              <a:t> Persons with disabilities and their families and friends</a:t>
            </a:r>
          </a:p>
          <a:p>
            <a:pPr marL="514350" indent="-514350">
              <a:buFont typeface="+mj-lt"/>
              <a:buAutoNum type="arabicPeriod"/>
            </a:pPr>
            <a:endParaRPr lang="en-US" sz="4000" dirty="0"/>
          </a:p>
          <a:p>
            <a:pPr marL="0" indent="0">
              <a:buNone/>
            </a:pPr>
            <a:r>
              <a:rPr lang="en-US" dirty="0"/>
              <a:t>Find the 3 correct answers</a:t>
            </a:r>
          </a:p>
        </p:txBody>
      </p:sp>
    </p:spTree>
    <p:extLst>
      <p:ext uri="{BB962C8B-B14F-4D97-AF65-F5344CB8AC3E}">
        <p14:creationId xmlns:p14="http://schemas.microsoft.com/office/powerpoint/2010/main" val="406963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ECD1-3E6D-28DA-2002-6DEEB4057F99}"/>
              </a:ext>
            </a:extLst>
          </p:cNvPr>
          <p:cNvSpPr>
            <a:spLocks noGrp="1"/>
          </p:cNvSpPr>
          <p:nvPr>
            <p:ph type="title"/>
          </p:nvPr>
        </p:nvSpPr>
        <p:spPr/>
        <p:txBody>
          <a:bodyPr/>
          <a:lstStyle/>
          <a:p>
            <a:r>
              <a:rPr lang="en-US" dirty="0"/>
              <a:t>Training goals</a:t>
            </a:r>
          </a:p>
        </p:txBody>
      </p:sp>
      <p:sp>
        <p:nvSpPr>
          <p:cNvPr id="3" name="Content Placeholder 2">
            <a:extLst>
              <a:ext uri="{FF2B5EF4-FFF2-40B4-BE49-F238E27FC236}">
                <a16:creationId xmlns:a16="http://schemas.microsoft.com/office/drawing/2014/main" id="{1C5B258E-D9C7-B568-6DA6-B912605F4D7B}"/>
              </a:ext>
            </a:extLst>
          </p:cNvPr>
          <p:cNvSpPr>
            <a:spLocks noGrp="1"/>
          </p:cNvSpPr>
          <p:nvPr>
            <p:ph idx="1"/>
          </p:nvPr>
        </p:nvSpPr>
        <p:spPr/>
        <p:txBody>
          <a:bodyPr>
            <a:normAutofit fontScale="92500" lnSpcReduction="20000"/>
          </a:bodyPr>
          <a:lstStyle/>
          <a:p>
            <a:pPr marL="514350" indent="-514350">
              <a:lnSpc>
                <a:spcPct val="150000"/>
              </a:lnSpc>
              <a:buFont typeface="+mj-lt"/>
              <a:buAutoNum type="arabicPeriod"/>
            </a:pPr>
            <a:r>
              <a:rPr lang="en-US" dirty="0"/>
              <a:t>Defining what a communication strategy for Disabled People </a:t>
            </a:r>
            <a:r>
              <a:rPr lang="en-US" dirty="0" err="1"/>
              <a:t>Organisations</a:t>
            </a:r>
            <a:r>
              <a:rPr lang="en-US" dirty="0"/>
              <a:t> is</a:t>
            </a:r>
          </a:p>
          <a:p>
            <a:pPr marL="514350" indent="-514350">
              <a:lnSpc>
                <a:spcPct val="150000"/>
              </a:lnSpc>
              <a:buFont typeface="+mj-lt"/>
              <a:buAutoNum type="arabicPeriod"/>
            </a:pPr>
            <a:r>
              <a:rPr lang="en-US" dirty="0"/>
              <a:t>Steps to create a communication strategy with a focus on audiences, segmentation</a:t>
            </a:r>
          </a:p>
          <a:p>
            <a:pPr marL="514350" indent="-514350">
              <a:lnSpc>
                <a:spcPct val="150000"/>
              </a:lnSpc>
              <a:buFont typeface="+mj-lt"/>
              <a:buAutoNum type="arabicPeriod"/>
            </a:pPr>
            <a:r>
              <a:rPr lang="en-US" dirty="0"/>
              <a:t>Steps to implement a communication strategy with a focus on audiences and targeted messages</a:t>
            </a:r>
          </a:p>
          <a:p>
            <a:pPr marL="514350" indent="-514350">
              <a:lnSpc>
                <a:spcPct val="150000"/>
              </a:lnSpc>
              <a:buFont typeface="+mj-lt"/>
              <a:buAutoNum type="arabicPeriod"/>
            </a:pPr>
            <a:r>
              <a:rPr lang="en-US" dirty="0"/>
              <a:t> Exchange experiences between </a:t>
            </a:r>
            <a:r>
              <a:rPr lang="en-US" dirty="0" err="1"/>
              <a:t>organisations</a:t>
            </a:r>
            <a:endParaRPr lang="en-US" dirty="0"/>
          </a:p>
          <a:p>
            <a:pPr>
              <a:lnSpc>
                <a:spcPct val="150000"/>
              </a:lnSpc>
            </a:pPr>
            <a:endParaRPr lang="en-US" dirty="0"/>
          </a:p>
        </p:txBody>
      </p:sp>
    </p:spTree>
    <p:extLst>
      <p:ext uri="{BB962C8B-B14F-4D97-AF65-F5344CB8AC3E}">
        <p14:creationId xmlns:p14="http://schemas.microsoft.com/office/powerpoint/2010/main" val="253361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p:txBody>
          <a:bodyPr/>
          <a:lstStyle/>
          <a:p>
            <a:r>
              <a:rPr lang="en-GB" sz="4400" b="1" dirty="0"/>
              <a:t>Q2: Wh</a:t>
            </a:r>
            <a:r>
              <a:rPr lang="en-GB" b="1" dirty="0"/>
              <a:t>o are DPOs’ audiences?</a:t>
            </a:r>
            <a:endParaRPr lang="en-US" dirty="0"/>
          </a:p>
        </p:txBody>
      </p:sp>
      <p:sp>
        <p:nvSpPr>
          <p:cNvPr id="3" name="Content Placeholder 2">
            <a:extLst>
              <a:ext uri="{FF2B5EF4-FFF2-40B4-BE49-F238E27FC236}">
                <a16:creationId xmlns:a16="http://schemas.microsoft.com/office/drawing/2014/main" id="{7DB9BE0C-AC56-8D00-07E0-DD2BA5ECB805}"/>
              </a:ext>
            </a:extLst>
          </p:cNvPr>
          <p:cNvSpPr txBox="1">
            <a:spLocks/>
          </p:cNvSpPr>
          <p:nvPr/>
        </p:nvSpPr>
        <p:spPr>
          <a:xfrm>
            <a:off x="1717288" y="2196790"/>
            <a:ext cx="10025533" cy="358012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4000" strike="sngStrike" dirty="0"/>
              <a:t> The general public</a:t>
            </a:r>
          </a:p>
          <a:p>
            <a:pPr marL="514350" indent="-514350">
              <a:buFont typeface="+mj-lt"/>
              <a:buAutoNum type="arabicPeriod"/>
            </a:pPr>
            <a:r>
              <a:rPr lang="en-US" sz="4000" b="1" dirty="0"/>
              <a:t> Local, national, and international policymakers</a:t>
            </a:r>
          </a:p>
          <a:p>
            <a:pPr marL="514350" indent="-514350">
              <a:buFont typeface="+mj-lt"/>
              <a:buAutoNum type="arabicPeriod"/>
            </a:pPr>
            <a:r>
              <a:rPr lang="en-US" sz="4000" b="1" dirty="0"/>
              <a:t> Other DPOs and NGOs</a:t>
            </a:r>
          </a:p>
          <a:p>
            <a:pPr marL="514350" indent="-514350">
              <a:buFont typeface="+mj-lt"/>
              <a:buAutoNum type="arabicPeriod"/>
            </a:pPr>
            <a:r>
              <a:rPr lang="en-US" sz="4000" b="1" dirty="0"/>
              <a:t> Persons with disabilities and their families and friends</a:t>
            </a:r>
          </a:p>
          <a:p>
            <a:pPr marL="514350" indent="-514350">
              <a:buFont typeface="+mj-lt"/>
              <a:buAutoNum type="arabicPeriod"/>
            </a:pPr>
            <a:endParaRPr lang="en-US" sz="4000" dirty="0"/>
          </a:p>
          <a:p>
            <a:pPr marL="0" indent="0">
              <a:buNone/>
            </a:pPr>
            <a:r>
              <a:rPr lang="en-US" dirty="0"/>
              <a:t>Find the 3 correct answers</a:t>
            </a:r>
          </a:p>
        </p:txBody>
      </p:sp>
    </p:spTree>
    <p:extLst>
      <p:ext uri="{BB962C8B-B14F-4D97-AF65-F5344CB8AC3E}">
        <p14:creationId xmlns:p14="http://schemas.microsoft.com/office/powerpoint/2010/main" val="253385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p:txBody>
          <a:bodyPr/>
          <a:lstStyle/>
          <a:p>
            <a:r>
              <a:rPr lang="en-GB" sz="4400" b="1" dirty="0"/>
              <a:t>Q3: Which of the following goals is not SMART*?</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838200" y="1825625"/>
            <a:ext cx="10904621" cy="44307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dirty="0"/>
              <a:t>We want persons all persons to be able to vote for the next EU elections</a:t>
            </a:r>
          </a:p>
          <a:p>
            <a:pPr marL="514350" indent="-514350">
              <a:lnSpc>
                <a:spcPct val="150000"/>
              </a:lnSpc>
              <a:buFont typeface="+mj-lt"/>
              <a:buAutoNum type="arabicPeriod"/>
            </a:pPr>
            <a:r>
              <a:rPr lang="en-US" dirty="0"/>
              <a:t>We want full equality in society</a:t>
            </a:r>
          </a:p>
          <a:p>
            <a:pPr marL="514350" indent="-514350">
              <a:lnSpc>
                <a:spcPct val="150000"/>
              </a:lnSpc>
              <a:buFont typeface="+mj-lt"/>
              <a:buAutoNum type="arabicPeriod"/>
            </a:pPr>
            <a:r>
              <a:rPr lang="en-US" dirty="0"/>
              <a:t>We want to represent the interests and voices of persons with disabilities in the country</a:t>
            </a:r>
          </a:p>
          <a:p>
            <a:pPr marL="514350" indent="-514350">
              <a:lnSpc>
                <a:spcPct val="150000"/>
              </a:lnSpc>
              <a:buFont typeface="+mj-lt"/>
              <a:buAutoNum type="arabicPeriod"/>
            </a:pPr>
            <a:endParaRPr lang="en-US" b="1" dirty="0"/>
          </a:p>
          <a:p>
            <a:pPr marL="0" indent="0">
              <a:lnSpc>
                <a:spcPct val="150000"/>
              </a:lnSpc>
              <a:buNone/>
            </a:pPr>
            <a:r>
              <a:rPr lang="en-US" sz="2600" dirty="0"/>
              <a:t>SMART: specific, measurable, achievable, relevant, time-bound  </a:t>
            </a:r>
          </a:p>
        </p:txBody>
      </p:sp>
    </p:spTree>
    <p:extLst>
      <p:ext uri="{BB962C8B-B14F-4D97-AF65-F5344CB8AC3E}">
        <p14:creationId xmlns:p14="http://schemas.microsoft.com/office/powerpoint/2010/main" val="17883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p:txBody>
          <a:bodyPr/>
          <a:lstStyle/>
          <a:p>
            <a:r>
              <a:rPr lang="en-GB" sz="4400" b="1" dirty="0"/>
              <a:t>Q3: Which of the following goals is not SMART*?</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838200" y="1825625"/>
            <a:ext cx="10904621" cy="44307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b="1" dirty="0"/>
              <a:t>We want persons with disabilities to be able to vote for the next EU elections</a:t>
            </a:r>
          </a:p>
          <a:p>
            <a:pPr marL="514350" indent="-514350">
              <a:lnSpc>
                <a:spcPct val="150000"/>
              </a:lnSpc>
              <a:buFont typeface="+mj-lt"/>
              <a:buAutoNum type="arabicPeriod"/>
            </a:pPr>
            <a:r>
              <a:rPr lang="en-US" strike="sngStrike" dirty="0"/>
              <a:t>We want full equality in society</a:t>
            </a:r>
          </a:p>
          <a:p>
            <a:pPr marL="514350" indent="-514350">
              <a:lnSpc>
                <a:spcPct val="150000"/>
              </a:lnSpc>
              <a:buFont typeface="+mj-lt"/>
              <a:buAutoNum type="arabicPeriod"/>
            </a:pPr>
            <a:r>
              <a:rPr lang="en-US" b="1" dirty="0"/>
              <a:t>We want to represent the interests and voices of persons with disabilities in the country</a:t>
            </a:r>
          </a:p>
          <a:p>
            <a:pPr marL="514350" indent="-514350">
              <a:lnSpc>
                <a:spcPct val="150000"/>
              </a:lnSpc>
              <a:buFont typeface="+mj-lt"/>
              <a:buAutoNum type="arabicPeriod"/>
            </a:pPr>
            <a:endParaRPr lang="en-US" b="1" dirty="0"/>
          </a:p>
          <a:p>
            <a:pPr marL="0" indent="0">
              <a:lnSpc>
                <a:spcPct val="150000"/>
              </a:lnSpc>
              <a:buNone/>
            </a:pPr>
            <a:r>
              <a:rPr lang="en-US" sz="2600" dirty="0"/>
              <a:t>SMART: specific, measurable, achievable, relevant, time-bound  </a:t>
            </a:r>
          </a:p>
        </p:txBody>
      </p:sp>
    </p:spTree>
    <p:extLst>
      <p:ext uri="{BB962C8B-B14F-4D97-AF65-F5344CB8AC3E}">
        <p14:creationId xmlns:p14="http://schemas.microsoft.com/office/powerpoint/2010/main" val="353058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a:xfrm>
            <a:off x="838200" y="621602"/>
            <a:ext cx="10515600" cy="3259022"/>
          </a:xfrm>
        </p:spPr>
        <p:txBody>
          <a:bodyPr>
            <a:normAutofit fontScale="90000"/>
          </a:bodyPr>
          <a:lstStyle/>
          <a:p>
            <a:r>
              <a:rPr lang="en-GB" sz="4400" b="1" dirty="0"/>
              <a:t>Q4: You have been contacted by </a:t>
            </a:r>
            <a:r>
              <a:rPr lang="en-GB" sz="4400" b="1" dirty="0" err="1"/>
              <a:t>bTV</a:t>
            </a:r>
            <a:r>
              <a:rPr lang="en-GB" sz="4400" b="1" dirty="0"/>
              <a:t> News to talk about </a:t>
            </a:r>
            <a:r>
              <a:rPr lang="en-US" sz="4400" b="1" dirty="0"/>
              <a:t>durable solutions to Ukrainian refugees’ accommodation needs. Whom do you choose to send to </a:t>
            </a:r>
            <a:r>
              <a:rPr lang="en-US" sz="4400" b="1" dirty="0" err="1"/>
              <a:t>bTV</a:t>
            </a:r>
            <a:r>
              <a:rPr lang="en-US" sz="4400" b="1" dirty="0"/>
              <a:t> news to answer their questions and why? </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838200" y="4551715"/>
            <a:ext cx="10904621"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dirty="0"/>
              <a:t>Open discussion between participants. Will it be someone representing your organization or a spokesperson? Why? </a:t>
            </a:r>
          </a:p>
        </p:txBody>
      </p:sp>
    </p:spTree>
    <p:extLst>
      <p:ext uri="{BB962C8B-B14F-4D97-AF65-F5344CB8AC3E}">
        <p14:creationId xmlns:p14="http://schemas.microsoft.com/office/powerpoint/2010/main" val="3664089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3293979"/>
            <a:ext cx="9144000" cy="2387600"/>
          </a:xfrm>
        </p:spPr>
        <p:txBody>
          <a:bodyPr>
            <a:noAutofit/>
          </a:bodyPr>
          <a:lstStyle/>
          <a:p>
            <a:pPr algn="l"/>
            <a:r>
              <a:rPr lang="en-GB" dirty="0">
                <a:solidFill>
                  <a:schemeClr val="bg1"/>
                </a:solidFill>
              </a:rPr>
              <a:t>C</a:t>
            </a:r>
            <a:r>
              <a:rPr lang="en-GB" b="1" dirty="0">
                <a:solidFill>
                  <a:schemeClr val="bg1"/>
                </a:solidFill>
              </a:rPr>
              <a:t>ommunication strategy:</a:t>
            </a:r>
            <a:br>
              <a:rPr lang="en-GB" b="1" dirty="0">
                <a:solidFill>
                  <a:schemeClr val="bg1"/>
                </a:solidFill>
              </a:rPr>
            </a:br>
            <a:br>
              <a:rPr lang="en-GB" b="1" dirty="0">
                <a:solidFill>
                  <a:schemeClr val="bg1"/>
                </a:solidFill>
              </a:rPr>
            </a:br>
            <a:r>
              <a:rPr lang="en-GB" b="1" dirty="0">
                <a:solidFill>
                  <a:schemeClr val="bg1"/>
                </a:solidFill>
              </a:rPr>
              <a:t>focus on audiences and targeted messages</a:t>
            </a:r>
            <a:endParaRPr lang="fr-BE" dirty="0">
              <a:solidFill>
                <a:schemeClr val="bg1"/>
              </a:solidFill>
            </a:endParaRPr>
          </a:p>
        </p:txBody>
      </p:sp>
    </p:spTree>
    <p:extLst>
      <p:ext uri="{BB962C8B-B14F-4D97-AF65-F5344CB8AC3E}">
        <p14:creationId xmlns:p14="http://schemas.microsoft.com/office/powerpoint/2010/main" val="3922667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D22D-AE73-297D-3AB2-A1B5E9ED7D5D}"/>
              </a:ext>
            </a:extLst>
          </p:cNvPr>
          <p:cNvSpPr>
            <a:spLocks noGrp="1"/>
          </p:cNvSpPr>
          <p:nvPr>
            <p:ph type="title"/>
          </p:nvPr>
        </p:nvSpPr>
        <p:spPr/>
        <p:txBody>
          <a:bodyPr/>
          <a:lstStyle/>
          <a:p>
            <a:r>
              <a:rPr lang="en-GB" sz="4400" b="1" dirty="0"/>
              <a:t>Focus on audiences</a:t>
            </a:r>
            <a:endParaRPr lang="en-US" dirty="0"/>
          </a:p>
        </p:txBody>
      </p:sp>
      <p:sp>
        <p:nvSpPr>
          <p:cNvPr id="4" name="Content Placeholder 2">
            <a:extLst>
              <a:ext uri="{FF2B5EF4-FFF2-40B4-BE49-F238E27FC236}">
                <a16:creationId xmlns:a16="http://schemas.microsoft.com/office/drawing/2014/main" id="{F42EE6E4-A1D5-3560-F94E-835E1E19A50B}"/>
              </a:ext>
            </a:extLst>
          </p:cNvPr>
          <p:cNvSpPr txBox="1">
            <a:spLocks/>
          </p:cNvSpPr>
          <p:nvPr/>
        </p:nvSpPr>
        <p:spPr>
          <a:xfrm>
            <a:off x="838200" y="1825625"/>
            <a:ext cx="10904621" cy="4430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t>Activity:</a:t>
            </a:r>
          </a:p>
          <a:p>
            <a:pPr marL="0" indent="0">
              <a:lnSpc>
                <a:spcPct val="150000"/>
              </a:lnSpc>
              <a:buFont typeface="Arial" panose="020B0604020202020204" pitchFamily="34" charset="0"/>
              <a:buNone/>
            </a:pPr>
            <a:r>
              <a:rPr lang="en-US" dirty="0"/>
              <a:t>Based on what we spoke about earlier and on your </a:t>
            </a:r>
            <a:r>
              <a:rPr lang="en-US" dirty="0" err="1"/>
              <a:t>organisation’s</a:t>
            </a:r>
            <a:r>
              <a:rPr lang="en-US" dirty="0"/>
              <a:t> work and goals, create a list of potential primary/secondary/internal/external audiences. </a:t>
            </a:r>
          </a:p>
          <a:p>
            <a:pPr marL="0" indent="0">
              <a:lnSpc>
                <a:spcPct val="150000"/>
              </a:lnSpc>
              <a:buFont typeface="Arial" panose="020B0604020202020204" pitchFamily="34" charset="0"/>
              <a:buNone/>
            </a:pPr>
            <a:endParaRPr lang="en-US" dirty="0"/>
          </a:p>
          <a:p>
            <a:pPr marL="0" indent="0">
              <a:lnSpc>
                <a:spcPct val="150000"/>
              </a:lnSpc>
              <a:buFont typeface="Arial" panose="020B0604020202020204" pitchFamily="34" charset="0"/>
              <a:buNone/>
            </a:pPr>
            <a:r>
              <a:rPr lang="en-US" b="1" dirty="0"/>
              <a:t>	Time: </a:t>
            </a:r>
            <a:r>
              <a:rPr lang="en-US" dirty="0"/>
              <a:t>10 minutes / 5 minutes to share with others</a:t>
            </a:r>
          </a:p>
        </p:txBody>
      </p:sp>
      <p:pic>
        <p:nvPicPr>
          <p:cNvPr id="3" name="Graphic 2" descr="Stopwatch with solid fill">
            <a:extLst>
              <a:ext uri="{FF2B5EF4-FFF2-40B4-BE49-F238E27FC236}">
                <a16:creationId xmlns:a16="http://schemas.microsoft.com/office/drawing/2014/main" id="{DB52B6B1-B22E-9BAE-555B-B421DB2EC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275261"/>
            <a:ext cx="914400" cy="914400"/>
          </a:xfrm>
          <a:prstGeom prst="rect">
            <a:avLst/>
          </a:prstGeom>
        </p:spPr>
      </p:pic>
    </p:spTree>
    <p:extLst>
      <p:ext uri="{BB962C8B-B14F-4D97-AF65-F5344CB8AC3E}">
        <p14:creationId xmlns:p14="http://schemas.microsoft.com/office/powerpoint/2010/main" val="256615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4DE8-216D-BB51-578E-18C4CCECC649}"/>
              </a:ext>
            </a:extLst>
          </p:cNvPr>
          <p:cNvSpPr>
            <a:spLocks noGrp="1"/>
          </p:cNvSpPr>
          <p:nvPr>
            <p:ph type="title"/>
          </p:nvPr>
        </p:nvSpPr>
        <p:spPr/>
        <p:txBody>
          <a:bodyPr/>
          <a:lstStyle/>
          <a:p>
            <a:r>
              <a:rPr lang="en-GB" sz="4400" b="1" dirty="0"/>
              <a:t>Focus on target</a:t>
            </a:r>
            <a:r>
              <a:rPr lang="en-GB" b="1" dirty="0"/>
              <a:t>ed messages</a:t>
            </a:r>
            <a:endParaRPr lang="en-US" b="1" dirty="0"/>
          </a:p>
        </p:txBody>
      </p:sp>
      <p:sp>
        <p:nvSpPr>
          <p:cNvPr id="3" name="Content Placeholder 2">
            <a:extLst>
              <a:ext uri="{FF2B5EF4-FFF2-40B4-BE49-F238E27FC236}">
                <a16:creationId xmlns:a16="http://schemas.microsoft.com/office/drawing/2014/main" id="{0D92DEF6-ED94-6777-ADD6-2CF033AB0830}"/>
              </a:ext>
            </a:extLst>
          </p:cNvPr>
          <p:cNvSpPr txBox="1">
            <a:spLocks/>
          </p:cNvSpPr>
          <p:nvPr/>
        </p:nvSpPr>
        <p:spPr>
          <a:xfrm>
            <a:off x="838200" y="1825625"/>
            <a:ext cx="10904621" cy="477604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t>Context: </a:t>
            </a:r>
            <a:r>
              <a:rPr lang="en-US" sz="1800" dirty="0"/>
              <a:t>As a result of the long-lasting war in Ukraine, Bulgaria, like many countries, is facing an energy crisis that will impact the lives of millions of persons with disabilities. Your </a:t>
            </a:r>
            <a:r>
              <a:rPr lang="en-US" sz="1800" dirty="0" err="1"/>
              <a:t>organisation</a:t>
            </a:r>
            <a:r>
              <a:rPr lang="en-US" sz="1800" dirty="0"/>
              <a:t> has already received testimonies of persons with disabilities having had to cut their spending on essentials to be able to run health, medical, or mobility equipment. Based on this information, the current situation in your country and in Europe, and your </a:t>
            </a:r>
            <a:r>
              <a:rPr lang="en-US" sz="1800" dirty="0" err="1"/>
              <a:t>organisation</a:t>
            </a:r>
            <a:r>
              <a:rPr lang="en-US" sz="1800" dirty="0"/>
              <a:t> position, what would be your messages to your different audiences? </a:t>
            </a:r>
          </a:p>
          <a:p>
            <a:pPr marL="0" indent="0">
              <a:lnSpc>
                <a:spcPct val="150000"/>
              </a:lnSpc>
              <a:buFont typeface="Arial" panose="020B0604020202020204" pitchFamily="34" charset="0"/>
              <a:buNone/>
            </a:pPr>
            <a:endParaRPr lang="en-US" sz="1800" dirty="0"/>
          </a:p>
          <a:p>
            <a:pPr marL="0" indent="0">
              <a:lnSpc>
                <a:spcPct val="150000"/>
              </a:lnSpc>
              <a:buFont typeface="Arial" panose="020B0604020202020204" pitchFamily="34" charset="0"/>
              <a:buNone/>
            </a:pPr>
            <a:r>
              <a:rPr lang="en-US" sz="1800" b="1" dirty="0"/>
              <a:t>Activity: </a:t>
            </a:r>
            <a:r>
              <a:rPr lang="en-US" sz="1800" dirty="0"/>
              <a:t>draft 1 targeted message per audience, keeping in mind the different goals you might have for each of them</a:t>
            </a:r>
          </a:p>
          <a:p>
            <a:pPr marL="0" indent="0">
              <a:lnSpc>
                <a:spcPct val="150000"/>
              </a:lnSpc>
              <a:buFont typeface="Arial" panose="020B0604020202020204" pitchFamily="34" charset="0"/>
              <a:buNone/>
            </a:pPr>
            <a:r>
              <a:rPr lang="en-US" sz="1800" b="1" dirty="0"/>
              <a:t>Reminder: </a:t>
            </a:r>
            <a:r>
              <a:rPr lang="en-US" sz="1800" dirty="0"/>
              <a:t>your communication goal might be different from one audience to another</a:t>
            </a:r>
          </a:p>
          <a:p>
            <a:pPr marL="0" indent="0">
              <a:lnSpc>
                <a:spcPct val="150000"/>
              </a:lnSpc>
              <a:buFont typeface="Arial" panose="020B0604020202020204" pitchFamily="34" charset="0"/>
              <a:buNone/>
            </a:pPr>
            <a:r>
              <a:rPr lang="en-US" sz="1800" b="1" dirty="0"/>
              <a:t>      Time: </a:t>
            </a:r>
            <a:r>
              <a:rPr lang="en-US" sz="1800" dirty="0"/>
              <a:t>10 minutes / 5 minutes to share with others</a:t>
            </a:r>
          </a:p>
        </p:txBody>
      </p:sp>
      <p:pic>
        <p:nvPicPr>
          <p:cNvPr id="4" name="Graphic 3" descr="Stopwatch with solid fill">
            <a:extLst>
              <a:ext uri="{FF2B5EF4-FFF2-40B4-BE49-F238E27FC236}">
                <a16:creationId xmlns:a16="http://schemas.microsoft.com/office/drawing/2014/main" id="{9B9C779B-8052-CFFE-CE61-0C02AE146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917726"/>
            <a:ext cx="494226" cy="494226"/>
          </a:xfrm>
          <a:prstGeom prst="rect">
            <a:avLst/>
          </a:prstGeom>
        </p:spPr>
      </p:pic>
    </p:spTree>
    <p:extLst>
      <p:ext uri="{BB962C8B-B14F-4D97-AF65-F5344CB8AC3E}">
        <p14:creationId xmlns:p14="http://schemas.microsoft.com/office/powerpoint/2010/main" val="397222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7AC6-71FB-9DCD-070C-E82DCC48A9F6}"/>
              </a:ext>
            </a:extLst>
          </p:cNvPr>
          <p:cNvSpPr>
            <a:spLocks noGrp="1"/>
          </p:cNvSpPr>
          <p:nvPr>
            <p:ph type="title"/>
          </p:nvPr>
        </p:nvSpPr>
        <p:spPr/>
        <p:txBody>
          <a:bodyPr/>
          <a:lstStyle/>
          <a:p>
            <a:r>
              <a:rPr lang="en-GB" sz="4400" b="1" dirty="0"/>
              <a:t>Planning your overall communication activities</a:t>
            </a:r>
            <a:endParaRPr lang="fr-BE" dirty="0"/>
          </a:p>
        </p:txBody>
      </p:sp>
      <p:sp>
        <p:nvSpPr>
          <p:cNvPr id="3" name="Content Placeholder 2">
            <a:extLst>
              <a:ext uri="{FF2B5EF4-FFF2-40B4-BE49-F238E27FC236}">
                <a16:creationId xmlns:a16="http://schemas.microsoft.com/office/drawing/2014/main" id="{0EB00AF8-69CD-C6D8-8435-4AAA3A72E730}"/>
              </a:ext>
            </a:extLst>
          </p:cNvPr>
          <p:cNvSpPr>
            <a:spLocks noGrp="1"/>
          </p:cNvSpPr>
          <p:nvPr>
            <p:ph idx="1"/>
          </p:nvPr>
        </p:nvSpPr>
        <p:spPr/>
        <p:txBody>
          <a:bodyPr/>
          <a:lstStyle/>
          <a:p>
            <a:pPr marL="0" indent="0">
              <a:buNone/>
            </a:pPr>
            <a:r>
              <a:rPr lang="fr-BE" dirty="0" err="1"/>
              <a:t>What</a:t>
            </a:r>
            <a:r>
              <a:rPr lang="fr-BE" dirty="0"/>
              <a:t> do </a:t>
            </a:r>
            <a:r>
              <a:rPr lang="fr-BE" dirty="0" err="1"/>
              <a:t>you</a:t>
            </a:r>
            <a:r>
              <a:rPr lang="fr-BE" dirty="0"/>
              <a:t> </a:t>
            </a:r>
            <a:r>
              <a:rPr lang="fr-BE" dirty="0" err="1"/>
              <a:t>already</a:t>
            </a:r>
            <a:r>
              <a:rPr lang="fr-BE" dirty="0"/>
              <a:t> know? </a:t>
            </a:r>
          </a:p>
          <a:p>
            <a:r>
              <a:rPr lang="fr-BE" dirty="0" err="1"/>
              <a:t>Yearly</a:t>
            </a:r>
            <a:r>
              <a:rPr lang="fr-BE" dirty="0"/>
              <a:t> international </a:t>
            </a:r>
            <a:r>
              <a:rPr lang="fr-BE" dirty="0" err="1"/>
              <a:t>days</a:t>
            </a:r>
            <a:r>
              <a:rPr lang="fr-BE" dirty="0"/>
              <a:t>/</a:t>
            </a:r>
            <a:r>
              <a:rPr lang="fr-BE" dirty="0" err="1"/>
              <a:t>events</a:t>
            </a:r>
            <a:endParaRPr lang="fr-BE" dirty="0"/>
          </a:p>
          <a:p>
            <a:r>
              <a:rPr lang="fr-BE" dirty="0"/>
              <a:t>Country/</a:t>
            </a:r>
            <a:r>
              <a:rPr lang="fr-BE" dirty="0" err="1"/>
              <a:t>working</a:t>
            </a:r>
            <a:r>
              <a:rPr lang="fr-BE" dirty="0"/>
              <a:t> </a:t>
            </a:r>
            <a:r>
              <a:rPr lang="fr-BE" dirty="0" err="1"/>
              <a:t>visits</a:t>
            </a:r>
            <a:endParaRPr lang="fr-BE" dirty="0"/>
          </a:p>
          <a:p>
            <a:r>
              <a:rPr lang="fr-BE" dirty="0"/>
              <a:t>Monitoring and </a:t>
            </a:r>
            <a:r>
              <a:rPr lang="fr-BE" dirty="0" err="1"/>
              <a:t>reporting</a:t>
            </a:r>
            <a:endParaRPr lang="fr-BE" dirty="0"/>
          </a:p>
          <a:p>
            <a:r>
              <a:rPr lang="fr-BE" dirty="0" err="1"/>
              <a:t>Letters</a:t>
            </a:r>
            <a:r>
              <a:rPr lang="fr-BE" dirty="0"/>
              <a:t> to </a:t>
            </a:r>
            <a:r>
              <a:rPr lang="fr-BE" dirty="0" err="1"/>
              <a:t>governments</a:t>
            </a:r>
            <a:endParaRPr lang="fr-BE" dirty="0"/>
          </a:p>
          <a:p>
            <a:r>
              <a:rPr lang="en-US" dirty="0"/>
              <a:t>Guidelines</a:t>
            </a:r>
          </a:p>
          <a:p>
            <a:r>
              <a:rPr lang="en-US" dirty="0"/>
              <a:t>Publication and recommendations</a:t>
            </a:r>
          </a:p>
          <a:p>
            <a:r>
              <a:rPr lang="en-US" dirty="0"/>
              <a:t>Call for submissions, contributions, testimonies</a:t>
            </a:r>
            <a:endParaRPr lang="fr-BE" dirty="0"/>
          </a:p>
          <a:p>
            <a:endParaRPr lang="fr-BE" dirty="0"/>
          </a:p>
        </p:txBody>
      </p:sp>
    </p:spTree>
    <p:extLst>
      <p:ext uri="{BB962C8B-B14F-4D97-AF65-F5344CB8AC3E}">
        <p14:creationId xmlns:p14="http://schemas.microsoft.com/office/powerpoint/2010/main" val="3401943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7AC6-71FB-9DCD-070C-E82DCC48A9F6}"/>
              </a:ext>
            </a:extLst>
          </p:cNvPr>
          <p:cNvSpPr>
            <a:spLocks noGrp="1"/>
          </p:cNvSpPr>
          <p:nvPr>
            <p:ph type="title"/>
          </p:nvPr>
        </p:nvSpPr>
        <p:spPr/>
        <p:txBody>
          <a:bodyPr/>
          <a:lstStyle/>
          <a:p>
            <a:r>
              <a:rPr lang="en-GB" sz="4400" b="1" dirty="0"/>
              <a:t>Planning your overall communication activities</a:t>
            </a:r>
            <a:endParaRPr lang="fr-BE" dirty="0"/>
          </a:p>
        </p:txBody>
      </p:sp>
      <p:sp>
        <p:nvSpPr>
          <p:cNvPr id="3" name="Content Placeholder 2">
            <a:extLst>
              <a:ext uri="{FF2B5EF4-FFF2-40B4-BE49-F238E27FC236}">
                <a16:creationId xmlns:a16="http://schemas.microsoft.com/office/drawing/2014/main" id="{0EB00AF8-69CD-C6D8-8435-4AAA3A72E730}"/>
              </a:ext>
            </a:extLst>
          </p:cNvPr>
          <p:cNvSpPr>
            <a:spLocks noGrp="1"/>
          </p:cNvSpPr>
          <p:nvPr>
            <p:ph idx="1"/>
          </p:nvPr>
        </p:nvSpPr>
        <p:spPr/>
        <p:txBody>
          <a:bodyPr/>
          <a:lstStyle/>
          <a:p>
            <a:pPr marL="0" indent="0">
              <a:buNone/>
            </a:pPr>
            <a:r>
              <a:rPr lang="fr-BE" dirty="0"/>
              <a:t>For </a:t>
            </a:r>
            <a:r>
              <a:rPr lang="fr-BE" dirty="0" err="1"/>
              <a:t>each</a:t>
            </a:r>
            <a:r>
              <a:rPr lang="fr-BE" dirty="0"/>
              <a:t> of the </a:t>
            </a:r>
            <a:r>
              <a:rPr lang="fr-BE" dirty="0" err="1"/>
              <a:t>activities</a:t>
            </a:r>
            <a:r>
              <a:rPr lang="fr-BE" dirty="0"/>
              <a:t>, </a:t>
            </a:r>
            <a:r>
              <a:rPr lang="fr-BE" dirty="0" err="1"/>
              <a:t>you</a:t>
            </a:r>
            <a:r>
              <a:rPr lang="fr-BE" dirty="0"/>
              <a:t> can </a:t>
            </a:r>
            <a:r>
              <a:rPr lang="fr-BE" dirty="0" err="1"/>
              <a:t>summarise</a:t>
            </a:r>
            <a:r>
              <a:rPr lang="fr-BE" dirty="0"/>
              <a:t> the:</a:t>
            </a:r>
          </a:p>
          <a:p>
            <a:r>
              <a:rPr lang="en-US" dirty="0"/>
              <a:t>purpose and communication objectives</a:t>
            </a:r>
          </a:p>
          <a:p>
            <a:r>
              <a:rPr lang="en-US" dirty="0"/>
              <a:t>Messages</a:t>
            </a:r>
          </a:p>
          <a:p>
            <a:r>
              <a:rPr lang="en-US" dirty="0"/>
              <a:t>Audience</a:t>
            </a:r>
          </a:p>
          <a:p>
            <a:r>
              <a:rPr lang="en-US" dirty="0"/>
              <a:t>Actions</a:t>
            </a:r>
          </a:p>
          <a:p>
            <a:r>
              <a:rPr lang="en-US" dirty="0"/>
              <a:t>Channels</a:t>
            </a:r>
          </a:p>
          <a:p>
            <a:r>
              <a:rPr lang="en-US" dirty="0"/>
              <a:t>Foreseen needs and timeline</a:t>
            </a:r>
          </a:p>
          <a:p>
            <a:endParaRPr lang="en-US" dirty="0"/>
          </a:p>
          <a:p>
            <a:endParaRPr lang="fr-BE" dirty="0"/>
          </a:p>
          <a:p>
            <a:pPr marL="0" indent="0">
              <a:buNone/>
            </a:pPr>
            <a:endParaRPr lang="fr-BE" dirty="0"/>
          </a:p>
        </p:txBody>
      </p:sp>
    </p:spTree>
    <p:extLst>
      <p:ext uri="{BB962C8B-B14F-4D97-AF65-F5344CB8AC3E}">
        <p14:creationId xmlns:p14="http://schemas.microsoft.com/office/powerpoint/2010/main" val="324652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EE5E-AE55-5A99-6B6B-3F887F041647}"/>
              </a:ext>
            </a:extLst>
          </p:cNvPr>
          <p:cNvSpPr>
            <a:spLocks noGrp="1"/>
          </p:cNvSpPr>
          <p:nvPr>
            <p:ph type="title"/>
          </p:nvPr>
        </p:nvSpPr>
        <p:spPr/>
        <p:txBody>
          <a:bodyPr/>
          <a:lstStyle/>
          <a:p>
            <a:r>
              <a:rPr lang="en-GB" sz="4400" b="1" dirty="0"/>
              <a:t>Planning your overall communication activities</a:t>
            </a:r>
            <a:endParaRPr lang="fr-BE" dirty="0"/>
          </a:p>
        </p:txBody>
      </p:sp>
      <p:sp>
        <p:nvSpPr>
          <p:cNvPr id="3" name="Content Placeholder 2">
            <a:extLst>
              <a:ext uri="{FF2B5EF4-FFF2-40B4-BE49-F238E27FC236}">
                <a16:creationId xmlns:a16="http://schemas.microsoft.com/office/drawing/2014/main" id="{6E7D1732-551F-7B94-A663-309AC3D66B87}"/>
              </a:ext>
            </a:extLst>
          </p:cNvPr>
          <p:cNvSpPr>
            <a:spLocks noGrp="1"/>
          </p:cNvSpPr>
          <p:nvPr>
            <p:ph idx="1"/>
          </p:nvPr>
        </p:nvSpPr>
        <p:spPr/>
        <p:txBody>
          <a:bodyPr/>
          <a:lstStyle/>
          <a:p>
            <a:pPr marL="0" indent="0">
              <a:buNone/>
            </a:pPr>
            <a:r>
              <a:rPr lang="fr-BE" dirty="0" err="1"/>
              <a:t>Having</a:t>
            </a:r>
            <a:r>
              <a:rPr lang="fr-BE" dirty="0"/>
              <a:t> </a:t>
            </a:r>
            <a:r>
              <a:rPr lang="fr-BE" dirty="0" err="1"/>
              <a:t>followed</a:t>
            </a:r>
            <a:r>
              <a:rPr lang="fr-BE" dirty="0"/>
              <a:t> all the </a:t>
            </a:r>
            <a:r>
              <a:rPr lang="fr-BE" dirty="0" err="1"/>
              <a:t>previous</a:t>
            </a:r>
            <a:r>
              <a:rPr lang="fr-BE" dirty="0"/>
              <a:t> </a:t>
            </a:r>
            <a:r>
              <a:rPr lang="fr-BE" dirty="0" err="1"/>
              <a:t>steps</a:t>
            </a:r>
            <a:r>
              <a:rPr lang="fr-BE" dirty="0"/>
              <a:t> </a:t>
            </a:r>
            <a:r>
              <a:rPr lang="fr-BE" dirty="0" err="1"/>
              <a:t>will</a:t>
            </a:r>
            <a:r>
              <a:rPr lang="fr-BE" dirty="0"/>
              <a:t> </a:t>
            </a:r>
            <a:r>
              <a:rPr lang="fr-BE" dirty="0" err="1"/>
              <a:t>give</a:t>
            </a:r>
            <a:r>
              <a:rPr lang="fr-BE" dirty="0"/>
              <a:t> </a:t>
            </a:r>
            <a:r>
              <a:rPr lang="fr-BE" dirty="0" err="1"/>
              <a:t>you</a:t>
            </a:r>
            <a:r>
              <a:rPr lang="fr-BE" dirty="0"/>
              <a:t> </a:t>
            </a:r>
            <a:r>
              <a:rPr lang="fr-BE" dirty="0" err="1"/>
              <a:t>some</a:t>
            </a:r>
            <a:r>
              <a:rPr lang="fr-BE" dirty="0"/>
              <a:t> indications on:</a:t>
            </a:r>
          </a:p>
          <a:p>
            <a:pPr>
              <a:buClr>
                <a:schemeClr val="accent1"/>
              </a:buClr>
            </a:pPr>
            <a:r>
              <a:rPr lang="fr-BE" dirty="0"/>
              <a:t>The budget </a:t>
            </a:r>
            <a:r>
              <a:rPr lang="fr-BE" dirty="0" err="1"/>
              <a:t>you</a:t>
            </a:r>
            <a:r>
              <a:rPr lang="fr-BE" dirty="0"/>
              <a:t> </a:t>
            </a:r>
            <a:r>
              <a:rPr lang="fr-BE" dirty="0" err="1"/>
              <a:t>need</a:t>
            </a:r>
            <a:endParaRPr lang="fr-BE" dirty="0"/>
          </a:p>
          <a:p>
            <a:pPr>
              <a:buClr>
                <a:schemeClr val="accent1"/>
              </a:buClr>
            </a:pPr>
            <a:r>
              <a:rPr lang="fr-BE" dirty="0"/>
              <a:t>The time </a:t>
            </a:r>
            <a:r>
              <a:rPr lang="fr-BE" dirty="0" err="1"/>
              <a:t>you</a:t>
            </a:r>
            <a:r>
              <a:rPr lang="fr-BE" dirty="0"/>
              <a:t> </a:t>
            </a:r>
            <a:r>
              <a:rPr lang="fr-BE" dirty="0" err="1"/>
              <a:t>need</a:t>
            </a:r>
            <a:endParaRPr lang="fr-BE" dirty="0"/>
          </a:p>
          <a:p>
            <a:pPr>
              <a:buClr>
                <a:schemeClr val="accent1"/>
              </a:buClr>
            </a:pPr>
            <a:r>
              <a:rPr lang="fr-BE" dirty="0"/>
              <a:t>How to </a:t>
            </a:r>
            <a:r>
              <a:rPr lang="fr-BE" dirty="0" err="1"/>
              <a:t>adapt</a:t>
            </a:r>
            <a:r>
              <a:rPr lang="fr-BE" dirty="0"/>
              <a:t> in case of </a:t>
            </a:r>
            <a:r>
              <a:rPr lang="fr-BE" dirty="0" err="1"/>
              <a:t>unforeseen</a:t>
            </a:r>
            <a:r>
              <a:rPr lang="fr-BE" dirty="0"/>
              <a:t> </a:t>
            </a:r>
            <a:r>
              <a:rPr lang="fr-BE" dirty="0" err="1"/>
              <a:t>events</a:t>
            </a:r>
            <a:endParaRPr lang="fr-BE" dirty="0"/>
          </a:p>
        </p:txBody>
      </p:sp>
    </p:spTree>
    <p:extLst>
      <p:ext uri="{BB962C8B-B14F-4D97-AF65-F5344CB8AC3E}">
        <p14:creationId xmlns:p14="http://schemas.microsoft.com/office/powerpoint/2010/main" val="36035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1442452"/>
            <a:ext cx="11347048" cy="3973095"/>
          </a:xfrm>
        </p:spPr>
        <p:txBody>
          <a:bodyPr>
            <a:normAutofit/>
          </a:bodyPr>
          <a:lstStyle/>
          <a:p>
            <a:pPr algn="l"/>
            <a:r>
              <a:rPr lang="en-GB" sz="7200" b="1" dirty="0">
                <a:solidFill>
                  <a:schemeClr val="bg1"/>
                </a:solidFill>
              </a:rPr>
              <a:t>What is a communication strategy? </a:t>
            </a:r>
            <a:endParaRPr lang="fr-BE" sz="7200" dirty="0">
              <a:solidFill>
                <a:schemeClr val="bg1"/>
              </a:solidFill>
            </a:endParaRPr>
          </a:p>
        </p:txBody>
      </p:sp>
    </p:spTree>
    <p:extLst>
      <p:ext uri="{BB962C8B-B14F-4D97-AF65-F5344CB8AC3E}">
        <p14:creationId xmlns:p14="http://schemas.microsoft.com/office/powerpoint/2010/main" val="52575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AAA20-B0A5-C443-13D1-47F662D12DE1}"/>
              </a:ext>
            </a:extLst>
          </p:cNvPr>
          <p:cNvSpPr>
            <a:spLocks noGrp="1"/>
          </p:cNvSpPr>
          <p:nvPr>
            <p:ph type="title"/>
          </p:nvPr>
        </p:nvSpPr>
        <p:spPr/>
        <p:txBody>
          <a:bodyPr/>
          <a:lstStyle/>
          <a:p>
            <a:r>
              <a:rPr lang="en-US" dirty="0"/>
              <a:t>To take away: comms strategy checklist</a:t>
            </a:r>
          </a:p>
        </p:txBody>
      </p:sp>
      <p:grpSp>
        <p:nvGrpSpPr>
          <p:cNvPr id="27" name="Group 26">
            <a:extLst>
              <a:ext uri="{FF2B5EF4-FFF2-40B4-BE49-F238E27FC236}">
                <a16:creationId xmlns:a16="http://schemas.microsoft.com/office/drawing/2014/main" id="{FE714AB5-80DD-875B-3924-4F16BDF861B9}"/>
              </a:ext>
            </a:extLst>
          </p:cNvPr>
          <p:cNvGrpSpPr/>
          <p:nvPr/>
        </p:nvGrpSpPr>
        <p:grpSpPr>
          <a:xfrm>
            <a:off x="1066788" y="2153314"/>
            <a:ext cx="11273601" cy="821076"/>
            <a:chOff x="1066788" y="1876588"/>
            <a:chExt cx="11273601" cy="821076"/>
          </a:xfrm>
        </p:grpSpPr>
        <p:grpSp>
          <p:nvGrpSpPr>
            <p:cNvPr id="18" name="Group 17">
              <a:extLst>
                <a:ext uri="{FF2B5EF4-FFF2-40B4-BE49-F238E27FC236}">
                  <a16:creationId xmlns:a16="http://schemas.microsoft.com/office/drawing/2014/main" id="{F9A3CAD4-8758-7033-5A45-71ADA2C4CAB5}"/>
                </a:ext>
              </a:extLst>
            </p:cNvPr>
            <p:cNvGrpSpPr/>
            <p:nvPr/>
          </p:nvGrpSpPr>
          <p:grpSpPr>
            <a:xfrm>
              <a:off x="1066788" y="1981198"/>
              <a:ext cx="545436" cy="545436"/>
              <a:chOff x="1151020" y="2105527"/>
              <a:chExt cx="858254" cy="858254"/>
            </a:xfrm>
          </p:grpSpPr>
          <p:pic>
            <p:nvPicPr>
              <p:cNvPr id="19" name="Graphic 18" descr="Checkmark with solid fill">
                <a:extLst>
                  <a:ext uri="{FF2B5EF4-FFF2-40B4-BE49-F238E27FC236}">
                    <a16:creationId xmlns:a16="http://schemas.microsoft.com/office/drawing/2014/main" id="{56945B55-E99D-3467-860F-56F3661EC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020" y="2105527"/>
                <a:ext cx="858253" cy="858253"/>
              </a:xfrm>
              <a:prstGeom prst="rect">
                <a:avLst/>
              </a:prstGeom>
            </p:spPr>
          </p:pic>
          <p:sp>
            <p:nvSpPr>
              <p:cNvPr id="20" name="Rectangle 19">
                <a:extLst>
                  <a:ext uri="{FF2B5EF4-FFF2-40B4-BE49-F238E27FC236}">
                    <a16:creationId xmlns:a16="http://schemas.microsoft.com/office/drawing/2014/main" id="{1A162B79-70A2-DF0A-F39C-CE4236B390DF}"/>
                  </a:ext>
                </a:extLst>
              </p:cNvPr>
              <p:cNvSpPr/>
              <p:nvPr/>
            </p:nvSpPr>
            <p:spPr>
              <a:xfrm>
                <a:off x="1151020" y="2105527"/>
                <a:ext cx="858254" cy="858254"/>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4" name="Content Placeholder 2">
              <a:extLst>
                <a:ext uri="{FF2B5EF4-FFF2-40B4-BE49-F238E27FC236}">
                  <a16:creationId xmlns:a16="http://schemas.microsoft.com/office/drawing/2014/main" id="{F770A659-EFD4-5CB8-F7ED-8FCE4D042DC0}"/>
                </a:ext>
              </a:extLst>
            </p:cNvPr>
            <p:cNvSpPr txBox="1">
              <a:spLocks/>
            </p:cNvSpPr>
            <p:nvPr/>
          </p:nvSpPr>
          <p:spPr>
            <a:xfrm>
              <a:off x="1824789" y="1876588"/>
              <a:ext cx="10515600" cy="821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400" dirty="0"/>
                <a:t>I have targeted audiences, I know where to find them</a:t>
              </a:r>
              <a:br>
                <a:rPr lang="en-US" sz="2400" dirty="0"/>
              </a:br>
              <a:r>
                <a:rPr lang="en-US" sz="2400" dirty="0"/>
                <a:t>and how to address them</a:t>
              </a:r>
            </a:p>
          </p:txBody>
        </p:sp>
      </p:grpSp>
      <p:grpSp>
        <p:nvGrpSpPr>
          <p:cNvPr id="28" name="Group 27">
            <a:extLst>
              <a:ext uri="{FF2B5EF4-FFF2-40B4-BE49-F238E27FC236}">
                <a16:creationId xmlns:a16="http://schemas.microsoft.com/office/drawing/2014/main" id="{2E970BCE-5A7C-7AE1-47CA-F0901948F7FD}"/>
              </a:ext>
            </a:extLst>
          </p:cNvPr>
          <p:cNvGrpSpPr/>
          <p:nvPr/>
        </p:nvGrpSpPr>
        <p:grpSpPr>
          <a:xfrm>
            <a:off x="1066787" y="3659471"/>
            <a:ext cx="11273602" cy="821076"/>
            <a:chOff x="1066787" y="3382745"/>
            <a:chExt cx="11273602" cy="821076"/>
          </a:xfrm>
        </p:grpSpPr>
        <p:grpSp>
          <p:nvGrpSpPr>
            <p:cNvPr id="9" name="Group 8">
              <a:extLst>
                <a:ext uri="{FF2B5EF4-FFF2-40B4-BE49-F238E27FC236}">
                  <a16:creationId xmlns:a16="http://schemas.microsoft.com/office/drawing/2014/main" id="{109483AA-8C40-7275-502F-81DB409236DD}"/>
                </a:ext>
              </a:extLst>
            </p:cNvPr>
            <p:cNvGrpSpPr/>
            <p:nvPr/>
          </p:nvGrpSpPr>
          <p:grpSpPr>
            <a:xfrm>
              <a:off x="1066787" y="3420902"/>
              <a:ext cx="545436" cy="545436"/>
              <a:chOff x="1151020" y="2105527"/>
              <a:chExt cx="858254" cy="858254"/>
            </a:xfrm>
          </p:grpSpPr>
          <p:pic>
            <p:nvPicPr>
              <p:cNvPr id="10" name="Graphic 9" descr="Checkmark with solid fill">
                <a:extLst>
                  <a:ext uri="{FF2B5EF4-FFF2-40B4-BE49-F238E27FC236}">
                    <a16:creationId xmlns:a16="http://schemas.microsoft.com/office/drawing/2014/main" id="{7107CA2F-CF31-AFAB-BF86-03011C6274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020" y="2105527"/>
                <a:ext cx="858253" cy="858253"/>
              </a:xfrm>
              <a:prstGeom prst="rect">
                <a:avLst/>
              </a:prstGeom>
            </p:spPr>
          </p:pic>
          <p:sp>
            <p:nvSpPr>
              <p:cNvPr id="11" name="Rectangle 10">
                <a:extLst>
                  <a:ext uri="{FF2B5EF4-FFF2-40B4-BE49-F238E27FC236}">
                    <a16:creationId xmlns:a16="http://schemas.microsoft.com/office/drawing/2014/main" id="{77DC108A-C266-BB74-1F68-CB836A8DD8BA}"/>
                  </a:ext>
                </a:extLst>
              </p:cNvPr>
              <p:cNvSpPr/>
              <p:nvPr/>
            </p:nvSpPr>
            <p:spPr>
              <a:xfrm>
                <a:off x="1151020" y="2105527"/>
                <a:ext cx="858254" cy="858254"/>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5" name="Content Placeholder 2">
              <a:extLst>
                <a:ext uri="{FF2B5EF4-FFF2-40B4-BE49-F238E27FC236}">
                  <a16:creationId xmlns:a16="http://schemas.microsoft.com/office/drawing/2014/main" id="{6983ACD6-661C-DA03-901C-062A94D0ECA6}"/>
                </a:ext>
              </a:extLst>
            </p:cNvPr>
            <p:cNvSpPr txBox="1">
              <a:spLocks/>
            </p:cNvSpPr>
            <p:nvPr/>
          </p:nvSpPr>
          <p:spPr>
            <a:xfrm>
              <a:off x="1824789" y="3382745"/>
              <a:ext cx="10515600" cy="821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400" dirty="0"/>
                <a:t>I have clear and authentic messages to share with</a:t>
              </a:r>
              <a:br>
                <a:rPr lang="en-US" sz="2400" dirty="0"/>
              </a:br>
              <a:r>
                <a:rPr lang="en-US" sz="2400" dirty="0"/>
                <a:t>my audiences for them to hear, understand and remember</a:t>
              </a:r>
            </a:p>
          </p:txBody>
        </p:sp>
      </p:grpSp>
      <p:grpSp>
        <p:nvGrpSpPr>
          <p:cNvPr id="29" name="Group 28">
            <a:extLst>
              <a:ext uri="{FF2B5EF4-FFF2-40B4-BE49-F238E27FC236}">
                <a16:creationId xmlns:a16="http://schemas.microsoft.com/office/drawing/2014/main" id="{33A295D1-39DB-2784-B1CD-1ED5210965D9}"/>
              </a:ext>
            </a:extLst>
          </p:cNvPr>
          <p:cNvGrpSpPr/>
          <p:nvPr/>
        </p:nvGrpSpPr>
        <p:grpSpPr>
          <a:xfrm>
            <a:off x="1066787" y="5165629"/>
            <a:ext cx="11273602" cy="821076"/>
            <a:chOff x="1066787" y="4888903"/>
            <a:chExt cx="11273602" cy="821076"/>
          </a:xfrm>
        </p:grpSpPr>
        <p:grpSp>
          <p:nvGrpSpPr>
            <p:cNvPr id="12" name="Group 11">
              <a:extLst>
                <a:ext uri="{FF2B5EF4-FFF2-40B4-BE49-F238E27FC236}">
                  <a16:creationId xmlns:a16="http://schemas.microsoft.com/office/drawing/2014/main" id="{CF0A0329-8162-CEB9-3E8A-7493FAF30941}"/>
                </a:ext>
              </a:extLst>
            </p:cNvPr>
            <p:cNvGrpSpPr/>
            <p:nvPr/>
          </p:nvGrpSpPr>
          <p:grpSpPr>
            <a:xfrm>
              <a:off x="1066787" y="4997187"/>
              <a:ext cx="545436" cy="545436"/>
              <a:chOff x="1151020" y="2105527"/>
              <a:chExt cx="858254" cy="858254"/>
            </a:xfrm>
          </p:grpSpPr>
          <p:pic>
            <p:nvPicPr>
              <p:cNvPr id="13" name="Graphic 12" descr="Checkmark with solid fill">
                <a:extLst>
                  <a:ext uri="{FF2B5EF4-FFF2-40B4-BE49-F238E27FC236}">
                    <a16:creationId xmlns:a16="http://schemas.microsoft.com/office/drawing/2014/main" id="{3CBCEC2B-E68C-C394-F791-E5E37BAD9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020" y="2105527"/>
                <a:ext cx="858253" cy="858253"/>
              </a:xfrm>
              <a:prstGeom prst="rect">
                <a:avLst/>
              </a:prstGeom>
            </p:spPr>
          </p:pic>
          <p:sp>
            <p:nvSpPr>
              <p:cNvPr id="14" name="Rectangle 13">
                <a:extLst>
                  <a:ext uri="{FF2B5EF4-FFF2-40B4-BE49-F238E27FC236}">
                    <a16:creationId xmlns:a16="http://schemas.microsoft.com/office/drawing/2014/main" id="{A22D9F01-3394-B557-2161-0EE655A308B8}"/>
                  </a:ext>
                </a:extLst>
              </p:cNvPr>
              <p:cNvSpPr/>
              <p:nvPr/>
            </p:nvSpPr>
            <p:spPr>
              <a:xfrm>
                <a:off x="1151020" y="2105527"/>
                <a:ext cx="858254" cy="858254"/>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6" name="Content Placeholder 2">
              <a:extLst>
                <a:ext uri="{FF2B5EF4-FFF2-40B4-BE49-F238E27FC236}">
                  <a16:creationId xmlns:a16="http://schemas.microsoft.com/office/drawing/2014/main" id="{D46E3118-4134-5386-47C9-A9C5544BAC23}"/>
                </a:ext>
              </a:extLst>
            </p:cNvPr>
            <p:cNvSpPr txBox="1">
              <a:spLocks/>
            </p:cNvSpPr>
            <p:nvPr/>
          </p:nvSpPr>
          <p:spPr>
            <a:xfrm>
              <a:off x="1824789" y="4888903"/>
              <a:ext cx="10515600" cy="821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400" dirty="0"/>
                <a:t>My communication goals are SMART: specific, measurable, achievable, relevant, time-bound </a:t>
              </a:r>
            </a:p>
          </p:txBody>
        </p:sp>
      </p:grpSp>
    </p:spTree>
    <p:extLst>
      <p:ext uri="{BB962C8B-B14F-4D97-AF65-F5344CB8AC3E}">
        <p14:creationId xmlns:p14="http://schemas.microsoft.com/office/powerpoint/2010/main" val="289182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4D1545-352B-95DD-D417-1565D6ACE95E}"/>
              </a:ext>
            </a:extLst>
          </p:cNvPr>
          <p:cNvSpPr txBox="1">
            <a:spLocks/>
          </p:cNvSpPr>
          <p:nvPr/>
        </p:nvSpPr>
        <p:spPr>
          <a:xfrm>
            <a:off x="838200" y="2153130"/>
            <a:ext cx="10515600" cy="25517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ctr">
              <a:lnSpc>
                <a:spcPct val="150000"/>
              </a:lnSpc>
            </a:pPr>
            <a:r>
              <a:rPr lang="fr-BE" sz="5300" dirty="0"/>
              <a:t>Do </a:t>
            </a:r>
            <a:r>
              <a:rPr lang="fr-BE" sz="5300" dirty="0" err="1"/>
              <a:t>you</a:t>
            </a:r>
            <a:r>
              <a:rPr lang="fr-BE" sz="5300" dirty="0"/>
              <a:t> have questions or </a:t>
            </a:r>
            <a:r>
              <a:rPr lang="fr-BE" sz="5300" dirty="0" err="1"/>
              <a:t>remarks</a:t>
            </a:r>
            <a:r>
              <a:rPr lang="fr-BE" sz="5300" dirty="0"/>
              <a:t> </a:t>
            </a:r>
            <a:r>
              <a:rPr lang="fr-BE" sz="5300" dirty="0" err="1"/>
              <a:t>you</a:t>
            </a:r>
            <a:r>
              <a:rPr lang="fr-BE" sz="5300" dirty="0"/>
              <a:t> </a:t>
            </a:r>
            <a:r>
              <a:rPr lang="fr-BE" sz="5300" dirty="0" err="1"/>
              <a:t>want</a:t>
            </a:r>
            <a:r>
              <a:rPr lang="fr-BE" sz="5300" dirty="0"/>
              <a:t> to </a:t>
            </a:r>
            <a:r>
              <a:rPr lang="fr-BE" sz="5300" dirty="0" err="1"/>
              <a:t>share</a:t>
            </a:r>
            <a:r>
              <a:rPr lang="fr-BE" sz="5300" dirty="0"/>
              <a:t>?</a:t>
            </a:r>
            <a:endParaRPr lang="en-US" sz="4000" dirty="0"/>
          </a:p>
        </p:txBody>
      </p:sp>
    </p:spTree>
    <p:extLst>
      <p:ext uri="{BB962C8B-B14F-4D97-AF65-F5344CB8AC3E}">
        <p14:creationId xmlns:p14="http://schemas.microsoft.com/office/powerpoint/2010/main" val="3912360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Thank you for your attention</a:t>
            </a:r>
          </a:p>
        </p:txBody>
      </p:sp>
      <p:sp>
        <p:nvSpPr>
          <p:cNvPr id="10" name="Content Placeholder 9"/>
          <p:cNvSpPr>
            <a:spLocks noGrp="1"/>
          </p:cNvSpPr>
          <p:nvPr>
            <p:ph sz="half" idx="1"/>
          </p:nvPr>
        </p:nvSpPr>
        <p:spPr>
          <a:xfrm>
            <a:off x="838199" y="1825625"/>
            <a:ext cx="7803995" cy="4351338"/>
          </a:xfrm>
        </p:spPr>
        <p:txBody>
          <a:bodyPr>
            <a:normAutofit/>
          </a:bodyPr>
          <a:lstStyle/>
          <a:p>
            <a:pPr marL="0" indent="0">
              <a:buNone/>
            </a:pPr>
            <a:r>
              <a:rPr lang="en-GB" dirty="0"/>
              <a:t>The European Disability Forum</a:t>
            </a:r>
          </a:p>
          <a:p>
            <a:pPr marL="0" indent="0">
              <a:buNone/>
            </a:pPr>
            <a:r>
              <a:rPr lang="en-GB" dirty="0">
                <a:hlinkClick r:id="rId3"/>
              </a:rPr>
              <a:t>www.edf-feph.org</a:t>
            </a:r>
            <a:r>
              <a:rPr lang="en-GB" dirty="0"/>
              <a:t> </a:t>
            </a:r>
          </a:p>
          <a:p>
            <a:pPr marL="0" indent="0">
              <a:buNone/>
            </a:pPr>
            <a:endParaRPr lang="en-GB" dirty="0"/>
          </a:p>
          <a:p>
            <a:pPr marL="0" indent="0">
              <a:buNone/>
            </a:pPr>
            <a:r>
              <a:rPr lang="en-GB" dirty="0"/>
              <a:t>Avenue des Arts 7-8,</a:t>
            </a:r>
            <a:br>
              <a:rPr lang="en-GB" dirty="0"/>
            </a:br>
            <a:r>
              <a:rPr lang="en-GB" dirty="0" err="1"/>
              <a:t>Bruxelles</a:t>
            </a:r>
            <a:r>
              <a:rPr lang="en-GB" dirty="0"/>
              <a:t> 1210,</a:t>
            </a:r>
            <a:br>
              <a:rPr lang="en-GB" dirty="0"/>
            </a:br>
            <a:r>
              <a:rPr lang="en-GB" dirty="0"/>
              <a:t>Belgium</a:t>
            </a:r>
          </a:p>
          <a:p>
            <a:pPr marL="0" indent="0">
              <a:buNone/>
            </a:pPr>
            <a:endParaRPr lang="en-GB" dirty="0"/>
          </a:p>
          <a:p>
            <a:pPr marL="0" indent="0">
              <a:buNone/>
            </a:pPr>
            <a:r>
              <a:rPr lang="en-GB" dirty="0"/>
              <a:t>Twitter: @</a:t>
            </a:r>
            <a:r>
              <a:rPr lang="en-GB" dirty="0" err="1"/>
              <a:t>MyEDF</a:t>
            </a:r>
            <a:endParaRPr lang="en-GB" dirty="0"/>
          </a:p>
          <a:p>
            <a:pPr marL="0" indent="0">
              <a:buNone/>
            </a:pPr>
            <a:r>
              <a:rPr lang="en-GB" dirty="0"/>
              <a:t>Facebook: @EuropeanDisabilityForumEDF</a:t>
            </a:r>
          </a:p>
          <a:p>
            <a:pPr marL="0" indent="0">
              <a:buNone/>
            </a:pPr>
            <a:endParaRPr lang="en-GB" dirty="0"/>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29537" y="2048427"/>
            <a:ext cx="2798095" cy="3096117"/>
          </a:xfrm>
          <a:prstGeom prst="rect">
            <a:avLst/>
          </a:prstGeom>
        </p:spPr>
      </p:pic>
    </p:spTree>
    <p:extLst>
      <p:ext uri="{BB962C8B-B14F-4D97-AF65-F5344CB8AC3E}">
        <p14:creationId xmlns:p14="http://schemas.microsoft.com/office/powerpoint/2010/main" val="114310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8E00-1F4E-B5C2-89F8-8A4F2B636513}"/>
              </a:ext>
            </a:extLst>
          </p:cNvPr>
          <p:cNvSpPr>
            <a:spLocks noGrp="1"/>
          </p:cNvSpPr>
          <p:nvPr>
            <p:ph type="title"/>
          </p:nvPr>
        </p:nvSpPr>
        <p:spPr/>
        <p:txBody>
          <a:bodyPr/>
          <a:lstStyle/>
          <a:p>
            <a:r>
              <a:rPr lang="en-US" dirty="0"/>
              <a:t>What is </a:t>
            </a:r>
            <a:r>
              <a:rPr lang="en-US" dirty="0">
                <a:solidFill>
                  <a:srgbClr val="FF0000"/>
                </a:solidFill>
              </a:rPr>
              <a:t>for you</a:t>
            </a:r>
            <a:r>
              <a:rPr lang="en-US" dirty="0"/>
              <a:t> a communication strategy? </a:t>
            </a:r>
          </a:p>
        </p:txBody>
      </p:sp>
      <p:sp>
        <p:nvSpPr>
          <p:cNvPr id="3" name="Content Placeholder 2">
            <a:extLst>
              <a:ext uri="{FF2B5EF4-FFF2-40B4-BE49-F238E27FC236}">
                <a16:creationId xmlns:a16="http://schemas.microsoft.com/office/drawing/2014/main" id="{379C13E9-5E7E-9D2F-6C3B-F55BC0AEFA0E}"/>
              </a:ext>
            </a:extLst>
          </p:cNvPr>
          <p:cNvSpPr>
            <a:spLocks noGrp="1"/>
          </p:cNvSpPr>
          <p:nvPr>
            <p:ph idx="1"/>
          </p:nvPr>
        </p:nvSpPr>
        <p:spPr/>
        <p:txBody>
          <a:bodyPr/>
          <a:lstStyle/>
          <a:p>
            <a:pPr marL="0" indent="0">
              <a:buNone/>
            </a:pPr>
            <a:r>
              <a:rPr lang="en-US" dirty="0"/>
              <a:t>Participants’ keywords/ideas:</a:t>
            </a:r>
          </a:p>
        </p:txBody>
      </p:sp>
    </p:spTree>
    <p:extLst>
      <p:ext uri="{BB962C8B-B14F-4D97-AF65-F5344CB8AC3E}">
        <p14:creationId xmlns:p14="http://schemas.microsoft.com/office/powerpoint/2010/main" val="238307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8E00-1F4E-B5C2-89F8-8A4F2B636513}"/>
              </a:ext>
            </a:extLst>
          </p:cNvPr>
          <p:cNvSpPr>
            <a:spLocks noGrp="1"/>
          </p:cNvSpPr>
          <p:nvPr>
            <p:ph type="title"/>
          </p:nvPr>
        </p:nvSpPr>
        <p:spPr/>
        <p:txBody>
          <a:bodyPr>
            <a:normAutofit/>
          </a:bodyPr>
          <a:lstStyle/>
          <a:p>
            <a:r>
              <a:rPr lang="en-US" dirty="0"/>
              <a:t>A general definition of communication strategy</a:t>
            </a:r>
          </a:p>
        </p:txBody>
      </p:sp>
      <p:sp>
        <p:nvSpPr>
          <p:cNvPr id="3" name="Content Placeholder 2">
            <a:extLst>
              <a:ext uri="{FF2B5EF4-FFF2-40B4-BE49-F238E27FC236}">
                <a16:creationId xmlns:a16="http://schemas.microsoft.com/office/drawing/2014/main" id="{379C13E9-5E7E-9D2F-6C3B-F55BC0AEFA0E}"/>
              </a:ext>
            </a:extLst>
          </p:cNvPr>
          <p:cNvSpPr>
            <a:spLocks noGrp="1"/>
          </p:cNvSpPr>
          <p:nvPr>
            <p:ph idx="1"/>
          </p:nvPr>
        </p:nvSpPr>
        <p:spPr>
          <a:xfrm>
            <a:off x="838200" y="2009274"/>
            <a:ext cx="10515600" cy="4483602"/>
          </a:xfrm>
        </p:spPr>
        <p:txBody>
          <a:bodyPr>
            <a:normAutofit lnSpcReduction="10000"/>
          </a:bodyPr>
          <a:lstStyle/>
          <a:p>
            <a:pPr marL="0" indent="0">
              <a:buNone/>
            </a:pPr>
            <a:r>
              <a:rPr lang="en-US" sz="2000" dirty="0"/>
              <a:t>A referral and evolving document that helps your </a:t>
            </a:r>
            <a:r>
              <a:rPr lang="en-US" sz="2000" dirty="0" err="1"/>
              <a:t>organisation</a:t>
            </a:r>
            <a:r>
              <a:rPr lang="en-US" sz="2000" dirty="0"/>
              <a:t>:</a:t>
            </a:r>
          </a:p>
          <a:p>
            <a:r>
              <a:rPr lang="en-US" sz="2000" dirty="0"/>
              <a:t>Focus </a:t>
            </a:r>
          </a:p>
          <a:p>
            <a:r>
              <a:rPr lang="en-US" sz="2000" dirty="0"/>
              <a:t>Have a clear goal</a:t>
            </a:r>
          </a:p>
          <a:p>
            <a:r>
              <a:rPr lang="en-US" sz="2000" dirty="0"/>
              <a:t>Define a clear audience</a:t>
            </a:r>
          </a:p>
          <a:p>
            <a:r>
              <a:rPr lang="en-US" sz="2000" dirty="0"/>
              <a:t>Find the info and tools to get your messages to your target audience</a:t>
            </a:r>
          </a:p>
          <a:p>
            <a:r>
              <a:rPr lang="en-US" sz="2000" dirty="0"/>
              <a:t>Know where to find your audience and engage with it</a:t>
            </a:r>
          </a:p>
          <a:p>
            <a:r>
              <a:rPr lang="en-US" sz="2000" dirty="0"/>
              <a:t>Ensure that your messages are memorable</a:t>
            </a:r>
          </a:p>
          <a:p>
            <a:r>
              <a:rPr lang="en-US" sz="2000" dirty="0"/>
              <a:t>Inform and inspire people to take actions</a:t>
            </a:r>
          </a:p>
          <a:p>
            <a:pPr>
              <a:lnSpc>
                <a:spcPct val="120000"/>
              </a:lnSpc>
              <a:buClr>
                <a:schemeClr val="accent1"/>
              </a:buClr>
            </a:pPr>
            <a:r>
              <a:rPr lang="en-US" sz="2000" dirty="0"/>
              <a:t>Measure the impact of your work with quantitative (KPIs) and qualitative indicators</a:t>
            </a:r>
          </a:p>
          <a:p>
            <a:pPr>
              <a:lnSpc>
                <a:spcPct val="120000"/>
              </a:lnSpc>
              <a:buClr>
                <a:schemeClr val="accent1"/>
              </a:buClr>
            </a:pPr>
            <a:r>
              <a:rPr lang="en-US" sz="2000" dirty="0"/>
              <a:t>Adapt your communication based on the indicators / in times of crises</a:t>
            </a:r>
          </a:p>
        </p:txBody>
      </p:sp>
    </p:spTree>
    <p:extLst>
      <p:ext uri="{BB962C8B-B14F-4D97-AF65-F5344CB8AC3E}">
        <p14:creationId xmlns:p14="http://schemas.microsoft.com/office/powerpoint/2010/main" val="428028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8E00-1F4E-B5C2-89F8-8A4F2B636513}"/>
              </a:ext>
            </a:extLst>
          </p:cNvPr>
          <p:cNvSpPr>
            <a:spLocks noGrp="1"/>
          </p:cNvSpPr>
          <p:nvPr>
            <p:ph type="title"/>
          </p:nvPr>
        </p:nvSpPr>
        <p:spPr/>
        <p:txBody>
          <a:bodyPr>
            <a:normAutofit/>
          </a:bodyPr>
          <a:lstStyle/>
          <a:p>
            <a:r>
              <a:rPr lang="en-US" dirty="0"/>
              <a:t>A general definition of communication strategy</a:t>
            </a:r>
          </a:p>
        </p:txBody>
      </p:sp>
      <p:sp>
        <p:nvSpPr>
          <p:cNvPr id="3" name="Content Placeholder 2">
            <a:extLst>
              <a:ext uri="{FF2B5EF4-FFF2-40B4-BE49-F238E27FC236}">
                <a16:creationId xmlns:a16="http://schemas.microsoft.com/office/drawing/2014/main" id="{379C13E9-5E7E-9D2F-6C3B-F55BC0AEFA0E}"/>
              </a:ext>
            </a:extLst>
          </p:cNvPr>
          <p:cNvSpPr>
            <a:spLocks noGrp="1"/>
          </p:cNvSpPr>
          <p:nvPr>
            <p:ph idx="1"/>
          </p:nvPr>
        </p:nvSpPr>
        <p:spPr>
          <a:xfrm>
            <a:off x="2871787" y="2009273"/>
            <a:ext cx="9131717" cy="4379495"/>
          </a:xfrm>
        </p:spPr>
        <p:txBody>
          <a:bodyPr>
            <a:normAutofit/>
          </a:bodyPr>
          <a:lstStyle/>
          <a:p>
            <a:pPr marL="0" indent="0">
              <a:lnSpc>
                <a:spcPct val="150000"/>
              </a:lnSpc>
              <a:buNone/>
            </a:pPr>
            <a:r>
              <a:rPr lang="en-US" sz="3600" dirty="0"/>
              <a:t>A communication strategy helps you think about </a:t>
            </a:r>
            <a:r>
              <a:rPr lang="en-US" sz="3600" b="1" dirty="0"/>
              <a:t>what you want to say</a:t>
            </a:r>
            <a:br>
              <a:rPr lang="en-US" sz="3600" b="1" dirty="0"/>
            </a:br>
            <a:r>
              <a:rPr lang="en-US" sz="3600" b="1" dirty="0"/>
              <a:t>whom you are saying it to, </a:t>
            </a:r>
            <a:br>
              <a:rPr lang="en-US" sz="3600" b="1" dirty="0"/>
            </a:br>
            <a:r>
              <a:rPr lang="en-US" sz="3600" b="1" dirty="0"/>
              <a:t>what you want them to do with the information.</a:t>
            </a:r>
          </a:p>
        </p:txBody>
      </p:sp>
      <p:pic>
        <p:nvPicPr>
          <p:cNvPr id="7" name="Graphic 6">
            <a:extLst>
              <a:ext uri="{FF2B5EF4-FFF2-40B4-BE49-F238E27FC236}">
                <a16:creationId xmlns:a16="http://schemas.microsoft.com/office/drawing/2014/main" id="{8E8468BC-5B8C-FC1D-8B5B-66A9A7C18B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573" y="2644441"/>
            <a:ext cx="4303545" cy="4372586"/>
          </a:xfrm>
          <a:prstGeom prst="rect">
            <a:avLst/>
          </a:prstGeom>
        </p:spPr>
      </p:pic>
      <p:pic>
        <p:nvPicPr>
          <p:cNvPr id="9" name="Graphic 8" descr="Open quotation mark outline">
            <a:extLst>
              <a:ext uri="{FF2B5EF4-FFF2-40B4-BE49-F238E27FC236}">
                <a16:creationId xmlns:a16="http://schemas.microsoft.com/office/drawing/2014/main" id="{1203C7D7-55FB-852A-A2F1-C5E368CD78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039538" y="5210982"/>
            <a:ext cx="914400" cy="914400"/>
          </a:xfrm>
          <a:prstGeom prst="rect">
            <a:avLst/>
          </a:prstGeom>
        </p:spPr>
      </p:pic>
      <p:pic>
        <p:nvPicPr>
          <p:cNvPr id="12" name="Graphic 11" descr="Open quotation mark outline">
            <a:extLst>
              <a:ext uri="{FF2B5EF4-FFF2-40B4-BE49-F238E27FC236}">
                <a16:creationId xmlns:a16="http://schemas.microsoft.com/office/drawing/2014/main" id="{B9E704CC-0C9F-993F-C430-197D84DEA6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5572" y="1909513"/>
            <a:ext cx="914400" cy="914400"/>
          </a:xfrm>
          <a:prstGeom prst="rect">
            <a:avLst/>
          </a:prstGeom>
        </p:spPr>
      </p:pic>
    </p:spTree>
    <p:extLst>
      <p:ext uri="{BB962C8B-B14F-4D97-AF65-F5344CB8AC3E}">
        <p14:creationId xmlns:p14="http://schemas.microsoft.com/office/powerpoint/2010/main" val="213340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E6D7-E7CD-58E0-66C1-7112A45CFA05}"/>
              </a:ext>
            </a:extLst>
          </p:cNvPr>
          <p:cNvSpPr>
            <a:spLocks noGrp="1"/>
          </p:cNvSpPr>
          <p:nvPr>
            <p:ph type="title"/>
          </p:nvPr>
        </p:nvSpPr>
        <p:spPr/>
        <p:txBody>
          <a:bodyPr>
            <a:normAutofit/>
          </a:bodyPr>
          <a:lstStyle/>
          <a:p>
            <a:r>
              <a:rPr lang="en-US" dirty="0"/>
              <a:t>A general definition of communication strategy</a:t>
            </a:r>
            <a:endParaRPr lang="fr-BE" dirty="0"/>
          </a:p>
        </p:txBody>
      </p:sp>
      <p:sp>
        <p:nvSpPr>
          <p:cNvPr id="3" name="Content Placeholder 2">
            <a:extLst>
              <a:ext uri="{FF2B5EF4-FFF2-40B4-BE49-F238E27FC236}">
                <a16:creationId xmlns:a16="http://schemas.microsoft.com/office/drawing/2014/main" id="{A3941FCD-CF19-73FE-D8FA-809745ED54F4}"/>
              </a:ext>
            </a:extLst>
          </p:cNvPr>
          <p:cNvSpPr>
            <a:spLocks noGrp="1"/>
          </p:cNvSpPr>
          <p:nvPr>
            <p:ph idx="1"/>
          </p:nvPr>
        </p:nvSpPr>
        <p:spPr>
          <a:xfrm>
            <a:off x="838199" y="1825625"/>
            <a:ext cx="10856495" cy="4351338"/>
          </a:xfrm>
        </p:spPr>
        <p:txBody>
          <a:bodyPr>
            <a:normAutofit/>
          </a:bodyPr>
          <a:lstStyle/>
          <a:p>
            <a:pPr marL="0" indent="0">
              <a:buClr>
                <a:schemeClr val="accent1"/>
              </a:buClr>
              <a:buNone/>
            </a:pPr>
            <a:r>
              <a:rPr lang="en-GB" dirty="0"/>
              <a:t>Should help you answer 6 main questions:</a:t>
            </a:r>
          </a:p>
          <a:p>
            <a:pPr marL="514350" indent="-514350">
              <a:buClr>
                <a:schemeClr val="accent1"/>
              </a:buClr>
              <a:buFont typeface="+mj-lt"/>
              <a:buAutoNum type="arabicPeriod"/>
            </a:pPr>
            <a:r>
              <a:rPr lang="en-GB" dirty="0"/>
              <a:t>Who is speaking and how?</a:t>
            </a:r>
          </a:p>
          <a:p>
            <a:pPr marL="514350" indent="-514350">
              <a:buClr>
                <a:schemeClr val="accent1"/>
              </a:buClr>
              <a:buFont typeface="+mj-lt"/>
              <a:buAutoNum type="arabicPeriod"/>
            </a:pPr>
            <a:r>
              <a:rPr lang="en-GB" dirty="0"/>
              <a:t>What are the messages?</a:t>
            </a:r>
          </a:p>
          <a:p>
            <a:pPr marL="514350" indent="-514350">
              <a:buClr>
                <a:schemeClr val="accent1"/>
              </a:buClr>
              <a:buFont typeface="+mj-lt"/>
              <a:buAutoNum type="arabicPeriod"/>
            </a:pPr>
            <a:r>
              <a:rPr lang="en-GB" dirty="0"/>
              <a:t>Who is the audience? Where to find it? How to interact with it?</a:t>
            </a:r>
          </a:p>
          <a:p>
            <a:pPr marL="514350" indent="-514350">
              <a:buClr>
                <a:schemeClr val="accent1"/>
              </a:buClr>
              <a:buFont typeface="+mj-lt"/>
              <a:buAutoNum type="arabicPeriod"/>
            </a:pPr>
            <a:r>
              <a:rPr lang="en-GB" dirty="0"/>
              <a:t>What do I want to achieve?</a:t>
            </a:r>
          </a:p>
          <a:p>
            <a:pPr marL="514350" indent="-514350">
              <a:buClr>
                <a:schemeClr val="accent1"/>
              </a:buClr>
              <a:buFont typeface="+mj-lt"/>
              <a:buAutoNum type="arabicPeriod"/>
            </a:pPr>
            <a:r>
              <a:rPr lang="en-GB" dirty="0"/>
              <a:t>What are and when are planned the foreseen communications activities?</a:t>
            </a:r>
          </a:p>
          <a:p>
            <a:pPr marL="514350" indent="-514350">
              <a:buClr>
                <a:schemeClr val="accent1"/>
              </a:buClr>
              <a:buFont typeface="+mj-lt"/>
              <a:buAutoNum type="arabicPeriod"/>
            </a:pPr>
            <a:r>
              <a:rPr lang="en-GB" dirty="0"/>
              <a:t>What are the resources at my disposal</a:t>
            </a:r>
          </a:p>
        </p:txBody>
      </p:sp>
    </p:spTree>
    <p:extLst>
      <p:ext uri="{BB962C8B-B14F-4D97-AF65-F5344CB8AC3E}">
        <p14:creationId xmlns:p14="http://schemas.microsoft.com/office/powerpoint/2010/main" val="24945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3293979"/>
            <a:ext cx="9144000" cy="2387600"/>
          </a:xfrm>
        </p:spPr>
        <p:txBody>
          <a:bodyPr>
            <a:noAutofit/>
          </a:bodyPr>
          <a:lstStyle/>
          <a:p>
            <a:pPr algn="l"/>
            <a:r>
              <a:rPr lang="en-GB" sz="7200" b="1" dirty="0">
                <a:solidFill>
                  <a:schemeClr val="bg1"/>
                </a:solidFill>
              </a:rPr>
              <a:t>Steps to create your own communication strategy</a:t>
            </a:r>
            <a:endParaRPr lang="fr-BE" sz="7200" dirty="0">
              <a:solidFill>
                <a:schemeClr val="bg1"/>
              </a:solidFill>
            </a:endParaRPr>
          </a:p>
        </p:txBody>
      </p:sp>
    </p:spTree>
    <p:extLst>
      <p:ext uri="{BB962C8B-B14F-4D97-AF65-F5344CB8AC3E}">
        <p14:creationId xmlns:p14="http://schemas.microsoft.com/office/powerpoint/2010/main" val="2843567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18" ma:contentTypeDescription="Create a new document." ma:contentTypeScope="" ma:versionID="a84f39d5dd5de097564bd13e850332d9">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c6f44a117603976f06a3e5ceb8d3d04b"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0fe2a510-a2c2-4b20-ace0-d2dc9aae6186" xsi:nil="true"/>
    <lcf76f155ced4ddcb4097134ff3c332f xmlns="0fe2a510-a2c2-4b20-ace0-d2dc9aae6186">
      <Terms xmlns="http://schemas.microsoft.com/office/infopath/2007/PartnerControls"/>
    </lcf76f155ced4ddcb4097134ff3c332f>
    <Person xmlns="0fe2a510-a2c2-4b20-ace0-d2dc9aae6186" xsi:nil="true"/>
    <TaxCatchAll xmlns="ac37fd43-1c6c-4dd3-9001-a3de47387395" xsi:nil="true"/>
    <Date xmlns="0fe2a510-a2c2-4b20-ace0-d2dc9aae61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738C5-9F7F-497E-8C2C-88D72DDA88F4}"/>
</file>

<file path=customXml/itemProps2.xml><?xml version="1.0" encoding="utf-8"?>
<ds:datastoreItem xmlns:ds="http://schemas.openxmlformats.org/officeDocument/2006/customXml" ds:itemID="{65E0EBDA-9C35-407D-B78A-6B4C05463398}">
  <ds:schemaRefs>
    <ds:schemaRef ds:uri="http://schemas.microsoft.com/office/2006/metadata/properties"/>
    <ds:schemaRef ds:uri="http://schemas.microsoft.com/office/infopath/2007/PartnerControls"/>
    <ds:schemaRef ds:uri="0fe2a510-a2c2-4b20-ace0-d2dc9aae6186"/>
    <ds:schemaRef ds:uri="ac37fd43-1c6c-4dd3-9001-a3de47387395"/>
  </ds:schemaRefs>
</ds:datastoreItem>
</file>

<file path=customXml/itemProps3.xml><?xml version="1.0" encoding="utf-8"?>
<ds:datastoreItem xmlns:ds="http://schemas.openxmlformats.org/officeDocument/2006/customXml" ds:itemID="{1E14FE57-7CA3-4C6F-8165-3BA3952DB5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2184</TotalTime>
  <Words>4002</Words>
  <Application>Microsoft Office PowerPoint</Application>
  <PresentationFormat>Widescreen</PresentationFormat>
  <Paragraphs>561</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Introduction to Strategic Communications for DPO’s </vt:lpstr>
      <vt:lpstr>Information and Introduction</vt:lpstr>
      <vt:lpstr>Training goals</vt:lpstr>
      <vt:lpstr>What is a communication strategy? </vt:lpstr>
      <vt:lpstr>What is for you a communication strategy? </vt:lpstr>
      <vt:lpstr>A general definition of communication strategy</vt:lpstr>
      <vt:lpstr>A general definition of communication strategy</vt:lpstr>
      <vt:lpstr>A general definition of communication strategy</vt:lpstr>
      <vt:lpstr>Steps to create your own communication strategy</vt:lpstr>
      <vt:lpstr>Step 1: define and find your audience</vt:lpstr>
      <vt:lpstr>Step 1: define and find your audience</vt:lpstr>
      <vt:lpstr>Step 1: define and find your audience</vt:lpstr>
      <vt:lpstr>Step 1: define and find your audience</vt:lpstr>
      <vt:lpstr>Step 1: define and find your audience</vt:lpstr>
      <vt:lpstr>Step 1: define and find your audience</vt:lpstr>
      <vt:lpstr>Step 1: define and find your audience</vt:lpstr>
      <vt:lpstr>Step 2: define your messages</vt:lpstr>
      <vt:lpstr>Step 2: define your messages – concrete as possible</vt:lpstr>
      <vt:lpstr>Step 3: define your communication goals</vt:lpstr>
      <vt:lpstr>Step 3: define your communication goals</vt:lpstr>
      <vt:lpstr>Step 3: define your communication goals</vt:lpstr>
      <vt:lpstr>Activity time</vt:lpstr>
      <vt:lpstr>Step 4: define who is speaking and how</vt:lpstr>
      <vt:lpstr>Step 4: select spokesperson</vt:lpstr>
      <vt:lpstr>Step 4: our example</vt:lpstr>
      <vt:lpstr>Quiz time :  steps to create a communication strategy </vt:lpstr>
      <vt:lpstr>Q1: Having a communication strategy will help your organisation:</vt:lpstr>
      <vt:lpstr>Q1: Having a communication strategy will help your organisation:</vt:lpstr>
      <vt:lpstr>Q2: Who are DPOs’ audiences?</vt:lpstr>
      <vt:lpstr>Q2: Who are DPOs’ audiences?</vt:lpstr>
      <vt:lpstr>Q3: Which of the following goals is not SMART*?</vt:lpstr>
      <vt:lpstr>Q3: Which of the following goals is not SMART*?</vt:lpstr>
      <vt:lpstr>Q4: You have been contacted by bTV News to talk about durable solutions to Ukrainian refugees’ accommodation needs. Whom do you choose to send to bTV news to answer their questions and why? </vt:lpstr>
      <vt:lpstr>Communication strategy:  focus on audiences and targeted messages</vt:lpstr>
      <vt:lpstr>Focus on audiences</vt:lpstr>
      <vt:lpstr>Focus on targeted messages</vt:lpstr>
      <vt:lpstr>Planning your overall communication activities</vt:lpstr>
      <vt:lpstr>Planning your overall communication activities</vt:lpstr>
      <vt:lpstr>Planning your overall communication activities</vt:lpstr>
      <vt:lpstr>To take away: comms strategy checklist</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Vanessa James;Andre Felix</dc:creator>
  <cp:lastModifiedBy>Phillipa Tucker</cp:lastModifiedBy>
  <cp:revision>54</cp:revision>
  <dcterms:created xsi:type="dcterms:W3CDTF">2019-03-25T10:17:14Z</dcterms:created>
  <dcterms:modified xsi:type="dcterms:W3CDTF">2022-09-19T14:20:44Z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0x010100E63139957FA64942B449677A35AF2335</vt:lpwstr>
  </property>
  <property fmtid="{D5CDD505-2E9C-101B-9397-08002B2CF9AE}" pid="3" name="MediaServiceImageTags">
    <vt:lpwstr/>
  </property>
</Properties>
</file>