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2"/>
  </p:notesMasterIdLst>
  <p:sldIdLst>
    <p:sldId id="256" r:id="rId4"/>
    <p:sldId id="267" r:id="rId5"/>
    <p:sldId id="283" r:id="rId6"/>
    <p:sldId id="284" r:id="rId7"/>
    <p:sldId id="282" r:id="rId8"/>
    <p:sldId id="281" r:id="rId9"/>
    <p:sldId id="287" r:id="rId10"/>
    <p:sldId id="286" r:id="rId11"/>
    <p:sldId id="285" r:id="rId12"/>
    <p:sldId id="288" r:id="rId13"/>
    <p:sldId id="289" r:id="rId14"/>
    <p:sldId id="290" r:id="rId15"/>
    <p:sldId id="291" r:id="rId16"/>
    <p:sldId id="280" r:id="rId17"/>
    <p:sldId id="274" r:id="rId18"/>
    <p:sldId id="276" r:id="rId19"/>
    <p:sldId id="277" r:id="rId20"/>
    <p:sldId id="278" r:id="rId21"/>
    <p:sldId id="259" r:id="rId22"/>
    <p:sldId id="273" r:id="rId23"/>
    <p:sldId id="268" r:id="rId24"/>
    <p:sldId id="275" r:id="rId25"/>
    <p:sldId id="264" r:id="rId26"/>
    <p:sldId id="271" r:id="rId27"/>
    <p:sldId id="272" r:id="rId28"/>
    <p:sldId id="279" r:id="rId29"/>
    <p:sldId id="292" r:id="rId30"/>
    <p:sldId id="270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8BE204-8BE4-ED91-72EC-344070398AAC}" name="Andre Felix" initials="AF" userId="S::andre.felix@edf-feph.org::e3171001-5b56-4d23-8a76-a3d0a372bb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C0"/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2F433-1DB3-4529-B877-40CD7CE060C3}" v="2" dt="2022-10-10T08:19:20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77690" autoAdjust="0"/>
  </p:normalViewPr>
  <p:slideViewPr>
    <p:cSldViewPr snapToGrid="0">
      <p:cViewPr varScale="1">
        <p:scale>
          <a:sx n="61" d="100"/>
          <a:sy n="61" d="100"/>
        </p:scale>
        <p:origin x="13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group/built-environment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df-feph.org/committee-and-expert-groups/_wp_link_placeholder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ukraine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you.wemove.eu/campaigns/end-forced-sterilisation-in-the-eu-now" TargetMode="External"/><Relationship Id="rId5" Type="http://schemas.openxmlformats.org/officeDocument/2006/relationships/hyperlink" Target="https://www.edf-feph.org/publications/human-rights-report-2022-political-participation-of-persons-with-disabilities/" TargetMode="External"/><Relationship Id="rId4" Type="http://schemas.openxmlformats.org/officeDocument/2006/relationships/hyperlink" Target="https://www.withdrawoviedo.info/join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European Union</a:t>
            </a:r>
            <a:br>
              <a:rPr lang="fr-BE" dirty="0"/>
            </a:br>
            <a:r>
              <a:rPr lang="fr-BE" dirty="0" err="1"/>
              <a:t>Advocacy</a:t>
            </a:r>
            <a:r>
              <a:rPr lang="fr-BE" dirty="0"/>
              <a:t> in practice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to advocate in the EU?</a:t>
            </a:r>
          </a:p>
          <a:p>
            <a:endParaRPr lang="en-GB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European Parliament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right MEPs: Interest, knowledge, strength (country, party, group)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with the assistants, and prepare the documentation and amendments as easy as 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out what political advantages can they get from supporting your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7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to advocate in the EU?</a:t>
            </a:r>
          </a:p>
          <a:p>
            <a:endParaRPr lang="en-GB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The committees (Parliament)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committees, for each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4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to advocate in the EU?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</a:rPr>
              <a:t>And the intergroups!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 of a meeting of the Disability intergroup with the participation of EDF Exec members and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45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to advocate in the EU?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</a:rPr>
              <a:t>And the intergroups!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 of a meeting of the Disability intergroup with the participation of EDF Exec members and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2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/>
              <a:t>What is EDF? 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US" dirty="0"/>
              <a:t>Independent umbrella </a:t>
            </a:r>
            <a:r>
              <a:rPr lang="en-US" dirty="0" err="1"/>
              <a:t>organisation</a:t>
            </a:r>
            <a:r>
              <a:rPr lang="en-US" dirty="0"/>
              <a:t> joining other </a:t>
            </a:r>
            <a:r>
              <a:rPr lang="en-US" dirty="0" err="1"/>
              <a:t>organisations</a:t>
            </a:r>
            <a:r>
              <a:rPr lang="en-US" dirty="0"/>
              <a:t> of and for persons with disabilities in Europe</a:t>
            </a:r>
          </a:p>
          <a:p>
            <a:pPr>
              <a:lnSpc>
                <a:spcPct val="150000"/>
              </a:lnSpc>
            </a:pPr>
            <a:r>
              <a:rPr lang="en-US" dirty="0"/>
              <a:t>Established 25 years ago to campaign for the rights of persons with disabilities in Europe </a:t>
            </a:r>
          </a:p>
          <a:p>
            <a:pPr>
              <a:lnSpc>
                <a:spcPct val="150000"/>
              </a:lnSpc>
            </a:pPr>
            <a:r>
              <a:rPr lang="en-US" dirty="0"/>
              <a:t>X members </a:t>
            </a:r>
            <a:r>
              <a:rPr lang="en-US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organisations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(National </a:t>
            </a:r>
            <a:r>
              <a:rPr lang="en-US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organisations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European NGOs)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Registered in Belgium, secretariat in Brussels, Belgium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3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do we do?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US" dirty="0"/>
              <a:t>Advocate for the rights of 100 million persons with disabilities in Europe and globally; </a:t>
            </a:r>
          </a:p>
          <a:p>
            <a:pPr>
              <a:lnSpc>
                <a:spcPct val="150000"/>
              </a:lnSpc>
            </a:pPr>
            <a:r>
              <a:rPr lang="en-US" dirty="0"/>
              <a:t>Advocating for the implementation of the Convention on the Rights of Persons with </a:t>
            </a:r>
            <a:r>
              <a:rPr lang="en-US" dirty="0" err="1"/>
              <a:t>Disabilites</a:t>
            </a:r>
            <a:r>
              <a:rPr lang="en-US" dirty="0"/>
              <a:t> 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Work with EU institutions, Council of Europe and across Europe.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95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What we do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Advocacy towards the EU, the Council of Europe, and the UN to fully implement the </a:t>
            </a:r>
            <a:r>
              <a:rPr lang="en-US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 Convention on the Rights of Persons with Disabilities (UN CRPD) 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&amp; related areas</a:t>
            </a:r>
            <a:b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Member of the EU’s </a:t>
            </a:r>
            <a:r>
              <a:rPr lang="en-US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Independent Monitoring Framework 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the UN CRPD</a:t>
            </a:r>
            <a:b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Involvement in </a:t>
            </a:r>
            <a:r>
              <a:rPr lang="en-US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which bring added value in progressing the UN CRPD in the European region</a:t>
            </a:r>
            <a:b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Secretariat of the </a:t>
            </a:r>
            <a:r>
              <a:rPr lang="en-US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Disability Intergroup 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European Parliament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7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Areas of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rights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technologies &amp; innovation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built environment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employment &amp; social services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International cooperation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76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Some of our successful advocacy: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Law on accessibility of public sector websites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 Accessibility Act (law on accessibility of products and services)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 Disability Rights Strategy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Standards on accessible built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20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 err="1"/>
              <a:t>Who</a:t>
            </a:r>
            <a:r>
              <a:rPr lang="fr-BE" b="1" dirty="0"/>
              <a:t> are </a:t>
            </a:r>
            <a:r>
              <a:rPr lang="fr-BE" b="1" dirty="0" err="1"/>
              <a:t>our</a:t>
            </a:r>
            <a:r>
              <a:rPr lang="fr-BE" b="1" dirty="0"/>
              <a:t> </a:t>
            </a:r>
            <a:r>
              <a:rPr lang="fr-BE" b="1" dirty="0" err="1"/>
              <a:t>members</a:t>
            </a:r>
            <a:r>
              <a:rPr lang="fr-BE" b="1" dirty="0"/>
              <a:t>?</a:t>
            </a:r>
          </a:p>
          <a:p>
            <a:pPr marL="914356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 members  including more than 3000 members </a:t>
            </a:r>
          </a:p>
          <a:p>
            <a:pPr marL="914356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and ordinary members</a:t>
            </a:r>
          </a:p>
          <a:p>
            <a:pPr marL="914356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Observer members</a:t>
            </a:r>
          </a:p>
          <a:p>
            <a:pPr marL="914356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Associate members </a:t>
            </a:r>
            <a:endParaRPr lang="fr-B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8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The</a:t>
            </a:r>
            <a:r>
              <a:rPr lang="es-ES" dirty="0"/>
              <a:t> European </a:t>
            </a:r>
            <a:r>
              <a:rPr lang="es-ES" dirty="0" err="1"/>
              <a:t>Treaties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Law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Treaty of Lisbon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TEU- Treaty of the European Union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TFEU- Treaty of Functioning of the European Union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Together with Accession Treaties and National Constitutions and Legislation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Secondary Law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Case-Law of the CJEU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1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do we work? Governance </a:t>
            </a:r>
          </a:p>
          <a:p>
            <a:endParaRPr lang="en-US" b="1" dirty="0"/>
          </a:p>
          <a:p>
            <a:r>
              <a:rPr lang="fr-BE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Annual</a:t>
            </a:r>
            <a:r>
              <a:rPr lang="fr-BE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General </a:t>
            </a:r>
            <a:r>
              <a:rPr lang="fr-BE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Assembly</a:t>
            </a:r>
            <a:r>
              <a:rPr lang="fr-BE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BE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Board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elected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every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years</a:t>
            </a:r>
            <a:b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BE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Executive</a:t>
            </a:r>
            <a:r>
              <a:rPr lang="fr-BE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</a:t>
            </a:r>
            <a:r>
              <a:rPr lang="fr-BE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elected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by the Board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every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years</a:t>
            </a:r>
            <a:b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BE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Committees</a:t>
            </a:r>
            <a:r>
              <a:rPr lang="fr-BE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the Board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Human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rights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fr-B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 Policy </a:t>
            </a:r>
            <a:r>
              <a:rPr lang="fr-BE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</a:t>
            </a:r>
            <a:endParaRPr lang="fr-B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Youth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Womens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</a:t>
            </a:r>
            <a:r>
              <a:rPr lang="fr-BE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95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this without the small details on the side- only the central 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53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Email expert groups</a:t>
            </a:r>
          </a:p>
          <a:p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Shape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our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position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on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specific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issues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, and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provide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a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source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of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shared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learning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and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support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within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our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membership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.</a:t>
            </a:r>
          </a:p>
          <a:p>
            <a:pPr algn="l"/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The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email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expert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groups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are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focusing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on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the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Following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working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areas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sng" strike="noStrike" dirty="0">
                <a:solidFill>
                  <a:srgbClr val="001F30"/>
                </a:solidFill>
                <a:effectLst/>
                <a:latin typeface="overpass"/>
                <a:hlinkClick r:id="rId3"/>
              </a:rPr>
              <a:t>Built environment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Information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and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communication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technology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(ICT)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Standardisation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Transport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Persons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with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disabilities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requiring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more intensive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support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European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Structural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and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Investment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Funds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(ESIF)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SDG &amp; International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Cooperation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Refugees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and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Migrants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with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disabilities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Task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Force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on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the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Accessibility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Act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(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temporary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Council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of</a:t>
            </a: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Europe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solidFill>
                  <a:srgbClr val="2E2E2E"/>
                </a:solidFill>
                <a:effectLst/>
                <a:latin typeface="overpass"/>
              </a:rPr>
              <a:t>Inclusive </a:t>
            </a:r>
            <a:r>
              <a:rPr lang="es-ES" b="0" i="0" u="none" strike="noStrike" dirty="0" err="1">
                <a:solidFill>
                  <a:srgbClr val="2E2E2E"/>
                </a:solidFill>
                <a:effectLst/>
                <a:latin typeface="overpass"/>
              </a:rPr>
              <a:t>Education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sng" strike="noStrike" dirty="0">
                <a:solidFill>
                  <a:srgbClr val="001F30"/>
                </a:solidFill>
                <a:effectLst/>
                <a:latin typeface="overpass"/>
                <a:hlinkClick r:id="rId4"/>
              </a:rPr>
              <a:t>CRPD and Human Rights</a:t>
            </a:r>
            <a:endParaRPr lang="es-ES" b="0" i="0" u="none" strike="noStrike" dirty="0">
              <a:solidFill>
                <a:srgbClr val="2E2E2E"/>
              </a:solidFill>
              <a:effectLst/>
              <a:latin typeface="overpass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07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70C0"/>
                </a:solidFill>
              </a:rPr>
              <a:t>Secretariat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Based in Brussels: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Management of the network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Policy and advocacy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Capacity building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Communication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International Cooperation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77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Communication-Internal</a:t>
            </a:r>
          </a:p>
          <a:p>
            <a:endParaRPr lang="en-US" b="1" dirty="0"/>
          </a:p>
          <a:p>
            <a:r>
              <a:rPr lang="en-US" dirty="0"/>
              <a:t>Members area on the website</a:t>
            </a:r>
          </a:p>
          <a:p>
            <a:r>
              <a:rPr lang="en-US" dirty="0"/>
              <a:t>Email communication with all committees</a:t>
            </a:r>
          </a:p>
          <a:p>
            <a:r>
              <a:rPr lang="en-US" dirty="0"/>
              <a:t>Members mailing- a newsletter </a:t>
            </a:r>
            <a:r>
              <a:rPr lang="en-US" sz="800" b="1" dirty="0">
                <a:latin typeface="+mn-lt"/>
                <a:ea typeface="+mn-ea"/>
                <a:cs typeface="+mn-cs"/>
              </a:rPr>
              <a:t>sent</a:t>
            </a:r>
            <a:r>
              <a:rPr lang="en-US" dirty="0"/>
              <a:t> every Thursday</a:t>
            </a:r>
          </a:p>
          <a:p>
            <a:r>
              <a:rPr lang="en-US" dirty="0"/>
              <a:t>Online meetings</a:t>
            </a:r>
          </a:p>
          <a:p>
            <a:r>
              <a:rPr lang="en-US" dirty="0"/>
              <a:t>Governing body meetings (executive committee, Board meetings and AGA including all staff)</a:t>
            </a:r>
            <a:endParaRPr lang="en-GB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66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Communication- External </a:t>
            </a:r>
          </a:p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sz="1200" dirty="0"/>
              <a:t>Raising awareness and advocacy campaigns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Coordinating communication initiatives and engaging with members and partners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Managing: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Social media (Twitter, Facebook, Instagram and </a:t>
            </a:r>
            <a:r>
              <a:rPr lang="en-US" sz="2400" dirty="0" err="1"/>
              <a:t>Linkedin</a:t>
            </a:r>
            <a:r>
              <a:rPr lang="en-US" sz="2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Accessible website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Disability Voice: our monthly newsletter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Getting attention of the media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34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Supporting </a:t>
            </a:r>
            <a:r>
              <a:rPr lang="en-US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Ukranians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 with disabilities</a:t>
            </a:r>
            <a:endPara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hlinkClick r:id="rId4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/>
              </a:rPr>
              <a:t>Political Participation 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persons with disabilities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Impact of AI and new technologies on persons with disabilities. 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De-</a:t>
            </a:r>
            <a:r>
              <a:rPr lang="en-US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institutionalisation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6"/>
              </a:rPr>
              <a:t>End forced </a:t>
            </a:r>
            <a:r>
              <a:rPr lang="en-US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6"/>
              </a:rPr>
              <a:t>sterilisation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6"/>
              </a:rPr>
              <a:t> of women and girls with disabilities</a:t>
            </a:r>
            <a:endPara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 Disability Card, </a:t>
            </a:r>
            <a:r>
              <a:rPr lang="en-US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AccessibleEU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centre</a:t>
            </a:r>
            <a:endPara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Cost of living crisis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Climate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What can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  <a:p>
            <a:r>
              <a:rPr lang="en-GB" dirty="0"/>
              <a:t>The European Disability Forum</a:t>
            </a:r>
          </a:p>
          <a:p>
            <a:r>
              <a:rPr lang="en-GB" dirty="0"/>
              <a:t>www.edf-feph.org</a:t>
            </a:r>
          </a:p>
          <a:p>
            <a:r>
              <a:rPr lang="en-GB" dirty="0"/>
              <a:t>Avenue</a:t>
            </a:r>
            <a:r>
              <a:rPr lang="en-GB" baseline="0" dirty="0"/>
              <a:t> des Arts 7-8, </a:t>
            </a:r>
            <a:r>
              <a:rPr lang="en-GB" baseline="0" dirty="0" err="1"/>
              <a:t>Bruxelles</a:t>
            </a:r>
            <a:r>
              <a:rPr lang="en-GB" baseline="0" dirty="0"/>
              <a:t> 1210</a:t>
            </a:r>
          </a:p>
          <a:p>
            <a:r>
              <a:rPr lang="en-GB" baseline="0" dirty="0"/>
              <a:t>Belgium</a:t>
            </a:r>
          </a:p>
          <a:p>
            <a:r>
              <a:rPr lang="en-GB" baseline="0" dirty="0"/>
              <a:t>Twitter: @</a:t>
            </a:r>
            <a:r>
              <a:rPr lang="en-GB" baseline="0" dirty="0" err="1"/>
              <a:t>MyEdf</a:t>
            </a:r>
            <a:endParaRPr lang="en-GB" baseline="0" dirty="0"/>
          </a:p>
          <a:p>
            <a:r>
              <a:rPr lang="en-GB" baseline="0" dirty="0"/>
              <a:t>Facebook: </a:t>
            </a:r>
            <a:r>
              <a:rPr lang="en-GB" dirty="0"/>
              <a:t>@</a:t>
            </a:r>
            <a:r>
              <a:rPr lang="en-GB" dirty="0" err="1"/>
              <a:t>myedf_europe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Competences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r>
              <a:rPr lang="en-US" dirty="0"/>
              <a:t>Exclusive: Customs Union, Competition, Single currency</a:t>
            </a:r>
          </a:p>
          <a:p>
            <a:r>
              <a:rPr lang="en-US" dirty="0"/>
              <a:t>Shared: Single market, Social Affairs, Transport, Consumer protection</a:t>
            </a:r>
          </a:p>
          <a:p>
            <a:r>
              <a:rPr lang="en-US" dirty="0"/>
              <a:t>Supporting /Coordinating / Supplementing: Culture, Employment, Education, Vocational Training, Youth, 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7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Legal </a:t>
            </a:r>
            <a:r>
              <a:rPr lang="es-ES" dirty="0" err="1"/>
              <a:t>instruments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r>
              <a:rPr lang="en-US" sz="1200" b="1" dirty="0"/>
              <a:t>Regulations: </a:t>
            </a:r>
            <a:r>
              <a:rPr lang="en-US" sz="1200" dirty="0"/>
              <a:t>A "regulation" is a binding legislative act. It must be applied in its entirety across the EU.  </a:t>
            </a:r>
          </a:p>
          <a:p>
            <a:r>
              <a:rPr lang="en-US" sz="1200" b="1" dirty="0"/>
              <a:t>Directives: </a:t>
            </a:r>
            <a:r>
              <a:rPr lang="en-US" sz="1200" dirty="0"/>
              <a:t>A "directive" is a legislative act that sets out a goal that all EU countries must achieve. However, it is up to the individual countries to devise their own laws on how to reach these goals.  </a:t>
            </a:r>
          </a:p>
          <a:p>
            <a:r>
              <a:rPr lang="en-US" sz="1200" b="1" dirty="0"/>
              <a:t>Decisions: </a:t>
            </a:r>
            <a:r>
              <a:rPr lang="en-US" sz="1200" dirty="0"/>
              <a:t>A "decision" is binding on those to whom it is addressed (e.g. an EU country or an individual company) and is directly applicable.  </a:t>
            </a:r>
          </a:p>
          <a:p>
            <a:r>
              <a:rPr lang="en-US" sz="1200" b="1" dirty="0"/>
              <a:t>Recommendations: </a:t>
            </a:r>
            <a:r>
              <a:rPr lang="en-US" sz="1200" dirty="0"/>
              <a:t>A "recommendation" is not binding. A recommendation allows the institutions to make their views known and to suggest a line of action without imposing any legal obligation on those to whom it is addressed. </a:t>
            </a:r>
          </a:p>
          <a:p>
            <a:r>
              <a:rPr lang="en-US" sz="1200" b="1" dirty="0"/>
              <a:t>Opinions: </a:t>
            </a:r>
            <a:r>
              <a:rPr lang="en-US" sz="1200" dirty="0"/>
              <a:t>An "opinion" is an instrument that allows the institutions to make a statement in a non-binding fashion, in other words without imposing any legal obligation on those to whom it is addressed.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8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The</a:t>
            </a:r>
            <a:r>
              <a:rPr lang="es-ES" dirty="0"/>
              <a:t> European </a:t>
            </a:r>
            <a:r>
              <a:rPr lang="es-ES" dirty="0" err="1"/>
              <a:t>Institutions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Council of </a:t>
            </a:r>
            <a:r>
              <a:rPr lang="es-ES" dirty="0" err="1"/>
              <a:t>the</a:t>
            </a:r>
            <a:r>
              <a:rPr lang="es-ES" dirty="0"/>
              <a:t> European Union and European </a:t>
            </a:r>
            <a:r>
              <a:rPr lang="es-ES" dirty="0" err="1"/>
              <a:t>Parliament</a:t>
            </a:r>
            <a:r>
              <a:rPr lang="es-ES" dirty="0"/>
              <a:t>- Legislative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European </a:t>
            </a:r>
            <a:r>
              <a:rPr lang="es-ES" dirty="0" err="1"/>
              <a:t>Commission</a:t>
            </a:r>
            <a:r>
              <a:rPr lang="es-ES" dirty="0"/>
              <a:t>- Executive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European Council- </a:t>
            </a:r>
            <a:r>
              <a:rPr lang="es-ES" dirty="0" err="1"/>
              <a:t>Strategic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Court</a:t>
            </a:r>
            <a:r>
              <a:rPr lang="es-ES" dirty="0"/>
              <a:t> of </a:t>
            </a:r>
            <a:r>
              <a:rPr lang="es-ES" dirty="0" err="1"/>
              <a:t>Justice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European Union- Judicial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European </a:t>
            </a:r>
            <a:r>
              <a:rPr lang="es-ES" dirty="0" err="1"/>
              <a:t>Court</a:t>
            </a:r>
            <a:r>
              <a:rPr lang="es-ES" dirty="0"/>
              <a:t> of </a:t>
            </a:r>
            <a:r>
              <a:rPr lang="es-ES" dirty="0" err="1"/>
              <a:t>Auditors</a:t>
            </a:r>
            <a:r>
              <a:rPr lang="es-ES" dirty="0"/>
              <a:t>- Audit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European Central Bank- Euro </a:t>
            </a:r>
            <a:r>
              <a:rPr lang="es-ES" dirty="0" err="1"/>
              <a:t>Stability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does the EU work? </a:t>
            </a:r>
          </a:p>
          <a:p>
            <a:endParaRPr lang="en-GB" dirty="0"/>
          </a:p>
          <a:p>
            <a:r>
              <a:rPr lang="en-GB" dirty="0"/>
              <a:t>European Commission- Proposes legislation</a:t>
            </a:r>
          </a:p>
          <a:p>
            <a:r>
              <a:rPr lang="en-GB" dirty="0"/>
              <a:t>European Parliament and Council of the EU- Adopt legislation by co-decision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7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does the EU work? </a:t>
            </a:r>
          </a:p>
          <a:p>
            <a:endParaRPr lang="en-GB" dirty="0"/>
          </a:p>
          <a:p>
            <a:r>
              <a:rPr lang="en-GB" dirty="0"/>
              <a:t>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to advocate in the EU?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Relevant concepts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and data support (renowned experts)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meet the timing and agenda…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or you create the interest.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3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>
                <a:solidFill>
                  <a:schemeClr val="bg1"/>
                </a:solidFill>
              </a:rPr>
              <a:t>How to advocate in the EU?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Commission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to find the correct person!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before the proposals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 in the consultations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in touch and inform them about recent findings and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8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7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62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8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7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01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88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hyperlink" Target="https://you.wemove.eu/campaigns/end-forced-sterilisation-in-the-eu-no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f-feph.org/publications/human-rights-report-2022-political-participation-of-persons-with-disabilities/" TargetMode="External"/><Relationship Id="rId5" Type="http://schemas.openxmlformats.org/officeDocument/2006/relationships/hyperlink" Target="https://www.withdrawoviedo.info/join" TargetMode="External"/><Relationship Id="rId4" Type="http://schemas.openxmlformats.org/officeDocument/2006/relationships/hyperlink" Target="https://www.edf-feph.org/ukrain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thdrawoviedo.info/joi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f-feph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4SdYkYslvs?feature=oembe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899" y="3690110"/>
            <a:ext cx="9144000" cy="1277126"/>
          </a:xfrm>
        </p:spPr>
        <p:txBody>
          <a:bodyPr>
            <a:normAutofit fontScale="90000"/>
          </a:bodyPr>
          <a:lstStyle/>
          <a:p>
            <a:r>
              <a:rPr lang="fr-BE" dirty="0"/>
              <a:t>European Union</a:t>
            </a:r>
            <a:br>
              <a:rPr lang="fr-BE" dirty="0"/>
            </a:br>
            <a:r>
              <a:rPr lang="fr-BE" dirty="0" err="1"/>
              <a:t>Advocacy</a:t>
            </a:r>
            <a:r>
              <a:rPr lang="fr-BE" dirty="0"/>
              <a:t> in practice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400" y="874454"/>
            <a:ext cx="2237200" cy="24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to advocate in the EU?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8C1E55E9-E7AD-0D08-7BA0-B3428B6B007B}"/>
              </a:ext>
            </a:extLst>
          </p:cNvPr>
          <p:cNvSpPr txBox="1"/>
          <p:nvPr/>
        </p:nvSpPr>
        <p:spPr>
          <a:xfrm>
            <a:off x="327512" y="1581029"/>
            <a:ext cx="115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European Parliament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041E3A8B-207D-6DA7-7831-B68E7FD2A09C}"/>
              </a:ext>
            </a:extLst>
          </p:cNvPr>
          <p:cNvSpPr txBox="1"/>
          <p:nvPr/>
        </p:nvSpPr>
        <p:spPr>
          <a:xfrm>
            <a:off x="1557746" y="2238056"/>
            <a:ext cx="9076508" cy="4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right MEPs: Interest, knowledge, strength (country, party, group)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with the assistants, and prepare the documentation and amendments as easy as 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out what political advantages can they get from supporting your position.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to advocate in the EU?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8C1E55E9-E7AD-0D08-7BA0-B3428B6B007B}"/>
              </a:ext>
            </a:extLst>
          </p:cNvPr>
          <p:cNvSpPr txBox="1"/>
          <p:nvPr/>
        </p:nvSpPr>
        <p:spPr>
          <a:xfrm>
            <a:off x="327512" y="1391885"/>
            <a:ext cx="115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committees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E6395-7C09-9575-5C31-B52DD4FBF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118" y="1973025"/>
            <a:ext cx="7883825" cy="46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3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to advocate in the EU?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54B392C0-F718-ACB2-FABF-82EB2F118922}"/>
              </a:ext>
            </a:extLst>
          </p:cNvPr>
          <p:cNvSpPr txBox="1"/>
          <p:nvPr/>
        </p:nvSpPr>
        <p:spPr>
          <a:xfrm>
            <a:off x="327512" y="1335279"/>
            <a:ext cx="115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And the intergroups!</a:t>
            </a:r>
          </a:p>
        </p:txBody>
      </p:sp>
      <p:sp>
        <p:nvSpPr>
          <p:cNvPr id="6" name="AutoShape 2" descr="The Disability Intergroup discusses priorities with the global disability movement">
            <a:extLst>
              <a:ext uri="{FF2B5EF4-FFF2-40B4-BE49-F238E27FC236}">
                <a16:creationId xmlns:a16="http://schemas.microsoft.com/office/drawing/2014/main" id="{B5578B45-3B75-B406-83E6-821597BBE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The Disability Intergroup discusses priorities with the global disability movement">
            <a:extLst>
              <a:ext uri="{FF2B5EF4-FFF2-40B4-BE49-F238E27FC236}">
                <a16:creationId xmlns:a16="http://schemas.microsoft.com/office/drawing/2014/main" id="{9AF702D9-F580-7F29-C252-127DFEFF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167" y="1796944"/>
            <a:ext cx="8530437" cy="48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2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zech Presidency of the Council of the EU - 2022 | European Economic and  Social Committee">
            <a:extLst>
              <a:ext uri="{FF2B5EF4-FFF2-40B4-BE49-F238E27FC236}">
                <a16:creationId xmlns:a16="http://schemas.microsoft.com/office/drawing/2014/main" id="{D9177FC9-5751-A1D5-0AC2-55DF15DC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79" y="3999907"/>
            <a:ext cx="4760947" cy="25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to advocate in the EU?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54B392C0-F718-ACB2-FABF-82EB2F118922}"/>
              </a:ext>
            </a:extLst>
          </p:cNvPr>
          <p:cNvSpPr txBox="1"/>
          <p:nvPr/>
        </p:nvSpPr>
        <p:spPr>
          <a:xfrm>
            <a:off x="327512" y="1335279"/>
            <a:ext cx="115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The Council of the EU</a:t>
            </a:r>
          </a:p>
        </p:txBody>
      </p:sp>
      <p:sp>
        <p:nvSpPr>
          <p:cNvPr id="6" name="AutoShape 2" descr="The Disability Intergroup discusses priorities with the global disability movement">
            <a:extLst>
              <a:ext uri="{FF2B5EF4-FFF2-40B4-BE49-F238E27FC236}">
                <a16:creationId xmlns:a16="http://schemas.microsoft.com/office/drawing/2014/main" id="{B5578B45-3B75-B406-83E6-821597BBE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C7D42E8F-3D36-A3F0-CB2B-25486C6BB544}"/>
              </a:ext>
            </a:extLst>
          </p:cNvPr>
          <p:cNvSpPr txBox="1"/>
          <p:nvPr/>
        </p:nvSpPr>
        <p:spPr>
          <a:xfrm>
            <a:off x="1005840" y="2104685"/>
            <a:ext cx="10450286" cy="38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opaque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interests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Presidency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Agenda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Ministries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mandates,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Representations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prepare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What is EDF? 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1F55E48-BAAE-6D3F-9312-8C26F3045F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139" y="2014780"/>
            <a:ext cx="6244824" cy="547865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8984683-6ABD-02B6-8EB3-9CC393ACECF1}"/>
              </a:ext>
            </a:extLst>
          </p:cNvPr>
          <p:cNvSpPr txBox="1"/>
          <p:nvPr/>
        </p:nvSpPr>
        <p:spPr>
          <a:xfrm>
            <a:off x="559231" y="1147323"/>
            <a:ext cx="10284417" cy="22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umbrella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joining other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and for persons with disabilities in Europe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</a:t>
            </a:r>
            <a:r>
              <a:rPr lang="en-US" sz="2400" b="1" dirty="0">
                <a:solidFill>
                  <a:srgbClr val="1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years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 to campaign for the rights of persons with disabilities in Europe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CD77375-9970-899C-18A6-2C9DB433C510}"/>
              </a:ext>
            </a:extLst>
          </p:cNvPr>
          <p:cNvSpPr txBox="1"/>
          <p:nvPr/>
        </p:nvSpPr>
        <p:spPr>
          <a:xfrm>
            <a:off x="559231" y="3477053"/>
            <a:ext cx="6028841" cy="27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 members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(National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European NGOs)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Registered in </a:t>
            </a:r>
            <a:r>
              <a:rPr lang="en-US" sz="2400" b="1" dirty="0">
                <a:solidFill>
                  <a:srgbClr val="1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Belgium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secretariat in Brussels, Belgium</a:t>
            </a:r>
          </a:p>
        </p:txBody>
      </p:sp>
    </p:spTree>
    <p:extLst>
      <p:ext uri="{BB962C8B-B14F-4D97-AF65-F5344CB8AC3E}">
        <p14:creationId xmlns:p14="http://schemas.microsoft.com/office/powerpoint/2010/main" val="129375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269ED2-1BB3-6237-8F64-A5ABAD49061F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3EF3E-7580-B3C1-4A92-02E5F98F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4" y="352675"/>
            <a:ext cx="10515600" cy="74529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What</a:t>
            </a:r>
            <a:r>
              <a:rPr lang="en-US" dirty="0">
                <a:solidFill>
                  <a:schemeClr val="bg1"/>
                </a:solidFill>
              </a:rPr>
              <a:t> do we do?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E5C5-4E42-88E9-58E6-DA163E102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81" y="1279984"/>
            <a:ext cx="5929793" cy="51549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Advocate for the rights of </a:t>
            </a:r>
            <a:r>
              <a:rPr lang="en-US" sz="2400" b="1" dirty="0">
                <a:solidFill>
                  <a:srgbClr val="1070C0"/>
                </a:solidFill>
              </a:rPr>
              <a:t>100 million persons with disabilities in Europe </a:t>
            </a:r>
            <a:r>
              <a:rPr lang="en-US" sz="2400" dirty="0"/>
              <a:t>and globally;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Advocating for the implementation of the </a:t>
            </a:r>
            <a:r>
              <a:rPr lang="en-US" sz="2400" b="1" dirty="0">
                <a:solidFill>
                  <a:srgbClr val="1070C0"/>
                </a:solidFill>
              </a:rPr>
              <a:t>Convention on the Rights of Persons with Disabilities</a:t>
            </a:r>
            <a:r>
              <a:rPr lang="en-US" sz="2400" dirty="0"/>
              <a:t>;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Work with EU institutions, Council of Europe and across Europe.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1026" name="Picture 2" descr="People with disabilities protest for a better European Accessibility Act ">
            <a:extLst>
              <a:ext uri="{FF2B5EF4-FFF2-40B4-BE49-F238E27FC236}">
                <a16:creationId xmlns:a16="http://schemas.microsoft.com/office/drawing/2014/main" id="{F97F16EE-EEB6-826D-4B19-8202C970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24" y="1928960"/>
            <a:ext cx="5289688" cy="35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FF2235-7DA8-ACAC-58E0-118406A89784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5" y="423104"/>
            <a:ext cx="10515600" cy="66278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What we do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9B54BBF-CD14-4F76-9F44-CF89A202D650}"/>
              </a:ext>
            </a:extLst>
          </p:cNvPr>
          <p:cNvSpPr/>
          <p:nvPr/>
        </p:nvSpPr>
        <p:spPr>
          <a:xfrm>
            <a:off x="853698" y="1747085"/>
            <a:ext cx="494655" cy="519193"/>
          </a:xfrm>
          <a:prstGeom prst="ellipse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FD784D-EF84-EFCF-9931-BB705663ED9F}"/>
              </a:ext>
            </a:extLst>
          </p:cNvPr>
          <p:cNvSpPr txBox="1"/>
          <p:nvPr/>
        </p:nvSpPr>
        <p:spPr>
          <a:xfrm>
            <a:off x="1937288" y="1472339"/>
            <a:ext cx="871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Advocacy towards the EU, the Council of Europe, and the UN to fully implement the </a:t>
            </a: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 Convention on the Rights of Persons with Disabilities (UN CRPD)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&amp; related areas</a:t>
            </a:r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7D4558-4255-7BD2-226D-1EB56DC85E16}"/>
              </a:ext>
            </a:extLst>
          </p:cNvPr>
          <p:cNvSpPr txBox="1"/>
          <p:nvPr/>
        </p:nvSpPr>
        <p:spPr>
          <a:xfrm>
            <a:off x="900838" y="1775848"/>
            <a:ext cx="49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713556-7C76-945B-9179-501C72E7E6B2}"/>
              </a:ext>
            </a:extLst>
          </p:cNvPr>
          <p:cNvSpPr txBox="1"/>
          <p:nvPr/>
        </p:nvSpPr>
        <p:spPr>
          <a:xfrm>
            <a:off x="1937288" y="2985004"/>
            <a:ext cx="871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Member of the EU’s </a:t>
            </a: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Independent Monitoring Framework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the UN CRPD</a:t>
            </a:r>
            <a:endParaRPr lang="es-ES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E7918D-31A7-D5CC-D24E-1144B9C5590E}"/>
              </a:ext>
            </a:extLst>
          </p:cNvPr>
          <p:cNvSpPr txBox="1"/>
          <p:nvPr/>
        </p:nvSpPr>
        <p:spPr>
          <a:xfrm>
            <a:off x="1937288" y="4128337"/>
            <a:ext cx="871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Involvement in </a:t>
            </a: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projects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which bring added value in progressing the UN CRPD in the European region</a:t>
            </a:r>
            <a:endParaRPr lang="es-ES" sz="2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35BB39-B051-DC90-EC91-FA85BDDF3E47}"/>
              </a:ext>
            </a:extLst>
          </p:cNvPr>
          <p:cNvSpPr txBox="1"/>
          <p:nvPr/>
        </p:nvSpPr>
        <p:spPr>
          <a:xfrm>
            <a:off x="1937288" y="5385661"/>
            <a:ext cx="871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Secretariat of the </a:t>
            </a: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Disability Intergroup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European Parliament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ED57AD6-6CD6-19A0-A2A3-F5C701F50A58}"/>
              </a:ext>
            </a:extLst>
          </p:cNvPr>
          <p:cNvSpPr/>
          <p:nvPr/>
        </p:nvSpPr>
        <p:spPr>
          <a:xfrm>
            <a:off x="853698" y="3169403"/>
            <a:ext cx="494655" cy="519193"/>
          </a:xfrm>
          <a:prstGeom prst="ellipse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C37081C-1D16-A83C-9697-CE059892ED79}"/>
              </a:ext>
            </a:extLst>
          </p:cNvPr>
          <p:cNvSpPr txBox="1"/>
          <p:nvPr/>
        </p:nvSpPr>
        <p:spPr>
          <a:xfrm>
            <a:off x="900838" y="3198166"/>
            <a:ext cx="49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E28BD0B-6118-A854-8DA8-1A280AE650FA}"/>
              </a:ext>
            </a:extLst>
          </p:cNvPr>
          <p:cNvSpPr/>
          <p:nvPr/>
        </p:nvSpPr>
        <p:spPr>
          <a:xfrm>
            <a:off x="853698" y="4468906"/>
            <a:ext cx="494655" cy="519193"/>
          </a:xfrm>
          <a:prstGeom prst="ellipse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6020A1C-B30D-CEB9-36D5-B56D896993F9}"/>
              </a:ext>
            </a:extLst>
          </p:cNvPr>
          <p:cNvSpPr txBox="1"/>
          <p:nvPr/>
        </p:nvSpPr>
        <p:spPr>
          <a:xfrm>
            <a:off x="900838" y="4497669"/>
            <a:ext cx="49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13F042D-4133-0837-36B0-DDD93A552C53}"/>
              </a:ext>
            </a:extLst>
          </p:cNvPr>
          <p:cNvSpPr/>
          <p:nvPr/>
        </p:nvSpPr>
        <p:spPr>
          <a:xfrm>
            <a:off x="854989" y="5566341"/>
            <a:ext cx="494655" cy="519193"/>
          </a:xfrm>
          <a:prstGeom prst="ellipse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D568875-1F85-6C28-7FDF-0BA0853D5E99}"/>
              </a:ext>
            </a:extLst>
          </p:cNvPr>
          <p:cNvSpPr txBox="1"/>
          <p:nvPr/>
        </p:nvSpPr>
        <p:spPr>
          <a:xfrm>
            <a:off x="902129" y="5595104"/>
            <a:ext cx="49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0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F4228D8-EFE3-90B7-DC31-9A3CB200E2AF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475673"/>
            <a:ext cx="10515600" cy="557156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Areas of work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1A42DC-9951-B0E5-85B3-F845268D1E83}"/>
              </a:ext>
            </a:extLst>
          </p:cNvPr>
          <p:cNvSpPr txBox="1"/>
          <p:nvPr/>
        </p:nvSpPr>
        <p:spPr>
          <a:xfrm>
            <a:off x="663428" y="3227489"/>
            <a:ext cx="216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rights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D33A83-A56C-F6E5-2B1E-84F7005871A7}"/>
              </a:ext>
            </a:extLst>
          </p:cNvPr>
          <p:cNvSpPr txBox="1"/>
          <p:nvPr/>
        </p:nvSpPr>
        <p:spPr>
          <a:xfrm>
            <a:off x="3480901" y="3227488"/>
            <a:ext cx="216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02910E-D6C0-3800-B7D6-327B5BC119AC}"/>
              </a:ext>
            </a:extLst>
          </p:cNvPr>
          <p:cNvSpPr txBox="1"/>
          <p:nvPr/>
        </p:nvSpPr>
        <p:spPr>
          <a:xfrm>
            <a:off x="9103147" y="3185761"/>
            <a:ext cx="257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Built environment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465720-7C99-6AE9-2CE2-7E07EACBBE6B}"/>
              </a:ext>
            </a:extLst>
          </p:cNvPr>
          <p:cNvSpPr txBox="1"/>
          <p:nvPr/>
        </p:nvSpPr>
        <p:spPr>
          <a:xfrm>
            <a:off x="695307" y="5815747"/>
            <a:ext cx="216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DFE08AE-AFC8-5C19-627E-B94877641372}"/>
              </a:ext>
            </a:extLst>
          </p:cNvPr>
          <p:cNvSpPr txBox="1"/>
          <p:nvPr/>
        </p:nvSpPr>
        <p:spPr>
          <a:xfrm>
            <a:off x="3504281" y="5858817"/>
            <a:ext cx="216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Standarisation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AC87BF9-5F3E-447A-1FEE-82DD559D3744}"/>
              </a:ext>
            </a:extLst>
          </p:cNvPr>
          <p:cNvSpPr txBox="1"/>
          <p:nvPr/>
        </p:nvSpPr>
        <p:spPr>
          <a:xfrm>
            <a:off x="6380046" y="5858817"/>
            <a:ext cx="240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Employment &amp; Social Services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548620E-CF9D-A46C-653B-5164F10878EB}"/>
              </a:ext>
            </a:extLst>
          </p:cNvPr>
          <p:cNvSpPr txBox="1"/>
          <p:nvPr/>
        </p:nvSpPr>
        <p:spPr>
          <a:xfrm>
            <a:off x="9422506" y="5858816"/>
            <a:ext cx="21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CAC1AF3-B613-2778-90F2-85AE2B3A8917}"/>
              </a:ext>
            </a:extLst>
          </p:cNvPr>
          <p:cNvSpPr txBox="1"/>
          <p:nvPr/>
        </p:nvSpPr>
        <p:spPr>
          <a:xfrm>
            <a:off x="6096001" y="3088677"/>
            <a:ext cx="268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Technologies &amp; Innovation</a:t>
            </a:r>
          </a:p>
        </p:txBody>
      </p:sp>
      <p:pic>
        <p:nvPicPr>
          <p:cNvPr id="3074" name="Picture 2" descr="The logo of the  European Parliament">
            <a:extLst>
              <a:ext uri="{FF2B5EF4-FFF2-40B4-BE49-F238E27FC236}">
                <a16:creationId xmlns:a16="http://schemas.microsoft.com/office/drawing/2014/main" id="{5A5C090A-B4AF-C87D-9F69-E913433DA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0057" y="4054712"/>
            <a:ext cx="2535943" cy="17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Person in wheelchair waiting for train&#10;">
            <a:extLst>
              <a:ext uri="{FF2B5EF4-FFF2-40B4-BE49-F238E27FC236}">
                <a16:creationId xmlns:a16="http://schemas.microsoft.com/office/drawing/2014/main" id="{3255E69B-236E-684A-538C-195BFE969A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3" y="3961953"/>
            <a:ext cx="2750509" cy="1825654"/>
          </a:xfrm>
          <a:prstGeom prst="rect">
            <a:avLst/>
          </a:prstGeom>
        </p:spPr>
      </p:pic>
      <p:pic>
        <p:nvPicPr>
          <p:cNvPr id="28" name="Imagen 27" descr="A man with intellectual disability sitting in front of a computer&#10;">
            <a:extLst>
              <a:ext uri="{FF2B5EF4-FFF2-40B4-BE49-F238E27FC236}">
                <a16:creationId xmlns:a16="http://schemas.microsoft.com/office/drawing/2014/main" id="{13EBA3ED-1C8D-C68B-52CF-E6F0A6D504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525" y="1308058"/>
            <a:ext cx="2572983" cy="1711961"/>
          </a:xfrm>
          <a:prstGeom prst="rect">
            <a:avLst/>
          </a:prstGeom>
        </p:spPr>
      </p:pic>
      <p:pic>
        <p:nvPicPr>
          <p:cNvPr id="30" name="Imagen 29" descr="A person's hand dialling lift keys">
            <a:extLst>
              <a:ext uri="{FF2B5EF4-FFF2-40B4-BE49-F238E27FC236}">
                <a16:creationId xmlns:a16="http://schemas.microsoft.com/office/drawing/2014/main" id="{609612A1-0385-4D85-B64A-F480777D7C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504" y="1269477"/>
            <a:ext cx="2872923" cy="1750542"/>
          </a:xfrm>
          <a:prstGeom prst="rect">
            <a:avLst/>
          </a:prstGeom>
        </p:spPr>
      </p:pic>
      <p:pic>
        <p:nvPicPr>
          <p:cNvPr id="3076" name="Picture 4" descr="The new General Comment on employment of persons with disabilities">
            <a:extLst>
              <a:ext uri="{FF2B5EF4-FFF2-40B4-BE49-F238E27FC236}">
                <a16:creationId xmlns:a16="http://schemas.microsoft.com/office/drawing/2014/main" id="{19C91180-2B57-0387-C301-A59F1395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357" y="4036280"/>
            <a:ext cx="2372623" cy="17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Computer keyboard">
            <a:extLst>
              <a:ext uri="{FF2B5EF4-FFF2-40B4-BE49-F238E27FC236}">
                <a16:creationId xmlns:a16="http://schemas.microsoft.com/office/drawing/2014/main" id="{5D0BB625-027B-10FD-1385-699BBD9F8A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82" y="1289330"/>
            <a:ext cx="2595254" cy="1730392"/>
          </a:xfrm>
          <a:prstGeom prst="rect">
            <a:avLst/>
          </a:prstGeom>
        </p:spPr>
      </p:pic>
      <p:pic>
        <p:nvPicPr>
          <p:cNvPr id="3078" name="Picture 6" descr="Inclusion of persons with disabilities in humanitarian action: EU working on guidance for humanitarian organisations">
            <a:extLst>
              <a:ext uri="{FF2B5EF4-FFF2-40B4-BE49-F238E27FC236}">
                <a16:creationId xmlns:a16="http://schemas.microsoft.com/office/drawing/2014/main" id="{179CB38D-C8D0-9FA4-3B03-C9741DABE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3264" y="4053954"/>
            <a:ext cx="2546426" cy="17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 descr="A group of people making hand gestures in the street.&#10;">
            <a:extLst>
              <a:ext uri="{FF2B5EF4-FFF2-40B4-BE49-F238E27FC236}">
                <a16:creationId xmlns:a16="http://schemas.microsoft.com/office/drawing/2014/main" id="{F6D1375E-B2CE-2C58-789E-9782C334D9A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58" y="1265436"/>
            <a:ext cx="2738481" cy="18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5ED75CC-0F48-CF5E-E03E-C25CD6F92FA1}"/>
              </a:ext>
            </a:extLst>
          </p:cNvPr>
          <p:cNvSpPr/>
          <p:nvPr/>
        </p:nvSpPr>
        <p:spPr>
          <a:xfrm>
            <a:off x="278969" y="566359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9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Some of our successful advocacy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89530"/>
            <a:ext cx="6201475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Law on </a:t>
            </a: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accessibility of public sector websites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 Accessibility Act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(law on accessibility of products and services)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 Disability Rights Strategy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Standards on </a:t>
            </a: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accessible built environment</a:t>
            </a:r>
          </a:p>
          <a:p>
            <a:pPr lvl="1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he Ultimate Guide to Compliance with The European Accessibility Act (EAA)">
            <a:extLst>
              <a:ext uri="{FF2B5EF4-FFF2-40B4-BE49-F238E27FC236}">
                <a16:creationId xmlns:a16="http://schemas.microsoft.com/office/drawing/2014/main" id="{AF67E997-F628-7958-21D6-BB5EE79E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385" y="2409772"/>
            <a:ext cx="4686569" cy="31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6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D7C7B71-6910-3F35-E9BF-C120E774965F}"/>
              </a:ext>
            </a:extLst>
          </p:cNvPr>
          <p:cNvSpPr/>
          <p:nvPr/>
        </p:nvSpPr>
        <p:spPr>
          <a:xfrm>
            <a:off x="309966" y="868575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08010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 dirty="0" err="1">
                <a:solidFill>
                  <a:schemeClr val="bg1"/>
                </a:solidFill>
              </a:rPr>
              <a:t>Who</a:t>
            </a:r>
            <a:r>
              <a:rPr lang="fr-BE" sz="4000" dirty="0">
                <a:solidFill>
                  <a:schemeClr val="bg1"/>
                </a:solidFill>
              </a:rPr>
              <a:t> are </a:t>
            </a:r>
            <a:r>
              <a:rPr lang="fr-BE" sz="4000" dirty="0" err="1">
                <a:solidFill>
                  <a:schemeClr val="bg1"/>
                </a:solidFill>
              </a:rPr>
              <a:t>our</a:t>
            </a:r>
            <a:r>
              <a:rPr lang="fr-BE" sz="4000" dirty="0">
                <a:solidFill>
                  <a:schemeClr val="bg1"/>
                </a:solidFill>
              </a:rPr>
              <a:t> </a:t>
            </a:r>
            <a:r>
              <a:rPr lang="fr-BE" sz="4000" dirty="0" err="1">
                <a:solidFill>
                  <a:schemeClr val="bg1"/>
                </a:solidFill>
              </a:rPr>
              <a:t>members</a:t>
            </a:r>
            <a:r>
              <a:rPr lang="fr-BE" sz="4000" dirty="0">
                <a:solidFill>
                  <a:schemeClr val="bg1"/>
                </a:solidFill>
              </a:rPr>
              <a:t>?</a:t>
            </a:r>
            <a:endParaRPr lang="fr-BE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59577"/>
            <a:ext cx="10515600" cy="3490294"/>
          </a:xfrm>
        </p:spPr>
        <p:txBody>
          <a:bodyPr>
            <a:normAutofit/>
          </a:bodyPr>
          <a:lstStyle/>
          <a:p>
            <a:pPr marL="91435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104 members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including more than 3,000 members </a:t>
            </a:r>
          </a:p>
          <a:p>
            <a:pPr marL="91435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Full and ordinary members</a:t>
            </a:r>
          </a:p>
          <a:p>
            <a:pPr marL="91435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Observer members</a:t>
            </a:r>
          </a:p>
          <a:p>
            <a:pPr marL="91435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Associate members </a:t>
            </a:r>
            <a:endParaRPr lang="fr-BE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4A25886-4BAD-B296-9A7B-350A3B04B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122" y="1833573"/>
            <a:ext cx="9145831" cy="55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The European Treaties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Parliament activates process to change EU Treaties | CDE Almería - Centro  de Documentación Europea - Universidad de Almería">
            <a:extLst>
              <a:ext uri="{FF2B5EF4-FFF2-40B4-BE49-F238E27FC236}">
                <a16:creationId xmlns:a16="http://schemas.microsoft.com/office/drawing/2014/main" id="{D9A2F029-8C6A-8122-7402-94C2F77F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714" y="1714500"/>
            <a:ext cx="3796937" cy="30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11">
            <a:extLst>
              <a:ext uri="{FF2B5EF4-FFF2-40B4-BE49-F238E27FC236}">
                <a16:creationId xmlns:a16="http://schemas.microsoft.com/office/drawing/2014/main" id="{8207EA87-9ED4-5E7E-19FD-470E5ECA843F}"/>
              </a:ext>
            </a:extLst>
          </p:cNvPr>
          <p:cNvSpPr txBox="1"/>
          <p:nvPr/>
        </p:nvSpPr>
        <p:spPr>
          <a:xfrm>
            <a:off x="559231" y="1147323"/>
            <a:ext cx="6808220" cy="555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Law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Treaty of Lisbon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TEU- Treaty of the European Union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TFEU- Treaty of Functioning of the European Union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Together with Accession Treaties and National Constitutions and Legislation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Secondary Law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Case-Law of the CJEU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6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A0AF1CC-0055-7D27-E336-BEA0C2E4C5BD}"/>
              </a:ext>
            </a:extLst>
          </p:cNvPr>
          <p:cNvSpPr/>
          <p:nvPr/>
        </p:nvSpPr>
        <p:spPr>
          <a:xfrm>
            <a:off x="340961" y="517835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48A86-31BC-20D0-04FF-B7937CB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2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do we work? Governance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AD63-0F36-436F-E11E-05CA9B65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695" y="1756785"/>
            <a:ext cx="6208365" cy="4745656"/>
          </a:xfrm>
        </p:spPr>
        <p:txBody>
          <a:bodyPr>
            <a:normAutofit lnSpcReduction="10000"/>
          </a:bodyPr>
          <a:lstStyle/>
          <a:p>
            <a:r>
              <a:rPr lang="fr-BE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Annual General Assembly </a:t>
            </a:r>
            <a:b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BE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Board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elected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every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 </a:t>
            </a: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years</a:t>
            </a:r>
            <a:b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BE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Executive committee </a:t>
            </a: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elected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by the Board </a:t>
            </a: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every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 </a:t>
            </a: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years</a:t>
            </a:r>
            <a:b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BE" sz="2400" b="1" dirty="0" err="1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Committees</a:t>
            </a:r>
            <a:r>
              <a:rPr lang="fr-BE" sz="2400" b="1" dirty="0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the </a:t>
            </a:r>
            <a:r>
              <a:rPr lang="fr-BE" sz="2400" b="1" dirty="0" err="1">
                <a:solidFill>
                  <a:srgbClr val="1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Board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Human rights </a:t>
            </a: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 Policy Committee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Youth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Committee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Women’s</a:t>
            </a:r>
            <a: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Committee </a:t>
            </a:r>
            <a:br>
              <a:rPr lang="fr-BE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fr-BE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pic>
        <p:nvPicPr>
          <p:cNvPr id="6146" name="Picture 2" descr="Room of the Annual General Assembly of EDF. People voting with cards.">
            <a:extLst>
              <a:ext uri="{FF2B5EF4-FFF2-40B4-BE49-F238E27FC236}">
                <a16:creationId xmlns:a16="http://schemas.microsoft.com/office/drawing/2014/main" id="{3D4B971B-D727-CB38-2F3F-ECF6A8B80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940" y="2232448"/>
            <a:ext cx="4498543" cy="32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77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our structure?</a:t>
            </a:r>
            <a:endParaRPr lang="en-GB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748478-E1FB-2E1A-A561-9AAD64F6E8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477680"/>
            <a:ext cx="11112500" cy="617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77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A21636A-4EB5-BD99-2CBD-4401A4F97606}"/>
              </a:ext>
            </a:extLst>
          </p:cNvPr>
          <p:cNvSpPr/>
          <p:nvPr/>
        </p:nvSpPr>
        <p:spPr>
          <a:xfrm>
            <a:off x="387457" y="589605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8B6AD-8BEB-8354-985C-7345A3A3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2290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Email expert groups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CD4F31-E200-9B2E-8682-615AE3DC1F7D}"/>
              </a:ext>
            </a:extLst>
          </p:cNvPr>
          <p:cNvSpPr txBox="1"/>
          <p:nvPr/>
        </p:nvSpPr>
        <p:spPr>
          <a:xfrm>
            <a:off x="617349" y="1315003"/>
            <a:ext cx="1098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1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position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2400" b="1" dirty="0" err="1">
                <a:solidFill>
                  <a:srgbClr val="1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b="1" dirty="0" err="1">
                <a:solidFill>
                  <a:srgbClr val="1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185DA-056B-E1C0-1183-2ACF9D772F60}"/>
              </a:ext>
            </a:extLst>
          </p:cNvPr>
          <p:cNvSpPr txBox="1"/>
          <p:nvPr/>
        </p:nvSpPr>
        <p:spPr>
          <a:xfrm>
            <a:off x="1518833" y="2644951"/>
            <a:ext cx="93842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(ICT)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more intensive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(ESIF)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SDG &amp; International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Migrants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Inclusive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CRPD and Human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4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42A70C6-A1C6-D40E-DF05-55D374518730}"/>
              </a:ext>
            </a:extLst>
          </p:cNvPr>
          <p:cNvSpPr/>
          <p:nvPr/>
        </p:nvSpPr>
        <p:spPr>
          <a:xfrm>
            <a:off x="371959" y="681037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197"/>
            <a:ext cx="10515600" cy="8221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Secretariat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28" y="1686141"/>
            <a:ext cx="616703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Based in Brussels: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Management of the network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Policy and advocacy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Capacity building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Communication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International Cooperation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6" name="Imagen 5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28B7801-275E-6E93-C368-1E2F9941D5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8142">
            <a:off x="7486413" y="829386"/>
            <a:ext cx="3727741" cy="3052802"/>
          </a:xfrm>
          <a:prstGeom prst="rect">
            <a:avLst/>
          </a:prstGeom>
        </p:spPr>
      </p:pic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BE8916E-86A6-BCC7-412B-904F29BA24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1337">
            <a:off x="7324464" y="2940711"/>
            <a:ext cx="4427349" cy="2926250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076EDA8-3088-0E8D-4850-5B63DEF39F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6992">
            <a:off x="7757941" y="4784869"/>
            <a:ext cx="3900048" cy="18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87D522-6664-4695-FF17-DAA9B1FB855B}"/>
              </a:ext>
            </a:extLst>
          </p:cNvPr>
          <p:cNvSpPr/>
          <p:nvPr/>
        </p:nvSpPr>
        <p:spPr>
          <a:xfrm>
            <a:off x="387458" y="753067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40635-D51C-44A2-F0FC-DCE4A1B8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6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Internal Communication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245CB-A25A-76FF-92A0-47D7CCBA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22" y="1780973"/>
            <a:ext cx="10717077" cy="27910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Members area on the website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Email communication with all committees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Members mailing: a weekly newsletter sent every Thursday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Online meetings</a:t>
            </a:r>
          </a:p>
        </p:txBody>
      </p:sp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8E2D62D-9E94-3670-424D-8BEE5F29BD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3835">
            <a:off x="7607744" y="2716333"/>
            <a:ext cx="5028685" cy="49103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F8EBBF-14A2-A67B-A36B-C6116F2B7D11}"/>
              </a:ext>
            </a:extLst>
          </p:cNvPr>
          <p:cNvSpPr txBox="1"/>
          <p:nvPr/>
        </p:nvSpPr>
        <p:spPr>
          <a:xfrm>
            <a:off x="636722" y="4462571"/>
            <a:ext cx="830709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Governing body meetings (Executive Committee, Board Meetings and Annual General Assembly including all staff)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161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020B29C-B482-B8ED-C88D-31EEF95FB8DE}"/>
              </a:ext>
            </a:extLst>
          </p:cNvPr>
          <p:cNvSpPr/>
          <p:nvPr/>
        </p:nvSpPr>
        <p:spPr>
          <a:xfrm>
            <a:off x="402956" y="488933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01B47-D006-7EE3-13E4-41696D55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273"/>
            <a:ext cx="10515600" cy="60443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External Communication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9EDD283-C3EF-9B61-F4FC-A40B95F850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971" y="2196396"/>
            <a:ext cx="3874576" cy="54830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EE510B-CBBD-3C44-42E8-AF73B55C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19" y="1258534"/>
            <a:ext cx="11524282" cy="17171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Disseminating advocacy campaigns and raising awareness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Coordinating communication initiatives and engaging with members, partners and EU institutions.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CD4D30-F170-DFAB-B5F6-77BF4AF768B2}"/>
              </a:ext>
            </a:extLst>
          </p:cNvPr>
          <p:cNvSpPr txBox="1">
            <a:spLocks/>
          </p:cNvSpPr>
          <p:nvPr/>
        </p:nvSpPr>
        <p:spPr>
          <a:xfrm>
            <a:off x="3857787" y="2975675"/>
            <a:ext cx="7496013" cy="402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Managing: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Social media (Twitter, Facebook, Instagram and </a:t>
            </a:r>
            <a:r>
              <a:rPr lang="en-US" sz="2400" dirty="0" err="1"/>
              <a:t>Linkedin</a:t>
            </a:r>
            <a:r>
              <a:rPr lang="en-US" sz="2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Accessible website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Disability Voice: our monthly newsletter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Getting attention of the media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97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516A887-93EB-45E3-E473-3E4D53351136}"/>
              </a:ext>
            </a:extLst>
          </p:cNvPr>
          <p:cNvSpPr/>
          <p:nvPr/>
        </p:nvSpPr>
        <p:spPr>
          <a:xfrm>
            <a:off x="431800" y="423472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757"/>
            <a:ext cx="10515600" cy="78475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Some of our current campaigns</a:t>
            </a:r>
          </a:p>
        </p:txBody>
      </p:sp>
      <p:pic>
        <p:nvPicPr>
          <p:cNvPr id="11266" name="Picture 2" descr="EU Disability Card">
            <a:extLst>
              <a:ext uri="{FF2B5EF4-FFF2-40B4-BE49-F238E27FC236}">
                <a16:creationId xmlns:a16="http://schemas.microsoft.com/office/drawing/2014/main" id="{16C8F2B6-3E28-EA53-176D-75C130B24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0836" y="1553190"/>
            <a:ext cx="3429617" cy="22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88DDBE-A8E7-B002-A3E4-E7A79A76FEBF}"/>
              </a:ext>
            </a:extLst>
          </p:cNvPr>
          <p:cNvSpPr txBox="1"/>
          <p:nvPr/>
        </p:nvSpPr>
        <p:spPr>
          <a:xfrm>
            <a:off x="276817" y="1243744"/>
            <a:ext cx="70517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Supporting Ukranians with disabilities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Political Participation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persons with disabilities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Impact of AI and new technologies on persons with disabilities.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institutionalisation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End forced sterilisation of women and girls with disabilities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European Disability Card,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AccessibleEU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Cost of living crisis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6" descr="Se abre el plazo para solicitar el voto accesible y el voto por correo para  las elecciones de la Comunitat Valenciana - Valencia Plaza">
            <a:extLst>
              <a:ext uri="{FF2B5EF4-FFF2-40B4-BE49-F238E27FC236}">
                <a16:creationId xmlns:a16="http://schemas.microsoft.com/office/drawing/2014/main" id="{1FE3E011-432C-F945-FBFB-9EA1E8D82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3291" y="3998344"/>
            <a:ext cx="3397163" cy="25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36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516A887-93EB-45E3-E473-3E4D53351136}"/>
              </a:ext>
            </a:extLst>
          </p:cNvPr>
          <p:cNvSpPr/>
          <p:nvPr/>
        </p:nvSpPr>
        <p:spPr>
          <a:xfrm>
            <a:off x="431800" y="423472"/>
            <a:ext cx="10515600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757"/>
            <a:ext cx="10515600" cy="78475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What can you do?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88DDBE-A8E7-B002-A3E4-E7A79A76FEBF}"/>
              </a:ext>
            </a:extLst>
          </p:cNvPr>
          <p:cNvSpPr txBox="1"/>
          <p:nvPr/>
        </p:nvSpPr>
        <p:spPr>
          <a:xfrm>
            <a:off x="276816" y="1243744"/>
            <a:ext cx="114928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your national problem: Is the EU the correct framework?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yes, contact EDF!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not: Can the EU institutions, or other DPOs help you?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C711418A-D0F0-395F-C016-A74201594FF5}"/>
              </a:ext>
            </a:extLst>
          </p:cNvPr>
          <p:cNvSpPr txBox="1"/>
          <p:nvPr/>
        </p:nvSpPr>
        <p:spPr>
          <a:xfrm>
            <a:off x="276816" y="3419858"/>
            <a:ext cx="114928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can talk to your MEPs, send a petition to the European Parliament, you can share your problems in related consultations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67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for your attention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2074311"/>
            <a:ext cx="604304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European Disability Forum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www.edf-feph.org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Avenue des Arts 7-8, </a:t>
            </a:r>
            <a:r>
              <a:rPr lang="en-GB" dirty="0" err="1"/>
              <a:t>Bruxelles</a:t>
            </a:r>
            <a:r>
              <a:rPr lang="en-GB" dirty="0"/>
              <a:t> 1210, Belgium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Twitter: </a:t>
            </a:r>
            <a:r>
              <a:rPr lang="en-GB" dirty="0"/>
              <a:t>@</a:t>
            </a:r>
            <a:r>
              <a:rPr lang="en-GB" dirty="0" err="1"/>
              <a:t>MyEDF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Facebook: </a:t>
            </a:r>
            <a:r>
              <a:rPr lang="en-GB" dirty="0"/>
              <a:t>@MyEDF</a:t>
            </a:r>
          </a:p>
          <a:p>
            <a:pPr marL="0" indent="0">
              <a:buNone/>
            </a:pPr>
            <a:r>
              <a:rPr lang="en-GB" b="1" dirty="0"/>
              <a:t>Instagram: </a:t>
            </a:r>
            <a:r>
              <a:rPr lang="en-GB" dirty="0"/>
              <a:t>@</a:t>
            </a:r>
            <a:r>
              <a:rPr lang="en-GB" dirty="0" err="1"/>
              <a:t>myedf_europe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551" y="1695923"/>
            <a:ext cx="1971825" cy="2181841"/>
          </a:xfrm>
          <a:prstGeom prst="rect">
            <a:avLst/>
          </a:prstGeom>
        </p:spPr>
      </p:pic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B5B44E68-62DD-7DD3-0E62-D780B1ADA4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842" y="4125281"/>
            <a:ext cx="2300368" cy="23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Competences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7F6BD-3C55-91F6-0883-2207A1018BAD}"/>
              </a:ext>
            </a:extLst>
          </p:cNvPr>
          <p:cNvSpPr/>
          <p:nvPr/>
        </p:nvSpPr>
        <p:spPr>
          <a:xfrm>
            <a:off x="1018903" y="1489166"/>
            <a:ext cx="2886891" cy="4637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Exclusive</a:t>
            </a:r>
          </a:p>
          <a:p>
            <a:pPr algn="ctr"/>
            <a:endParaRPr lang="es-ES" sz="2800" dirty="0">
              <a:solidFill>
                <a:schemeClr val="tx1"/>
              </a:solidFill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Customs</a:t>
            </a:r>
            <a:r>
              <a:rPr lang="es-ES" dirty="0">
                <a:solidFill>
                  <a:schemeClr val="tx1"/>
                </a:solidFill>
              </a:rPr>
              <a:t> Union</a:t>
            </a: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Competition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Single </a:t>
            </a:r>
            <a:r>
              <a:rPr lang="es-ES" dirty="0" err="1">
                <a:solidFill>
                  <a:schemeClr val="tx1"/>
                </a:solidFill>
              </a:rPr>
              <a:t>currency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Maritime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conservation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Commercial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policy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International </a:t>
            </a:r>
            <a:r>
              <a:rPr lang="es-ES" dirty="0" err="1">
                <a:solidFill>
                  <a:schemeClr val="tx1"/>
                </a:solidFill>
              </a:rPr>
              <a:t>agreements</a:t>
            </a:r>
            <a:r>
              <a:rPr lang="es-ES" dirty="0">
                <a:solidFill>
                  <a:schemeClr val="tx1"/>
                </a:solidFill>
              </a:rPr>
              <a:t> (on </a:t>
            </a:r>
            <a:r>
              <a:rPr lang="es-ES" dirty="0" err="1">
                <a:solidFill>
                  <a:schemeClr val="tx1"/>
                </a:solidFill>
              </a:rPr>
              <a:t>these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subjects</a:t>
            </a:r>
            <a:r>
              <a:rPr lang="es-ES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4A44E-C786-09CB-B7F2-62E9EDBB7C27}"/>
              </a:ext>
            </a:extLst>
          </p:cNvPr>
          <p:cNvSpPr/>
          <p:nvPr/>
        </p:nvSpPr>
        <p:spPr>
          <a:xfrm>
            <a:off x="4652554" y="1489166"/>
            <a:ext cx="2886891" cy="4637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>
                <a:solidFill>
                  <a:schemeClr val="tx1"/>
                </a:solidFill>
              </a:rPr>
              <a:t>Shared</a:t>
            </a:r>
            <a:endParaRPr lang="es-ES" sz="2800" b="1" dirty="0">
              <a:solidFill>
                <a:schemeClr val="tx1"/>
              </a:solidFill>
            </a:endParaRPr>
          </a:p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Single </a:t>
            </a:r>
            <a:r>
              <a:rPr lang="es-ES" dirty="0" err="1">
                <a:solidFill>
                  <a:schemeClr val="tx1"/>
                </a:solidFill>
              </a:rPr>
              <a:t>market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Cohesion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policy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Social </a:t>
            </a:r>
            <a:r>
              <a:rPr lang="es-ES" dirty="0" err="1">
                <a:solidFill>
                  <a:schemeClr val="tx1"/>
                </a:solidFill>
              </a:rPr>
              <a:t>Affairs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Transport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Consumer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protection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Energy</a:t>
            </a: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Freedom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security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justice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Research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International </a:t>
            </a:r>
            <a:r>
              <a:rPr lang="es-ES" dirty="0" err="1">
                <a:solidFill>
                  <a:schemeClr val="tx1"/>
                </a:solidFill>
              </a:rPr>
              <a:t>Cooperation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36666-6F0D-6574-8370-FDF4DD4D446C}"/>
              </a:ext>
            </a:extLst>
          </p:cNvPr>
          <p:cNvSpPr/>
          <p:nvPr/>
        </p:nvSpPr>
        <p:spPr>
          <a:xfrm>
            <a:off x="8187940" y="1489166"/>
            <a:ext cx="2886891" cy="463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/>
              <a:t>Supporting</a:t>
            </a:r>
            <a:r>
              <a:rPr lang="es-ES" sz="2400" b="1" dirty="0"/>
              <a:t> /</a:t>
            </a:r>
            <a:r>
              <a:rPr lang="es-ES" sz="2400" b="1" dirty="0" err="1"/>
              <a:t>Coordinating</a:t>
            </a:r>
            <a:r>
              <a:rPr lang="es-ES" sz="2400" b="1" dirty="0"/>
              <a:t> / </a:t>
            </a:r>
            <a:r>
              <a:rPr lang="es-ES" sz="2400" b="1" dirty="0" err="1"/>
              <a:t>Supplementing</a:t>
            </a:r>
            <a:endParaRPr lang="es-ES" sz="2400" b="1" dirty="0"/>
          </a:p>
          <a:p>
            <a:pPr algn="ctr"/>
            <a:endParaRPr lang="es-ES" dirty="0"/>
          </a:p>
          <a:p>
            <a:pPr algn="ctr"/>
            <a:r>
              <a:rPr lang="es-ES" dirty="0"/>
              <a:t>Culture</a:t>
            </a:r>
          </a:p>
          <a:p>
            <a:pPr algn="ctr"/>
            <a:r>
              <a:rPr lang="es-ES" dirty="0" err="1"/>
              <a:t>Employment</a:t>
            </a:r>
            <a:endParaRPr lang="es-ES" dirty="0"/>
          </a:p>
          <a:p>
            <a:pPr algn="ctr"/>
            <a:r>
              <a:rPr lang="es-ES" dirty="0" err="1"/>
              <a:t>Education</a:t>
            </a:r>
            <a:endParaRPr lang="es-ES" dirty="0"/>
          </a:p>
          <a:p>
            <a:pPr algn="ctr"/>
            <a:r>
              <a:rPr lang="es-ES" dirty="0" err="1"/>
              <a:t>Vocational</a:t>
            </a:r>
            <a:r>
              <a:rPr lang="es-ES" dirty="0"/>
              <a:t> Training</a:t>
            </a:r>
          </a:p>
          <a:p>
            <a:pPr algn="ctr"/>
            <a:r>
              <a:rPr lang="es-ES" dirty="0" err="1"/>
              <a:t>Youth</a:t>
            </a:r>
            <a:endParaRPr lang="es-ES" dirty="0"/>
          </a:p>
          <a:p>
            <a:pPr algn="ctr"/>
            <a:r>
              <a:rPr lang="es-ES" dirty="0"/>
              <a:t>Sport</a:t>
            </a:r>
          </a:p>
          <a:p>
            <a:pPr algn="ctr"/>
            <a:r>
              <a:rPr lang="es-ES" dirty="0" err="1"/>
              <a:t>Health</a:t>
            </a:r>
            <a:endParaRPr lang="es-ES" dirty="0"/>
          </a:p>
          <a:p>
            <a:pPr algn="ctr"/>
            <a:r>
              <a:rPr lang="es-ES" dirty="0" err="1"/>
              <a:t>Tourism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9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Legal instruments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3170C970-7E65-3E88-C43E-8569E38509D3}"/>
              </a:ext>
            </a:extLst>
          </p:cNvPr>
          <p:cNvSpPr txBox="1"/>
          <p:nvPr/>
        </p:nvSpPr>
        <p:spPr>
          <a:xfrm>
            <a:off x="559231" y="1369392"/>
            <a:ext cx="11536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Regulations: </a:t>
            </a:r>
            <a:r>
              <a:rPr lang="en-US" sz="2400" dirty="0"/>
              <a:t>A "regulation" is a binding legislative act. It must be applied in its entirety across the EU.  </a:t>
            </a:r>
          </a:p>
          <a:p>
            <a:r>
              <a:rPr lang="en-US" sz="2400" b="1" dirty="0"/>
              <a:t>Directives: </a:t>
            </a:r>
            <a:r>
              <a:rPr lang="en-US" sz="2400" dirty="0"/>
              <a:t>A "directive" is a legislative act that sets out a goal that all EU countries must achieve. However, it is up to the individual countries to devise their own laws on how to reach these goals.  </a:t>
            </a:r>
          </a:p>
          <a:p>
            <a:r>
              <a:rPr lang="en-US" sz="2400" b="1" dirty="0"/>
              <a:t>Decisions: </a:t>
            </a:r>
            <a:r>
              <a:rPr lang="en-US" sz="2400" dirty="0"/>
              <a:t>A "decision" is binding on those to whom it is addressed (e.g. an EU country or an individual company) and is directly applicable.  </a:t>
            </a:r>
          </a:p>
          <a:p>
            <a:r>
              <a:rPr lang="en-US" sz="2400" b="1" dirty="0"/>
              <a:t>Recommendations: </a:t>
            </a:r>
            <a:r>
              <a:rPr lang="en-US" sz="2400" dirty="0"/>
              <a:t>A "recommendation" is not binding. A recommendation allows the institutions to make their views known and to suggest a line of action without imposing any legal obligation on those to whom it is addressed. </a:t>
            </a:r>
          </a:p>
          <a:p>
            <a:r>
              <a:rPr lang="en-US" sz="2400" b="1" dirty="0"/>
              <a:t>Opinions: </a:t>
            </a:r>
            <a:r>
              <a:rPr lang="en-US" sz="2400" dirty="0"/>
              <a:t>An "opinion" is an instrument that allows the institutions to make a statement in a non-binding fashion, in other words without imposing any legal obligation on those to whom it is addressed. </a:t>
            </a:r>
          </a:p>
        </p:txBody>
      </p:sp>
    </p:spTree>
    <p:extLst>
      <p:ext uri="{BB962C8B-B14F-4D97-AF65-F5344CB8AC3E}">
        <p14:creationId xmlns:p14="http://schemas.microsoft.com/office/powerpoint/2010/main" val="13242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The European Institutions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F39EF-EB04-905A-E888-9DE91115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325" y="1127949"/>
            <a:ext cx="7194399" cy="54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does the EU work? 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The EU Institutions | EU-US Relations | European Parliament Liaison Office  in Washington">
            <a:extLst>
              <a:ext uri="{FF2B5EF4-FFF2-40B4-BE49-F238E27FC236}">
                <a16:creationId xmlns:a16="http://schemas.microsoft.com/office/drawing/2014/main" id="{285713C6-2170-B715-8F00-7D9FCDBB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43" y="1616251"/>
            <a:ext cx="8456084" cy="43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3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does the EU work? 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7" name="Online Media 6" title="Codecision: Press START to see how it works">
            <a:hlinkClick r:id="" action="ppaction://media"/>
            <a:extLst>
              <a:ext uri="{FF2B5EF4-FFF2-40B4-BE49-F238E27FC236}">
                <a16:creationId xmlns:a16="http://schemas.microsoft.com/office/drawing/2014/main" id="{67DCEF68-ED2E-DC4E-B122-1659F49CB5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1908" y="1127949"/>
            <a:ext cx="9791338" cy="55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to advocate in the EU?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8C1E55E9-E7AD-0D08-7BA0-B3428B6B007B}"/>
              </a:ext>
            </a:extLst>
          </p:cNvPr>
          <p:cNvSpPr txBox="1"/>
          <p:nvPr/>
        </p:nvSpPr>
        <p:spPr>
          <a:xfrm>
            <a:off x="327512" y="1424275"/>
            <a:ext cx="115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Relevant concepts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A9A3BE2C-2AD4-96CE-BE51-D9E70C106A6B}"/>
              </a:ext>
            </a:extLst>
          </p:cNvPr>
          <p:cNvSpPr txBox="1"/>
          <p:nvPr/>
        </p:nvSpPr>
        <p:spPr>
          <a:xfrm>
            <a:off x="953791" y="2312187"/>
            <a:ext cx="10284417" cy="27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and data support (renowned experts)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meet the timing and agenda…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or you create the interest.</a:t>
            </a:r>
          </a:p>
        </p:txBody>
      </p:sp>
    </p:spTree>
    <p:extLst>
      <p:ext uri="{BB962C8B-B14F-4D97-AF65-F5344CB8AC3E}">
        <p14:creationId xmlns:p14="http://schemas.microsoft.com/office/powerpoint/2010/main" val="381927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D19C31B-BCB4-1EFD-B31E-EB24C584D5A5}"/>
              </a:ext>
            </a:extLst>
          </p:cNvPr>
          <p:cNvSpPr/>
          <p:nvPr/>
        </p:nvSpPr>
        <p:spPr>
          <a:xfrm>
            <a:off x="433953" y="423104"/>
            <a:ext cx="8152109" cy="604434"/>
          </a:xfrm>
          <a:prstGeom prst="rect">
            <a:avLst/>
          </a:prstGeom>
          <a:solidFill>
            <a:srgbClr val="1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1" y="384685"/>
            <a:ext cx="10515600" cy="70484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How to advocate in the EU?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8C1E55E9-E7AD-0D08-7BA0-B3428B6B007B}"/>
              </a:ext>
            </a:extLst>
          </p:cNvPr>
          <p:cNvSpPr txBox="1"/>
          <p:nvPr/>
        </p:nvSpPr>
        <p:spPr>
          <a:xfrm>
            <a:off x="327512" y="1581029"/>
            <a:ext cx="115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Commission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041E3A8B-207D-6DA7-7831-B68E7FD2A09C}"/>
              </a:ext>
            </a:extLst>
          </p:cNvPr>
          <p:cNvSpPr txBox="1"/>
          <p:nvPr/>
        </p:nvSpPr>
        <p:spPr>
          <a:xfrm>
            <a:off x="953791" y="2312187"/>
            <a:ext cx="7341123" cy="27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to find the correct person!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before the proposals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 in the consultations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in touch and inform them about recent findings and problems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CBFFEF-2AF4-B5A1-8D3E-2D886E258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496" y="1261280"/>
            <a:ext cx="3677992" cy="531170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E861B6-DE15-B217-6631-0871BB3BC7CE}"/>
              </a:ext>
            </a:extLst>
          </p:cNvPr>
          <p:cNvCxnSpPr/>
          <p:nvPr/>
        </p:nvCxnSpPr>
        <p:spPr>
          <a:xfrm>
            <a:off x="7132320" y="2730137"/>
            <a:ext cx="901337" cy="31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7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3139957FA64942B449677A35AF2335" ma:contentTypeVersion="19" ma:contentTypeDescription="Create a new document." ma:contentTypeScope="" ma:versionID="dd01632593160703ce5ebbc1322de0fb">
  <xsd:schema xmlns:xsd="http://www.w3.org/2001/XMLSchema" xmlns:xs="http://www.w3.org/2001/XMLSchema" xmlns:p="http://schemas.microsoft.com/office/2006/metadata/properties" xmlns:ns2="0fe2a510-a2c2-4b20-ace0-d2dc9aae6186" xmlns:ns3="ac37fd43-1c6c-4dd3-9001-a3de47387395" targetNamespace="http://schemas.microsoft.com/office/2006/metadata/properties" ma:root="true" ma:fieldsID="6e8682db00cf36735f9879241837d5fa" ns2:_="" ns3:_="">
    <xsd:import namespace="0fe2a510-a2c2-4b20-ace0-d2dc9aae6186"/>
    <xsd:import namespace="ac37fd43-1c6c-4dd3-9001-a3de473873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Person" minOccurs="0"/>
                <xsd:element ref="ns2:Topic" minOccurs="0"/>
                <xsd:element ref="ns2:Dat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2a510-a2c2-4b20-ace0-d2dc9aae6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Person" ma:index="12" nillable="true" ma:displayName="Person" ma:format="Dropdown" ma:internalName="Person">
      <xsd:simpleType>
        <xsd:restriction base="dms:Text">
          <xsd:maxLength value="255"/>
        </xsd:restriction>
      </xsd:simpleType>
    </xsd:element>
    <xsd:element name="Topic" ma:index="13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269641-27d2-45e3-b2ce-fef808aaf9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7fd43-1c6c-4dd3-9001-a3de4738739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173956e-a9ea-4766-8ed9-c4fcabb95b12}" ma:internalName="TaxCatchAll" ma:showField="CatchAllData" ma:web="ac37fd43-1c6c-4dd3-9001-a3de473873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0fe2a510-a2c2-4b20-ace0-d2dc9aae6186" xsi:nil="true"/>
    <lcf76f155ced4ddcb4097134ff3c332f xmlns="0fe2a510-a2c2-4b20-ace0-d2dc9aae6186">
      <Terms xmlns="http://schemas.microsoft.com/office/infopath/2007/PartnerControls"/>
    </lcf76f155ced4ddcb4097134ff3c332f>
    <Person xmlns="0fe2a510-a2c2-4b20-ace0-d2dc9aae6186" xsi:nil="true"/>
    <TaxCatchAll xmlns="ac37fd43-1c6c-4dd3-9001-a3de47387395" xsi:nil="true"/>
    <Date xmlns="0fe2a510-a2c2-4b20-ace0-d2dc9aae6186" xsi:nil="true"/>
  </documentManagement>
</p:properties>
</file>

<file path=customXml/itemProps1.xml><?xml version="1.0" encoding="utf-8"?>
<ds:datastoreItem xmlns:ds="http://schemas.openxmlformats.org/officeDocument/2006/customXml" ds:itemID="{ABBB908A-8BFC-485B-B527-C3B3C0C921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E05C1B-6850-4C1E-A05A-96476A9765FE}"/>
</file>

<file path=customXml/itemProps3.xml><?xml version="1.0" encoding="utf-8"?>
<ds:datastoreItem xmlns:ds="http://schemas.openxmlformats.org/officeDocument/2006/customXml" ds:itemID="{B3FD9DD9-248D-417B-B59A-597B92E6E649}"/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2235</Words>
  <Application>Microsoft Office PowerPoint</Application>
  <PresentationFormat>Widescreen</PresentationFormat>
  <Paragraphs>393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overpass</vt:lpstr>
      <vt:lpstr>Verdana</vt:lpstr>
      <vt:lpstr>Wingdings</vt:lpstr>
      <vt:lpstr>Office Theme</vt:lpstr>
      <vt:lpstr>European Union Advocacy in practice</vt:lpstr>
      <vt:lpstr>The European Treaties</vt:lpstr>
      <vt:lpstr>Competences</vt:lpstr>
      <vt:lpstr>Legal instruments</vt:lpstr>
      <vt:lpstr>The European Institutions</vt:lpstr>
      <vt:lpstr>How does the EU work? </vt:lpstr>
      <vt:lpstr>How does the EU work? </vt:lpstr>
      <vt:lpstr>How to advocate in the EU?</vt:lpstr>
      <vt:lpstr>How to advocate in the EU?</vt:lpstr>
      <vt:lpstr>How to advocate in the EU?</vt:lpstr>
      <vt:lpstr>How to advocate in the EU?</vt:lpstr>
      <vt:lpstr>How to advocate in the EU?</vt:lpstr>
      <vt:lpstr>How to advocate in the EU?</vt:lpstr>
      <vt:lpstr>What is EDF? </vt:lpstr>
      <vt:lpstr>What do we do?</vt:lpstr>
      <vt:lpstr>What we do</vt:lpstr>
      <vt:lpstr>Areas of work</vt:lpstr>
      <vt:lpstr>Some of our successful advocacy</vt:lpstr>
      <vt:lpstr>Who are our members?</vt:lpstr>
      <vt:lpstr>How do we work? Governance </vt:lpstr>
      <vt:lpstr>What is our structure?</vt:lpstr>
      <vt:lpstr>Email expert groups</vt:lpstr>
      <vt:lpstr>Secretariat</vt:lpstr>
      <vt:lpstr>Internal Communication</vt:lpstr>
      <vt:lpstr>External Communication</vt:lpstr>
      <vt:lpstr>Some of our current campaigns</vt:lpstr>
      <vt:lpstr>What can you do?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Catherine Naughton</dc:creator>
  <cp:lastModifiedBy>Phillipa Tucker</cp:lastModifiedBy>
  <cp:revision>47</cp:revision>
  <dcterms:created xsi:type="dcterms:W3CDTF">2019-03-25T10:17:14Z</dcterms:created>
  <dcterms:modified xsi:type="dcterms:W3CDTF">2022-10-10T08:19:28Z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0x010100E63139957FA64942B449677A35AF2335</vt:lpwstr>
  </property>
</Properties>
</file>