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39" r:id="rId3"/>
    <p:sldId id="349" r:id="rId4"/>
    <p:sldId id="350" r:id="rId5"/>
    <p:sldId id="334" r:id="rId6"/>
    <p:sldId id="353" r:id="rId7"/>
    <p:sldId id="35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704" autoAdjust="0"/>
  </p:normalViewPr>
  <p:slideViewPr>
    <p:cSldViewPr snapToGrid="0">
      <p:cViewPr varScale="1">
        <p:scale>
          <a:sx n="65" d="100"/>
          <a:sy n="65" d="100"/>
        </p:scale>
        <p:origin x="13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B6C69-F9C8-476A-A22F-04F238FB09DF}" type="datetimeFigureOut">
              <a:rPr lang="en-GB" smtClean="0"/>
              <a:t>04/10/2022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637DA-ECFF-4E30-8019-BCDA5E2DDE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41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74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888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037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6951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5707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5222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188698-E434-44BA-802E-64969758A9A1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0320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7" name="Rectangle 6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2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47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21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9" name="Rectangle 8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48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70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8" name="Rectangle 7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34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85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276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01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57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383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2FB7-52F7-47EC-87D7-765A0F918F4F}" type="datetimeFigureOut">
              <a:rPr lang="fr-BE" smtClean="0"/>
              <a:t>04-10-22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882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477064"/>
            <a:ext cx="9144000" cy="1283136"/>
          </a:xfrm>
        </p:spPr>
        <p:txBody>
          <a:bodyPr>
            <a:noAutofit/>
          </a:bodyPr>
          <a:lstStyle/>
          <a:p>
            <a:r>
              <a:rPr lang="en-US" sz="3200" dirty="0"/>
              <a:t>CRPD and Equality and Intersectionality</a:t>
            </a:r>
            <a:endParaRPr lang="fr-BE" sz="32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899" y="5287108"/>
            <a:ext cx="9144000" cy="1050704"/>
          </a:xfrm>
        </p:spPr>
        <p:txBody>
          <a:bodyPr>
            <a:normAutofit/>
          </a:bodyPr>
          <a:lstStyle/>
          <a:p>
            <a:r>
              <a:rPr lang="en-US" sz="2800" dirty="0"/>
              <a:t>Marine Uldry, EDF Senior Human Rights Officer</a:t>
            </a:r>
          </a:p>
          <a:p>
            <a:r>
              <a:rPr lang="en-US" dirty="0"/>
              <a:t>12 October 2022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027" y="517107"/>
            <a:ext cx="2595744" cy="287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77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818147"/>
            <a:ext cx="11228386" cy="418583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Working on the implementation of the UN Disability Rights Convention</a:t>
            </a:r>
            <a:endParaRPr lang="en-BE" sz="40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53852"/>
            <a:ext cx="10515600" cy="2695073"/>
          </a:xfrm>
        </p:spPr>
        <p:txBody>
          <a:bodyPr>
            <a:normAutofit/>
          </a:bodyPr>
          <a:lstStyle/>
          <a:p>
            <a:r>
              <a:rPr lang="fr-BE" sz="3200" dirty="0"/>
              <a:t>Convention </a:t>
            </a:r>
            <a:r>
              <a:rPr lang="fr-BE" sz="3200" dirty="0" err="1"/>
              <a:t>ratified</a:t>
            </a:r>
            <a:r>
              <a:rPr lang="fr-BE" sz="3200" dirty="0"/>
              <a:t> by the European Union and all </a:t>
            </a:r>
            <a:r>
              <a:rPr lang="fr-BE" sz="3200" dirty="0" err="1"/>
              <a:t>its</a:t>
            </a:r>
            <a:r>
              <a:rPr lang="fr-BE" sz="3200" dirty="0"/>
              <a:t> </a:t>
            </a:r>
            <a:r>
              <a:rPr lang="fr-BE" sz="3200" dirty="0" err="1"/>
              <a:t>Member</a:t>
            </a:r>
            <a:r>
              <a:rPr lang="fr-BE" sz="3200" dirty="0"/>
              <a:t> States </a:t>
            </a:r>
          </a:p>
          <a:p>
            <a:r>
              <a:rPr lang="fr-BE" sz="3200" dirty="0"/>
              <a:t>The EU </a:t>
            </a:r>
            <a:r>
              <a:rPr lang="fr-BE" sz="3200" dirty="0" err="1"/>
              <a:t>needs</a:t>
            </a:r>
            <a:r>
              <a:rPr lang="fr-BE" sz="3200" dirty="0"/>
              <a:t> to </a:t>
            </a:r>
            <a:r>
              <a:rPr lang="fr-BE" sz="3200" dirty="0" err="1"/>
              <a:t>implement</a:t>
            </a:r>
            <a:r>
              <a:rPr lang="fr-BE" sz="3200" dirty="0"/>
              <a:t> </a:t>
            </a:r>
            <a:r>
              <a:rPr lang="fr-BE" sz="3200" dirty="0" err="1"/>
              <a:t>it</a:t>
            </a:r>
            <a:r>
              <a:rPr lang="fr-BE" sz="3200" dirty="0"/>
              <a:t> in </a:t>
            </a:r>
            <a:r>
              <a:rPr lang="fr-BE" sz="3200" dirty="0" err="1"/>
              <a:t>its</a:t>
            </a:r>
            <a:r>
              <a:rPr lang="fr-BE" sz="3200" dirty="0"/>
              <a:t> </a:t>
            </a:r>
            <a:r>
              <a:rPr lang="fr-BE" sz="3200" dirty="0" err="1"/>
              <a:t>laws</a:t>
            </a:r>
            <a:r>
              <a:rPr lang="fr-BE" sz="3200" dirty="0"/>
              <a:t> and </a:t>
            </a:r>
            <a:r>
              <a:rPr lang="fr-BE" sz="3200" dirty="0" err="1"/>
              <a:t>policy</a:t>
            </a:r>
            <a:r>
              <a:rPr lang="fr-BE" sz="3200" dirty="0"/>
              <a:t>, and as public administration</a:t>
            </a:r>
          </a:p>
          <a:p>
            <a:r>
              <a:rPr lang="fr-BE" sz="3200" dirty="0" err="1"/>
              <a:t>Competences</a:t>
            </a:r>
            <a:r>
              <a:rPr lang="fr-BE" sz="3200" dirty="0"/>
              <a:t> are </a:t>
            </a:r>
            <a:r>
              <a:rPr lang="fr-BE" sz="3200" dirty="0" err="1"/>
              <a:t>shared</a:t>
            </a:r>
            <a:r>
              <a:rPr lang="fr-BE" sz="3200" dirty="0"/>
              <a:t> </a:t>
            </a:r>
            <a:r>
              <a:rPr lang="fr-BE" sz="3200" dirty="0" err="1"/>
              <a:t>with</a:t>
            </a:r>
            <a:r>
              <a:rPr lang="fr-BE" sz="3200" dirty="0"/>
              <a:t> </a:t>
            </a:r>
            <a:r>
              <a:rPr lang="fr-BE" sz="3200" dirty="0" err="1"/>
              <a:t>Member</a:t>
            </a:r>
            <a:r>
              <a:rPr lang="fr-BE" sz="3200" dirty="0"/>
              <a:t> States </a:t>
            </a:r>
          </a:p>
          <a:p>
            <a:pPr marL="0" indent="0">
              <a:buNone/>
            </a:pPr>
            <a:endParaRPr lang="en-BE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0F53B8-20EC-56B7-BA6A-46ED88CD31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699" y="1882363"/>
            <a:ext cx="5632602" cy="166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5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818147"/>
            <a:ext cx="11228386" cy="418583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Working on the implementation of the UN Disability Rights Convention</a:t>
            </a:r>
            <a:endParaRPr lang="en-BE" sz="40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097" y="2021305"/>
            <a:ext cx="7191702" cy="43794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sz="3600" dirty="0"/>
              <a:t>As </a:t>
            </a:r>
            <a:r>
              <a:rPr lang="fr-BE" sz="3600" dirty="0" err="1"/>
              <a:t>umbrella</a:t>
            </a:r>
            <a:r>
              <a:rPr lang="fr-BE" sz="3600" dirty="0"/>
              <a:t> </a:t>
            </a:r>
            <a:r>
              <a:rPr lang="fr-BE" sz="3600" b="1" dirty="0" err="1"/>
              <a:t>disability</a:t>
            </a:r>
            <a:r>
              <a:rPr lang="fr-BE" sz="3600" b="1" dirty="0"/>
              <a:t> </a:t>
            </a:r>
            <a:r>
              <a:rPr lang="fr-BE" sz="3600" b="1" dirty="0" err="1"/>
              <a:t>rights</a:t>
            </a:r>
            <a:r>
              <a:rPr lang="fr-BE" sz="3600" b="1" dirty="0"/>
              <a:t> organisation</a:t>
            </a:r>
            <a:r>
              <a:rPr lang="fr-BE" sz="3600" dirty="0"/>
              <a:t>, </a:t>
            </a:r>
            <a:r>
              <a:rPr lang="fr-BE" sz="3600" dirty="0" err="1"/>
              <a:t>with</a:t>
            </a:r>
            <a:r>
              <a:rPr lang="fr-BE" sz="3600" dirty="0"/>
              <a:t> </a:t>
            </a:r>
            <a:r>
              <a:rPr lang="fr-BE" sz="3600" dirty="0" err="1"/>
              <a:t>our</a:t>
            </a:r>
            <a:r>
              <a:rPr lang="fr-BE" sz="3600" dirty="0"/>
              <a:t> European and national </a:t>
            </a:r>
            <a:r>
              <a:rPr lang="fr-BE" sz="3600" dirty="0" err="1"/>
              <a:t>members</a:t>
            </a:r>
            <a:r>
              <a:rPr lang="fr-BE" sz="3600" dirty="0"/>
              <a:t> </a:t>
            </a:r>
          </a:p>
          <a:p>
            <a:pPr marL="0" indent="0">
              <a:buNone/>
            </a:pPr>
            <a:endParaRPr lang="fr-BE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sz="3600" dirty="0"/>
              <a:t>As </a:t>
            </a:r>
            <a:r>
              <a:rPr lang="fr-BE" sz="3600" dirty="0" err="1"/>
              <a:t>Member</a:t>
            </a:r>
            <a:r>
              <a:rPr lang="fr-BE" sz="3600" dirty="0"/>
              <a:t> of the </a:t>
            </a:r>
            <a:r>
              <a:rPr lang="fr-BE" sz="3600" b="1" dirty="0"/>
              <a:t>EU CRPD Monitoring Framework </a:t>
            </a:r>
          </a:p>
          <a:p>
            <a:pPr>
              <a:buFont typeface="Wingdings" panose="05000000000000000000" pitchFamily="2" charset="2"/>
              <a:buChar char="ü"/>
            </a:pPr>
            <a:endParaRPr lang="fr-BE" sz="3200" dirty="0"/>
          </a:p>
          <a:p>
            <a:pPr marL="0" indent="0">
              <a:buNone/>
            </a:pPr>
            <a:endParaRPr lang="en-BE" sz="3200" dirty="0"/>
          </a:p>
        </p:txBody>
      </p:sp>
      <p:pic>
        <p:nvPicPr>
          <p:cNvPr id="5" name="Picture 4" descr="A close-up of a candy bar&#10;&#10;Description automatically generated with medium confidence">
            <a:extLst>
              <a:ext uri="{FF2B5EF4-FFF2-40B4-BE49-F238E27FC236}">
                <a16:creationId xmlns:a16="http://schemas.microsoft.com/office/drawing/2014/main" id="{618A7277-45D2-B025-BAA8-B73567BAE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1686760"/>
            <a:ext cx="2997200" cy="425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29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818147"/>
            <a:ext cx="11228386" cy="418583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Working on the implementation of the UN Disability Rights Convention</a:t>
            </a:r>
            <a:endParaRPr lang="en-BE" sz="40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097" y="2021305"/>
            <a:ext cx="7191702" cy="43794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BE" sz="3200" b="1" dirty="0" err="1"/>
              <a:t>Advocating</a:t>
            </a:r>
            <a:r>
              <a:rPr lang="fr-BE" sz="3200" b="1" dirty="0"/>
              <a:t> and </a:t>
            </a:r>
            <a:r>
              <a:rPr lang="fr-BE" sz="3200" b="1" dirty="0" err="1"/>
              <a:t>campaigning</a:t>
            </a:r>
            <a:r>
              <a:rPr lang="fr-BE" sz="3200" b="1" dirty="0"/>
              <a:t> </a:t>
            </a:r>
            <a:r>
              <a:rPr lang="fr-BE" sz="3200" dirty="0"/>
              <a:t>to the European Commission, Council and </a:t>
            </a:r>
            <a:r>
              <a:rPr lang="fr-BE" sz="3200" dirty="0" err="1"/>
              <a:t>Parliament</a:t>
            </a:r>
            <a:r>
              <a:rPr lang="fr-BE" sz="3200" dirty="0"/>
              <a:t>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BE" sz="3200" b="1" dirty="0"/>
              <a:t>Monitoring</a:t>
            </a:r>
            <a:r>
              <a:rPr lang="fr-BE" sz="3200" dirty="0"/>
              <a:t>: EDF Human Rights Reports, Alternative report to the UN </a:t>
            </a:r>
            <a:r>
              <a:rPr lang="fr-BE" sz="3200" dirty="0" err="1"/>
              <a:t>Committee</a:t>
            </a:r>
            <a:r>
              <a:rPr lang="fr-BE" sz="3200" dirty="0"/>
              <a:t>, topic </a:t>
            </a:r>
            <a:r>
              <a:rPr lang="fr-BE" sz="3200" dirty="0" err="1"/>
              <a:t>specific</a:t>
            </a:r>
            <a:r>
              <a:rPr lang="fr-BE" sz="3200" dirty="0"/>
              <a:t> reports, etc. </a:t>
            </a:r>
          </a:p>
          <a:p>
            <a:pPr>
              <a:buFont typeface="Wingdings" panose="05000000000000000000" pitchFamily="2" charset="2"/>
              <a:buChar char="ü"/>
            </a:pPr>
            <a:endParaRPr lang="fr-BE" sz="3200" dirty="0"/>
          </a:p>
          <a:p>
            <a:pPr marL="0" indent="0">
              <a:buNone/>
            </a:pPr>
            <a:endParaRPr lang="en-BE" sz="3200" dirty="0"/>
          </a:p>
        </p:txBody>
      </p:sp>
      <p:pic>
        <p:nvPicPr>
          <p:cNvPr id="5" name="Picture 4" descr="A close-up of a candy bar&#10;&#10;Description automatically generated with medium confidence">
            <a:extLst>
              <a:ext uri="{FF2B5EF4-FFF2-40B4-BE49-F238E27FC236}">
                <a16:creationId xmlns:a16="http://schemas.microsoft.com/office/drawing/2014/main" id="{618A7277-45D2-B025-BAA8-B73567BAE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1686760"/>
            <a:ext cx="2997200" cy="425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101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659684"/>
            <a:ext cx="11228386" cy="504857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accent1"/>
                </a:solidFill>
              </a:rPr>
              <a:t>Equality and Intersectionality </a:t>
            </a:r>
            <a:r>
              <a:rPr lang="en-US" sz="4800" b="1" dirty="0">
                <a:solidFill>
                  <a:schemeClr val="accent1"/>
                </a:solidFill>
              </a:rPr>
              <a:t> </a:t>
            </a:r>
            <a:endParaRPr lang="en-BE" sz="48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4" y="1705709"/>
            <a:ext cx="6705600" cy="4273263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fr-BE" sz="3600" dirty="0" err="1"/>
              <a:t>Commissioner</a:t>
            </a:r>
            <a:r>
              <a:rPr lang="fr-BE" sz="3600" dirty="0"/>
              <a:t> for Equality</a:t>
            </a:r>
          </a:p>
          <a:p>
            <a:pPr>
              <a:spcAft>
                <a:spcPts val="1200"/>
              </a:spcAft>
            </a:pPr>
            <a:r>
              <a:rPr lang="fr-BE" sz="3600" dirty="0"/>
              <a:t>Disability and Inclusion Unit  </a:t>
            </a:r>
          </a:p>
          <a:p>
            <a:pPr>
              <a:spcAft>
                <a:spcPts val="1200"/>
              </a:spcAft>
            </a:pPr>
            <a:r>
              <a:rPr lang="fr-BE" sz="3600" dirty="0"/>
              <a:t>Equality </a:t>
            </a:r>
            <a:r>
              <a:rPr lang="fr-BE" sz="3600" dirty="0" err="1"/>
              <a:t>Task</a:t>
            </a:r>
            <a:r>
              <a:rPr lang="fr-BE" sz="3600" dirty="0"/>
              <a:t> Force </a:t>
            </a:r>
          </a:p>
          <a:p>
            <a:pPr>
              <a:spcAft>
                <a:spcPts val="1200"/>
              </a:spcAft>
            </a:pPr>
            <a:r>
              <a:rPr lang="fr-BE" sz="3600" dirty="0"/>
              <a:t>Equality and </a:t>
            </a:r>
            <a:r>
              <a:rPr lang="fr-BE" sz="3600" dirty="0" err="1"/>
              <a:t>intersectionality</a:t>
            </a:r>
            <a:r>
              <a:rPr lang="fr-BE" sz="3600" dirty="0"/>
              <a:t> initiatives: </a:t>
            </a:r>
            <a:r>
              <a:rPr lang="fr-BE" sz="3600" dirty="0" err="1"/>
              <a:t>disability</a:t>
            </a:r>
            <a:r>
              <a:rPr lang="fr-BE" sz="3600" dirty="0"/>
              <a:t>, </a:t>
            </a:r>
            <a:r>
              <a:rPr lang="fr-BE" sz="3600" dirty="0" err="1"/>
              <a:t>women</a:t>
            </a:r>
            <a:r>
              <a:rPr lang="fr-BE" sz="3600" dirty="0"/>
              <a:t>, anti-</a:t>
            </a:r>
            <a:r>
              <a:rPr lang="fr-BE" sz="3600" dirty="0" err="1"/>
              <a:t>racism</a:t>
            </a:r>
            <a:r>
              <a:rPr lang="fr-BE" sz="3600" dirty="0"/>
              <a:t>, Roma, LGBTI, </a:t>
            </a:r>
            <a:r>
              <a:rPr lang="fr-BE" sz="3600" dirty="0" err="1"/>
              <a:t>refugees</a:t>
            </a:r>
            <a:r>
              <a:rPr lang="fr-BE" sz="3600" dirty="0"/>
              <a:t> and migrants  </a:t>
            </a:r>
          </a:p>
        </p:txBody>
      </p:sp>
      <p:pic>
        <p:nvPicPr>
          <p:cNvPr id="6" name="Picture 5" descr="A person and person shaking hands&#10;&#10;Description automatically generated with medium confidence">
            <a:extLst>
              <a:ext uri="{FF2B5EF4-FFF2-40B4-BE49-F238E27FC236}">
                <a16:creationId xmlns:a16="http://schemas.microsoft.com/office/drawing/2014/main" id="{4EA2F0DC-9250-7461-F6AB-012A148D095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1" t="5057" r="20421"/>
          <a:stretch/>
        </p:blipFill>
        <p:spPr>
          <a:xfrm>
            <a:off x="610688" y="1486368"/>
            <a:ext cx="4369675" cy="471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4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659684"/>
            <a:ext cx="11228386" cy="504857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accent1"/>
                </a:solidFill>
              </a:rPr>
              <a:t>Equality and Intersectionality </a:t>
            </a:r>
            <a:r>
              <a:rPr lang="en-US" sz="4800" b="1" dirty="0">
                <a:solidFill>
                  <a:schemeClr val="accent1"/>
                </a:solidFill>
              </a:rPr>
              <a:t> </a:t>
            </a:r>
            <a:endParaRPr lang="en-BE" sz="48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88" y="1768771"/>
            <a:ext cx="11581312" cy="508922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BE" sz="3600" dirty="0"/>
              <a:t>Horizontal </a:t>
            </a:r>
            <a:r>
              <a:rPr lang="fr-BE" sz="3600" dirty="0" err="1"/>
              <a:t>Equal</a:t>
            </a:r>
            <a:r>
              <a:rPr lang="fr-BE" sz="3600" dirty="0"/>
              <a:t> </a:t>
            </a:r>
            <a:r>
              <a:rPr lang="fr-BE" sz="3600" dirty="0" err="1"/>
              <a:t>Treatment</a:t>
            </a:r>
            <a:r>
              <a:rPr lang="fr-BE" sz="3600" dirty="0"/>
              <a:t> Directive (</a:t>
            </a:r>
            <a:r>
              <a:rPr lang="fr-BE" sz="3600" dirty="0" err="1"/>
              <a:t>blocked</a:t>
            </a:r>
            <a:r>
              <a:rPr lang="fr-BE" sz="3600" dirty="0"/>
              <a:t>)</a:t>
            </a:r>
          </a:p>
          <a:p>
            <a:pPr>
              <a:spcAft>
                <a:spcPts val="1200"/>
              </a:spcAft>
            </a:pPr>
            <a:r>
              <a:rPr lang="fr-BE" sz="3600" dirty="0"/>
              <a:t>Standards for Equality Bodies (</a:t>
            </a:r>
            <a:r>
              <a:rPr lang="fr-BE" sz="3600" dirty="0" err="1"/>
              <a:t>upcoming</a:t>
            </a:r>
            <a:r>
              <a:rPr lang="fr-BE" sz="3600" dirty="0"/>
              <a:t>) </a:t>
            </a:r>
          </a:p>
          <a:p>
            <a:pPr>
              <a:spcAft>
                <a:spcPts val="1200"/>
              </a:spcAft>
            </a:pPr>
            <a:r>
              <a:rPr lang="fr-BE" sz="3600" dirty="0" err="1"/>
              <a:t>Victims</a:t>
            </a:r>
            <a:r>
              <a:rPr lang="fr-BE" sz="3600" dirty="0"/>
              <a:t>’ Rights Directive (</a:t>
            </a:r>
            <a:r>
              <a:rPr lang="fr-BE" sz="3600" dirty="0" err="1"/>
              <a:t>soon</a:t>
            </a:r>
            <a:r>
              <a:rPr lang="fr-BE" sz="3600" dirty="0"/>
              <a:t> </a:t>
            </a:r>
            <a:r>
              <a:rPr lang="fr-BE" sz="3600" dirty="0" err="1"/>
              <a:t>revised</a:t>
            </a:r>
            <a:r>
              <a:rPr lang="fr-BE" sz="3600" dirty="0"/>
              <a:t>) </a:t>
            </a:r>
          </a:p>
          <a:p>
            <a:pPr marL="0" indent="0">
              <a:spcAft>
                <a:spcPts val="1200"/>
              </a:spcAft>
              <a:buNone/>
            </a:pPr>
            <a:endParaRPr lang="fr-BE" sz="3600" dirty="0"/>
          </a:p>
          <a:p>
            <a:pPr>
              <a:spcAft>
                <a:spcPts val="1200"/>
              </a:spcAft>
            </a:pPr>
            <a:endParaRPr lang="fr-BE" sz="3600" dirty="0"/>
          </a:p>
        </p:txBody>
      </p:sp>
      <p:pic>
        <p:nvPicPr>
          <p:cNvPr id="6" name="Picture 5" descr="A group of people in clothing&#10;&#10;Description automatically generated with medium confidence">
            <a:extLst>
              <a:ext uri="{FF2B5EF4-FFF2-40B4-BE49-F238E27FC236}">
                <a16:creationId xmlns:a16="http://schemas.microsoft.com/office/drawing/2014/main" id="{5E93D4CD-568C-AA6C-4FE8-F60846521E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688" y="3351066"/>
            <a:ext cx="4347440" cy="350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5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FE04-A0CC-46AB-8ED8-16B9E4BF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88" y="659684"/>
            <a:ext cx="11228386" cy="504857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accent1"/>
                </a:solidFill>
              </a:rPr>
              <a:t>Equality and Intersectionality </a:t>
            </a:r>
            <a:r>
              <a:rPr lang="en-US" sz="4800" b="1" dirty="0">
                <a:solidFill>
                  <a:schemeClr val="accent1"/>
                </a:solidFill>
              </a:rPr>
              <a:t> </a:t>
            </a:r>
            <a:endParaRPr lang="en-BE" sz="4800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798-9678-4898-A87D-2D0E9D5BC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88" y="1768771"/>
            <a:ext cx="11581312" cy="508922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BE" sz="3600" dirty="0"/>
              <a:t>Gender Equality </a:t>
            </a:r>
            <a:r>
              <a:rPr lang="fr-BE" sz="3600" dirty="0" err="1"/>
              <a:t>Strategy</a:t>
            </a:r>
            <a:r>
              <a:rPr lang="fr-BE" sz="3600" dirty="0"/>
              <a:t> </a:t>
            </a:r>
          </a:p>
          <a:p>
            <a:pPr>
              <a:spcAft>
                <a:spcPts val="1200"/>
              </a:spcAft>
            </a:pPr>
            <a:r>
              <a:rPr lang="fr-BE" sz="3600" dirty="0" err="1"/>
              <a:t>Pay</a:t>
            </a:r>
            <a:r>
              <a:rPr lang="fr-BE" sz="3600" dirty="0"/>
              <a:t> </a:t>
            </a:r>
            <a:r>
              <a:rPr lang="fr-BE" sz="3600" dirty="0" err="1"/>
              <a:t>Transparency</a:t>
            </a:r>
            <a:r>
              <a:rPr lang="fr-BE" sz="3600" dirty="0"/>
              <a:t> Directive </a:t>
            </a:r>
          </a:p>
          <a:p>
            <a:pPr>
              <a:spcAft>
                <a:spcPts val="1200"/>
              </a:spcAft>
            </a:pPr>
            <a:r>
              <a:rPr lang="fr-BE" sz="3600" dirty="0"/>
              <a:t>Directive on </a:t>
            </a:r>
            <a:r>
              <a:rPr lang="fr-BE" sz="3600" dirty="0" err="1"/>
              <a:t>combating</a:t>
            </a:r>
            <a:r>
              <a:rPr lang="fr-BE" sz="3600" dirty="0"/>
              <a:t> violence </a:t>
            </a:r>
            <a:r>
              <a:rPr lang="fr-BE" sz="3600" dirty="0" err="1"/>
              <a:t>against</a:t>
            </a:r>
            <a:r>
              <a:rPr lang="fr-BE" sz="3600" dirty="0"/>
              <a:t> </a:t>
            </a:r>
            <a:r>
              <a:rPr lang="fr-BE" sz="3600" dirty="0" err="1"/>
              <a:t>women</a:t>
            </a:r>
            <a:r>
              <a:rPr lang="fr-BE" sz="3600" dirty="0"/>
              <a:t> </a:t>
            </a:r>
          </a:p>
          <a:p>
            <a:pPr>
              <a:spcAft>
                <a:spcPts val="1200"/>
              </a:spcAft>
            </a:pPr>
            <a:r>
              <a:rPr lang="fr-BE" sz="3600" dirty="0" err="1"/>
              <a:t>Recommendations</a:t>
            </a:r>
            <a:r>
              <a:rPr lang="fr-BE" sz="3600" dirty="0"/>
              <a:t> on </a:t>
            </a:r>
            <a:r>
              <a:rPr lang="fr-BE" sz="3600" dirty="0" err="1"/>
              <a:t>harmful</a:t>
            </a:r>
            <a:r>
              <a:rPr lang="fr-BE" sz="3600" dirty="0"/>
              <a:t>               practices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13D089-2051-1859-2E6C-D54B68F49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5507" y="4177861"/>
            <a:ext cx="4043567" cy="223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14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139957FA64942B449677A35AF2335" ma:contentTypeVersion="18" ma:contentTypeDescription="Create a new document." ma:contentTypeScope="" ma:versionID="a84f39d5dd5de097564bd13e850332d9">
  <xsd:schema xmlns:xsd="http://www.w3.org/2001/XMLSchema" xmlns:xs="http://www.w3.org/2001/XMLSchema" xmlns:p="http://schemas.microsoft.com/office/2006/metadata/properties" xmlns:ns2="0fe2a510-a2c2-4b20-ace0-d2dc9aae6186" xmlns:ns3="ac37fd43-1c6c-4dd3-9001-a3de47387395" targetNamespace="http://schemas.microsoft.com/office/2006/metadata/properties" ma:root="true" ma:fieldsID="c6f44a117603976f06a3e5ceb8d3d04b" ns2:_="" ns3:_="">
    <xsd:import namespace="0fe2a510-a2c2-4b20-ace0-d2dc9aae6186"/>
    <xsd:import namespace="ac37fd43-1c6c-4dd3-9001-a3de473873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Person" minOccurs="0"/>
                <xsd:element ref="ns2:Topic" minOccurs="0"/>
                <xsd:element ref="ns2:Dat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e2a510-a2c2-4b20-ace0-d2dc9aae61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Person" ma:index="12" nillable="true" ma:displayName="Person" ma:format="Dropdown" ma:internalName="Person">
      <xsd:simpleType>
        <xsd:restriction base="dms:Text">
          <xsd:maxLength value="255"/>
        </xsd:restriction>
      </xsd:simpleType>
    </xsd:element>
    <xsd:element name="Topic" ma:index="13" nillable="true" ma:displayName="Topic" ma:format="Dropdown" ma:internalName="Topic">
      <xsd:simpleType>
        <xsd:restriction base="dms:Text">
          <xsd:maxLength value="255"/>
        </xsd:restriction>
      </xsd:simpleType>
    </xsd:element>
    <xsd:element name="Date" ma:index="14" nillable="true" ma:displayName="Date" ma:format="DateOnly" ma:internalName="Date">
      <xsd:simpleType>
        <xsd:restriction base="dms:DateTime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c269641-27d2-45e3-b2ce-fef808aaf9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7fd43-1c6c-4dd3-9001-a3de4738739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173956e-a9ea-4766-8ed9-c4fcabb95b12}" ma:internalName="TaxCatchAll" ma:showField="CatchAllData" ma:web="ac37fd43-1c6c-4dd3-9001-a3de473873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A7C830-ADEF-4085-9D17-43322046750F}"/>
</file>

<file path=customXml/itemProps2.xml><?xml version="1.0" encoding="utf-8"?>
<ds:datastoreItem xmlns:ds="http://schemas.openxmlformats.org/officeDocument/2006/customXml" ds:itemID="{EFC75E22-E88F-4877-AA31-93C89F74F437}"/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212</Words>
  <Application>Microsoft Office PowerPoint</Application>
  <PresentationFormat>Widescreen</PresentationFormat>
  <Paragraphs>35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Wingdings</vt:lpstr>
      <vt:lpstr>Office Theme</vt:lpstr>
      <vt:lpstr>CRPD and Equality and Intersectionality</vt:lpstr>
      <vt:lpstr>Working on the implementation of the UN Disability Rights Convention</vt:lpstr>
      <vt:lpstr>Working on the implementation of the UN Disability Rights Convention</vt:lpstr>
      <vt:lpstr>Working on the implementation of the UN Disability Rights Convention</vt:lpstr>
      <vt:lpstr>Equality and Intersectionality  </vt:lpstr>
      <vt:lpstr>Equality and Intersectionality  </vt:lpstr>
      <vt:lpstr>Equality and Intersectionality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Naomi Mabita</dc:creator>
  <cp:lastModifiedBy>Marine Uldry</cp:lastModifiedBy>
  <cp:revision>154</cp:revision>
  <dcterms:created xsi:type="dcterms:W3CDTF">2019-03-25T10:17:14Z</dcterms:created>
  <dcterms:modified xsi:type="dcterms:W3CDTF">2022-10-04T15:39:29Z</dcterms:modified>
</cp:coreProperties>
</file>