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0" r:id="rId2"/>
    <p:sldMasterId id="2147483665" r:id="rId3"/>
  </p:sldMasterIdLst>
  <p:notesMasterIdLst>
    <p:notesMasterId r:id="rId74"/>
  </p:notesMasterIdLst>
  <p:handoutMasterIdLst>
    <p:handoutMasterId r:id="rId75"/>
  </p:handoutMasterIdLst>
  <p:sldIdLst>
    <p:sldId id="256" r:id="rId4"/>
    <p:sldId id="267" r:id="rId5"/>
    <p:sldId id="542" r:id="rId6"/>
    <p:sldId id="1288" r:id="rId7"/>
    <p:sldId id="1280" r:id="rId8"/>
    <p:sldId id="271" r:id="rId9"/>
    <p:sldId id="279" r:id="rId10"/>
    <p:sldId id="284" r:id="rId11"/>
    <p:sldId id="283" r:id="rId12"/>
    <p:sldId id="280" r:id="rId13"/>
    <p:sldId id="1286" r:id="rId14"/>
    <p:sldId id="1289" r:id="rId15"/>
    <p:sldId id="1287" r:id="rId16"/>
    <p:sldId id="1285" r:id="rId17"/>
    <p:sldId id="1249" r:id="rId18"/>
    <p:sldId id="1256" r:id="rId19"/>
    <p:sldId id="1257" r:id="rId20"/>
    <p:sldId id="1258" r:id="rId21"/>
    <p:sldId id="1302" r:id="rId22"/>
    <p:sldId id="1278" r:id="rId23"/>
    <p:sldId id="425" r:id="rId24"/>
    <p:sldId id="361" r:id="rId25"/>
    <p:sldId id="1303" r:id="rId26"/>
    <p:sldId id="383" r:id="rId27"/>
    <p:sldId id="426" r:id="rId28"/>
    <p:sldId id="382" r:id="rId29"/>
    <p:sldId id="1274" r:id="rId30"/>
    <p:sldId id="1254" r:id="rId31"/>
    <p:sldId id="1276" r:id="rId32"/>
    <p:sldId id="1279" r:id="rId33"/>
    <p:sldId id="1255" r:id="rId34"/>
    <p:sldId id="1260" r:id="rId35"/>
    <p:sldId id="278" r:id="rId36"/>
    <p:sldId id="276" r:id="rId37"/>
    <p:sldId id="1284" r:id="rId38"/>
    <p:sldId id="264" r:id="rId39"/>
    <p:sldId id="529" r:id="rId40"/>
    <p:sldId id="1295" r:id="rId41"/>
    <p:sldId id="531" r:id="rId42"/>
    <p:sldId id="1290" r:id="rId43"/>
    <p:sldId id="257" r:id="rId44"/>
    <p:sldId id="270" r:id="rId45"/>
    <p:sldId id="272" r:id="rId46"/>
    <p:sldId id="273" r:id="rId47"/>
    <p:sldId id="534" r:id="rId48"/>
    <p:sldId id="535" r:id="rId49"/>
    <p:sldId id="1291" r:id="rId50"/>
    <p:sldId id="536" r:id="rId51"/>
    <p:sldId id="537" r:id="rId52"/>
    <p:sldId id="1292" r:id="rId53"/>
    <p:sldId id="539" r:id="rId54"/>
    <p:sldId id="266" r:id="rId55"/>
    <p:sldId id="1294" r:id="rId56"/>
    <p:sldId id="269" r:id="rId57"/>
    <p:sldId id="274" r:id="rId58"/>
    <p:sldId id="1283" r:id="rId59"/>
    <p:sldId id="511" r:id="rId60"/>
    <p:sldId id="512" r:id="rId61"/>
    <p:sldId id="1298" r:id="rId62"/>
    <p:sldId id="513" r:id="rId63"/>
    <p:sldId id="1299" r:id="rId64"/>
    <p:sldId id="517" r:id="rId65"/>
    <p:sldId id="1300" r:id="rId66"/>
    <p:sldId id="521" r:id="rId67"/>
    <p:sldId id="519" r:id="rId68"/>
    <p:sldId id="1304" r:id="rId69"/>
    <p:sldId id="1305" r:id="rId70"/>
    <p:sldId id="1306" r:id="rId71"/>
    <p:sldId id="275" r:id="rId72"/>
    <p:sldId id="1282" r:id="rId73"/>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3447" autoAdjust="0"/>
  </p:normalViewPr>
  <p:slideViewPr>
    <p:cSldViewPr snapToGrid="0">
      <p:cViewPr varScale="1">
        <p:scale>
          <a:sx n="63" d="100"/>
          <a:sy n="63" d="100"/>
        </p:scale>
        <p:origin x="720" y="56"/>
      </p:cViewPr>
      <p:guideLst/>
    </p:cSldViewPr>
  </p:slideViewPr>
  <p:outlineViewPr>
    <p:cViewPr>
      <p:scale>
        <a:sx n="33" d="100"/>
        <a:sy n="33" d="100"/>
      </p:scale>
      <p:origin x="0" y="-42101"/>
    </p:cViewPr>
  </p:outlineViewPr>
  <p:notesTextViewPr>
    <p:cViewPr>
      <p:scale>
        <a:sx n="1" d="1"/>
        <a:sy n="1" d="1"/>
      </p:scale>
      <p:origin x="0" y="0"/>
    </p:cViewPr>
  </p:notesTextViewPr>
  <p:notesViewPr>
    <p:cSldViewPr snapToGrid="0">
      <p:cViewPr varScale="1">
        <p:scale>
          <a:sx n="62" d="100"/>
          <a:sy n="62" d="100"/>
        </p:scale>
        <p:origin x="2304" y="21"/>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5AC3D1-9E68-4AE3-B59E-4FE10CE050A4}"/>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a:extLst>
              <a:ext uri="{FF2B5EF4-FFF2-40B4-BE49-F238E27FC236}">
                <a16:creationId xmlns:a16="http://schemas.microsoft.com/office/drawing/2014/main" id="{533263AF-6B25-4541-9FF0-D17923A8404B}"/>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EE98FDB1-F5F6-46E3-B542-F9C9E578AE5B}" type="datetimeFigureOut">
              <a:rPr lang="en-GB" smtClean="0"/>
              <a:t>14/09/2022</a:t>
            </a:fld>
            <a:endParaRPr lang="en-GB"/>
          </a:p>
        </p:txBody>
      </p:sp>
      <p:sp>
        <p:nvSpPr>
          <p:cNvPr id="4" name="Footer Placeholder 3">
            <a:extLst>
              <a:ext uri="{FF2B5EF4-FFF2-40B4-BE49-F238E27FC236}">
                <a16:creationId xmlns:a16="http://schemas.microsoft.com/office/drawing/2014/main" id="{0503E8E5-49E3-428A-9317-10E950898F81}"/>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AFD2D44A-262C-4359-92E0-E1B8A7884670}"/>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076A0DFE-6F8E-4F1B-A898-B35B35F96AB4}" type="slidenum">
              <a:rPr lang="en-GB" smtClean="0"/>
              <a:t>‹#›</a:t>
            </a:fld>
            <a:endParaRPr lang="en-GB"/>
          </a:p>
        </p:txBody>
      </p:sp>
    </p:spTree>
    <p:extLst>
      <p:ext uri="{BB962C8B-B14F-4D97-AF65-F5344CB8AC3E}">
        <p14:creationId xmlns:p14="http://schemas.microsoft.com/office/powerpoint/2010/main" val="1887909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E8E8153B-A5A2-4A81-A67B-909935CA8E11}" type="datetimeFigureOut">
              <a:rPr lang="en-GB" smtClean="0"/>
              <a:t>14/09/2022</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6960EE6E-D674-4053-BE40-075B90311CFF}" type="slidenum">
              <a:rPr lang="en-GB" smtClean="0"/>
              <a:t>‹#›</a:t>
            </a:fld>
            <a:endParaRPr lang="en-GB"/>
          </a:p>
        </p:txBody>
      </p:sp>
    </p:spTree>
    <p:extLst>
      <p:ext uri="{BB962C8B-B14F-4D97-AF65-F5344CB8AC3E}">
        <p14:creationId xmlns:p14="http://schemas.microsoft.com/office/powerpoint/2010/main" val="14484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sz="1500" b="1" dirty="0">
                <a:latin typeface="Verdana" panose="020B0604030504040204" pitchFamily="34" charset="0"/>
                <a:ea typeface="Verdana" panose="020B0604030504040204" pitchFamily="34" charset="0"/>
              </a:rPr>
              <a:t>A</a:t>
            </a:r>
            <a:r>
              <a:rPr lang="en-GB" sz="1500" b="1" dirty="0" err="1">
                <a:solidFill>
                  <a:srgbClr val="0070C0"/>
                </a:solidFill>
                <a:latin typeface="Verdana" panose="020B0604030504040204" pitchFamily="34" charset="0"/>
                <a:ea typeface="Verdana" panose="020B0604030504040204" pitchFamily="34" charset="0"/>
              </a:rPr>
              <a:t>ccessibility</a:t>
            </a:r>
            <a:r>
              <a:rPr lang="en-GB" sz="1500" b="1" dirty="0">
                <a:solidFill>
                  <a:srgbClr val="0070C0"/>
                </a:solidFill>
                <a:latin typeface="Verdana" panose="020B0604030504040204" pitchFamily="34" charset="0"/>
                <a:ea typeface="Verdana" panose="020B0604030504040204" pitchFamily="34" charset="0"/>
              </a:rPr>
              <a:t> standards for the built environment </a:t>
            </a:r>
          </a:p>
          <a:p>
            <a:endParaRPr lang="en-GB" sz="1500" b="1" dirty="0">
              <a:solidFill>
                <a:srgbClr val="0070C0"/>
              </a:solidFill>
              <a:latin typeface="Verdana" panose="020B0604030504040204" pitchFamily="34" charset="0"/>
              <a:ea typeface="Verdana" panose="020B0604030504040204" pitchFamily="34" charset="0"/>
            </a:endParaRPr>
          </a:p>
          <a:p>
            <a:r>
              <a:rPr lang="en-BE" dirty="0">
                <a:latin typeface="Verdana" panose="020B0604030504040204" pitchFamily="34" charset="0"/>
                <a:ea typeface="Verdana" panose="020B0604030504040204" pitchFamily="34" charset="0"/>
              </a:rPr>
              <a:t>ANEC-EDF </a:t>
            </a:r>
            <a:r>
              <a:rPr lang="en-GB" dirty="0">
                <a:latin typeface="Verdana" panose="020B0604030504040204" pitchFamily="34" charset="0"/>
                <a:ea typeface="Verdana" panose="020B0604030504040204" pitchFamily="34" charset="0"/>
              </a:rPr>
              <a:t>Webinar on 14 September 2022</a:t>
            </a:r>
          </a:p>
          <a:p>
            <a:r>
              <a:rPr lang="en-GB" dirty="0">
                <a:latin typeface="Verdana" panose="020B0604030504040204" pitchFamily="34" charset="0"/>
                <a:ea typeface="Verdana" panose="020B0604030504040204" pitchFamily="34" charset="0"/>
              </a:rPr>
              <a:t>We will start at 14h</a:t>
            </a:r>
            <a:r>
              <a:rPr lang="en-BE" dirty="0">
                <a:latin typeface="Verdana" panose="020B0604030504040204" pitchFamily="34" charset="0"/>
                <a:ea typeface="Verdana" panose="020B0604030504040204" pitchFamily="34" charset="0"/>
              </a:rPr>
              <a:t>0</a:t>
            </a:r>
            <a:r>
              <a:rPr lang="en-GB" dirty="0">
                <a:latin typeface="Verdana" panose="020B0604030504040204" pitchFamily="34" charset="0"/>
                <a:ea typeface="Verdana" panose="020B0604030504040204" pitchFamily="34" charset="0"/>
              </a:rPr>
              <a:t>0 until 15h30 CET</a:t>
            </a:r>
          </a:p>
          <a:p>
            <a:endParaRPr lang="en-BE" baseline="0" dirty="0"/>
          </a:p>
          <a:p>
            <a:r>
              <a:rPr lang="en-BE" baseline="0" dirty="0"/>
              <a:t>Image: ANEC and EDF logos</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solidFill>
                  <a:srgbClr val="0070C0"/>
                </a:solidFill>
                <a:latin typeface="Verdana" panose="020B0604030504040204" pitchFamily="34" charset="0"/>
                <a:ea typeface="Verdana" panose="020B0604030504040204" pitchFamily="34" charset="0"/>
              </a:rPr>
              <a:t>M</a:t>
            </a:r>
            <a:r>
              <a:rPr lang="en-BE" sz="1400" b="1" dirty="0" err="1">
                <a:solidFill>
                  <a:srgbClr val="0070C0"/>
                </a:solidFill>
                <a:latin typeface="Verdana" panose="020B0604030504040204" pitchFamily="34" charset="0"/>
                <a:ea typeface="Verdana" panose="020B0604030504040204" pitchFamily="34" charset="0"/>
              </a:rPr>
              <a:t>andate</a:t>
            </a:r>
            <a:r>
              <a:rPr lang="en-BE" sz="1400" b="1" dirty="0">
                <a:solidFill>
                  <a:srgbClr val="0070C0"/>
                </a:solidFill>
                <a:latin typeface="Verdana" panose="020B0604030504040204" pitchFamily="34" charset="0"/>
                <a:ea typeface="Verdana" panose="020B0604030504040204" pitchFamily="34" charset="0"/>
              </a:rPr>
              <a:t> </a:t>
            </a:r>
            <a:r>
              <a:rPr lang="en-GB" sz="1400" b="1" dirty="0">
                <a:solidFill>
                  <a:srgbClr val="0070C0"/>
                </a:solidFill>
                <a:latin typeface="Verdana" panose="020B0604030504040204" pitchFamily="34" charset="0"/>
                <a:ea typeface="Verdana" panose="020B0604030504040204" pitchFamily="34" charset="0"/>
              </a:rPr>
              <a:t>420: </a:t>
            </a:r>
            <a:r>
              <a:rPr lang="en-BE" sz="1400" dirty="0">
                <a:latin typeface="Verdana" panose="020B0604030504040204" pitchFamily="34" charset="0"/>
                <a:ea typeface="Verdana" panose="020B0604030504040204" pitchFamily="34" charset="0"/>
              </a:rPr>
              <a:t>scope</a:t>
            </a:r>
          </a:p>
          <a:p>
            <a:pPr>
              <a:lnSpc>
                <a:spcPct val="150000"/>
              </a:lnSpc>
            </a:pPr>
            <a:r>
              <a:rPr lang="en-GB" dirty="0">
                <a:latin typeface="Verdana" panose="020B0604030504040204" pitchFamily="34" charset="0"/>
                <a:ea typeface="Verdana" panose="020B0604030504040204" pitchFamily="34" charset="0"/>
              </a:rPr>
              <a:t>Phase I</a:t>
            </a:r>
            <a:r>
              <a:rPr lang="en-BE" dirty="0">
                <a:latin typeface="Verdana" panose="020B0604030504040204" pitchFamily="34" charset="0"/>
                <a:ea typeface="Verdana" panose="020B0604030504040204" pitchFamily="34" charset="0"/>
              </a:rPr>
              <a:t>: </a:t>
            </a:r>
            <a:r>
              <a:rPr lang="en-GB" dirty="0">
                <a:latin typeface="Verdana" panose="020B0604030504040204" pitchFamily="34" charset="0"/>
                <a:ea typeface="Verdana" panose="020B0604030504040204" pitchFamily="34" charset="0"/>
              </a:rPr>
              <a:t>Inventory and feasibility of European and international accessibility standards in the built</a:t>
            </a:r>
          </a:p>
          <a:p>
            <a:pPr>
              <a:lnSpc>
                <a:spcPct val="150000"/>
              </a:lnSpc>
            </a:pPr>
            <a:r>
              <a:rPr lang="en-GB" dirty="0">
                <a:latin typeface="Verdana" panose="020B0604030504040204" pitchFamily="34" charset="0"/>
                <a:ea typeface="Verdana" panose="020B0604030504040204" pitchFamily="34" charset="0"/>
              </a:rPr>
              <a:t>environment </a:t>
            </a:r>
            <a:endParaRPr lang="en-BE" dirty="0">
              <a:latin typeface="Verdana" panose="020B0604030504040204" pitchFamily="34" charset="0"/>
              <a:ea typeface="Verdana" panose="020B0604030504040204" pitchFamily="34" charset="0"/>
            </a:endParaRPr>
          </a:p>
          <a:p>
            <a:pPr>
              <a:lnSpc>
                <a:spcPct val="150000"/>
              </a:lnSpc>
            </a:pPr>
            <a:r>
              <a:rPr lang="en-GB" dirty="0">
                <a:latin typeface="Verdana" panose="020B0604030504040204" pitchFamily="34" charset="0"/>
                <a:ea typeface="Verdana" panose="020B0604030504040204" pitchFamily="34" charset="0"/>
              </a:rPr>
              <a:t>Phase II - Standardisation activities</a:t>
            </a:r>
          </a:p>
          <a:p>
            <a:pPr marL="181154" indent="-181154">
              <a:buFont typeface="Arial" panose="020B0604020202020204" pitchFamily="34" charset="0"/>
              <a:buChar char="•"/>
            </a:pPr>
            <a:r>
              <a:rPr lang="en-GB" dirty="0">
                <a:latin typeface="Verdana" panose="020B0604030504040204" pitchFamily="34" charset="0"/>
                <a:ea typeface="Verdana" panose="020B0604030504040204" pitchFamily="34" charset="0"/>
              </a:rPr>
              <a:t>1 European standards with functional requirements (FRs) and</a:t>
            </a:r>
          </a:p>
          <a:p>
            <a:pPr marL="181154" indent="-181154">
              <a:buFont typeface="Arial" panose="020B0604020202020204" pitchFamily="34" charset="0"/>
              <a:buChar char="•"/>
            </a:pPr>
            <a:r>
              <a:rPr lang="en-GB" dirty="0">
                <a:latin typeface="Verdana" panose="020B0604030504040204" pitchFamily="34" charset="0"/>
                <a:ea typeface="Verdana" panose="020B0604030504040204" pitchFamily="34" charset="0"/>
              </a:rPr>
              <a:t>1 Technical report with examples on dimensions how to fulfil the EN’s FRs and </a:t>
            </a:r>
          </a:p>
          <a:p>
            <a:pPr marL="181154" indent="-181154">
              <a:buFont typeface="Arial" panose="020B0604020202020204" pitchFamily="34" charset="0"/>
              <a:buChar char="•"/>
            </a:pPr>
            <a:r>
              <a:rPr lang="en-GB" dirty="0">
                <a:latin typeface="Verdana" panose="020B0604030504040204" pitchFamily="34" charset="0"/>
                <a:ea typeface="Verdana" panose="020B0604030504040204" pitchFamily="34" charset="0"/>
              </a:rPr>
              <a:t>1 Technical report on conformity assessment – fulfilling the ENs FRs </a:t>
            </a:r>
          </a:p>
          <a:p>
            <a:pPr marL="181154" indent="-181154">
              <a:buFont typeface="Arial" panose="020B0604020202020204" pitchFamily="34" charset="0"/>
              <a:buChar char="•"/>
            </a:pPr>
            <a:r>
              <a:rPr lang="en-GB" dirty="0">
                <a:latin typeface="Verdana" panose="020B0604030504040204" pitchFamily="34" charset="0"/>
                <a:ea typeface="Verdana" panose="020B0604030504040204" pitchFamily="34" charset="0"/>
              </a:rPr>
              <a:t>the recommended toolkit has been deleted by EC before Phase II has started in 2016</a:t>
            </a:r>
            <a:endParaRPr lang="en-BE"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EN 17210 is one of the deliverables of M//420.</a:t>
            </a:r>
          </a:p>
          <a:p>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86484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BE" sz="1300" b="1" dirty="0">
                <a:latin typeface="Verdana" panose="020B0604030504040204" pitchFamily="34" charset="0"/>
                <a:ea typeface="Verdana" panose="020B0604030504040204" pitchFamily="34" charset="0"/>
              </a:rPr>
              <a:t>Accessibility of lifts </a:t>
            </a:r>
            <a:br>
              <a:rPr lang="en-GB" sz="1300" dirty="0">
                <a:latin typeface="Verdana" panose="020B0604030504040204" pitchFamily="34" charset="0"/>
                <a:ea typeface="Verdana" panose="020B0604030504040204" pitchFamily="34" charset="0"/>
              </a:rPr>
            </a:br>
            <a:endParaRPr lang="en-GB" sz="1300" dirty="0">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cs typeface="Vani" panose="02040502050405020303" pitchFamily="18" charset="0"/>
              </a:rPr>
              <a:t>Directive 2014/33/EU on the harmonisation of the laws of the Member States relating to lifts and safety components for lifts </a:t>
            </a:r>
          </a:p>
          <a:p>
            <a:endParaRPr lang="en-BE" sz="1300" dirty="0">
              <a:latin typeface="Verdana" panose="020B0604030504040204" pitchFamily="34" charset="0"/>
              <a:ea typeface="Verdana" panose="020B0604030504040204" pitchFamily="34" charset="0"/>
              <a:cs typeface="Vani" panose="02040502050405020303" pitchFamily="18" charset="0"/>
            </a:endParaRPr>
          </a:p>
          <a:p>
            <a:r>
              <a:rPr lang="en-GB" sz="1300" dirty="0">
                <a:latin typeface="Verdana" panose="020B0604030504040204" pitchFamily="34" charset="0"/>
                <a:ea typeface="Verdana" panose="020B0604030504040204" pitchFamily="34" charset="0"/>
                <a:cs typeface="Vani" panose="02040502050405020303" pitchFamily="18" charset="0"/>
              </a:rPr>
              <a:t>Article 14</a:t>
            </a:r>
            <a:r>
              <a:rPr lang="en-BE" sz="1300" dirty="0">
                <a:latin typeface="Verdana" panose="020B0604030504040204" pitchFamily="34" charset="0"/>
                <a:ea typeface="Verdana" panose="020B0604030504040204" pitchFamily="34" charset="0"/>
                <a:cs typeface="Vani" panose="02040502050405020303" pitchFamily="18" charset="0"/>
              </a:rPr>
              <a:t> </a:t>
            </a:r>
            <a:r>
              <a:rPr lang="en-GB" sz="1300" dirty="0">
                <a:latin typeface="Verdana" panose="020B0604030504040204" pitchFamily="34" charset="0"/>
                <a:ea typeface="Verdana" panose="020B0604030504040204" pitchFamily="34" charset="0"/>
                <a:cs typeface="Vani" panose="02040502050405020303" pitchFamily="18" charset="0"/>
              </a:rPr>
              <a:t>Presumption of conformity of lifts and safety components for lifts</a:t>
            </a:r>
          </a:p>
          <a:p>
            <a:endParaRPr lang="en-GB" sz="1300" dirty="0">
              <a:latin typeface="Verdana" panose="020B0604030504040204" pitchFamily="34" charset="0"/>
              <a:ea typeface="Verdana" panose="020B0604030504040204" pitchFamily="34" charset="0"/>
              <a:cs typeface="Vani" panose="02040502050405020303" pitchFamily="18" charset="0"/>
            </a:endParaRPr>
          </a:p>
          <a:p>
            <a:r>
              <a:rPr lang="en-GB" sz="1300" dirty="0">
                <a:latin typeface="Verdana" panose="020B0604030504040204" pitchFamily="34" charset="0"/>
                <a:ea typeface="Verdana" panose="020B0604030504040204" pitchFamily="34" charset="0"/>
                <a:cs typeface="Vani" panose="02040502050405020303" pitchFamily="18" charset="0"/>
              </a:rPr>
              <a:t>Lifts and safety components for lifts which are in conformity with harmonised standards or parts thereof the references of which have been published in the Official Journal of the European Union shall be presumed to be in conformity with the essential health and safety requirements set out in Annex I covered by those standards or parts thereof.</a:t>
            </a:r>
            <a:endParaRPr lang="en-BE" sz="1300" dirty="0">
              <a:latin typeface="Verdana" panose="020B0604030504040204" pitchFamily="34" charset="0"/>
              <a:ea typeface="Verdana" panose="020B0604030504040204" pitchFamily="34" charset="0"/>
              <a:cs typeface="Vani" panose="02040502050405020303" pitchFamily="18" charset="0"/>
            </a:endParaRPr>
          </a:p>
          <a:p>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6960EE6E-D674-4053-BE40-075B90311CFF}" type="slidenum">
              <a:rPr lang="en-GB" smtClean="0"/>
              <a:t>11</a:t>
            </a:fld>
            <a:endParaRPr lang="en-GB"/>
          </a:p>
        </p:txBody>
      </p:sp>
    </p:spTree>
    <p:extLst>
      <p:ext uri="{BB962C8B-B14F-4D97-AF65-F5344CB8AC3E}">
        <p14:creationId xmlns:p14="http://schemas.microsoft.com/office/powerpoint/2010/main" val="200707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BE" sz="1300" b="1" dirty="0"/>
              <a:t>Accessibility of lifts </a:t>
            </a:r>
            <a:br>
              <a:rPr lang="en-GB" sz="1300" dirty="0"/>
            </a:br>
            <a:endParaRPr lang="en-GB" sz="1300" dirty="0"/>
          </a:p>
          <a:p>
            <a:endParaRPr lang="en-BE" sz="1300" dirty="0">
              <a:latin typeface="Verdana" panose="020B0604030504040204" pitchFamily="34" charset="0"/>
              <a:ea typeface="Verdana" panose="020B0604030504040204" pitchFamily="34" charset="0"/>
              <a:cs typeface="Vani" panose="02040502050405020303" pitchFamily="18" charset="0"/>
            </a:endParaRPr>
          </a:p>
          <a:p>
            <a:r>
              <a:rPr lang="en-GB" sz="1300" dirty="0">
                <a:latin typeface="Verdana" panose="020B0604030504040204" pitchFamily="34" charset="0"/>
                <a:ea typeface="Verdana" panose="020B0604030504040204" pitchFamily="34" charset="0"/>
                <a:cs typeface="Vani" panose="02040502050405020303" pitchFamily="18" charset="0"/>
              </a:rPr>
              <a:t>ANNEX I</a:t>
            </a:r>
            <a:r>
              <a:rPr lang="en-BE" sz="1300" dirty="0">
                <a:latin typeface="Verdana" panose="020B0604030504040204" pitchFamily="34" charset="0"/>
                <a:ea typeface="Verdana" panose="020B0604030504040204" pitchFamily="34" charset="0"/>
                <a:cs typeface="Vani" panose="02040502050405020303" pitchFamily="18" charset="0"/>
              </a:rPr>
              <a:t> </a:t>
            </a:r>
            <a:r>
              <a:rPr lang="en-GB" sz="1300" dirty="0">
                <a:latin typeface="Verdana" panose="020B0604030504040204" pitchFamily="34" charset="0"/>
                <a:ea typeface="Verdana" panose="020B0604030504040204" pitchFamily="34" charset="0"/>
                <a:cs typeface="Vani" panose="02040502050405020303" pitchFamily="18" charset="0"/>
              </a:rPr>
              <a:t>ESSENTIAL HEALTH AND SAFETY REQUIREMENTS</a:t>
            </a:r>
            <a:endParaRPr lang="en-BE" sz="1300" dirty="0">
              <a:latin typeface="Verdana" panose="020B0604030504040204" pitchFamily="34" charset="0"/>
              <a:ea typeface="Verdana" panose="020B0604030504040204" pitchFamily="34" charset="0"/>
              <a:cs typeface="Vani" panose="02040502050405020303" pitchFamily="18" charset="0"/>
            </a:endParaRPr>
          </a:p>
          <a:p>
            <a:r>
              <a:rPr lang="en-GB" sz="1300" dirty="0">
                <a:latin typeface="Verdana" panose="020B0604030504040204" pitchFamily="34" charset="0"/>
                <a:ea typeface="Verdana" panose="020B0604030504040204" pitchFamily="34" charset="0"/>
                <a:cs typeface="Vani" panose="02040502050405020303" pitchFamily="18" charset="0"/>
              </a:rPr>
              <a:t>1.2.   Carrier</a:t>
            </a:r>
          </a:p>
          <a:p>
            <a:r>
              <a:rPr lang="en-BE" sz="1300" dirty="0">
                <a:latin typeface="Verdana" panose="020B0604030504040204" pitchFamily="34" charset="0"/>
                <a:ea typeface="Verdana" panose="020B0604030504040204" pitchFamily="34" charset="0"/>
                <a:cs typeface="Vani" panose="02040502050405020303" pitchFamily="18" charset="0"/>
              </a:rPr>
              <a:t>(…)</a:t>
            </a:r>
            <a:endParaRPr lang="en-GB" sz="1300" dirty="0">
              <a:latin typeface="Verdana" panose="020B0604030504040204" pitchFamily="34" charset="0"/>
              <a:ea typeface="Verdana" panose="020B0604030504040204" pitchFamily="34" charset="0"/>
              <a:cs typeface="Vani" panose="02040502050405020303" pitchFamily="18" charset="0"/>
            </a:endParaRPr>
          </a:p>
          <a:p>
            <a:r>
              <a:rPr lang="en-GB" sz="1300" dirty="0">
                <a:latin typeface="Verdana" panose="020B0604030504040204" pitchFamily="34" charset="0"/>
                <a:ea typeface="Verdana" panose="020B0604030504040204" pitchFamily="34" charset="0"/>
                <a:cs typeface="Vani" panose="02040502050405020303" pitchFamily="18" charset="0"/>
              </a:rPr>
              <a:t>Where the lift is intended for the transport of persons, and where its dimensions permit, the car must be designed and constructed in such a way that its structural features do not obstruct or impede access and use by disabled persons and so as to allow any appropriate adjustments intended to facilitate its use by them.</a:t>
            </a:r>
            <a:endParaRPr lang="en-BE" sz="1300" dirty="0">
              <a:latin typeface="Verdana" panose="020B0604030504040204" pitchFamily="34" charset="0"/>
              <a:ea typeface="Verdana" panose="020B0604030504040204" pitchFamily="34" charset="0"/>
              <a:cs typeface="Vani" panose="02040502050405020303" pitchFamily="18" charset="0"/>
            </a:endParaRPr>
          </a:p>
          <a:p>
            <a:endParaRPr lang="en-GB" dirty="0"/>
          </a:p>
        </p:txBody>
      </p:sp>
      <p:sp>
        <p:nvSpPr>
          <p:cNvPr id="4" name="Slide Number Placeholder 3"/>
          <p:cNvSpPr>
            <a:spLocks noGrp="1"/>
          </p:cNvSpPr>
          <p:nvPr>
            <p:ph type="sldNum" sz="quarter" idx="5"/>
          </p:nvPr>
        </p:nvSpPr>
        <p:spPr/>
        <p:txBody>
          <a:bodyPr/>
          <a:lstStyle/>
          <a:p>
            <a:fld id="{6960EE6E-D674-4053-BE40-075B90311CFF}" type="slidenum">
              <a:rPr lang="en-GB" smtClean="0"/>
              <a:t>12</a:t>
            </a:fld>
            <a:endParaRPr lang="en-GB"/>
          </a:p>
        </p:txBody>
      </p:sp>
    </p:spTree>
    <p:extLst>
      <p:ext uri="{BB962C8B-B14F-4D97-AF65-F5344CB8AC3E}">
        <p14:creationId xmlns:p14="http://schemas.microsoft.com/office/powerpoint/2010/main" val="273541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BE" sz="1300" b="1" dirty="0"/>
              <a:t>EN 81-70 accessibility of lifts </a:t>
            </a:r>
            <a:br>
              <a:rPr lang="en-GB" sz="1300" dirty="0"/>
            </a:br>
            <a:endParaRPr lang="en-GB" sz="1300" dirty="0"/>
          </a:p>
          <a:p>
            <a:r>
              <a:rPr lang="en-GB" sz="1300" dirty="0">
                <a:latin typeface="Verdana" panose="020B0604030504040204" pitchFamily="34" charset="0"/>
                <a:ea typeface="Verdana" panose="020B0604030504040204" pitchFamily="34" charset="0"/>
              </a:rPr>
              <a:t>Safety rules for the construction and installation of lifts - Particular applications for passenger and goods passenger lift - Part 70: Accessibility to lifts for persons including persons with disability</a:t>
            </a:r>
            <a:endParaRPr lang="en-BE" sz="1300" dirty="0">
              <a:latin typeface="Verdana" panose="020B0604030504040204" pitchFamily="34" charset="0"/>
              <a:ea typeface="Verdana" panose="020B0604030504040204" pitchFamily="34" charset="0"/>
            </a:endParaRPr>
          </a:p>
          <a:p>
            <a:endParaRPr lang="en-BE" sz="1300" dirty="0">
              <a:latin typeface="Verdana" panose="020B0604030504040204" pitchFamily="34" charset="0"/>
              <a:ea typeface="Verdana" panose="020B0604030504040204" pitchFamily="34" charset="0"/>
            </a:endParaRPr>
          </a:p>
          <a:p>
            <a:r>
              <a:rPr lang="en-BE" sz="1300" dirty="0">
                <a:latin typeface="Verdana" panose="020B0604030504040204" pitchFamily="34" charset="0"/>
                <a:ea typeface="Verdana" panose="020B0604030504040204" pitchFamily="34" charset="0"/>
              </a:rPr>
              <a:t>Harmonised Standard providing presumption of conformity with Lifts Directive</a:t>
            </a:r>
          </a:p>
          <a:p>
            <a:endParaRPr lang="en-BE" sz="1300" dirty="0">
              <a:latin typeface="Verdana" panose="020B0604030504040204" pitchFamily="34" charset="0"/>
              <a:ea typeface="Verdana" panose="020B0604030504040204" pitchFamily="34" charset="0"/>
            </a:endParaRPr>
          </a:p>
          <a:p>
            <a:r>
              <a:rPr lang="fr-BE" sz="1300" dirty="0">
                <a:latin typeface="Verdana" panose="020B0604030504040204" pitchFamily="34" charset="0"/>
                <a:ea typeface="Verdana" panose="020B0604030504040204" pitchFamily="34" charset="0"/>
              </a:rPr>
              <a:t>I</a:t>
            </a:r>
            <a:r>
              <a:rPr lang="en-BE" sz="1300" dirty="0">
                <a:latin typeface="Verdana" panose="020B0604030504040204" pitchFamily="34" charset="0"/>
                <a:ea typeface="Verdana" panose="020B0604030504040204" pitchFamily="34" charset="0"/>
              </a:rPr>
              <a:t>n 2017, ANEC appeal against EN 81-70 (colour contrast clause) solved in 2021 with revision of clause. </a:t>
            </a:r>
          </a:p>
          <a:p>
            <a:endParaRPr lang="en-GB" dirty="0"/>
          </a:p>
        </p:txBody>
      </p:sp>
      <p:sp>
        <p:nvSpPr>
          <p:cNvPr id="4" name="Slide Number Placeholder 3"/>
          <p:cNvSpPr>
            <a:spLocks noGrp="1"/>
          </p:cNvSpPr>
          <p:nvPr>
            <p:ph type="sldNum" sz="quarter" idx="5"/>
          </p:nvPr>
        </p:nvSpPr>
        <p:spPr/>
        <p:txBody>
          <a:bodyPr/>
          <a:lstStyle/>
          <a:p>
            <a:fld id="{6960EE6E-D674-4053-BE40-075B90311CFF}" type="slidenum">
              <a:rPr lang="en-GB" smtClean="0"/>
              <a:t>13</a:t>
            </a:fld>
            <a:endParaRPr lang="en-GB"/>
          </a:p>
        </p:txBody>
      </p:sp>
    </p:spTree>
    <p:extLst>
      <p:ext uri="{BB962C8B-B14F-4D97-AF65-F5344CB8AC3E}">
        <p14:creationId xmlns:p14="http://schemas.microsoft.com/office/powerpoint/2010/main" val="2216743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sz="1400" b="1" dirty="0">
                <a:cs typeface="+mj-cs"/>
              </a:rPr>
              <a:t>Part 1</a:t>
            </a:r>
            <a:endParaRPr lang="en-GB" sz="1400" b="1" dirty="0">
              <a:cs typeface="+mj-cs"/>
            </a:endParaRPr>
          </a:p>
          <a:p>
            <a:endParaRPr lang="en-GB" sz="1400" b="1" dirty="0">
              <a:solidFill>
                <a:srgbClr val="000000"/>
              </a:solidFill>
              <a:latin typeface="Verdana" panose="020B0604030504040204" pitchFamily="34" charset="0"/>
              <a:ea typeface="Verdana" panose="020B0604030504040204" pitchFamily="34" charset="0"/>
              <a:cs typeface="+mj-cs"/>
            </a:endParaRPr>
          </a:p>
          <a:p>
            <a:r>
              <a:rPr lang="en-GB" sz="1500" b="1" dirty="0">
                <a:solidFill>
                  <a:srgbClr val="000000"/>
                </a:solidFill>
                <a:latin typeface="Verdana" panose="020B0604030504040204" pitchFamily="34" charset="0"/>
                <a:ea typeface="Verdana" panose="020B0604030504040204" pitchFamily="34" charset="0"/>
              </a:rPr>
              <a:t>EN 17210 and its Technical Reports on the accessibility and usability of the built environment </a:t>
            </a:r>
          </a:p>
          <a:p>
            <a:endParaRPr lang="en-GB" sz="1500" b="1" dirty="0">
              <a:solidFill>
                <a:srgbClr val="000000"/>
              </a:solidFill>
              <a:latin typeface="Verdana" panose="020B0604030504040204" pitchFamily="34" charset="0"/>
              <a:ea typeface="Verdana" panose="020B0604030504040204" pitchFamily="34" charset="0"/>
            </a:endParaRPr>
          </a:p>
          <a:p>
            <a:r>
              <a:rPr lang="en-GB" sz="1500" dirty="0">
                <a:solidFill>
                  <a:srgbClr val="000000"/>
                </a:solidFill>
                <a:latin typeface="Verdana" panose="020B0604030504040204" pitchFamily="34" charset="0"/>
                <a:ea typeface="Verdana" panose="020B0604030504040204" pitchFamily="34" charset="0"/>
              </a:rPr>
              <a:t>Monika Klenovec, Project Leader for EN 17210</a:t>
            </a:r>
            <a:endParaRPr lang="en-BE" sz="1500" dirty="0">
              <a:solidFill>
                <a:srgbClr val="000000"/>
              </a:solidFill>
              <a:latin typeface="Verdana" panose="020B0604030504040204" pitchFamily="34" charset="0"/>
              <a:ea typeface="Verdana" panose="020B0604030504040204" pitchFamily="34" charset="0"/>
            </a:endParaRPr>
          </a:p>
          <a:p>
            <a:endParaRPr lang="en-BE" dirty="0"/>
          </a:p>
          <a:p>
            <a:endParaRPr lang="en-GB" dirty="0"/>
          </a:p>
          <a:p>
            <a:r>
              <a:rPr lang="en-GB" dirty="0"/>
              <a:t>Image: A</a:t>
            </a:r>
            <a:r>
              <a:rPr lang="en-BE" dirty="0"/>
              <a:t>NEC and EDF logos</a:t>
            </a:r>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14</a:t>
            </a:fld>
            <a:endParaRPr lang="en-GB"/>
          </a:p>
        </p:txBody>
      </p:sp>
    </p:spTree>
    <p:extLst>
      <p:ext uri="{BB962C8B-B14F-4D97-AF65-F5344CB8AC3E}">
        <p14:creationId xmlns:p14="http://schemas.microsoft.com/office/powerpoint/2010/main" val="2343871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16A595F-FACA-44A4-9AF8-13A4D65C94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001" indent="-301923">
              <a:spcBef>
                <a:spcPct val="30000"/>
              </a:spcBef>
              <a:defRPr sz="1300">
                <a:solidFill>
                  <a:schemeClr val="tx1"/>
                </a:solidFill>
                <a:latin typeface="Arial" panose="020B0604020202020204" pitchFamily="34" charset="0"/>
              </a:defRPr>
            </a:lvl2pPr>
            <a:lvl3pPr marL="1207694" indent="-241539">
              <a:spcBef>
                <a:spcPct val="30000"/>
              </a:spcBef>
              <a:defRPr sz="1300">
                <a:solidFill>
                  <a:schemeClr val="tx1"/>
                </a:solidFill>
                <a:latin typeface="Arial" panose="020B0604020202020204" pitchFamily="34" charset="0"/>
              </a:defRPr>
            </a:lvl3pPr>
            <a:lvl4pPr marL="1690771" indent="-241539">
              <a:spcBef>
                <a:spcPct val="30000"/>
              </a:spcBef>
              <a:defRPr sz="1300">
                <a:solidFill>
                  <a:schemeClr val="tx1"/>
                </a:solidFill>
                <a:latin typeface="Arial" panose="020B0604020202020204" pitchFamily="34" charset="0"/>
              </a:defRPr>
            </a:lvl4pPr>
            <a:lvl5pPr marL="2173849" indent="-241539">
              <a:spcBef>
                <a:spcPct val="30000"/>
              </a:spcBef>
              <a:defRPr sz="1300">
                <a:solidFill>
                  <a:schemeClr val="tx1"/>
                </a:solidFill>
                <a:latin typeface="Arial" panose="020B0604020202020204" pitchFamily="34" charset="0"/>
              </a:defRPr>
            </a:lvl5pPr>
            <a:lvl6pPr marL="2656926" indent="-241539" eaLnBrk="0" fontAlgn="base" hangingPunct="0">
              <a:spcBef>
                <a:spcPct val="30000"/>
              </a:spcBef>
              <a:spcAft>
                <a:spcPct val="0"/>
              </a:spcAft>
              <a:defRPr sz="1300">
                <a:solidFill>
                  <a:schemeClr val="tx1"/>
                </a:solidFill>
                <a:latin typeface="Arial" panose="020B0604020202020204" pitchFamily="34" charset="0"/>
              </a:defRPr>
            </a:lvl6pPr>
            <a:lvl7pPr marL="3140004" indent="-241539" eaLnBrk="0" fontAlgn="base" hangingPunct="0">
              <a:spcBef>
                <a:spcPct val="30000"/>
              </a:spcBef>
              <a:spcAft>
                <a:spcPct val="0"/>
              </a:spcAft>
              <a:defRPr sz="1300">
                <a:solidFill>
                  <a:schemeClr val="tx1"/>
                </a:solidFill>
                <a:latin typeface="Arial" panose="020B0604020202020204" pitchFamily="34" charset="0"/>
              </a:defRPr>
            </a:lvl7pPr>
            <a:lvl8pPr marL="3623081" indent="-241539" eaLnBrk="0" fontAlgn="base" hangingPunct="0">
              <a:spcBef>
                <a:spcPct val="30000"/>
              </a:spcBef>
              <a:spcAft>
                <a:spcPct val="0"/>
              </a:spcAft>
              <a:defRPr sz="1300">
                <a:solidFill>
                  <a:schemeClr val="tx1"/>
                </a:solidFill>
                <a:latin typeface="Arial" panose="020B0604020202020204" pitchFamily="34" charset="0"/>
              </a:defRPr>
            </a:lvl8pPr>
            <a:lvl9pPr marL="4106159" indent="-24153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4AF976F5-2761-4976-94ED-77EE1277F5F8}" type="slidenum">
              <a:rPr lang="en-GB" altLang="en-US" smtClean="0">
                <a:solidFill>
                  <a:srgbClr val="000000"/>
                </a:solidFill>
                <a:latin typeface="Times New Roman" panose="02020603050405020304" pitchFamily="18" charset="0"/>
              </a:rPr>
              <a:pPr>
                <a:spcBef>
                  <a:spcPct val="0"/>
                </a:spcBef>
              </a:pPr>
              <a:t>15</a:t>
            </a:fld>
            <a:endParaRPr lang="en-GB" altLang="en-US">
              <a:solidFill>
                <a:srgbClr val="000000"/>
              </a:solidFill>
              <a:latin typeface="Times New Roman" panose="02020603050405020304" pitchFamily="18" charset="0"/>
            </a:endParaRPr>
          </a:p>
        </p:txBody>
      </p:sp>
      <p:sp>
        <p:nvSpPr>
          <p:cNvPr id="14339" name="Rectangle 2">
            <a:extLst>
              <a:ext uri="{FF2B5EF4-FFF2-40B4-BE49-F238E27FC236}">
                <a16:creationId xmlns:a16="http://schemas.microsoft.com/office/drawing/2014/main" id="{33E6AE4C-43C5-49A3-ACB5-78B1C58954A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1B138BE-07DF-4418-A2DC-DED9262A2E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200" b="1" dirty="0">
                <a:latin typeface="Verdana" panose="020B0604030504040204" pitchFamily="34" charset="0"/>
                <a:ea typeface="Verdana" panose="020B0604030504040204" pitchFamily="34" charset="0"/>
              </a:rPr>
              <a:t>Deliverables of M/420 – Phase II </a:t>
            </a:r>
          </a:p>
          <a:p>
            <a:endParaRPr lang="en-GB" altLang="en-US" sz="1200" dirty="0">
              <a:latin typeface="Verdana" panose="020B0604030504040204" pitchFamily="34" charset="0"/>
              <a:ea typeface="Verdana" panose="020B0604030504040204" pitchFamily="34" charset="0"/>
            </a:endParaRPr>
          </a:p>
          <a:p>
            <a:endParaRPr lang="en-GB" altLang="en-US" dirty="0">
              <a:latin typeface="Verdana" panose="020B0604030504040204" pitchFamily="34" charset="0"/>
              <a:ea typeface="Verdan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a:extLst>
              <a:ext uri="{FF2B5EF4-FFF2-40B4-BE49-F238E27FC236}">
                <a16:creationId xmlns:a16="http://schemas.microsoft.com/office/drawing/2014/main" id="{1F8CB5BD-B5AD-4184-93FF-F09F9A8357CA}"/>
              </a:ext>
            </a:extLst>
          </p:cNvPr>
          <p:cNvSpPr>
            <a:spLocks noGrp="1" noRot="1" noChangeAspect="1" noChangeArrowheads="1" noTextEdit="1"/>
          </p:cNvSpPr>
          <p:nvPr>
            <p:ph type="sldImg"/>
          </p:nvPr>
        </p:nvSpPr>
        <p:spPr>
          <a:ln/>
        </p:spPr>
      </p:sp>
      <p:sp>
        <p:nvSpPr>
          <p:cNvPr id="18435" name="2 Marcador de notas">
            <a:extLst>
              <a:ext uri="{FF2B5EF4-FFF2-40B4-BE49-F238E27FC236}">
                <a16:creationId xmlns:a16="http://schemas.microsoft.com/office/drawing/2014/main" id="{889F63DA-AB2F-46B3-81AA-E781E0F158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66155" rtl="0" eaLnBrk="1" fontAlgn="auto" latinLnBrk="0" hangingPunct="1">
              <a:lnSpc>
                <a:spcPct val="100000"/>
              </a:lnSpc>
              <a:spcBef>
                <a:spcPts val="0"/>
              </a:spcBef>
              <a:spcAft>
                <a:spcPts val="0"/>
              </a:spcAft>
              <a:buClrTx/>
              <a:buSzTx/>
              <a:buFontTx/>
              <a:buNone/>
              <a:tabLst/>
              <a:defRPr/>
            </a:pPr>
            <a:r>
              <a:rPr lang="es-ES" sz="1200" b="1" dirty="0">
                <a:solidFill>
                  <a:srgbClr val="0070C0"/>
                </a:solidFill>
                <a:latin typeface="Verdana" panose="020B0604030504040204" pitchFamily="34" charset="0"/>
                <a:ea typeface="Verdana" panose="020B0604030504040204" pitchFamily="34" charset="0"/>
                <a:cs typeface="Verdana" panose="020B0604030504040204" pitchFamily="34" charset="0"/>
              </a:rPr>
              <a:t>EN 17210: </a:t>
            </a:r>
            <a:r>
              <a:rPr lang="es-ES" sz="1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Structure</a:t>
            </a:r>
            <a:r>
              <a:rPr lang="es-ES" sz="1200" b="1" dirty="0">
                <a:solidFill>
                  <a:srgbClr val="0070C0"/>
                </a:solidFill>
                <a:latin typeface="Verdana" panose="020B0604030504040204" pitchFamily="34" charset="0"/>
                <a:ea typeface="Verdana" panose="020B0604030504040204" pitchFamily="34" charset="0"/>
                <a:cs typeface="Verdana" panose="020B0604030504040204" pitchFamily="34" charset="0"/>
              </a:rPr>
              <a:t> and </a:t>
            </a:r>
            <a:r>
              <a:rPr lang="es-ES" sz="1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overview</a:t>
            </a:r>
            <a:endParaRPr lang="es-ES" sz="1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endParaRPr lang="es-ES" sz="1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defTabSz="457200">
              <a:spcAft>
                <a:spcPts val="1200"/>
              </a:spcAft>
              <a:defRPr/>
            </a:pP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This</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European</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standard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supports</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the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implementation</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of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accessibility</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and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usability</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of the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built</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environment</a:t>
            </a:r>
            <a:b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b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with</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a new comprehensive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approach</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based</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on</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b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br>
            <a:r>
              <a:rPr lang="es-ES" sz="1200" b="1" u="sng" dirty="0" err="1">
                <a:solidFill>
                  <a:srgbClr val="C00000"/>
                </a:solidFill>
                <a:latin typeface="Verdana" panose="020B0604030504040204" pitchFamily="34" charset="0"/>
                <a:ea typeface="Verdana" panose="020B0604030504040204" pitchFamily="34" charset="0"/>
                <a:cs typeface="Verdana" panose="020B0604030504040204" pitchFamily="34" charset="0"/>
              </a:rPr>
              <a:t>functional</a:t>
            </a:r>
            <a:r>
              <a:rPr lang="es-ES" sz="1200" b="1" u="sng"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1200" b="1" u="sng" dirty="0" err="1">
                <a:solidFill>
                  <a:srgbClr val="C00000"/>
                </a:solidFill>
                <a:latin typeface="Verdana" panose="020B0604030504040204" pitchFamily="34" charset="0"/>
                <a:ea typeface="Verdana" panose="020B0604030504040204" pitchFamily="34" charset="0"/>
                <a:cs typeface="Verdana" panose="020B0604030504040204" pitchFamily="34" charset="0"/>
              </a:rPr>
              <a:t>requirements</a:t>
            </a:r>
            <a:r>
              <a:rPr lang="es-E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1200" b="1" u="sng" dirty="0" err="1">
                <a:solidFill>
                  <a:srgbClr val="C00000"/>
                </a:solidFill>
                <a:latin typeface="Verdana" panose="020B0604030504040204" pitchFamily="34" charset="0"/>
                <a:ea typeface="Verdana" panose="020B0604030504040204" pitchFamily="34" charset="0"/>
                <a:cs typeface="Verdana" panose="020B0604030504040204" pitchFamily="34" charset="0"/>
              </a:rPr>
              <a:t>mandatory</a:t>
            </a:r>
            <a:r>
              <a:rPr lang="es-ES" sz="1200" b="1" u="sng"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1200" b="1" u="sng" dirty="0" err="1">
                <a:solidFill>
                  <a:srgbClr val="C00000"/>
                </a:solidFill>
                <a:latin typeface="Verdana" panose="020B0604030504040204" pitchFamily="34" charset="0"/>
                <a:ea typeface="Verdana" panose="020B0604030504040204" pitchFamily="34" charset="0"/>
                <a:cs typeface="Verdana" panose="020B0604030504040204" pitchFamily="34" charset="0"/>
              </a:rPr>
              <a:t>implementation</a:t>
            </a:r>
            <a:r>
              <a:rPr lang="es-ES" sz="1200" b="1" u="sng"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1200" b="1" u="sng" dirty="0" err="1">
                <a:solidFill>
                  <a:srgbClr val="C00000"/>
                </a:solidFill>
                <a:latin typeface="Verdana" panose="020B0604030504040204" pitchFamily="34" charset="0"/>
                <a:ea typeface="Verdana" panose="020B0604030504040204" pitchFamily="34" charset="0"/>
                <a:cs typeface="Verdana" panose="020B0604030504040204" pitchFamily="34" charset="0"/>
              </a:rPr>
              <a:t>by</a:t>
            </a:r>
            <a:r>
              <a:rPr lang="es-ES" sz="1200" b="1" u="sng"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1200" b="1" u="sng" dirty="0" err="1">
                <a:solidFill>
                  <a:srgbClr val="C00000"/>
                </a:solidFill>
                <a:latin typeface="Verdana" panose="020B0604030504040204" pitchFamily="34" charset="0"/>
                <a:ea typeface="Verdana" panose="020B0604030504040204" pitchFamily="34" charset="0"/>
                <a:cs typeface="Verdana" panose="020B0604030504040204" pitchFamily="34" charset="0"/>
              </a:rPr>
              <a:t>NSBs</a:t>
            </a:r>
            <a:endParaRPr lang="es-ES" sz="12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defTabSz="457200">
              <a:spcAft>
                <a:spcPts val="200"/>
              </a:spcAft>
              <a:defRPr/>
            </a:pPr>
            <a:r>
              <a:rPr lang="es-E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Introduction</a:t>
            </a:r>
            <a:endParaRPr lang="es-E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defTabSz="457200">
              <a:spcAft>
                <a:spcPts val="200"/>
              </a:spcAft>
              <a:buFont typeface="+mj-lt"/>
              <a:buNone/>
              <a:defRPr/>
            </a:pP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Scope</a:t>
            </a:r>
            <a:endPar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defTabSz="457200">
              <a:spcAft>
                <a:spcPts val="200"/>
              </a:spcAft>
              <a:buFont typeface="+mj-lt"/>
              <a:buNone/>
              <a:defRPr/>
            </a:pP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2. Normative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references</a:t>
            </a:r>
            <a:endPar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defTabSz="457200">
              <a:spcAft>
                <a:spcPts val="200"/>
              </a:spcAft>
              <a:buFont typeface="+mj-lt"/>
              <a:buNone/>
              <a:defRPr/>
            </a:pP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3.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Terms</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and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definitions</a:t>
            </a:r>
            <a:endPar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defTabSz="457200">
              <a:spcAft>
                <a:spcPts val="200"/>
              </a:spcAft>
              <a:buFont typeface="+mj-lt"/>
              <a:buNone/>
              <a:defRPr/>
            </a:pP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4. Legal and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policy</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background</a:t>
            </a:r>
            <a:endPar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defTabSz="457200">
              <a:spcAft>
                <a:spcPts val="200"/>
              </a:spcAft>
              <a:buFont typeface="+mj-lt"/>
              <a:buNone/>
              <a:defRPr/>
            </a:pP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5.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Diversity</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of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users</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and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design</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considerations</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 Key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areas</a:t>
            </a:r>
            <a:endPar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457200">
              <a:spcAft>
                <a:spcPts val="200"/>
              </a:spcAft>
              <a:defRPr/>
            </a:pP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6. Basic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functional</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requirements</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FRs</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on</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accessibility</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in the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built</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environment</a:t>
            </a:r>
            <a:endPar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457200">
              <a:spcAft>
                <a:spcPts val="200"/>
              </a:spcAft>
              <a:defRPr/>
            </a:pP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7.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Specific</a:t>
            </a:r>
            <a:r>
              <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environments</a:t>
            </a:r>
            <a:endParaRPr lang="es-E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457200">
              <a:defRPr/>
            </a:pPr>
            <a:endParaRPr lang="es-ES" sz="1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457200">
              <a:defRPr/>
            </a:pPr>
            <a:r>
              <a:rPr lang="es-E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Images</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s-E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fire</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s-E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exit</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s-E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sign</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blind </a:t>
            </a:r>
            <a:r>
              <a:rPr lang="es-E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man</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s-E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using</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 </a:t>
            </a:r>
            <a:r>
              <a:rPr lang="en-GB" sz="2000" b="0" i="0" dirty="0">
                <a:solidFill>
                  <a:srgbClr val="202124"/>
                </a:solidFill>
                <a:effectLst/>
                <a:latin typeface="arial" panose="020B0604020202020204" pitchFamily="34" charset="0"/>
              </a:rPr>
              <a:t>Guide Cane</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s-E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push</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s-E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to</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open” </a:t>
            </a:r>
            <a:r>
              <a:rPr lang="es-ES" sz="1400" b="0" dirty="0" err="1">
                <a:solidFill>
                  <a:srgbClr val="000000"/>
                </a:solidFill>
                <a:latin typeface="Verdana" panose="020B0604030504040204" pitchFamily="34" charset="0"/>
                <a:ea typeface="Verdana" panose="020B0604030504040204" pitchFamily="34" charset="0"/>
                <a:cs typeface="Verdana" panose="020B0604030504040204" pitchFamily="34" charset="0"/>
              </a:rPr>
              <a:t>button</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2000" b="0" i="0" dirty="0">
                <a:solidFill>
                  <a:srgbClr val="4D5156"/>
                </a:solidFill>
                <a:effectLst/>
                <a:latin typeface="arial" panose="020B0604020202020204" pitchFamily="34" charset="0"/>
              </a:rPr>
              <a:t>disabled </a:t>
            </a:r>
            <a:r>
              <a:rPr lang="en-GB" sz="2000" b="0" i="0" dirty="0">
                <a:solidFill>
                  <a:srgbClr val="5F6368"/>
                </a:solidFill>
                <a:effectLst/>
                <a:latin typeface="arial" panose="020B0604020202020204" pitchFamily="34" charset="0"/>
              </a:rPr>
              <a:t>toilet signs</a:t>
            </a:r>
            <a:r>
              <a:rPr lang="es-ES" sz="1400" b="0" i="0" dirty="0">
                <a:solidFill>
                  <a:srgbClr val="000000"/>
                </a:solidFill>
                <a:effectLst/>
                <a:latin typeface="Verdana" panose="020B0604030504040204" pitchFamily="34" charset="0"/>
                <a:ea typeface="Verdana" panose="020B0604030504040204" pitchFamily="34" charset="0"/>
              </a:rPr>
              <a:t>.</a:t>
            </a:r>
            <a:r>
              <a:rPr lang="es-ES" sz="14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marL="0" marR="0" lvl="0" indent="0" algn="l" defTabSz="966155" rtl="0" eaLnBrk="1" fontAlgn="auto" latinLnBrk="0" hangingPunct="1">
              <a:lnSpc>
                <a:spcPct val="100000"/>
              </a:lnSpc>
              <a:spcBef>
                <a:spcPts val="0"/>
              </a:spcBef>
              <a:spcAft>
                <a:spcPts val="0"/>
              </a:spcAft>
              <a:buClrTx/>
              <a:buSzTx/>
              <a:buFontTx/>
              <a:buNone/>
              <a:tabLst/>
              <a:defRPr/>
            </a:pPr>
            <a:endParaRPr lang="es-ES" sz="1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defTabSz="966155">
              <a:defRPr/>
            </a:pPr>
            <a:endParaRPr lang="es-ES" altLang="en-US" dirty="0">
              <a:latin typeface="Arial" panose="020B0604020202020204" pitchFamily="34" charset="0"/>
            </a:endParaRPr>
          </a:p>
          <a:p>
            <a:pPr defTabSz="966155">
              <a:defRPr/>
            </a:pPr>
            <a:endParaRPr lang="es-ES" altLang="en-US" dirty="0">
              <a:latin typeface="Arial" panose="020B0604020202020204" pitchFamily="34" charset="0"/>
            </a:endParaRPr>
          </a:p>
        </p:txBody>
      </p:sp>
      <p:sp>
        <p:nvSpPr>
          <p:cNvPr id="18436" name="3 Marcador de número de diapositiva">
            <a:extLst>
              <a:ext uri="{FF2B5EF4-FFF2-40B4-BE49-F238E27FC236}">
                <a16:creationId xmlns:a16="http://schemas.microsoft.com/office/drawing/2014/main" id="{1BF8C2A3-F6A5-4442-9A24-D116D86D1F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85001" indent="-301923">
              <a:defRPr sz="2500">
                <a:solidFill>
                  <a:schemeClr val="tx1"/>
                </a:solidFill>
                <a:latin typeface="Arial" panose="020B0604020202020204" pitchFamily="34" charset="0"/>
              </a:defRPr>
            </a:lvl2pPr>
            <a:lvl3pPr marL="1207694" indent="-241539">
              <a:defRPr sz="2500">
                <a:solidFill>
                  <a:schemeClr val="tx1"/>
                </a:solidFill>
                <a:latin typeface="Arial" panose="020B0604020202020204" pitchFamily="34" charset="0"/>
              </a:defRPr>
            </a:lvl3pPr>
            <a:lvl4pPr marL="1690771" indent="-241539">
              <a:defRPr sz="2500">
                <a:solidFill>
                  <a:schemeClr val="tx1"/>
                </a:solidFill>
                <a:latin typeface="Arial" panose="020B0604020202020204" pitchFamily="34" charset="0"/>
              </a:defRPr>
            </a:lvl4pPr>
            <a:lvl5pPr marL="2173849" indent="-241539">
              <a:defRPr sz="2500">
                <a:solidFill>
                  <a:schemeClr val="tx1"/>
                </a:solidFill>
                <a:latin typeface="Arial" panose="020B0604020202020204" pitchFamily="34" charset="0"/>
              </a:defRPr>
            </a:lvl5pPr>
            <a:lvl6pPr marL="2656926" indent="-241539" eaLnBrk="0" fontAlgn="base" hangingPunct="0">
              <a:spcBef>
                <a:spcPct val="0"/>
              </a:spcBef>
              <a:spcAft>
                <a:spcPct val="0"/>
              </a:spcAft>
              <a:defRPr sz="2500">
                <a:solidFill>
                  <a:schemeClr val="tx1"/>
                </a:solidFill>
                <a:latin typeface="Arial" panose="020B0604020202020204" pitchFamily="34" charset="0"/>
              </a:defRPr>
            </a:lvl6pPr>
            <a:lvl7pPr marL="3140004" indent="-241539" eaLnBrk="0" fontAlgn="base" hangingPunct="0">
              <a:spcBef>
                <a:spcPct val="0"/>
              </a:spcBef>
              <a:spcAft>
                <a:spcPct val="0"/>
              </a:spcAft>
              <a:defRPr sz="2500">
                <a:solidFill>
                  <a:schemeClr val="tx1"/>
                </a:solidFill>
                <a:latin typeface="Arial" panose="020B0604020202020204" pitchFamily="34" charset="0"/>
              </a:defRPr>
            </a:lvl7pPr>
            <a:lvl8pPr marL="3623081" indent="-241539" eaLnBrk="0" fontAlgn="base" hangingPunct="0">
              <a:spcBef>
                <a:spcPct val="0"/>
              </a:spcBef>
              <a:spcAft>
                <a:spcPct val="0"/>
              </a:spcAft>
              <a:defRPr sz="2500">
                <a:solidFill>
                  <a:schemeClr val="tx1"/>
                </a:solidFill>
                <a:latin typeface="Arial" panose="020B0604020202020204" pitchFamily="34" charset="0"/>
              </a:defRPr>
            </a:lvl8pPr>
            <a:lvl9pPr marL="4106159" indent="-241539" eaLnBrk="0" fontAlgn="base" hangingPunct="0">
              <a:spcBef>
                <a:spcPct val="0"/>
              </a:spcBef>
              <a:spcAft>
                <a:spcPct val="0"/>
              </a:spcAft>
              <a:defRPr sz="2500">
                <a:solidFill>
                  <a:schemeClr val="tx1"/>
                </a:solidFill>
                <a:latin typeface="Arial" panose="020B0604020202020204" pitchFamily="34" charset="0"/>
              </a:defRPr>
            </a:lvl9pPr>
          </a:lstStyle>
          <a:p>
            <a:fld id="{CC899DD3-D2E5-447E-8954-F2953D4C003B}" type="slidenum">
              <a:rPr lang="es-ES" altLang="en-US" sz="1200">
                <a:solidFill>
                  <a:srgbClr val="000000"/>
                </a:solidFill>
              </a:rPr>
              <a:pPr/>
              <a:t>16</a:t>
            </a:fld>
            <a:endParaRPr lang="es-ES" alt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a:extLst>
              <a:ext uri="{FF2B5EF4-FFF2-40B4-BE49-F238E27FC236}">
                <a16:creationId xmlns:a16="http://schemas.microsoft.com/office/drawing/2014/main" id="{4EF059BD-48E1-463A-871E-14DD48ABC847}"/>
              </a:ext>
            </a:extLst>
          </p:cNvPr>
          <p:cNvSpPr>
            <a:spLocks noGrp="1" noRot="1" noChangeAspect="1" noChangeArrowheads="1" noTextEdit="1"/>
          </p:cNvSpPr>
          <p:nvPr>
            <p:ph type="sldImg"/>
          </p:nvPr>
        </p:nvSpPr>
        <p:spPr>
          <a:ln/>
        </p:spPr>
      </p:sp>
      <p:sp>
        <p:nvSpPr>
          <p:cNvPr id="20483" name="2 Marcador de notas">
            <a:extLst>
              <a:ext uri="{FF2B5EF4-FFF2-40B4-BE49-F238E27FC236}">
                <a16:creationId xmlns:a16="http://schemas.microsoft.com/office/drawing/2014/main" id="{81E561BA-1632-4690-9FBE-8F41506974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b="1" dirty="0">
                <a:solidFill>
                  <a:srgbClr val="0070C0"/>
                </a:solidFill>
                <a:latin typeface="Verdana" panose="020B0604030504040204" pitchFamily="34" charset="0"/>
                <a:ea typeface="Verdana" panose="020B0604030504040204" pitchFamily="34" charset="0"/>
              </a:rPr>
              <a:t>EN 17210 – </a:t>
            </a:r>
            <a:r>
              <a:rPr lang="es-ES" altLang="en-US" sz="1200" b="1" dirty="0" err="1">
                <a:solidFill>
                  <a:srgbClr val="0070C0"/>
                </a:solidFill>
                <a:latin typeface="Verdana" panose="020B0604030504040204" pitchFamily="34" charset="0"/>
                <a:ea typeface="Verdana" panose="020B0604030504040204" pitchFamily="34" charset="0"/>
              </a:rPr>
              <a:t>basic</a:t>
            </a:r>
            <a:r>
              <a:rPr lang="es-ES" altLang="en-US" sz="1200" b="1" dirty="0">
                <a:solidFill>
                  <a:srgbClr val="0070C0"/>
                </a:solidFill>
                <a:latin typeface="Verdana" panose="020B0604030504040204" pitchFamily="34" charset="0"/>
                <a:ea typeface="Verdana" panose="020B0604030504040204" pitchFamily="34" charset="0"/>
              </a:rPr>
              <a:t> </a:t>
            </a:r>
            <a:r>
              <a:rPr lang="es-ES" altLang="en-US" sz="1200" b="1" dirty="0" err="1">
                <a:solidFill>
                  <a:srgbClr val="0070C0"/>
                </a:solidFill>
                <a:latin typeface="Verdana" panose="020B0604030504040204" pitchFamily="34" charset="0"/>
                <a:ea typeface="Verdana" panose="020B0604030504040204" pitchFamily="34" charset="0"/>
              </a:rPr>
              <a:t>FRs</a:t>
            </a:r>
            <a:r>
              <a:rPr lang="es-ES" altLang="en-US" sz="1200" b="1" dirty="0">
                <a:solidFill>
                  <a:srgbClr val="0070C0"/>
                </a:solidFill>
                <a:latin typeface="Verdana" panose="020B0604030504040204" pitchFamily="34" charset="0"/>
                <a:ea typeface="Verdana" panose="020B0604030504040204" pitchFamily="34" charset="0"/>
              </a:rPr>
              <a:t>  </a:t>
            </a:r>
          </a:p>
          <a:p>
            <a:endParaRPr lang="es-ES" altLang="en-US" dirty="0">
              <a:latin typeface="Verdana" panose="020B0604030504040204" pitchFamily="34" charset="0"/>
              <a:ea typeface="Verdana" panose="020B0604030504040204" pitchFamily="34" charset="0"/>
            </a:endParaRPr>
          </a:p>
          <a:p>
            <a:pPr marL="622300" indent="-622300">
              <a:spcBef>
                <a:spcPct val="0"/>
              </a:spcBef>
              <a:spcAft>
                <a:spcPts val="600"/>
              </a:spcAft>
              <a:buClrTx/>
              <a:buNone/>
            </a:pP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8.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Wayfinding</a:t>
            </a:r>
            <a:endPar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ClrTx/>
              <a:buFont typeface="+mj-lt"/>
              <a:buNone/>
            </a:pP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9. Access in the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outdoor</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environment</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routes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street</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furniture</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squares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and plazas,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plantings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etc.)</a:t>
            </a:r>
          </a:p>
          <a:p>
            <a:pPr marL="0" indent="0">
              <a:spcBef>
                <a:spcPct val="0"/>
              </a:spcBef>
              <a:spcAft>
                <a:spcPts val="600"/>
              </a:spcAft>
              <a:buClrTx/>
              <a:buFont typeface="+mj-lt"/>
              <a:buNone/>
            </a:pP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10.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Arrival</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and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departure</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areas</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Parking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areas</a:t>
            </a:r>
            <a:endPar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ClrTx/>
              <a:buFont typeface="+mj-lt"/>
              <a:buNone/>
            </a:pP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11. Horizontal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circulation</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entrances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doors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windows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patios,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terraces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surface</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finishes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and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materials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0" indent="0">
              <a:spcBef>
                <a:spcPct val="0"/>
              </a:spcBef>
              <a:spcAft>
                <a:spcPts val="600"/>
              </a:spcAft>
              <a:buClrTx/>
              <a:buFont typeface="+mj-lt"/>
              <a:buNone/>
            </a:pP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12. Vertical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circulation</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ramps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stairs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handrails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lifts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escalators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0" indent="0">
              <a:spcBef>
                <a:spcPct val="0"/>
              </a:spcBef>
              <a:spcAft>
                <a:spcPts val="600"/>
              </a:spcAft>
              <a:buClrTx/>
              <a:buFont typeface="+mj-lt"/>
              <a:buNone/>
            </a:pP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13.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Specific</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areas</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equipment</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and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provisions</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service</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counters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seating</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waiting</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&amp;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storage</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areas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kitchenettes,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facilities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for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assistance</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dogs</a:t>
            </a:r>
            <a:r>
              <a:rPr lang="es-ES"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etc.)</a:t>
            </a:r>
          </a:p>
          <a:p>
            <a:pPr marL="0" indent="0">
              <a:spcBef>
                <a:spcPct val="0"/>
              </a:spcBef>
              <a:spcAft>
                <a:spcPts val="600"/>
              </a:spcAft>
              <a:buClrTx/>
              <a:buFont typeface="+mj-lt"/>
              <a:buNone/>
            </a:pP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14.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Sanitary</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accommodation</a:t>
            </a:r>
            <a:endPar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spcAft>
                <a:spcPts val="600"/>
              </a:spcAft>
              <a:buClrTx/>
              <a:buFont typeface="+mj-lt"/>
              <a:buNone/>
            </a:pP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15.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User</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interface,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controls</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and switches</a:t>
            </a:r>
          </a:p>
          <a:p>
            <a:pPr marL="0" indent="0">
              <a:spcBef>
                <a:spcPct val="0"/>
              </a:spcBef>
              <a:spcAft>
                <a:spcPts val="600"/>
              </a:spcAft>
              <a:buClrTx/>
              <a:buFont typeface="+mj-lt"/>
              <a:buNone/>
            </a:pP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16.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Fire</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safety for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all</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Evacuation</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and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emergency</a:t>
            </a:r>
            <a:r>
              <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12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exits</a:t>
            </a:r>
            <a:endParaRPr lang="es-ES"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s-ES" altLang="en-US" dirty="0">
              <a:latin typeface="Verdana" panose="020B0604030504040204" pitchFamily="34" charset="0"/>
              <a:ea typeface="Verdana" panose="020B0604030504040204" pitchFamily="34" charset="0"/>
            </a:endParaRPr>
          </a:p>
        </p:txBody>
      </p:sp>
      <p:sp>
        <p:nvSpPr>
          <p:cNvPr id="20484" name="3 Marcador de número de diapositiva">
            <a:extLst>
              <a:ext uri="{FF2B5EF4-FFF2-40B4-BE49-F238E27FC236}">
                <a16:creationId xmlns:a16="http://schemas.microsoft.com/office/drawing/2014/main" id="{541F0850-0B6D-4B62-B16E-2718C2A8CA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85001" indent="-301923">
              <a:defRPr sz="2500">
                <a:solidFill>
                  <a:schemeClr val="tx1"/>
                </a:solidFill>
                <a:latin typeface="Arial" panose="020B0604020202020204" pitchFamily="34" charset="0"/>
              </a:defRPr>
            </a:lvl2pPr>
            <a:lvl3pPr marL="1207694" indent="-241539">
              <a:defRPr sz="2500">
                <a:solidFill>
                  <a:schemeClr val="tx1"/>
                </a:solidFill>
                <a:latin typeface="Arial" panose="020B0604020202020204" pitchFamily="34" charset="0"/>
              </a:defRPr>
            </a:lvl3pPr>
            <a:lvl4pPr marL="1690771" indent="-241539">
              <a:defRPr sz="2500">
                <a:solidFill>
                  <a:schemeClr val="tx1"/>
                </a:solidFill>
                <a:latin typeface="Arial" panose="020B0604020202020204" pitchFamily="34" charset="0"/>
              </a:defRPr>
            </a:lvl4pPr>
            <a:lvl5pPr marL="2173849" indent="-241539">
              <a:defRPr sz="2500">
                <a:solidFill>
                  <a:schemeClr val="tx1"/>
                </a:solidFill>
                <a:latin typeface="Arial" panose="020B0604020202020204" pitchFamily="34" charset="0"/>
              </a:defRPr>
            </a:lvl5pPr>
            <a:lvl6pPr marL="2656926" indent="-241539" eaLnBrk="0" fontAlgn="base" hangingPunct="0">
              <a:spcBef>
                <a:spcPct val="0"/>
              </a:spcBef>
              <a:spcAft>
                <a:spcPct val="0"/>
              </a:spcAft>
              <a:defRPr sz="2500">
                <a:solidFill>
                  <a:schemeClr val="tx1"/>
                </a:solidFill>
                <a:latin typeface="Arial" panose="020B0604020202020204" pitchFamily="34" charset="0"/>
              </a:defRPr>
            </a:lvl6pPr>
            <a:lvl7pPr marL="3140004" indent="-241539" eaLnBrk="0" fontAlgn="base" hangingPunct="0">
              <a:spcBef>
                <a:spcPct val="0"/>
              </a:spcBef>
              <a:spcAft>
                <a:spcPct val="0"/>
              </a:spcAft>
              <a:defRPr sz="2500">
                <a:solidFill>
                  <a:schemeClr val="tx1"/>
                </a:solidFill>
                <a:latin typeface="Arial" panose="020B0604020202020204" pitchFamily="34" charset="0"/>
              </a:defRPr>
            </a:lvl7pPr>
            <a:lvl8pPr marL="3623081" indent="-241539" eaLnBrk="0" fontAlgn="base" hangingPunct="0">
              <a:spcBef>
                <a:spcPct val="0"/>
              </a:spcBef>
              <a:spcAft>
                <a:spcPct val="0"/>
              </a:spcAft>
              <a:defRPr sz="2500">
                <a:solidFill>
                  <a:schemeClr val="tx1"/>
                </a:solidFill>
                <a:latin typeface="Arial" panose="020B0604020202020204" pitchFamily="34" charset="0"/>
              </a:defRPr>
            </a:lvl8pPr>
            <a:lvl9pPr marL="4106159" indent="-241539" eaLnBrk="0" fontAlgn="base" hangingPunct="0">
              <a:spcBef>
                <a:spcPct val="0"/>
              </a:spcBef>
              <a:spcAft>
                <a:spcPct val="0"/>
              </a:spcAft>
              <a:defRPr sz="2500">
                <a:solidFill>
                  <a:schemeClr val="tx1"/>
                </a:solidFill>
                <a:latin typeface="Arial" panose="020B0604020202020204" pitchFamily="34" charset="0"/>
              </a:defRPr>
            </a:lvl9pPr>
          </a:lstStyle>
          <a:p>
            <a:fld id="{812E21A1-5F8E-4742-8CE9-2060DCF51CEA}" type="slidenum">
              <a:rPr lang="es-ES" altLang="en-US" sz="1200">
                <a:solidFill>
                  <a:srgbClr val="000000"/>
                </a:solidFill>
              </a:rPr>
              <a:pPr/>
              <a:t>17</a:t>
            </a:fld>
            <a:endParaRPr lang="es-ES"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id="{6CD70F17-CB64-4565-AE54-3C61CA13BD03}"/>
              </a:ext>
            </a:extLst>
          </p:cNvPr>
          <p:cNvSpPr>
            <a:spLocks noGrp="1" noRot="1" noChangeAspect="1" noChangeArrowheads="1" noTextEdit="1"/>
          </p:cNvSpPr>
          <p:nvPr>
            <p:ph type="sldImg"/>
          </p:nvPr>
        </p:nvSpPr>
        <p:spPr>
          <a:ln/>
        </p:spPr>
      </p:sp>
      <p:sp>
        <p:nvSpPr>
          <p:cNvPr id="22531" name="2 Marcador de notas">
            <a:extLst>
              <a:ext uri="{FF2B5EF4-FFF2-40B4-BE49-F238E27FC236}">
                <a16:creationId xmlns:a16="http://schemas.microsoft.com/office/drawing/2014/main" id="{058ADF10-BA64-4F63-8C19-7AE280E8B7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b="1" dirty="0">
                <a:solidFill>
                  <a:srgbClr val="0070C0"/>
                </a:solidFill>
                <a:latin typeface="Verdana" panose="020B0604030504040204" pitchFamily="34" charset="0"/>
                <a:ea typeface="Verdana" panose="020B0604030504040204" pitchFamily="34" charset="0"/>
              </a:rPr>
              <a:t>EN 17210 </a:t>
            </a:r>
            <a:r>
              <a:rPr lang="es-ES" altLang="en-US" sz="1200" b="1" dirty="0" err="1">
                <a:solidFill>
                  <a:srgbClr val="0070C0"/>
                </a:solidFill>
                <a:latin typeface="Verdana" panose="020B0604030504040204" pitchFamily="34" charset="0"/>
                <a:ea typeface="Verdana" panose="020B0604030504040204" pitchFamily="34" charset="0"/>
              </a:rPr>
              <a:t>content</a:t>
            </a:r>
            <a:r>
              <a:rPr lang="es-ES" altLang="en-US" sz="1200" b="1" dirty="0">
                <a:solidFill>
                  <a:srgbClr val="0070C0"/>
                </a:solidFill>
                <a:latin typeface="Verdana" panose="020B0604030504040204" pitchFamily="34" charset="0"/>
                <a:ea typeface="Verdana" panose="020B0604030504040204" pitchFamily="34" charset="0"/>
              </a:rPr>
              <a:t> – </a:t>
            </a:r>
            <a:r>
              <a:rPr lang="es-ES" altLang="en-US" sz="1200" b="1" dirty="0" err="1">
                <a:solidFill>
                  <a:srgbClr val="0070C0"/>
                </a:solidFill>
                <a:latin typeface="Verdana" panose="020B0604030504040204" pitchFamily="34" charset="0"/>
                <a:ea typeface="Verdana" panose="020B0604030504040204" pitchFamily="34" charset="0"/>
              </a:rPr>
              <a:t>specific</a:t>
            </a:r>
            <a:r>
              <a:rPr lang="es-ES" altLang="en-US" sz="1200" b="1" dirty="0">
                <a:solidFill>
                  <a:srgbClr val="0070C0"/>
                </a:solidFill>
                <a:latin typeface="Verdana" panose="020B0604030504040204" pitchFamily="34" charset="0"/>
                <a:ea typeface="Verdana" panose="020B0604030504040204" pitchFamily="34" charset="0"/>
              </a:rPr>
              <a:t> uses 1</a:t>
            </a:r>
          </a:p>
          <a:p>
            <a:endParaRPr lang="en-GB" altLang="en-US" noProof="0" dirty="0">
              <a:latin typeface="Arial" panose="020B0604020202020204" pitchFamily="34" charset="0"/>
            </a:endParaRPr>
          </a:p>
          <a:p>
            <a:pPr marL="0" indent="0">
              <a:spcBef>
                <a:spcPct val="0"/>
              </a:spcBef>
              <a:spcAft>
                <a:spcPts val="1200"/>
              </a:spcAft>
              <a:buClrTx/>
              <a:buFont typeface="+mj-lt"/>
              <a:buNone/>
            </a:pPr>
            <a:r>
              <a:rPr lang="en-GB"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17. Environmental conditions in buildings (lighting, acoustics, indoor climate)</a:t>
            </a:r>
          </a:p>
          <a:p>
            <a:pPr marL="0" indent="0">
              <a:spcBef>
                <a:spcPct val="0"/>
              </a:spcBef>
              <a:spcAft>
                <a:spcPts val="1200"/>
              </a:spcAft>
              <a:buClrTx/>
              <a:buFont typeface="+mj-lt"/>
              <a:buNone/>
            </a:pPr>
            <a:r>
              <a:rPr lang="en-GB"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18. Accommodation</a:t>
            </a:r>
            <a:r>
              <a:rPr lang="en-GB"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(hotels, student accommodation, adaptable housing)</a:t>
            </a:r>
          </a:p>
          <a:p>
            <a:pPr marL="0" indent="0">
              <a:spcBef>
                <a:spcPct val="0"/>
              </a:spcBef>
              <a:spcAft>
                <a:spcPts val="1200"/>
              </a:spcAft>
              <a:buClrTx/>
              <a:buFont typeface="+mj-lt"/>
              <a:buNone/>
            </a:pPr>
            <a:r>
              <a:rPr lang="en-GB"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19. Cultural, leisure and sport buildings </a:t>
            </a:r>
            <a:r>
              <a:rPr lang="en-GB"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(auditoriums, concert halls, libraries, museums, heritage buildings and sites, retail and shopping, sport facilities, restaurants etc., swimming pools, saunas)</a:t>
            </a:r>
          </a:p>
          <a:p>
            <a:pPr marL="0" indent="0">
              <a:spcBef>
                <a:spcPct val="0"/>
              </a:spcBef>
              <a:spcAft>
                <a:spcPts val="1200"/>
              </a:spcAft>
              <a:buClrTx/>
              <a:buFont typeface="+mj-lt"/>
              <a:buNone/>
            </a:pPr>
            <a:r>
              <a:rPr lang="en-GB"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20. Administrative, service and employment buildings </a:t>
            </a:r>
            <a:r>
              <a:rPr lang="en-GB"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(conference venues, offices, healthcare and educational buildings, laboratories, banks, post offices, industrial buildings, courts, police stations etc., religious buildings)</a:t>
            </a:r>
          </a:p>
          <a:p>
            <a:pPr marL="0" indent="0">
              <a:spcBef>
                <a:spcPct val="0"/>
              </a:spcBef>
              <a:spcAft>
                <a:spcPts val="1200"/>
              </a:spcAft>
              <a:buClrTx/>
              <a:buFont typeface="+mj-lt"/>
              <a:buNone/>
            </a:pPr>
            <a:r>
              <a:rPr lang="en-GB"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21. Outdoor and urban areas</a:t>
            </a:r>
            <a:r>
              <a:rPr lang="en-GB"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(playgrounds, garden, parks etc., beaches)</a:t>
            </a:r>
          </a:p>
          <a:p>
            <a:pPr marL="0" indent="0">
              <a:spcBef>
                <a:spcPct val="0"/>
              </a:spcBef>
              <a:spcAft>
                <a:spcPts val="1200"/>
              </a:spcAft>
              <a:buClrTx/>
              <a:buFont typeface="+mj-lt"/>
              <a:buNone/>
            </a:pPr>
            <a:r>
              <a:rPr lang="en-GB" altLang="en-US" sz="12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22. Transport facilities </a:t>
            </a:r>
            <a:r>
              <a:rPr lang="en-GB" altLang="en-US" sz="12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(taxi, bus and coach, metro/underground, tram/light rail, airport, ports and cable car facilities.</a:t>
            </a:r>
            <a:r>
              <a:rPr lang="en-GB" altLang="en-US" sz="12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GB" altLang="en-US" sz="1200" dirty="0">
                <a:solidFill>
                  <a:srgbClr val="FFFFFF"/>
                </a:solidFill>
                <a:latin typeface="Calibri" panose="020F0502020204030204" pitchFamily="34" charset="0"/>
                <a:ea typeface="Verdana" panose="020B0604030504040204" pitchFamily="34" charset="0"/>
                <a:cs typeface="Verdana" panose="020B0604030504040204" pitchFamily="34" charset="0"/>
              </a:rPr>
              <a:t>gas stations) </a:t>
            </a:r>
            <a:endParaRPr lang="en-GB" altLang="en-US" sz="1200" b="1" dirty="0">
              <a:solidFill>
                <a:srgbClr val="FFFFFF"/>
              </a:solidFill>
              <a:latin typeface="Calibri" panose="020F0502020204030204" pitchFamily="34" charset="0"/>
              <a:ea typeface="Verdana" panose="020B0604030504040204" pitchFamily="34" charset="0"/>
              <a:cs typeface="Verdana" panose="020B0604030504040204" pitchFamily="34" charset="0"/>
            </a:endParaRPr>
          </a:p>
          <a:p>
            <a:endParaRPr lang="en-GB" altLang="en-US" noProof="0" dirty="0">
              <a:latin typeface="Arial" panose="020B0604020202020204" pitchFamily="34" charset="0"/>
            </a:endParaRPr>
          </a:p>
        </p:txBody>
      </p:sp>
      <p:sp>
        <p:nvSpPr>
          <p:cNvPr id="22532" name="3 Marcador de número de diapositiva">
            <a:extLst>
              <a:ext uri="{FF2B5EF4-FFF2-40B4-BE49-F238E27FC236}">
                <a16:creationId xmlns:a16="http://schemas.microsoft.com/office/drawing/2014/main" id="{326BE04A-DB4D-48EC-B989-C8D2683D29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85001" indent="-301923">
              <a:defRPr sz="2500">
                <a:solidFill>
                  <a:schemeClr val="tx1"/>
                </a:solidFill>
                <a:latin typeface="Arial" panose="020B0604020202020204" pitchFamily="34" charset="0"/>
              </a:defRPr>
            </a:lvl2pPr>
            <a:lvl3pPr marL="1207694" indent="-241539">
              <a:defRPr sz="2500">
                <a:solidFill>
                  <a:schemeClr val="tx1"/>
                </a:solidFill>
                <a:latin typeface="Arial" panose="020B0604020202020204" pitchFamily="34" charset="0"/>
              </a:defRPr>
            </a:lvl3pPr>
            <a:lvl4pPr marL="1690771" indent="-241539">
              <a:defRPr sz="2500">
                <a:solidFill>
                  <a:schemeClr val="tx1"/>
                </a:solidFill>
                <a:latin typeface="Arial" panose="020B0604020202020204" pitchFamily="34" charset="0"/>
              </a:defRPr>
            </a:lvl4pPr>
            <a:lvl5pPr marL="2173849" indent="-241539">
              <a:defRPr sz="2500">
                <a:solidFill>
                  <a:schemeClr val="tx1"/>
                </a:solidFill>
                <a:latin typeface="Arial" panose="020B0604020202020204" pitchFamily="34" charset="0"/>
              </a:defRPr>
            </a:lvl5pPr>
            <a:lvl6pPr marL="2656926" indent="-241539" eaLnBrk="0" fontAlgn="base" hangingPunct="0">
              <a:spcBef>
                <a:spcPct val="0"/>
              </a:spcBef>
              <a:spcAft>
                <a:spcPct val="0"/>
              </a:spcAft>
              <a:defRPr sz="2500">
                <a:solidFill>
                  <a:schemeClr val="tx1"/>
                </a:solidFill>
                <a:latin typeface="Arial" panose="020B0604020202020204" pitchFamily="34" charset="0"/>
              </a:defRPr>
            </a:lvl6pPr>
            <a:lvl7pPr marL="3140004" indent="-241539" eaLnBrk="0" fontAlgn="base" hangingPunct="0">
              <a:spcBef>
                <a:spcPct val="0"/>
              </a:spcBef>
              <a:spcAft>
                <a:spcPct val="0"/>
              </a:spcAft>
              <a:defRPr sz="2500">
                <a:solidFill>
                  <a:schemeClr val="tx1"/>
                </a:solidFill>
                <a:latin typeface="Arial" panose="020B0604020202020204" pitchFamily="34" charset="0"/>
              </a:defRPr>
            </a:lvl7pPr>
            <a:lvl8pPr marL="3623081" indent="-241539" eaLnBrk="0" fontAlgn="base" hangingPunct="0">
              <a:spcBef>
                <a:spcPct val="0"/>
              </a:spcBef>
              <a:spcAft>
                <a:spcPct val="0"/>
              </a:spcAft>
              <a:defRPr sz="2500">
                <a:solidFill>
                  <a:schemeClr val="tx1"/>
                </a:solidFill>
                <a:latin typeface="Arial" panose="020B0604020202020204" pitchFamily="34" charset="0"/>
              </a:defRPr>
            </a:lvl8pPr>
            <a:lvl9pPr marL="4106159" indent="-241539" eaLnBrk="0" fontAlgn="base" hangingPunct="0">
              <a:spcBef>
                <a:spcPct val="0"/>
              </a:spcBef>
              <a:spcAft>
                <a:spcPct val="0"/>
              </a:spcAft>
              <a:defRPr sz="2500">
                <a:solidFill>
                  <a:schemeClr val="tx1"/>
                </a:solidFill>
                <a:latin typeface="Arial" panose="020B0604020202020204" pitchFamily="34" charset="0"/>
              </a:defRPr>
            </a:lvl9pPr>
          </a:lstStyle>
          <a:p>
            <a:fld id="{E95DD3B3-A709-40F7-B679-5DF39ACB978E}" type="slidenum">
              <a:rPr lang="es-ES" altLang="en-US" sz="1200">
                <a:solidFill>
                  <a:srgbClr val="000000"/>
                </a:solidFill>
              </a:rPr>
              <a:pPr/>
              <a:t>18</a:t>
            </a:fld>
            <a:endParaRPr lang="es-ES" altLang="en-US"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id="{6CD70F17-CB64-4565-AE54-3C61CA13BD03}"/>
              </a:ext>
            </a:extLst>
          </p:cNvPr>
          <p:cNvSpPr>
            <a:spLocks noGrp="1" noRot="1" noChangeAspect="1" noChangeArrowheads="1" noTextEdit="1"/>
          </p:cNvSpPr>
          <p:nvPr>
            <p:ph type="sldImg"/>
          </p:nvPr>
        </p:nvSpPr>
        <p:spPr>
          <a:ln/>
        </p:spPr>
      </p:sp>
      <p:sp>
        <p:nvSpPr>
          <p:cNvPr id="22531" name="2 Marcador de notas">
            <a:extLst>
              <a:ext uri="{FF2B5EF4-FFF2-40B4-BE49-F238E27FC236}">
                <a16:creationId xmlns:a16="http://schemas.microsoft.com/office/drawing/2014/main" id="{058ADF10-BA64-4F63-8C19-7AE280E8B7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b="1" dirty="0">
                <a:solidFill>
                  <a:srgbClr val="0070C0"/>
                </a:solidFill>
                <a:latin typeface="Verdana" panose="020B0604030504040204" pitchFamily="34" charset="0"/>
                <a:ea typeface="Verdana" panose="020B0604030504040204" pitchFamily="34" charset="0"/>
              </a:rPr>
              <a:t>EN 17210 – new </a:t>
            </a:r>
            <a:r>
              <a:rPr lang="es-ES" altLang="en-US" sz="1200" b="1" dirty="0" err="1">
                <a:solidFill>
                  <a:srgbClr val="0070C0"/>
                </a:solidFill>
                <a:latin typeface="Verdana" panose="020B0604030504040204" pitchFamily="34" charset="0"/>
                <a:ea typeface="Verdana" panose="020B0604030504040204" pitchFamily="34" charset="0"/>
              </a:rPr>
              <a:t>approach</a:t>
            </a:r>
            <a:endParaRPr lang="es-ES" altLang="en-US" sz="1200" b="1" dirty="0">
              <a:solidFill>
                <a:srgbClr val="0070C0"/>
              </a:solidFill>
              <a:latin typeface="Verdana" panose="020B0604030504040204" pitchFamily="34" charset="0"/>
              <a:ea typeface="Verdana" panose="020B0604030504040204" pitchFamily="34" charset="0"/>
            </a:endParaRPr>
          </a:p>
          <a:p>
            <a:endParaRPr lang="es-ES" altLang="en-US" dirty="0">
              <a:latin typeface="Arial" panose="020B0604020202020204" pitchFamily="34" charset="0"/>
            </a:endParaRPr>
          </a:p>
          <a:p>
            <a:pPr marL="457200" indent="-457200">
              <a:spcAft>
                <a:spcPts val="1200"/>
              </a:spcAft>
              <a:buFont typeface="Wingdings" panose="05000000000000000000" pitchFamily="2" charset="2"/>
              <a:buChar char="q"/>
            </a:pPr>
            <a:r>
              <a:rPr lang="de-AT" sz="1200" b="1" dirty="0">
                <a:latin typeface="Verdana" panose="020B0604030504040204" pitchFamily="34" charset="0"/>
                <a:ea typeface="Verdana" panose="020B0604030504040204" pitchFamily="34" charset="0"/>
              </a:rPr>
              <a:t>A standard based on functional requirements with „shall“ and „should“ </a:t>
            </a:r>
          </a:p>
          <a:p>
            <a:pPr marL="457200" indent="-457200">
              <a:spcAft>
                <a:spcPts val="1200"/>
              </a:spcAft>
              <a:buFont typeface="Wingdings" panose="05000000000000000000" pitchFamily="2" charset="2"/>
              <a:buChar char="q"/>
            </a:pPr>
            <a:r>
              <a:rPr lang="de-AT" sz="1200" b="1" dirty="0">
                <a:latin typeface="Verdana" panose="020B0604030504040204" pitchFamily="34" charset="0"/>
                <a:ea typeface="Verdana" panose="020B0604030504040204" pitchFamily="34" charset="0"/>
              </a:rPr>
              <a:t>Separation in basic accessibility FRs + comprehensive specific uses with additional FRs</a:t>
            </a:r>
          </a:p>
          <a:p>
            <a:pPr marL="457200" indent="-457200">
              <a:spcAft>
                <a:spcPts val="1200"/>
              </a:spcAft>
              <a:buFont typeface="Wingdings" panose="05000000000000000000" pitchFamily="2" charset="2"/>
              <a:buChar char="q"/>
            </a:pPr>
            <a:r>
              <a:rPr lang="de-AT" sz="1200" b="1" dirty="0">
                <a:latin typeface="Verdana" panose="020B0604030504040204" pitchFamily="34" charset="0"/>
                <a:ea typeface="Verdana" panose="020B0604030504040204" pitchFamily="34" charset="0"/>
              </a:rPr>
              <a:t>10 Key areas </a:t>
            </a:r>
            <a:r>
              <a:rPr lang="de-AT" sz="1200" dirty="0">
                <a:latin typeface="Verdana" panose="020B0604030504040204" pitchFamily="34" charset="0"/>
                <a:ea typeface="Verdana" panose="020B0604030504040204" pitchFamily="34" charset="0"/>
              </a:rPr>
              <a:t>and elements of an accessible and usable built environment at the beginning – supporting overview and final check</a:t>
            </a:r>
          </a:p>
          <a:p>
            <a:pPr marL="457200" indent="-457200">
              <a:spcAft>
                <a:spcPts val="1200"/>
              </a:spcAft>
              <a:buFont typeface="Wingdings" panose="05000000000000000000" pitchFamily="2" charset="2"/>
              <a:buChar char="q"/>
            </a:pPr>
            <a:r>
              <a:rPr lang="de-AT" sz="1200" b="1" dirty="0">
                <a:latin typeface="Verdana" panose="020B0604030504040204" pitchFamily="34" charset="0"/>
                <a:ea typeface="Verdana" panose="020B0604030504040204" pitchFamily="34" charset="0"/>
              </a:rPr>
              <a:t>Rationale</a:t>
            </a:r>
            <a:r>
              <a:rPr lang="de-AT" sz="1200" dirty="0">
                <a:latin typeface="Verdana" panose="020B0604030504040204" pitchFamily="34" charset="0"/>
                <a:ea typeface="Verdana" panose="020B0604030504040204" pitchFamily="34" charset="0"/>
              </a:rPr>
              <a:t> at the beginning of each functional requirement: </a:t>
            </a:r>
            <a:br>
              <a:rPr lang="de-AT" sz="1200" dirty="0">
                <a:latin typeface="Verdana" panose="020B0604030504040204" pitchFamily="34" charset="0"/>
                <a:ea typeface="Verdana" panose="020B0604030504040204" pitchFamily="34" charset="0"/>
              </a:rPr>
            </a:br>
            <a:r>
              <a:rPr lang="de-AT" sz="1200" dirty="0">
                <a:latin typeface="Verdana" panose="020B0604030504040204" pitchFamily="34" charset="0"/>
                <a:ea typeface="Verdana" panose="020B0604030504040204" pitchFamily="34" charset="0"/>
              </a:rPr>
              <a:t>„</a:t>
            </a:r>
            <a:r>
              <a:rPr lang="de-AT" sz="1200" b="1" dirty="0">
                <a:latin typeface="Verdana" panose="020B0604030504040204" pitchFamily="34" charset="0"/>
                <a:ea typeface="Verdana" panose="020B0604030504040204" pitchFamily="34" charset="0"/>
              </a:rPr>
              <a:t>Why should we do this!“ = educational approach</a:t>
            </a:r>
          </a:p>
          <a:p>
            <a:pPr marL="457200" indent="-457200">
              <a:spcAft>
                <a:spcPts val="1200"/>
              </a:spcAft>
              <a:buFont typeface="Wingdings" panose="05000000000000000000" pitchFamily="2" charset="2"/>
              <a:buChar char="q"/>
            </a:pPr>
            <a:r>
              <a:rPr lang="de-AT" sz="1200" b="1" dirty="0">
                <a:latin typeface="Verdana" panose="020B0604030504040204" pitchFamily="34" charset="0"/>
                <a:ea typeface="Verdana" panose="020B0604030504040204" pitchFamily="34" charset="0"/>
              </a:rPr>
              <a:t>Many Figures: </a:t>
            </a:r>
            <a:r>
              <a:rPr lang="de-AT" sz="1200" dirty="0">
                <a:latin typeface="Verdana" panose="020B0604030504040204" pitchFamily="34" charset="0"/>
                <a:ea typeface="Verdana" panose="020B0604030504040204" pitchFamily="34" charset="0"/>
              </a:rPr>
              <a:t>support better understanding of functionality</a:t>
            </a:r>
          </a:p>
          <a:p>
            <a:pPr marL="457200" indent="-457200">
              <a:spcAft>
                <a:spcPts val="1200"/>
              </a:spcAft>
              <a:buFont typeface="Arial" panose="020B0604020202020204" pitchFamily="34" charset="0"/>
              <a:buChar char="•"/>
            </a:pPr>
            <a:endParaRPr lang="en-GB" sz="1400" b="1" dirty="0">
              <a:latin typeface="Verdana" panose="020B0604030504040204" pitchFamily="34" charset="0"/>
              <a:ea typeface="Verdana" panose="020B0604030504040204" pitchFamily="34" charset="0"/>
            </a:endParaRPr>
          </a:p>
          <a:p>
            <a:endParaRPr lang="es-ES" altLang="en-US" dirty="0">
              <a:latin typeface="Arial" panose="020B0604020202020204" pitchFamily="34" charset="0"/>
            </a:endParaRPr>
          </a:p>
        </p:txBody>
      </p:sp>
      <p:sp>
        <p:nvSpPr>
          <p:cNvPr id="22532" name="3 Marcador de número de diapositiva">
            <a:extLst>
              <a:ext uri="{FF2B5EF4-FFF2-40B4-BE49-F238E27FC236}">
                <a16:creationId xmlns:a16="http://schemas.microsoft.com/office/drawing/2014/main" id="{326BE04A-DB4D-48EC-B989-C8D2683D29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85001" indent="-301923">
              <a:defRPr sz="2500">
                <a:solidFill>
                  <a:schemeClr val="tx1"/>
                </a:solidFill>
                <a:latin typeface="Arial" panose="020B0604020202020204" pitchFamily="34" charset="0"/>
              </a:defRPr>
            </a:lvl2pPr>
            <a:lvl3pPr marL="1207694" indent="-241539">
              <a:defRPr sz="2500">
                <a:solidFill>
                  <a:schemeClr val="tx1"/>
                </a:solidFill>
                <a:latin typeface="Arial" panose="020B0604020202020204" pitchFamily="34" charset="0"/>
              </a:defRPr>
            </a:lvl3pPr>
            <a:lvl4pPr marL="1690771" indent="-241539">
              <a:defRPr sz="2500">
                <a:solidFill>
                  <a:schemeClr val="tx1"/>
                </a:solidFill>
                <a:latin typeface="Arial" panose="020B0604020202020204" pitchFamily="34" charset="0"/>
              </a:defRPr>
            </a:lvl4pPr>
            <a:lvl5pPr marL="2173849" indent="-241539">
              <a:defRPr sz="2500">
                <a:solidFill>
                  <a:schemeClr val="tx1"/>
                </a:solidFill>
                <a:latin typeface="Arial" panose="020B0604020202020204" pitchFamily="34" charset="0"/>
              </a:defRPr>
            </a:lvl5pPr>
            <a:lvl6pPr marL="2656926" indent="-241539" eaLnBrk="0" fontAlgn="base" hangingPunct="0">
              <a:spcBef>
                <a:spcPct val="0"/>
              </a:spcBef>
              <a:spcAft>
                <a:spcPct val="0"/>
              </a:spcAft>
              <a:defRPr sz="2500">
                <a:solidFill>
                  <a:schemeClr val="tx1"/>
                </a:solidFill>
                <a:latin typeface="Arial" panose="020B0604020202020204" pitchFamily="34" charset="0"/>
              </a:defRPr>
            </a:lvl6pPr>
            <a:lvl7pPr marL="3140004" indent="-241539" eaLnBrk="0" fontAlgn="base" hangingPunct="0">
              <a:spcBef>
                <a:spcPct val="0"/>
              </a:spcBef>
              <a:spcAft>
                <a:spcPct val="0"/>
              </a:spcAft>
              <a:defRPr sz="2500">
                <a:solidFill>
                  <a:schemeClr val="tx1"/>
                </a:solidFill>
                <a:latin typeface="Arial" panose="020B0604020202020204" pitchFamily="34" charset="0"/>
              </a:defRPr>
            </a:lvl7pPr>
            <a:lvl8pPr marL="3623081" indent="-241539" eaLnBrk="0" fontAlgn="base" hangingPunct="0">
              <a:spcBef>
                <a:spcPct val="0"/>
              </a:spcBef>
              <a:spcAft>
                <a:spcPct val="0"/>
              </a:spcAft>
              <a:defRPr sz="2500">
                <a:solidFill>
                  <a:schemeClr val="tx1"/>
                </a:solidFill>
                <a:latin typeface="Arial" panose="020B0604020202020204" pitchFamily="34" charset="0"/>
              </a:defRPr>
            </a:lvl8pPr>
            <a:lvl9pPr marL="4106159" indent="-241539" eaLnBrk="0" fontAlgn="base" hangingPunct="0">
              <a:spcBef>
                <a:spcPct val="0"/>
              </a:spcBef>
              <a:spcAft>
                <a:spcPct val="0"/>
              </a:spcAft>
              <a:defRPr sz="2500">
                <a:solidFill>
                  <a:schemeClr val="tx1"/>
                </a:solidFill>
                <a:latin typeface="Arial" panose="020B0604020202020204" pitchFamily="34" charset="0"/>
              </a:defRPr>
            </a:lvl9pPr>
          </a:lstStyle>
          <a:p>
            <a:fld id="{E95DD3B3-A709-40F7-B679-5DF39ACB978E}" type="slidenum">
              <a:rPr lang="es-ES" altLang="en-US" sz="1200">
                <a:solidFill>
                  <a:srgbClr val="000000"/>
                </a:solidFill>
              </a:rPr>
              <a:pPr/>
              <a:t>19</a:t>
            </a:fld>
            <a:endParaRPr lang="es-ES" altLang="en-US" sz="1200">
              <a:solidFill>
                <a:srgbClr val="000000"/>
              </a:solidFill>
            </a:endParaRPr>
          </a:p>
        </p:txBody>
      </p:sp>
    </p:spTree>
    <p:extLst>
      <p:ext uri="{BB962C8B-B14F-4D97-AF65-F5344CB8AC3E}">
        <p14:creationId xmlns:p14="http://schemas.microsoft.com/office/powerpoint/2010/main" val="171998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0839">
              <a:defRPr/>
            </a:pPr>
            <a:r>
              <a:rPr lang="en-GB" sz="1400" b="1" dirty="0">
                <a:solidFill>
                  <a:srgbClr val="0070C0"/>
                </a:solidFill>
                <a:latin typeface="Verdana" panose="020B0604030504040204" pitchFamily="34" charset="0"/>
                <a:ea typeface="Verdana" panose="020B0604030504040204" pitchFamily="34" charset="0"/>
              </a:rPr>
              <a:t>Your webinar hosts</a:t>
            </a:r>
          </a:p>
          <a:p>
            <a:pPr defTabSz="1020839">
              <a:defRPr/>
            </a:pPr>
            <a:endParaRPr lang="en-BE" sz="1400" b="1" dirty="0">
              <a:solidFill>
                <a:srgbClr val="0070C0"/>
              </a:solidFill>
              <a:latin typeface="Verdana" panose="020B0604030504040204" pitchFamily="34" charset="0"/>
              <a:ea typeface="Verdana" panose="020B0604030504040204" pitchFamily="34" charset="0"/>
            </a:endParaRPr>
          </a:p>
          <a:p>
            <a:pPr>
              <a:lnSpc>
                <a:spcPct val="150000"/>
              </a:lnSpc>
            </a:pPr>
            <a:r>
              <a:rPr lang="it-IT" sz="1300" dirty="0">
                <a:latin typeface="Verdana" panose="020B0604030504040204" pitchFamily="34" charset="0"/>
                <a:ea typeface="Verdana" panose="020B0604030504040204" pitchFamily="34" charset="0"/>
              </a:rPr>
              <a:t>Chiara Giovannini, Senior Manager Policy &amp; Innovation, ANEC </a:t>
            </a:r>
            <a:endParaRPr lang="en-BE" sz="1300" dirty="0">
              <a:latin typeface="Verdana" panose="020B0604030504040204" pitchFamily="34" charset="0"/>
              <a:ea typeface="Verdana" panose="020B0604030504040204" pitchFamily="34" charset="0"/>
            </a:endParaRPr>
          </a:p>
          <a:p>
            <a:pPr>
              <a:lnSpc>
                <a:spcPct val="150000"/>
              </a:lnSpc>
            </a:pPr>
            <a:r>
              <a:rPr lang="en-GB" sz="1300" dirty="0">
                <a:latin typeface="Verdana" panose="020B0604030504040204" pitchFamily="34" charset="0"/>
                <a:ea typeface="Verdana" panose="020B0604030504040204" pitchFamily="34" charset="0"/>
              </a:rPr>
              <a:t>Alejandro Moledo, Policy Coordinator, </a:t>
            </a:r>
            <a:r>
              <a:rPr lang="en-BE" sz="1300" dirty="0">
                <a:latin typeface="Verdana" panose="020B0604030504040204" pitchFamily="34" charset="0"/>
                <a:ea typeface="Verdana" panose="020B0604030504040204" pitchFamily="34" charset="0"/>
              </a:rPr>
              <a:t>EDF</a:t>
            </a:r>
            <a:endParaRPr lang="en-GB" sz="1300" dirty="0">
              <a:latin typeface="Verdana" panose="020B0604030504040204" pitchFamily="34" charset="0"/>
              <a:ea typeface="Verdana" panose="020B0604030504040204" pitchFamily="34" charset="0"/>
            </a:endParaRPr>
          </a:p>
          <a:p>
            <a:pPr>
              <a:lnSpc>
                <a:spcPct val="150000"/>
              </a:lnSpc>
            </a:pPr>
            <a:r>
              <a:rPr lang="en-GB" sz="1300" dirty="0">
                <a:latin typeface="Verdana" panose="020B0604030504040204" pitchFamily="34" charset="0"/>
                <a:ea typeface="Verdana" panose="020B0604030504040204" pitchFamily="34" charset="0"/>
              </a:rPr>
              <a:t>Monika Klenovec, EN 17210 Project Team Leader </a:t>
            </a:r>
          </a:p>
          <a:p>
            <a:pPr>
              <a:lnSpc>
                <a:spcPct val="150000"/>
              </a:lnSpc>
            </a:pPr>
            <a:r>
              <a:rPr lang="en-BE" sz="1300" dirty="0">
                <a:latin typeface="Verdana" panose="020B0604030504040204" pitchFamily="34" charset="0"/>
                <a:ea typeface="Verdana" panose="020B0604030504040204" pitchFamily="34" charset="0"/>
              </a:rPr>
              <a:t>Isabella Steffen</a:t>
            </a:r>
            <a:r>
              <a:rPr lang="en-GB" sz="1300" dirty="0">
                <a:latin typeface="Verdana" panose="020B0604030504040204" pitchFamily="34" charset="0"/>
                <a:ea typeface="Verdana" panose="020B0604030504040204" pitchFamily="34" charset="0"/>
              </a:rPr>
              <a:t>, </a:t>
            </a:r>
            <a:r>
              <a:rPr lang="en-BE" sz="1300" dirty="0">
                <a:latin typeface="Verdana" panose="020B0604030504040204" pitchFamily="34" charset="0"/>
                <a:ea typeface="Verdana" panose="020B0604030504040204" pitchFamily="34" charset="0"/>
              </a:rPr>
              <a:t>accessibil</a:t>
            </a:r>
            <a:r>
              <a:rPr lang="fr-BE" sz="1300" dirty="0">
                <a:latin typeface="Verdana" panose="020B0604030504040204" pitchFamily="34" charset="0"/>
                <a:ea typeface="Verdana" panose="020B0604030504040204" pitchFamily="34" charset="0"/>
              </a:rPr>
              <a:t>i</a:t>
            </a:r>
            <a:r>
              <a:rPr lang="en-BE" sz="1300" dirty="0">
                <a:latin typeface="Verdana" panose="020B0604030504040204" pitchFamily="34" charset="0"/>
                <a:ea typeface="Verdana" panose="020B0604030504040204" pitchFamily="34" charset="0"/>
              </a:rPr>
              <a:t>ty lifts expert</a:t>
            </a:r>
            <a:endParaRPr lang="en-GB" sz="1300" dirty="0">
              <a:latin typeface="Verdana" panose="020B0604030504040204" pitchFamily="34" charset="0"/>
              <a:ea typeface="Verdana" panose="020B0604030504040204" pitchFamily="34" charset="0"/>
            </a:endParaRPr>
          </a:p>
          <a:p>
            <a:pPr defTabSz="1020839">
              <a:defRPr/>
            </a:pPr>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3594918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dirty="0">
                <a:latin typeface="Verdana" panose="020B0604030504040204" pitchFamily="34" charset="0"/>
                <a:ea typeface="Verdana" panose="020B0604030504040204" pitchFamily="34" charset="0"/>
              </a:rPr>
              <a:t>5.3 Key areas for accessibility and usability of the built environment</a:t>
            </a:r>
          </a:p>
          <a:p>
            <a:endParaRPr lang="de-AT" sz="1200" b="1" dirty="0">
              <a:latin typeface="Verdana" panose="020B0604030504040204" pitchFamily="34" charset="0"/>
              <a:ea typeface="Verdana" panose="020B0604030504040204" pitchFamily="34" charset="0"/>
            </a:endParaRPr>
          </a:p>
          <a:p>
            <a:pPr marL="0" indent="0">
              <a:buNone/>
            </a:pPr>
            <a:r>
              <a:rPr lang="de-AT" sz="1200" b="1" dirty="0">
                <a:latin typeface="Verdana" panose="020B0604030504040204" pitchFamily="34" charset="0"/>
                <a:ea typeface="Verdana" panose="020B0604030504040204" pitchFamily="34" charset="0"/>
              </a:rPr>
              <a:t>Accessible and usable ….</a:t>
            </a:r>
          </a:p>
          <a:p>
            <a:pPr marL="171450" indent="-171450">
              <a:buFont typeface="Arial" panose="020B0604020202020204" pitchFamily="34" charset="0"/>
              <a:buChar char="•"/>
            </a:pPr>
            <a:r>
              <a:rPr lang="de-AT" sz="1200" dirty="0">
                <a:latin typeface="Verdana" panose="020B0604030504040204" pitchFamily="34" charset="0"/>
                <a:ea typeface="Verdana" panose="020B0604030504040204" pitchFamily="34" charset="0"/>
              </a:rPr>
              <a:t>pedestrian areas</a:t>
            </a:r>
          </a:p>
          <a:p>
            <a:pPr marL="171450" indent="-171450">
              <a:buFont typeface="Arial" panose="020B0604020202020204" pitchFamily="34" charset="0"/>
              <a:buChar char="•"/>
            </a:pPr>
            <a:r>
              <a:rPr lang="de-AT" sz="1200" dirty="0">
                <a:latin typeface="Verdana" panose="020B0604030504040204" pitchFamily="34" charset="0"/>
                <a:ea typeface="Verdana" panose="020B0604030504040204" pitchFamily="34" charset="0"/>
              </a:rPr>
              <a:t>approach to a building</a:t>
            </a:r>
          </a:p>
          <a:p>
            <a:pPr marL="171450" indent="-171450">
              <a:buFont typeface="Arial" panose="020B0604020202020204" pitchFamily="34" charset="0"/>
              <a:buChar char="•"/>
            </a:pPr>
            <a:r>
              <a:rPr lang="de-AT" sz="1200" b="1" dirty="0">
                <a:solidFill>
                  <a:srgbClr val="C00000"/>
                </a:solidFill>
                <a:latin typeface="Verdana" panose="020B0604030504040204" pitchFamily="34" charset="0"/>
                <a:ea typeface="Verdana" panose="020B0604030504040204" pitchFamily="34" charset="0"/>
              </a:rPr>
              <a:t>entrances</a:t>
            </a:r>
            <a:r>
              <a:rPr lang="de-AT" sz="1200" b="1" dirty="0">
                <a:latin typeface="Verdana" panose="020B0604030504040204" pitchFamily="34" charset="0"/>
                <a:ea typeface="Verdana" panose="020B0604030504040204" pitchFamily="34" charset="0"/>
              </a:rPr>
              <a:t> </a:t>
            </a:r>
          </a:p>
          <a:p>
            <a:pPr marL="171450" indent="-171450">
              <a:buFont typeface="Arial" panose="020B0604020202020204" pitchFamily="34" charset="0"/>
              <a:buChar char="•"/>
            </a:pPr>
            <a:r>
              <a:rPr lang="de-AT" sz="1200" dirty="0">
                <a:latin typeface="Verdana" panose="020B0604030504040204" pitchFamily="34" charset="0"/>
                <a:ea typeface="Verdana" panose="020B0604030504040204" pitchFamily="34" charset="0"/>
              </a:rPr>
              <a:t>routes in horizontal circlation</a:t>
            </a:r>
          </a:p>
          <a:p>
            <a:pPr marL="171450" indent="-171450">
              <a:buFont typeface="Arial" panose="020B0604020202020204" pitchFamily="34" charset="0"/>
              <a:buChar char="•"/>
            </a:pPr>
            <a:r>
              <a:rPr lang="de-AT" sz="1200" dirty="0">
                <a:latin typeface="Verdana" panose="020B0604030504040204" pitchFamily="34" charset="0"/>
                <a:ea typeface="Verdana" panose="020B0604030504040204" pitchFamily="34" charset="0"/>
              </a:rPr>
              <a:t>routes in vertical circulation</a:t>
            </a:r>
          </a:p>
          <a:p>
            <a:pPr marL="171450" indent="-171450">
              <a:buFont typeface="Arial" panose="020B0604020202020204" pitchFamily="34" charset="0"/>
              <a:buChar char="•"/>
            </a:pPr>
            <a:r>
              <a:rPr lang="de-AT" sz="1200" dirty="0">
                <a:latin typeface="Verdana" panose="020B0604030504040204" pitchFamily="34" charset="0"/>
                <a:ea typeface="Verdana" panose="020B0604030504040204" pitchFamily="34" charset="0"/>
              </a:rPr>
              <a:t>rooms</a:t>
            </a:r>
          </a:p>
          <a:p>
            <a:pPr marL="171450" indent="-171450">
              <a:buFont typeface="Arial" panose="020B0604020202020204" pitchFamily="34" charset="0"/>
              <a:buChar char="•"/>
            </a:pPr>
            <a:r>
              <a:rPr lang="de-AT" sz="1200" dirty="0">
                <a:latin typeface="Verdana" panose="020B0604030504040204" pitchFamily="34" charset="0"/>
                <a:ea typeface="Verdana" panose="020B0604030504040204" pitchFamily="34" charset="0"/>
              </a:rPr>
              <a:t>equipment and facilities</a:t>
            </a:r>
          </a:p>
          <a:p>
            <a:pPr marL="171450" indent="-171450">
              <a:buFont typeface="Arial" panose="020B0604020202020204" pitchFamily="34" charset="0"/>
              <a:buChar char="•"/>
            </a:pPr>
            <a:r>
              <a:rPr lang="de-AT" sz="1200" b="1" dirty="0">
                <a:solidFill>
                  <a:srgbClr val="C00000"/>
                </a:solidFill>
                <a:latin typeface="Verdana" panose="020B0604030504040204" pitchFamily="34" charset="0"/>
                <a:ea typeface="Verdana" panose="020B0604030504040204" pitchFamily="34" charset="0"/>
              </a:rPr>
              <a:t>toilets and sanitary facilities</a:t>
            </a:r>
          </a:p>
          <a:p>
            <a:pPr marL="171450" indent="-171450">
              <a:buFont typeface="Arial" panose="020B0604020202020204" pitchFamily="34" charset="0"/>
              <a:buChar char="•"/>
            </a:pPr>
            <a:r>
              <a:rPr lang="de-AT" sz="1200" dirty="0">
                <a:latin typeface="Verdana" panose="020B0604030504040204" pitchFamily="34" charset="0"/>
                <a:ea typeface="Verdana" panose="020B0604030504040204" pitchFamily="34" charset="0"/>
              </a:rPr>
              <a:t>exit and evacuation routesi</a:t>
            </a:r>
          </a:p>
          <a:p>
            <a:pPr marL="171450" indent="-171450">
              <a:buFont typeface="Arial" panose="020B0604020202020204" pitchFamily="34" charset="0"/>
              <a:buChar char="•"/>
            </a:pPr>
            <a:r>
              <a:rPr lang="de-AT" sz="1200" b="1" dirty="0">
                <a:solidFill>
                  <a:srgbClr val="C00000"/>
                </a:solidFill>
                <a:latin typeface="Verdana" panose="020B0604030504040204" pitchFamily="34" charset="0"/>
                <a:ea typeface="Verdana" panose="020B0604030504040204" pitchFamily="34" charset="0"/>
              </a:rPr>
              <a:t>information via multiple senses</a:t>
            </a:r>
          </a:p>
          <a:p>
            <a:pPr marL="0" indent="0">
              <a:buFont typeface="Arial" panose="020B0604020202020204" pitchFamily="34" charset="0"/>
              <a:buNone/>
            </a:pPr>
            <a:endParaRPr lang="de-AT" sz="1200" b="1" dirty="0">
              <a:solidFill>
                <a:srgbClr val="C00000"/>
              </a:solidFill>
              <a:latin typeface="Verdana" panose="020B0604030504040204" pitchFamily="34" charset="0"/>
              <a:ea typeface="Verdana" panose="020B0604030504040204" pitchFamily="34" charset="0"/>
            </a:endParaRPr>
          </a:p>
          <a:p>
            <a:pPr marL="0" indent="0">
              <a:buFont typeface="Arial" panose="020B0604020202020204" pitchFamily="34" charset="0"/>
              <a:buNone/>
            </a:pPr>
            <a:r>
              <a:rPr lang="de-AT" sz="1200" b="0" dirty="0">
                <a:solidFill>
                  <a:srgbClr val="C00000"/>
                </a:solidFill>
                <a:latin typeface="Verdana" panose="020B0604030504040204" pitchFamily="34" charset="0"/>
                <a:ea typeface="Verdana" panose="020B0604030504040204" pitchFamily="34" charset="0"/>
              </a:rPr>
              <a:t>Image 1: Accessible and usable entrances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sz="1200" b="0" dirty="0">
                <a:solidFill>
                  <a:srgbClr val="C00000"/>
                </a:solidFill>
                <a:latin typeface="Verdana" panose="020B0604030504040204" pitchFamily="34" charset="0"/>
                <a:ea typeface="Verdana" panose="020B0604030504040204" pitchFamily="34" charset="0"/>
              </a:rPr>
              <a:t>Image 2: Accessible and usable toilets and sanitary facilities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sz="1200" b="0" dirty="0">
                <a:solidFill>
                  <a:srgbClr val="C00000"/>
                </a:solidFill>
                <a:latin typeface="Verdana" panose="020B0604030504040204" pitchFamily="34" charset="0"/>
                <a:ea typeface="Verdana" panose="020B0604030504040204" pitchFamily="34" charset="0"/>
              </a:rPr>
              <a:t>Image 3: Accessible and usable information via multiple senses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AT" sz="1200" b="0" dirty="0">
              <a:solidFill>
                <a:srgbClr val="C00000"/>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de-AT" sz="1200" b="0" dirty="0">
              <a:solidFill>
                <a:srgbClr val="C00000"/>
              </a:solidFill>
              <a:latin typeface="Verdana" panose="020B0604030504040204" pitchFamily="34" charset="0"/>
              <a:ea typeface="Verdana" panose="020B0604030504040204" pitchFamily="34" charset="0"/>
            </a:endParaRPr>
          </a:p>
          <a:p>
            <a:pPr>
              <a:buFont typeface="Courier New" panose="02070309020205020404" pitchFamily="49" charset="0"/>
              <a:buChar char="o"/>
            </a:pPr>
            <a:endParaRPr lang="de-AT" sz="1200" dirty="0">
              <a:latin typeface="Verdana" panose="020B0604030504040204" pitchFamily="34" charset="0"/>
              <a:ea typeface="Verdana" panose="020B0604030504040204" pitchFamily="34" charset="0"/>
            </a:endParaRPr>
          </a:p>
          <a:p>
            <a:pPr>
              <a:buFont typeface="Courier New" panose="02070309020205020404" pitchFamily="49" charset="0"/>
              <a:buChar char="o"/>
            </a:pPr>
            <a:endParaRPr lang="de-AT" sz="1200" dirty="0">
              <a:latin typeface="Verdana" panose="020B0604030504040204" pitchFamily="34" charset="0"/>
              <a:ea typeface="Verdana" panose="020B0604030504040204" pitchFamily="34" charset="0"/>
            </a:endParaRPr>
          </a:p>
          <a:p>
            <a:pPr>
              <a:buFont typeface="Courier New" panose="02070309020205020404" pitchFamily="49" charset="0"/>
              <a:buChar char="o"/>
            </a:pPr>
            <a:endParaRPr lang="de-AT" sz="1200" dirty="0">
              <a:latin typeface="Verdana" panose="020B0604030504040204" pitchFamily="34" charset="0"/>
              <a:ea typeface="Verdana" panose="020B0604030504040204" pitchFamily="34" charset="0"/>
            </a:endParaRPr>
          </a:p>
          <a:p>
            <a:endParaRPr lang="en-GB" sz="1200" dirty="0">
              <a:latin typeface="Verdana" panose="020B0604030504040204" pitchFamily="34" charset="0"/>
              <a:ea typeface="Verdana" panose="020B0604030504040204" pitchFamily="34" charset="0"/>
            </a:endParaRPr>
          </a:p>
          <a:p>
            <a:endParaRPr lang="en-GB" b="1" dirty="0">
              <a:latin typeface="Verdana" panose="020B0604030504040204" pitchFamily="34" charset="0"/>
              <a:ea typeface="Verdana" panose="020B0604030504040204" pitchFamily="34" charset="0"/>
            </a:endParaRPr>
          </a:p>
        </p:txBody>
      </p:sp>
      <p:sp>
        <p:nvSpPr>
          <p:cNvPr id="4" name="Foliennummernplatzhalt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358050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dirty="0"/>
              <a:t>EN 17210 - 5.3 Key areas Accessible and usable rooms</a:t>
            </a:r>
          </a:p>
          <a:p>
            <a:endParaRPr lang="de-AT" sz="1200" b="1" dirty="0"/>
          </a:p>
          <a:p>
            <a:r>
              <a:rPr lang="en-GB" b="0" dirty="0"/>
              <a:t>Image and in writing: </a:t>
            </a:r>
          </a:p>
          <a:p>
            <a:r>
              <a:rPr lang="da-DK" sz="1200" b="1" dirty="0">
                <a:latin typeface="Verdana" panose="020B0604030504040204" pitchFamily="34" charset="0"/>
                <a:ea typeface="Verdana" panose="020B0604030504040204" pitchFamily="34" charset="0"/>
              </a:rPr>
              <a:t>6. Accessible and usable rooms</a:t>
            </a:r>
          </a:p>
          <a:p>
            <a:r>
              <a:rPr lang="en-US" sz="1200" dirty="0">
                <a:latin typeface="Verdana" panose="020B0604030504040204" pitchFamily="34" charset="0"/>
                <a:ea typeface="Verdana" panose="020B0604030504040204" pitchFamily="34" charset="0"/>
              </a:rPr>
              <a:t>1 accessible route in rooms</a:t>
            </a:r>
          </a:p>
          <a:p>
            <a:r>
              <a:rPr lang="en-US" sz="1200" dirty="0">
                <a:latin typeface="Verdana" panose="020B0604030504040204" pitchFamily="34" charset="0"/>
                <a:ea typeface="Verdana" panose="020B0604030504040204" pitchFamily="34" charset="0"/>
              </a:rPr>
              <a:t>2 adequate door widths</a:t>
            </a:r>
          </a:p>
          <a:p>
            <a:r>
              <a:rPr lang="en-US" sz="1200" dirty="0">
                <a:latin typeface="Verdana" panose="020B0604030504040204" pitchFamily="34" charset="0"/>
                <a:ea typeface="Verdana" panose="020B0604030504040204" pitchFamily="34" charset="0"/>
              </a:rPr>
              <a:t>3 adequate circulation space</a:t>
            </a:r>
          </a:p>
          <a:p>
            <a:r>
              <a:rPr lang="en-US" sz="1200" dirty="0">
                <a:latin typeface="Verdana" panose="020B0604030504040204" pitchFamily="34" charset="0"/>
                <a:ea typeface="Verdana" panose="020B0604030504040204" pitchFamily="34" charset="0"/>
              </a:rPr>
              <a:t>4 different seating options </a:t>
            </a:r>
          </a:p>
          <a:p>
            <a:r>
              <a:rPr lang="en-US" sz="1200" dirty="0">
                <a:latin typeface="Verdana" panose="020B0604030504040204" pitchFamily="34" charset="0"/>
                <a:ea typeface="Verdana" panose="020B0604030504040204" pitchFamily="34" charset="0"/>
              </a:rPr>
              <a:t>5 good indoor climate</a:t>
            </a:r>
          </a:p>
          <a:p>
            <a:r>
              <a:rPr lang="en-US" sz="1200" dirty="0">
                <a:latin typeface="Verdana" panose="020B0604030504040204" pitchFamily="34" charset="0"/>
                <a:ea typeface="Verdana" panose="020B0604030504040204" pitchFamily="34" charset="0"/>
              </a:rPr>
              <a:t>6 good acoustics</a:t>
            </a:r>
          </a:p>
          <a:p>
            <a:r>
              <a:rPr lang="en-US" sz="1200" dirty="0">
                <a:latin typeface="Verdana" panose="020B0604030504040204" pitchFamily="34" charset="0"/>
                <a:ea typeface="Verdana" panose="020B0604030504040204" pitchFamily="34" charset="0"/>
              </a:rPr>
              <a:t>7 good sound and hearing enhancement systems</a:t>
            </a:r>
          </a:p>
          <a:p>
            <a:r>
              <a:rPr lang="en-US" sz="1200" dirty="0">
                <a:latin typeface="Verdana" panose="020B0604030504040204" pitchFamily="34" charset="0"/>
                <a:ea typeface="Verdana" panose="020B0604030504040204" pitchFamily="34" charset="0"/>
              </a:rPr>
              <a:t>8 good lighting</a:t>
            </a:r>
          </a:p>
          <a:p>
            <a:r>
              <a:rPr lang="en-US" sz="1200" dirty="0">
                <a:latin typeface="Verdana" panose="020B0604030504040204" pitchFamily="34" charset="0"/>
                <a:ea typeface="Verdana" panose="020B0604030504040204" pitchFamily="34" charset="0"/>
              </a:rPr>
              <a:t>9 good visual contrast</a:t>
            </a:r>
            <a:endParaRPr lang="da-DK" sz="1200" dirty="0">
              <a:latin typeface="Verdana" panose="020B0604030504040204" pitchFamily="34" charset="0"/>
              <a:ea typeface="Verdana" panose="020B0604030504040204" pitchFamily="34" charset="0"/>
            </a:endParaRPr>
          </a:p>
          <a:p>
            <a:endParaRPr lang="en-GB" b="1" dirty="0"/>
          </a:p>
        </p:txBody>
      </p:sp>
      <p:sp>
        <p:nvSpPr>
          <p:cNvPr id="4" name="Foliennummernplatzhalter 3"/>
          <p:cNvSpPr>
            <a:spLocks noGrp="1"/>
          </p:cNvSpPr>
          <p:nvPr>
            <p:ph type="sldNum" sz="quarter" idx="5"/>
          </p:nvPr>
        </p:nvSpPr>
        <p:spPr/>
        <p:txBody>
          <a:bodyPr/>
          <a:lstStyle/>
          <a:p>
            <a:fld id="{5613BFAC-CA2C-4C70-BC5E-E02DB5E98FC6}" type="slidenum">
              <a:rPr lang="es-ES" smtClean="0"/>
              <a:t>21</a:t>
            </a:fld>
            <a:endParaRPr lang="es-ES" dirty="0"/>
          </a:p>
        </p:txBody>
      </p:sp>
    </p:spTree>
    <p:extLst>
      <p:ext uri="{BB962C8B-B14F-4D97-AF65-F5344CB8AC3E}">
        <p14:creationId xmlns:p14="http://schemas.microsoft.com/office/powerpoint/2010/main" val="1811860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dirty="0">
                <a:solidFill>
                  <a:srgbClr val="0070C0"/>
                </a:solidFill>
                <a:latin typeface="Verdana" panose="020B0604030504040204" pitchFamily="34" charset="0"/>
                <a:ea typeface="Verdana" panose="020B0604030504040204" pitchFamily="34" charset="0"/>
              </a:rPr>
              <a:t>EN 17210 – 10.3 Handrails</a:t>
            </a:r>
            <a:endParaRPr lang="en-GB" sz="1200" b="1" dirty="0">
              <a:solidFill>
                <a:srgbClr val="0070C0"/>
              </a:solidFill>
              <a:latin typeface="Verdana" panose="020B0604030504040204" pitchFamily="34" charset="0"/>
              <a:ea typeface="Verdana" panose="020B0604030504040204" pitchFamily="34" charset="0"/>
            </a:endParaRPr>
          </a:p>
          <a:p>
            <a:endParaRPr lang="es-ES" dirty="0"/>
          </a:p>
          <a:p>
            <a:pPr marL="342900" indent="-342900">
              <a:spcAft>
                <a:spcPts val="1200"/>
              </a:spcAft>
              <a:buFont typeface="Wingdings" panose="05000000000000000000" pitchFamily="2" charset="2"/>
              <a:buChar char="Ø"/>
            </a:pPr>
            <a: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GB" sz="1200" b="1" dirty="0">
                <a:solidFill>
                  <a:srgbClr val="000000"/>
                </a:solidFill>
                <a:highlight>
                  <a:srgbClr val="FFFF00"/>
                </a:highlight>
                <a:latin typeface="Verdana" panose="020B0604030504040204" pitchFamily="34" charset="0"/>
                <a:ea typeface="Verdana" panose="020B0604030504040204" pitchFamily="34" charset="0"/>
                <a:cs typeface="Verdana" panose="020B0604030504040204" pitchFamily="34" charset="0"/>
              </a:rPr>
              <a:t>Rationale</a:t>
            </a:r>
            <a: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t>”: provides an explanation to each topic: </a:t>
            </a:r>
            <a:r>
              <a:rPr lang="en-GB" sz="1200" b="1" dirty="0">
                <a:solidFill>
                  <a:srgbClr val="000000"/>
                </a:solidFill>
                <a:latin typeface="Verdana" panose="020B0604030504040204" pitchFamily="34" charset="0"/>
                <a:ea typeface="Verdana" panose="020B0604030504040204" pitchFamily="34" charset="0"/>
                <a:cs typeface="Verdana" panose="020B0604030504040204" pitchFamily="34" charset="0"/>
              </a:rPr>
              <a:t>”Why should we do this?”</a:t>
            </a:r>
          </a:p>
          <a:p>
            <a:pPr marL="342900" indent="-342900">
              <a:spcAft>
                <a:spcPts val="1200"/>
              </a:spcAft>
              <a:buFont typeface="Wingdings" panose="05000000000000000000" pitchFamily="2" charset="2"/>
              <a:buChar char="Ø"/>
            </a:pPr>
            <a:r>
              <a:rPr lang="en-GB" sz="1200" b="1" dirty="0">
                <a:solidFill>
                  <a:srgbClr val="000000"/>
                </a:solidFill>
                <a:latin typeface="Verdana" panose="020B0604030504040204" pitchFamily="34" charset="0"/>
                <a:ea typeface="Verdana" panose="020B0604030504040204" pitchFamily="34" charset="0"/>
                <a:cs typeface="Verdana" panose="020B0604030504040204" pitchFamily="34" charset="0"/>
              </a:rPr>
              <a:t>Functional requirements and recommendations expressed </a:t>
            </a:r>
            <a: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t>with "</a:t>
            </a:r>
            <a:r>
              <a:rPr lang="en-GB" sz="1200" b="1" dirty="0">
                <a:solidFill>
                  <a:srgbClr val="000000"/>
                </a:solidFill>
                <a:latin typeface="Verdana" panose="020B0604030504040204" pitchFamily="34" charset="0"/>
                <a:ea typeface="Verdana" panose="020B0604030504040204" pitchFamily="34" charset="0"/>
                <a:cs typeface="Verdana" panose="020B0604030504040204" pitchFamily="34" charset="0"/>
              </a:rPr>
              <a:t>shall</a:t>
            </a:r>
            <a: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t>“ or "</a:t>
            </a:r>
            <a:r>
              <a:rPr lang="en-GB" sz="1200" b="1" dirty="0">
                <a:solidFill>
                  <a:srgbClr val="000000"/>
                </a:solidFill>
                <a:latin typeface="Verdana" panose="020B0604030504040204" pitchFamily="34" charset="0"/>
                <a:ea typeface="Verdana" panose="020B0604030504040204" pitchFamily="34" charset="0"/>
                <a:cs typeface="Verdana" panose="020B0604030504040204" pitchFamily="34" charset="0"/>
              </a:rPr>
              <a:t>should</a:t>
            </a:r>
            <a: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GB" sz="1200" dirty="0">
              <a:solidFill>
                <a:srgbClr val="00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Font typeface="Wingdings" panose="05000000000000000000" pitchFamily="2" charset="2"/>
              <a:buChar char="Ø"/>
            </a:pPr>
            <a:r>
              <a:rPr lang="en-GB" sz="1200" b="1" dirty="0">
                <a:solidFill>
                  <a:srgbClr val="000000"/>
                </a:solidFill>
                <a:latin typeface="Verdana" panose="020B0604030504040204" pitchFamily="34" charset="0"/>
                <a:ea typeface="Verdana" panose="020B0604030504040204" pitchFamily="34" charset="0"/>
                <a:cs typeface="Verdana" panose="020B0604030504040204" pitchFamily="34" charset="0"/>
              </a:rPr>
              <a:t>”Figures support better understanding about functionality”, </a:t>
            </a:r>
            <a: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t>showing different </a:t>
            </a:r>
            <a:b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GB" sz="1200" b="1" dirty="0">
                <a:solidFill>
                  <a:srgbClr val="C00000"/>
                </a:solidFill>
                <a:latin typeface="Verdana" panose="020B0604030504040204" pitchFamily="34" charset="0"/>
                <a:ea typeface="Verdana" panose="020B0604030504040204" pitchFamily="34" charset="0"/>
                <a:cs typeface="Verdana" panose="020B0604030504040204" pitchFamily="34" charset="0"/>
              </a:rPr>
              <a:t>correct</a:t>
            </a:r>
            <a: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1200" b="1" dirty="0">
                <a:solidFill>
                  <a:srgbClr val="C00000"/>
                </a:solidFill>
                <a:latin typeface="Verdana" panose="020B0604030504040204" pitchFamily="34" charset="0"/>
                <a:ea typeface="Verdana" panose="020B0604030504040204" pitchFamily="34" charset="0"/>
                <a:cs typeface="Verdana" panose="020B0604030504040204" pitchFamily="34" charset="0"/>
              </a:rPr>
              <a:t>and</a:t>
            </a:r>
            <a: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1200" b="1" dirty="0">
                <a:solidFill>
                  <a:srgbClr val="C00000"/>
                </a:solidFill>
                <a:latin typeface="Verdana" panose="020B0604030504040204" pitchFamily="34" charset="0"/>
                <a:ea typeface="Verdana" panose="020B0604030504040204" pitchFamily="34" charset="0"/>
                <a:cs typeface="Verdana" panose="020B0604030504040204" pitchFamily="34" charset="0"/>
              </a:rPr>
              <a:t>incorrect solutions</a:t>
            </a:r>
          </a:p>
          <a:p>
            <a:endParaRPr lang="es-ES" dirty="0"/>
          </a:p>
          <a:p>
            <a:r>
              <a:rPr lang="es-ES" dirty="0" err="1"/>
              <a:t>Images</a:t>
            </a:r>
            <a:r>
              <a:rPr lang="es-ES" dirty="0"/>
              <a:t>: </a:t>
            </a:r>
            <a:r>
              <a:rPr lang="en-GB" sz="1200" b="1" dirty="0">
                <a:solidFill>
                  <a:srgbClr val="C00000"/>
                </a:solidFill>
                <a:latin typeface="Verdana" panose="020B0604030504040204" pitchFamily="34" charset="0"/>
                <a:ea typeface="Verdana" panose="020B0604030504040204" pitchFamily="34" charset="0"/>
                <a:cs typeface="Verdana" panose="020B0604030504040204" pitchFamily="34" charset="0"/>
              </a:rPr>
              <a:t>correct</a:t>
            </a:r>
            <a: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1200" b="1" dirty="0">
                <a:solidFill>
                  <a:srgbClr val="C00000"/>
                </a:solidFill>
                <a:latin typeface="Verdana" panose="020B0604030504040204" pitchFamily="34" charset="0"/>
                <a:ea typeface="Verdana" panose="020B0604030504040204" pitchFamily="34" charset="0"/>
                <a:cs typeface="Verdana" panose="020B0604030504040204" pitchFamily="34" charset="0"/>
              </a:rPr>
              <a:t>and</a:t>
            </a:r>
            <a:r>
              <a:rPr lang="en-GB"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1200" b="1" dirty="0">
                <a:solidFill>
                  <a:srgbClr val="C00000"/>
                </a:solidFill>
                <a:latin typeface="Verdana" panose="020B0604030504040204" pitchFamily="34" charset="0"/>
                <a:ea typeface="Verdana" panose="020B0604030504040204" pitchFamily="34" charset="0"/>
                <a:cs typeface="Verdana" panose="020B0604030504040204" pitchFamily="34" charset="0"/>
              </a:rPr>
              <a:t>incorrect solutions</a:t>
            </a:r>
          </a:p>
          <a:p>
            <a:endParaRPr lang="en-GB" sz="1200" b="1" dirty="0">
              <a:solidFill>
                <a:srgbClr val="C00000"/>
              </a:solidFill>
              <a:latin typeface="Verdana" panose="020B0604030504040204" pitchFamily="34" charset="0"/>
              <a:ea typeface="Verdana" panose="020B0604030504040204" pitchFamily="34" charset="0"/>
            </a:endParaRPr>
          </a:p>
          <a:p>
            <a:pPr marL="0" indent="0">
              <a:lnSpc>
                <a:spcPct val="100000"/>
              </a:lnSpc>
              <a:spcBef>
                <a:spcPts val="600"/>
              </a:spcBef>
              <a:buNone/>
            </a:pPr>
            <a:r>
              <a:rPr lang="en-GB" sz="1200" b="1" dirty="0">
                <a:latin typeface="Verdana" panose="020B0604030504040204" pitchFamily="34" charset="0"/>
                <a:ea typeface="Verdana" panose="020B0604030504040204" pitchFamily="34" charset="0"/>
              </a:rPr>
              <a:t>10.3  Handrails</a:t>
            </a:r>
          </a:p>
          <a:p>
            <a:pPr marL="0" indent="0">
              <a:lnSpc>
                <a:spcPct val="100000"/>
              </a:lnSpc>
              <a:spcBef>
                <a:spcPts val="600"/>
              </a:spcBef>
              <a:buNone/>
            </a:pPr>
            <a:r>
              <a:rPr lang="en-GB" sz="1200" b="1" dirty="0">
                <a:latin typeface="Verdana" panose="020B0604030504040204" pitchFamily="34" charset="0"/>
                <a:ea typeface="Verdana" panose="020B0604030504040204" pitchFamily="34" charset="0"/>
              </a:rPr>
              <a:t>10.3.1  </a:t>
            </a:r>
            <a:r>
              <a:rPr lang="en-GB" sz="1200" b="1" dirty="0">
                <a:highlight>
                  <a:srgbClr val="FFFF00"/>
                </a:highlight>
                <a:latin typeface="Verdana" panose="020B0604030504040204" pitchFamily="34" charset="0"/>
                <a:ea typeface="Verdana" panose="020B0604030504040204" pitchFamily="34" charset="0"/>
              </a:rPr>
              <a:t>Rationale</a:t>
            </a:r>
          </a:p>
          <a:p>
            <a:pPr marL="0" indent="0">
              <a:lnSpc>
                <a:spcPct val="100000"/>
              </a:lnSpc>
              <a:spcBef>
                <a:spcPts val="0"/>
              </a:spcBef>
              <a:spcAft>
                <a:spcPts val="600"/>
              </a:spcAft>
              <a:buNone/>
            </a:pPr>
            <a:r>
              <a:rPr lang="en-GB" sz="1200" dirty="0">
                <a:solidFill>
                  <a:srgbClr val="0A0A0A"/>
                </a:solidFill>
                <a:latin typeface="Verdana" panose="020B0604030504040204" pitchFamily="34" charset="0"/>
                <a:ea typeface="Verdana" panose="020B0604030504040204" pitchFamily="34" charset="0"/>
              </a:rPr>
              <a:t>Handrails are means of support, stability and guidance for the user, and they are a basic tool to enable safe travel up and down stairs, a flight of steps or a ramp, on stepped and sloped paths, and also in lift cars. Functionality and safety of users is of great importance when designing and installing handrails.</a:t>
            </a:r>
          </a:p>
          <a:p>
            <a:pPr marL="0" indent="0">
              <a:lnSpc>
                <a:spcPct val="100000"/>
              </a:lnSpc>
              <a:spcBef>
                <a:spcPts val="600"/>
              </a:spcBef>
              <a:buNone/>
            </a:pPr>
            <a:r>
              <a:rPr lang="en-GB" sz="1200" b="1" dirty="0">
                <a:latin typeface="Verdana" panose="020B0604030504040204" pitchFamily="34" charset="0"/>
                <a:ea typeface="Verdana" panose="020B0604030504040204" pitchFamily="34" charset="0"/>
              </a:rPr>
              <a:t>10.3.2  General</a:t>
            </a:r>
          </a:p>
          <a:p>
            <a:pPr marL="0" indent="0">
              <a:lnSpc>
                <a:spcPct val="100000"/>
              </a:lnSpc>
              <a:spcBef>
                <a:spcPts val="0"/>
              </a:spcBef>
              <a:spcAft>
                <a:spcPts val="600"/>
              </a:spcAft>
              <a:buNone/>
            </a:pPr>
            <a:r>
              <a:rPr lang="en-GB" sz="1200" dirty="0">
                <a:effectLst/>
                <a:latin typeface="Verdana" panose="020B0604030504040204" pitchFamily="34" charset="0"/>
                <a:ea typeface="Verdana" panose="020B0604030504040204" pitchFamily="34" charset="0"/>
                <a:cs typeface="Cambria" panose="02040503050406030204" pitchFamily="18" charset="0"/>
              </a:rPr>
              <a:t>The following requirements and recommendations apply:</a:t>
            </a:r>
          </a:p>
          <a:p>
            <a:pPr marL="0" lvl="0" indent="0">
              <a:spcBef>
                <a:spcPts val="300"/>
              </a:spcBef>
              <a:spcAft>
                <a:spcPts val="600"/>
              </a:spcAft>
              <a:buNone/>
            </a:pPr>
            <a:r>
              <a:rPr lang="en-GB" sz="1200" dirty="0">
                <a:effectLst/>
                <a:latin typeface="Verdana" panose="020B0604030504040204" pitchFamily="34" charset="0"/>
                <a:ea typeface="Verdana" panose="020B0604030504040204" pitchFamily="34" charset="0"/>
                <a:cs typeface="Cambria" panose="02040503050406030204" pitchFamily="18" charset="0"/>
              </a:rPr>
              <a:t>a) Handrails shall be provided on both sides of stairs or ramps to provide support to right and left-handed persons as well as persons with functional limitations on one body side and also for persons when using the stairs at the same time, standing next to or passing each other.</a:t>
            </a:r>
          </a:p>
          <a:p>
            <a:pPr marL="0" indent="0">
              <a:lnSpc>
                <a:spcPct val="100000"/>
              </a:lnSpc>
              <a:spcBef>
                <a:spcPts val="0"/>
              </a:spcBef>
              <a:spcAft>
                <a:spcPts val="600"/>
              </a:spcAft>
              <a:buNone/>
            </a:pPr>
            <a:endParaRPr lang="en-GB" sz="1200" dirty="0">
              <a:solidFill>
                <a:srgbClr val="0A0A0A"/>
              </a:solidFill>
              <a:latin typeface="Verdana" panose="020B0604030504040204" pitchFamily="34" charset="0"/>
              <a:ea typeface="Verdana" panose="020B0604030504040204" pitchFamily="34" charset="0"/>
            </a:endParaRPr>
          </a:p>
          <a:p>
            <a:pPr marL="0" indent="0">
              <a:buNone/>
            </a:pPr>
            <a:endParaRPr lang="en-GB" sz="1200" dirty="0">
              <a:latin typeface="Verdana" panose="020B0604030504040204" pitchFamily="34" charset="0"/>
              <a:ea typeface="Verdana" panose="020B0604030504040204" pitchFamily="34" charset="0"/>
            </a:endParaRPr>
          </a:p>
          <a:p>
            <a:endParaRPr lang="es-ES" dirty="0"/>
          </a:p>
        </p:txBody>
      </p:sp>
      <p:sp>
        <p:nvSpPr>
          <p:cNvPr id="4" name="3 Marcador de número de diapositiva"/>
          <p:cNvSpPr>
            <a:spLocks noGrp="1"/>
          </p:cNvSpPr>
          <p:nvPr>
            <p:ph type="sldNum" sz="quarter" idx="10"/>
          </p:nvPr>
        </p:nvSpPr>
        <p:spPr/>
        <p:txBody>
          <a:bodyPr/>
          <a:lstStyle/>
          <a:p>
            <a:fld id="{5613BFAC-CA2C-4C70-BC5E-E02DB5E98FC6}" type="slidenum">
              <a:rPr lang="es-ES" smtClean="0"/>
              <a:t>22</a:t>
            </a:fld>
            <a:endParaRPr lang="es-ES"/>
          </a:p>
        </p:txBody>
      </p:sp>
    </p:spTree>
    <p:extLst>
      <p:ext uri="{BB962C8B-B14F-4D97-AF65-F5344CB8AC3E}">
        <p14:creationId xmlns:p14="http://schemas.microsoft.com/office/powerpoint/2010/main" val="2135663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dirty="0">
                <a:solidFill>
                  <a:srgbClr val="0070C0"/>
                </a:solidFill>
                <a:latin typeface="Verdana" panose="020B0604030504040204" pitchFamily="34" charset="0"/>
                <a:ea typeface="Verdana" panose="020B0604030504040204" pitchFamily="34" charset="0"/>
              </a:rPr>
              <a:t>EN 17210 – 10.3 Handrails</a:t>
            </a:r>
            <a:endParaRPr lang="en-GB" sz="1200" b="1" dirty="0">
              <a:solidFill>
                <a:srgbClr val="0070C0"/>
              </a:solidFill>
              <a:latin typeface="Verdana" panose="020B0604030504040204" pitchFamily="34" charset="0"/>
              <a:ea typeface="Verdana" panose="020B0604030504040204" pitchFamily="34" charset="0"/>
            </a:endParaRPr>
          </a:p>
          <a:p>
            <a:endParaRPr lang="es-ES" dirty="0"/>
          </a:p>
          <a:p>
            <a:pPr marL="0" indent="0">
              <a:lnSpc>
                <a:spcPct val="100000"/>
              </a:lnSpc>
              <a:spcBef>
                <a:spcPts val="600"/>
              </a:spcBef>
              <a:buNone/>
            </a:pPr>
            <a:r>
              <a:rPr lang="en-GB" sz="1200" dirty="0">
                <a:effectLst/>
                <a:latin typeface="Verdana" panose="020B0604030504040204" pitchFamily="34" charset="0"/>
                <a:ea typeface="Verdana" panose="020B0604030504040204" pitchFamily="34" charset="0"/>
                <a:cs typeface="Cambria" panose="02040503050406030204" pitchFamily="18" charset="0"/>
              </a:rPr>
              <a:t>b) On wide stairs a central handrail should be provided, so that people have access to a handrail to either side.</a:t>
            </a:r>
          </a:p>
          <a:p>
            <a:pPr marL="0" indent="0">
              <a:lnSpc>
                <a:spcPct val="100000"/>
              </a:lnSpc>
              <a:spcBef>
                <a:spcPts val="600"/>
              </a:spcBef>
              <a:buNone/>
            </a:pPr>
            <a:r>
              <a:rPr lang="en-GB" sz="1200" dirty="0">
                <a:effectLst/>
                <a:latin typeface="Verdana" panose="020B0604030504040204" pitchFamily="34" charset="0"/>
                <a:ea typeface="Verdana" panose="020B0604030504040204" pitchFamily="34" charset="0"/>
                <a:cs typeface="Cambria" panose="02040503050406030204" pitchFamily="18" charset="0"/>
              </a:rPr>
              <a:t>NOTE The provision of a central handrail may be determined by national legislation/regulations.</a:t>
            </a:r>
          </a:p>
          <a:p>
            <a:pPr marL="0" indent="0">
              <a:lnSpc>
                <a:spcPct val="100000"/>
              </a:lnSpc>
              <a:spcBef>
                <a:spcPts val="600"/>
              </a:spcBef>
              <a:buNone/>
            </a:pPr>
            <a:endParaRPr lang="en-GB" sz="1200" b="1" dirty="0">
              <a:latin typeface="Verdana" panose="020B0604030504040204" pitchFamily="34" charset="0"/>
              <a:ea typeface="Verdana" panose="020B0604030504040204" pitchFamily="34" charset="0"/>
            </a:endParaRPr>
          </a:p>
          <a:p>
            <a:pPr marL="0" indent="0">
              <a:lnSpc>
                <a:spcPct val="100000"/>
              </a:lnSpc>
              <a:spcBef>
                <a:spcPts val="600"/>
              </a:spcBef>
              <a:buNone/>
            </a:pPr>
            <a:r>
              <a:rPr lang="en-GB" sz="1200" b="1" dirty="0">
                <a:latin typeface="Verdana" panose="020B0604030504040204" pitchFamily="34" charset="0"/>
                <a:ea typeface="Verdana" panose="020B0604030504040204" pitchFamily="34" charset="0"/>
              </a:rPr>
              <a:t>10.3.5  Profile of handrails</a:t>
            </a:r>
          </a:p>
          <a:p>
            <a:pPr marL="0" indent="0" algn="just">
              <a:lnSpc>
                <a:spcPct val="100000"/>
              </a:lnSpc>
              <a:spcBef>
                <a:spcPts val="0"/>
              </a:spcBef>
              <a:spcAft>
                <a:spcPts val="600"/>
              </a:spcAft>
              <a:buNone/>
            </a:pPr>
            <a:r>
              <a:rPr lang="en-GB" sz="1200" dirty="0">
                <a:effectLst/>
                <a:latin typeface="Verdana" panose="020B0604030504040204" pitchFamily="34" charset="0"/>
                <a:ea typeface="Verdana" panose="020B0604030504040204" pitchFamily="34" charset="0"/>
                <a:cs typeface="Cambria" panose="02040503050406030204" pitchFamily="18" charset="0"/>
              </a:rPr>
              <a:t>The following requirements apply:</a:t>
            </a:r>
          </a:p>
          <a:p>
            <a:pPr marL="182563" lvl="0" indent="-182563" algn="just">
              <a:lnSpc>
                <a:spcPct val="100000"/>
              </a:lnSpc>
              <a:spcBef>
                <a:spcPts val="0"/>
              </a:spcBef>
              <a:spcAft>
                <a:spcPts val="600"/>
              </a:spcAft>
              <a:buFont typeface="+mj-lt"/>
              <a:buAutoNum type="alphaLcParenR"/>
            </a:pPr>
            <a:r>
              <a:rPr lang="en-GB" sz="1200" dirty="0">
                <a:effectLst/>
                <a:latin typeface="Verdana" panose="020B0604030504040204" pitchFamily="34" charset="0"/>
                <a:ea typeface="Verdana" panose="020B0604030504040204" pitchFamily="34" charset="0"/>
                <a:cs typeface="Cambria" panose="02040503050406030204" pitchFamily="18" charset="0"/>
              </a:rPr>
              <a:t> The size and profile of the handrail shall allow easy grip for adults and children.</a:t>
            </a:r>
          </a:p>
          <a:p>
            <a:pPr marL="182563" lvl="0" indent="-182563" algn="just">
              <a:lnSpc>
                <a:spcPct val="100000"/>
              </a:lnSpc>
              <a:spcBef>
                <a:spcPts val="0"/>
              </a:spcBef>
              <a:spcAft>
                <a:spcPts val="600"/>
              </a:spcAft>
              <a:buFont typeface="+mj-lt"/>
              <a:buAutoNum type="alphaLcParenR"/>
            </a:pPr>
            <a:r>
              <a:rPr lang="en-GB" sz="1200" dirty="0">
                <a:effectLst/>
                <a:latin typeface="Verdana" panose="020B0604030504040204" pitchFamily="34" charset="0"/>
                <a:ea typeface="Verdana" panose="020B0604030504040204" pitchFamily="34" charset="0"/>
                <a:cs typeface="Cambria" panose="02040503050406030204" pitchFamily="18" charset="0"/>
              </a:rPr>
              <a:t> Handrails shall have a surface which provides adequate resistance to hand slippage and does not cause damage or injuries to user’s hands.</a:t>
            </a:r>
          </a:p>
          <a:p>
            <a:pPr marL="182563" lvl="0" indent="-182563" algn="just">
              <a:lnSpc>
                <a:spcPct val="100000"/>
              </a:lnSpc>
              <a:spcBef>
                <a:spcPts val="0"/>
              </a:spcBef>
              <a:spcAft>
                <a:spcPts val="600"/>
              </a:spcAft>
              <a:buFont typeface="+mj-lt"/>
              <a:buAutoNum type="alphaLcParenR"/>
            </a:pPr>
            <a:r>
              <a:rPr lang="en-GB" sz="1200" dirty="0">
                <a:effectLst/>
                <a:latin typeface="Verdana" panose="020B0604030504040204" pitchFamily="34" charset="0"/>
                <a:ea typeface="Verdana" panose="020B0604030504040204" pitchFamily="34" charset="0"/>
                <a:cs typeface="Cambria" panose="02040503050406030204" pitchFamily="18" charset="0"/>
              </a:rPr>
              <a:t> Handrails shall be fixed to the wall or other fix-points allowing adequate distance for users to hold the rail without difficulty and avoid hurting their fingers.</a:t>
            </a:r>
          </a:p>
          <a:p>
            <a:pPr marL="0" indent="0">
              <a:buNone/>
            </a:pPr>
            <a:endParaRPr lang="en-GB" sz="1200" dirty="0">
              <a:latin typeface="Verdana" panose="020B0604030504040204" pitchFamily="34" charset="0"/>
              <a:ea typeface="Verdana" panose="020B0604030504040204" pitchFamily="34" charset="0"/>
            </a:endParaRPr>
          </a:p>
          <a:p>
            <a:endParaRPr lang="es-ES" dirty="0"/>
          </a:p>
        </p:txBody>
      </p:sp>
      <p:sp>
        <p:nvSpPr>
          <p:cNvPr id="4" name="3 Marcador de número de diapositiva"/>
          <p:cNvSpPr>
            <a:spLocks noGrp="1"/>
          </p:cNvSpPr>
          <p:nvPr>
            <p:ph type="sldNum" sz="quarter" idx="10"/>
          </p:nvPr>
        </p:nvSpPr>
        <p:spPr/>
        <p:txBody>
          <a:bodyPr/>
          <a:lstStyle/>
          <a:p>
            <a:fld id="{5613BFAC-CA2C-4C70-BC5E-E02DB5E98FC6}" type="slidenum">
              <a:rPr lang="es-ES" smtClean="0"/>
              <a:t>23</a:t>
            </a:fld>
            <a:endParaRPr lang="es-ES"/>
          </a:p>
        </p:txBody>
      </p:sp>
    </p:spTree>
    <p:extLst>
      <p:ext uri="{BB962C8B-B14F-4D97-AF65-F5344CB8AC3E}">
        <p14:creationId xmlns:p14="http://schemas.microsoft.com/office/powerpoint/2010/main" val="1565009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dirty="0">
                <a:latin typeface="Verdana" panose="020B0604030504040204" pitchFamily="34" charset="0"/>
                <a:ea typeface="Verdana" panose="020B0604030504040204" pitchFamily="34" charset="0"/>
              </a:rPr>
              <a:t>EN 17210 Example detailed issues</a:t>
            </a:r>
          </a:p>
          <a:p>
            <a:endParaRPr lang="en-US" sz="120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Verdana" panose="020B0604030504040204" pitchFamily="34" charset="0"/>
                <a:ea typeface="Verdana" panose="020B0604030504040204" pitchFamily="34" charset="0"/>
              </a:rPr>
              <a:t>Image 1: </a:t>
            </a:r>
            <a:r>
              <a:rPr lang="en-US" sz="1200" b="1" dirty="0">
                <a:latin typeface="Verdana" panose="020B0604030504040204" pitchFamily="34" charset="0"/>
                <a:ea typeface="Verdana" panose="020B0604030504040204" pitchFamily="34" charset="0"/>
              </a:rPr>
              <a:t>Example of adequate foot support on stairs</a:t>
            </a:r>
            <a:endParaRPr lang="da-DK" sz="1200" b="1" dirty="0">
              <a:latin typeface="Verdana" panose="020B0604030504040204" pitchFamily="34" charset="0"/>
              <a:ea typeface="Verdana" panose="020B0604030504040204" pitchFamily="34" charset="0"/>
            </a:endParaRPr>
          </a:p>
          <a:p>
            <a:endParaRPr lang="en-GB"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Verdana" panose="020B0604030504040204" pitchFamily="34" charset="0"/>
                <a:ea typeface="Verdana" panose="020B0604030504040204" pitchFamily="34" charset="0"/>
              </a:rPr>
              <a:t>Image 2: </a:t>
            </a:r>
            <a:r>
              <a:rPr lang="en-US" sz="1200" b="1" dirty="0">
                <a:latin typeface="Verdana" panose="020B0604030504040204" pitchFamily="34" charset="0"/>
                <a:ea typeface="Verdana" panose="020B0604030504040204" pitchFamily="34" charset="0"/>
              </a:rPr>
              <a:t>Examples of incorrect surfaces of routes</a:t>
            </a:r>
            <a:endParaRPr lang="da-DK" sz="1200" b="1"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Verdana" panose="020B0604030504040204" pitchFamily="34" charset="0"/>
                <a:ea typeface="Verdana" panose="020B0604030504040204" pitchFamily="34" charset="0"/>
              </a:rPr>
              <a:t>Image 3: </a:t>
            </a:r>
            <a:r>
              <a:rPr lang="en-US" sz="1200" b="1" dirty="0">
                <a:latin typeface="Verdana" panose="020B0604030504040204" pitchFamily="34" charset="0"/>
                <a:ea typeface="Verdana" panose="020B0604030504040204" pitchFamily="34" charset="0"/>
              </a:rPr>
              <a:t>Examples of adequate and inadequate absorption of noise in rooms</a:t>
            </a:r>
            <a:endParaRPr lang="da-DK" sz="1200" b="1"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4" name="Foliennummernplatzhalter 3"/>
          <p:cNvSpPr>
            <a:spLocks noGrp="1"/>
          </p:cNvSpPr>
          <p:nvPr>
            <p:ph type="sldNum" sz="quarter" idx="5"/>
          </p:nvPr>
        </p:nvSpPr>
        <p:spPr/>
        <p:txBody>
          <a:bodyPr/>
          <a:lstStyle/>
          <a:p>
            <a:fld id="{5613BFAC-CA2C-4C70-BC5E-E02DB5E98FC6}" type="slidenum">
              <a:rPr lang="es-ES" smtClean="0"/>
              <a:t>24</a:t>
            </a:fld>
            <a:endParaRPr lang="es-ES" dirty="0"/>
          </a:p>
        </p:txBody>
      </p:sp>
    </p:spTree>
    <p:extLst>
      <p:ext uri="{BB962C8B-B14F-4D97-AF65-F5344CB8AC3E}">
        <p14:creationId xmlns:p14="http://schemas.microsoft.com/office/powerpoint/2010/main" val="3245586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t>EN 17210: Example for accessible and usable pedestrian areas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US" sz="1200" b="1" dirty="0">
                <a:latin typeface="Verdana" panose="020B0604030504040204" pitchFamily="34" charset="0"/>
                <a:ea typeface="Verdana" panose="020B0604030504040204" pitchFamily="34" charset="0"/>
              </a:rPr>
              <a:t>Accessible and usable pedestrian areas</a:t>
            </a:r>
            <a:endParaRPr lang="da-DK" sz="1200" b="1" dirty="0">
              <a:latin typeface="Verdana" panose="020B0604030504040204" pitchFamily="34" charset="0"/>
              <a:ea typeface="Verdana" panose="020B0604030504040204" pitchFamily="34" charset="0"/>
            </a:endParaRPr>
          </a:p>
        </p:txBody>
      </p:sp>
      <p:sp>
        <p:nvSpPr>
          <p:cNvPr id="4" name="Foliennummernplatzhalter 3"/>
          <p:cNvSpPr>
            <a:spLocks noGrp="1"/>
          </p:cNvSpPr>
          <p:nvPr>
            <p:ph type="sldNum" sz="quarter" idx="5"/>
          </p:nvPr>
        </p:nvSpPr>
        <p:spPr/>
        <p:txBody>
          <a:bodyPr/>
          <a:lstStyle/>
          <a:p>
            <a:fld id="{5613BFAC-CA2C-4C70-BC5E-E02DB5E98FC6}" type="slidenum">
              <a:rPr lang="es-ES" smtClean="0"/>
              <a:t>25</a:t>
            </a:fld>
            <a:endParaRPr lang="es-ES" dirty="0"/>
          </a:p>
        </p:txBody>
      </p:sp>
    </p:spTree>
    <p:extLst>
      <p:ext uri="{BB962C8B-B14F-4D97-AF65-F5344CB8AC3E}">
        <p14:creationId xmlns:p14="http://schemas.microsoft.com/office/powerpoint/2010/main" val="3375779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5613BFAC-CA2C-4C70-BC5E-E02DB5E98FC6}" type="slidenum">
              <a:rPr lang="es-ES" smtClean="0"/>
              <a:t>26</a:t>
            </a:fld>
            <a:endParaRPr lang="es-ES" dirty="0"/>
          </a:p>
        </p:txBody>
      </p:sp>
    </p:spTree>
    <p:extLst>
      <p:ext uri="{BB962C8B-B14F-4D97-AF65-F5344CB8AC3E}">
        <p14:creationId xmlns:p14="http://schemas.microsoft.com/office/powerpoint/2010/main" val="4017481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95576B6-E66F-46AD-94E9-FBFEF62FF537}"/>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749E4387-AC90-4904-A160-CC64AA7903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AT" altLang="de-DE" sz="1400" b="1" dirty="0">
                <a:latin typeface="Verdana" panose="020B0604030504040204" pitchFamily="34" charset="0"/>
                <a:ea typeface="Verdana" panose="020B0604030504040204" pitchFamily="34" charset="0"/>
              </a:rPr>
              <a:t>2 CEN Technical Reports </a:t>
            </a:r>
            <a:br>
              <a:rPr lang="de-AT" altLang="de-DE" sz="1400" b="1" dirty="0">
                <a:latin typeface="Verdana" panose="020B0604030504040204" pitchFamily="34" charset="0"/>
                <a:ea typeface="Verdana" panose="020B0604030504040204" pitchFamily="34" charset="0"/>
              </a:rPr>
            </a:br>
            <a:r>
              <a:rPr lang="de-AT" altLang="de-DE" sz="1200" b="1" dirty="0">
                <a:solidFill>
                  <a:srgbClr val="C00000"/>
                </a:solidFill>
                <a:latin typeface="Verdana" panose="020B0604030504040204" pitchFamily="34" charset="0"/>
                <a:ea typeface="Verdana" panose="020B0604030504040204" pitchFamily="34" charset="0"/>
              </a:rPr>
              <a:t>(voluntary national implementation, </a:t>
            </a:r>
            <a:br>
              <a:rPr lang="de-AT" altLang="de-DE" sz="1200" b="1" dirty="0">
                <a:solidFill>
                  <a:srgbClr val="C00000"/>
                </a:solidFill>
                <a:latin typeface="Verdana" panose="020B0604030504040204" pitchFamily="34" charset="0"/>
                <a:ea typeface="Verdana" panose="020B0604030504040204" pitchFamily="34" charset="0"/>
              </a:rPr>
            </a:br>
            <a:r>
              <a:rPr lang="de-AT" altLang="de-DE" sz="1200" b="1" dirty="0">
                <a:solidFill>
                  <a:srgbClr val="C00000"/>
                </a:solidFill>
                <a:latin typeface="Verdana" panose="020B0604030504040204" pitchFamily="34" charset="0"/>
                <a:ea typeface="Verdana" panose="020B0604030504040204" pitchFamily="34" charset="0"/>
              </a:rPr>
              <a:t>with recommendations only, examples or a methodology)</a:t>
            </a:r>
          </a:p>
          <a:p>
            <a:endParaRPr lang="de-AT" altLang="en-US" sz="1200" b="0" dirty="0">
              <a:solidFill>
                <a:srgbClr val="C00000"/>
              </a:solidFill>
              <a:latin typeface="Verdana" panose="020B0604030504040204" pitchFamily="34" charset="0"/>
              <a:ea typeface="Verdana" panose="020B0604030504040204" pitchFamily="34" charset="0"/>
            </a:endParaRPr>
          </a:p>
          <a:p>
            <a:pPr marL="0" indent="0">
              <a:buNone/>
              <a:defRPr/>
            </a:pPr>
            <a:r>
              <a:rPr lang="fr-BE" b="1" dirty="0">
                <a:solidFill>
                  <a:srgbClr val="C00000"/>
                </a:solidFill>
                <a:latin typeface="Verdana" panose="020B0604030504040204" pitchFamily="34" charset="0"/>
                <a:ea typeface="Verdana" panose="020B0604030504040204" pitchFamily="34" charset="0"/>
                <a:cs typeface="Cambria" panose="02040503050406030204" pitchFamily="18" charset="0"/>
              </a:rPr>
              <a:t>CEN/TR 17621:2021</a:t>
            </a:r>
          </a:p>
          <a:p>
            <a:pPr marL="0" indent="0">
              <a:buNone/>
              <a:defRPr/>
            </a:pPr>
            <a:r>
              <a:rPr lang="en-GB" dirty="0">
                <a:latin typeface="Verdana" panose="020B0604030504040204" pitchFamily="34" charset="0"/>
                <a:ea typeface="Verdana" panose="020B0604030504040204" pitchFamily="34" charset="0"/>
                <a:cs typeface="Cambria" panose="02040503050406030204" pitchFamily="18" charset="0"/>
              </a:rPr>
              <a:t>Accessibility and usability of the built environment – </a:t>
            </a:r>
            <a:r>
              <a:rPr lang="en-GB" b="1" dirty="0">
                <a:latin typeface="Verdana" panose="020B0604030504040204" pitchFamily="34" charset="0"/>
                <a:ea typeface="Verdana" panose="020B0604030504040204" pitchFamily="34" charset="0"/>
                <a:cs typeface="Cambria" panose="02040503050406030204" pitchFamily="18" charset="0"/>
              </a:rPr>
              <a:t>Technical performance criteria and specifications</a:t>
            </a:r>
          </a:p>
          <a:p>
            <a:pPr marL="450850" indent="-450850">
              <a:buFont typeface="Wingdings" panose="05000000000000000000" pitchFamily="2" charset="2"/>
              <a:buChar char="Ø"/>
              <a:defRPr/>
            </a:pPr>
            <a:r>
              <a:rPr lang="en-GB" u="sng" dirty="0">
                <a:latin typeface="Verdana" panose="020B0604030504040204" pitchFamily="34" charset="0"/>
                <a:ea typeface="Verdana" panose="020B0604030504040204" pitchFamily="34" charset="0"/>
                <a:cs typeface="Cambria" panose="02040503050406030204" pitchFamily="18" charset="0"/>
              </a:rPr>
              <a:t>Sources of recommendations</a:t>
            </a:r>
            <a:r>
              <a:rPr lang="en-GB" dirty="0">
                <a:latin typeface="Verdana" panose="020B0604030504040204" pitchFamily="34" charset="0"/>
                <a:ea typeface="Verdana" panose="020B0604030504040204" pitchFamily="34" charset="0"/>
                <a:cs typeface="Cambria" panose="02040503050406030204" pitchFamily="18" charset="0"/>
              </a:rPr>
              <a:t>: mainly ISO 21542:2021 and different national standards /Guidelines etc. (indicated with references)</a:t>
            </a:r>
            <a:br>
              <a:rPr lang="en-GB" dirty="0">
                <a:latin typeface="Verdana" panose="020B0604030504040204" pitchFamily="34" charset="0"/>
                <a:ea typeface="Verdana" panose="020B0604030504040204" pitchFamily="34" charset="0"/>
                <a:cs typeface="Cambria" panose="02040503050406030204" pitchFamily="18" charset="0"/>
              </a:rPr>
            </a:br>
            <a:endParaRPr lang="en-GB" dirty="0">
              <a:latin typeface="Verdana" panose="020B0604030504040204" pitchFamily="34" charset="0"/>
              <a:ea typeface="Verdana" panose="020B0604030504040204" pitchFamily="34" charset="0"/>
              <a:cs typeface="Cambria" panose="02040503050406030204" pitchFamily="18" charset="0"/>
            </a:endParaRPr>
          </a:p>
          <a:p>
            <a:pPr marL="0" indent="0">
              <a:buNone/>
              <a:defRPr/>
            </a:pPr>
            <a:r>
              <a:rPr lang="en-GB" b="1" dirty="0">
                <a:solidFill>
                  <a:srgbClr val="C00000"/>
                </a:solidFill>
                <a:latin typeface="Verdana" panose="020B0604030504040204" pitchFamily="34" charset="0"/>
                <a:ea typeface="Verdana" panose="020B0604030504040204" pitchFamily="34" charset="0"/>
                <a:cs typeface="Cambria" panose="02040503050406030204" pitchFamily="18" charset="0"/>
              </a:rPr>
              <a:t>CEN/TR 17622:2021</a:t>
            </a:r>
          </a:p>
          <a:p>
            <a:pPr marL="0" indent="0">
              <a:buNone/>
              <a:defRPr/>
            </a:pPr>
            <a:r>
              <a:rPr lang="en-GB" dirty="0">
                <a:latin typeface="Verdana" panose="020B0604030504040204" pitchFamily="34" charset="0"/>
                <a:ea typeface="Verdana" panose="020B0604030504040204" pitchFamily="34" charset="0"/>
                <a:cs typeface="Cambria" panose="02040503050406030204" pitchFamily="18" charset="0"/>
              </a:rPr>
              <a:t>Accessibility and usability of the built environment – </a:t>
            </a:r>
            <a:r>
              <a:rPr lang="en-GB" b="1" dirty="0">
                <a:latin typeface="Verdana" panose="020B0604030504040204" pitchFamily="34" charset="0"/>
                <a:ea typeface="Verdana" panose="020B0604030504040204" pitchFamily="34" charset="0"/>
                <a:cs typeface="Cambria" panose="02040503050406030204" pitchFamily="18" charset="0"/>
              </a:rPr>
              <a:t>Conformity assessment</a:t>
            </a:r>
          </a:p>
          <a:p>
            <a:pPr marL="0" indent="0">
              <a:buNone/>
              <a:defRPr/>
            </a:pPr>
            <a:endParaRPr lang="en-US" b="1" dirty="0">
              <a:solidFill>
                <a:srgbClr val="C00000"/>
              </a:solidFill>
              <a:latin typeface="Verdana" panose="020B0604030504040204" pitchFamily="34" charset="0"/>
              <a:ea typeface="Verdana" panose="020B0604030504040204" pitchFamily="34" charset="0"/>
              <a:cs typeface="Cambria" panose="02040503050406030204" pitchFamily="18" charset="0"/>
            </a:endParaRPr>
          </a:p>
          <a:p>
            <a:pPr>
              <a:defRPr/>
            </a:pPr>
            <a:endParaRPr lang="en-US" dirty="0">
              <a:latin typeface="Verdana" panose="020B0604030504040204" pitchFamily="34" charset="0"/>
              <a:ea typeface="Verdana" panose="020B0604030504040204" pitchFamily="34" charset="0"/>
              <a:cs typeface="Cambria" panose="02040503050406030204" pitchFamily="18" charset="0"/>
            </a:endParaRPr>
          </a:p>
          <a:p>
            <a:pPr>
              <a:defRPr/>
            </a:pPr>
            <a:endParaRPr lang="de-AT" altLang="de-DE" dirty="0">
              <a:latin typeface="Verdana" panose="020B0604030504040204" pitchFamily="34" charset="0"/>
              <a:ea typeface="Verdana" panose="020B0604030504040204" pitchFamily="34" charset="0"/>
            </a:endParaRPr>
          </a:p>
          <a:p>
            <a:endParaRPr lang="de-AT" altLang="en-US" sz="1200" b="0" dirty="0">
              <a:solidFill>
                <a:srgbClr val="C00000"/>
              </a:solidFill>
              <a:latin typeface="Verdana" panose="020B0604030504040204" pitchFamily="34" charset="0"/>
              <a:ea typeface="Verdana" panose="020B0604030504040204" pitchFamily="34" charset="0"/>
            </a:endParaRPr>
          </a:p>
          <a:p>
            <a:endParaRPr lang="en-GB" altLang="en-US" dirty="0">
              <a:latin typeface="Verdana" panose="020B0604030504040204" pitchFamily="34" charset="0"/>
              <a:ea typeface="Verdana" panose="020B0604030504040204" pitchFamily="34" charset="0"/>
            </a:endParaRPr>
          </a:p>
        </p:txBody>
      </p:sp>
      <p:sp>
        <p:nvSpPr>
          <p:cNvPr id="28676" name="Slide Number Placeholder 3">
            <a:extLst>
              <a:ext uri="{FF2B5EF4-FFF2-40B4-BE49-F238E27FC236}">
                <a16:creationId xmlns:a16="http://schemas.microsoft.com/office/drawing/2014/main" id="{FAE835B9-356E-4F88-A7B1-F5768F3D97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85001" indent="-301923">
              <a:defRPr sz="2500">
                <a:solidFill>
                  <a:schemeClr val="tx1"/>
                </a:solidFill>
                <a:latin typeface="Arial" panose="020B0604020202020204" pitchFamily="34" charset="0"/>
              </a:defRPr>
            </a:lvl2pPr>
            <a:lvl3pPr marL="1207694" indent="-241539">
              <a:defRPr sz="2500">
                <a:solidFill>
                  <a:schemeClr val="tx1"/>
                </a:solidFill>
                <a:latin typeface="Arial" panose="020B0604020202020204" pitchFamily="34" charset="0"/>
              </a:defRPr>
            </a:lvl3pPr>
            <a:lvl4pPr marL="1690771" indent="-241539">
              <a:defRPr sz="2500">
                <a:solidFill>
                  <a:schemeClr val="tx1"/>
                </a:solidFill>
                <a:latin typeface="Arial" panose="020B0604020202020204" pitchFamily="34" charset="0"/>
              </a:defRPr>
            </a:lvl4pPr>
            <a:lvl5pPr marL="2173849" indent="-241539">
              <a:defRPr sz="2500">
                <a:solidFill>
                  <a:schemeClr val="tx1"/>
                </a:solidFill>
                <a:latin typeface="Arial" panose="020B0604020202020204" pitchFamily="34" charset="0"/>
              </a:defRPr>
            </a:lvl5pPr>
            <a:lvl6pPr marL="2656926" indent="-241539" eaLnBrk="0" fontAlgn="base" hangingPunct="0">
              <a:spcBef>
                <a:spcPct val="0"/>
              </a:spcBef>
              <a:spcAft>
                <a:spcPct val="0"/>
              </a:spcAft>
              <a:defRPr sz="2500">
                <a:solidFill>
                  <a:schemeClr val="tx1"/>
                </a:solidFill>
                <a:latin typeface="Arial" panose="020B0604020202020204" pitchFamily="34" charset="0"/>
              </a:defRPr>
            </a:lvl6pPr>
            <a:lvl7pPr marL="3140004" indent="-241539" eaLnBrk="0" fontAlgn="base" hangingPunct="0">
              <a:spcBef>
                <a:spcPct val="0"/>
              </a:spcBef>
              <a:spcAft>
                <a:spcPct val="0"/>
              </a:spcAft>
              <a:defRPr sz="2500">
                <a:solidFill>
                  <a:schemeClr val="tx1"/>
                </a:solidFill>
                <a:latin typeface="Arial" panose="020B0604020202020204" pitchFamily="34" charset="0"/>
              </a:defRPr>
            </a:lvl7pPr>
            <a:lvl8pPr marL="3623081" indent="-241539" eaLnBrk="0" fontAlgn="base" hangingPunct="0">
              <a:spcBef>
                <a:spcPct val="0"/>
              </a:spcBef>
              <a:spcAft>
                <a:spcPct val="0"/>
              </a:spcAft>
              <a:defRPr sz="2500">
                <a:solidFill>
                  <a:schemeClr val="tx1"/>
                </a:solidFill>
                <a:latin typeface="Arial" panose="020B0604020202020204" pitchFamily="34" charset="0"/>
              </a:defRPr>
            </a:lvl8pPr>
            <a:lvl9pPr marL="4106159" indent="-241539" eaLnBrk="0" fontAlgn="base" hangingPunct="0">
              <a:spcBef>
                <a:spcPct val="0"/>
              </a:spcBef>
              <a:spcAft>
                <a:spcPct val="0"/>
              </a:spcAft>
              <a:defRPr sz="2500">
                <a:solidFill>
                  <a:schemeClr val="tx1"/>
                </a:solidFill>
                <a:latin typeface="Arial" panose="020B0604020202020204" pitchFamily="34" charset="0"/>
              </a:defRPr>
            </a:lvl9pPr>
          </a:lstStyle>
          <a:p>
            <a:fld id="{044804DB-A222-47C3-8F66-4AE83AE77F72}" type="slidenum">
              <a:rPr lang="de-DE" altLang="en-US" sz="1200">
                <a:solidFill>
                  <a:srgbClr val="000000"/>
                </a:solidFill>
              </a:rPr>
              <a:pPr/>
              <a:t>27</a:t>
            </a:fld>
            <a:endParaRPr lang="de-DE" alt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F40F828-2637-4109-8E14-0914447628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001" indent="-301923">
              <a:spcBef>
                <a:spcPct val="30000"/>
              </a:spcBef>
              <a:defRPr sz="1300">
                <a:solidFill>
                  <a:schemeClr val="tx1"/>
                </a:solidFill>
                <a:latin typeface="Arial" panose="020B0604020202020204" pitchFamily="34" charset="0"/>
              </a:defRPr>
            </a:lvl2pPr>
            <a:lvl3pPr marL="1207694" indent="-241539">
              <a:spcBef>
                <a:spcPct val="30000"/>
              </a:spcBef>
              <a:defRPr sz="1300">
                <a:solidFill>
                  <a:schemeClr val="tx1"/>
                </a:solidFill>
                <a:latin typeface="Arial" panose="020B0604020202020204" pitchFamily="34" charset="0"/>
              </a:defRPr>
            </a:lvl3pPr>
            <a:lvl4pPr marL="1690771" indent="-241539">
              <a:spcBef>
                <a:spcPct val="30000"/>
              </a:spcBef>
              <a:defRPr sz="1300">
                <a:solidFill>
                  <a:schemeClr val="tx1"/>
                </a:solidFill>
                <a:latin typeface="Arial" panose="020B0604020202020204" pitchFamily="34" charset="0"/>
              </a:defRPr>
            </a:lvl4pPr>
            <a:lvl5pPr marL="2173849" indent="-241539">
              <a:spcBef>
                <a:spcPct val="30000"/>
              </a:spcBef>
              <a:defRPr sz="1300">
                <a:solidFill>
                  <a:schemeClr val="tx1"/>
                </a:solidFill>
                <a:latin typeface="Arial" panose="020B0604020202020204" pitchFamily="34" charset="0"/>
              </a:defRPr>
            </a:lvl5pPr>
            <a:lvl6pPr marL="2656926" indent="-241539" eaLnBrk="0" fontAlgn="base" hangingPunct="0">
              <a:spcBef>
                <a:spcPct val="30000"/>
              </a:spcBef>
              <a:spcAft>
                <a:spcPct val="0"/>
              </a:spcAft>
              <a:defRPr sz="1300">
                <a:solidFill>
                  <a:schemeClr val="tx1"/>
                </a:solidFill>
                <a:latin typeface="Arial" panose="020B0604020202020204" pitchFamily="34" charset="0"/>
              </a:defRPr>
            </a:lvl6pPr>
            <a:lvl7pPr marL="3140004" indent="-241539" eaLnBrk="0" fontAlgn="base" hangingPunct="0">
              <a:spcBef>
                <a:spcPct val="30000"/>
              </a:spcBef>
              <a:spcAft>
                <a:spcPct val="0"/>
              </a:spcAft>
              <a:defRPr sz="1300">
                <a:solidFill>
                  <a:schemeClr val="tx1"/>
                </a:solidFill>
                <a:latin typeface="Arial" panose="020B0604020202020204" pitchFamily="34" charset="0"/>
              </a:defRPr>
            </a:lvl7pPr>
            <a:lvl8pPr marL="3623081" indent="-241539" eaLnBrk="0" fontAlgn="base" hangingPunct="0">
              <a:spcBef>
                <a:spcPct val="30000"/>
              </a:spcBef>
              <a:spcAft>
                <a:spcPct val="0"/>
              </a:spcAft>
              <a:defRPr sz="1300">
                <a:solidFill>
                  <a:schemeClr val="tx1"/>
                </a:solidFill>
                <a:latin typeface="Arial" panose="020B0604020202020204" pitchFamily="34" charset="0"/>
              </a:defRPr>
            </a:lvl8pPr>
            <a:lvl9pPr marL="4106159" indent="-24153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55B98B4E-6BCD-43B1-9581-C2EC8242A5B8}" type="slidenum">
              <a:rPr lang="en-GB" altLang="en-US" smtClean="0">
                <a:solidFill>
                  <a:srgbClr val="000000"/>
                </a:solidFill>
                <a:latin typeface="Times New Roman" panose="02020603050405020304" pitchFamily="18" charset="0"/>
              </a:rPr>
              <a:pPr>
                <a:spcBef>
                  <a:spcPct val="0"/>
                </a:spcBef>
              </a:pPr>
              <a:t>28</a:t>
            </a:fld>
            <a:endParaRPr lang="en-GB" altLang="en-US">
              <a:solidFill>
                <a:srgbClr val="000000"/>
              </a:solidFill>
              <a:latin typeface="Times New Roman" panose="02020603050405020304" pitchFamily="18" charset="0"/>
            </a:endParaRPr>
          </a:p>
        </p:txBody>
      </p:sp>
      <p:sp>
        <p:nvSpPr>
          <p:cNvPr id="32771" name="Rectangle 2">
            <a:extLst>
              <a:ext uri="{FF2B5EF4-FFF2-40B4-BE49-F238E27FC236}">
                <a16:creationId xmlns:a16="http://schemas.microsoft.com/office/drawing/2014/main" id="{BB347F66-30DC-424A-8340-7B30E334389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319758D-634C-47FE-B784-C80D5D5DFE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en-US" sz="1200" b="1" dirty="0">
                <a:latin typeface="Verdana" panose="020B0604030504040204" pitchFamily="34" charset="0"/>
                <a:ea typeface="Verdana" panose="020B0604030504040204" pitchFamily="34" charset="0"/>
                <a:cs typeface="Cambria" panose="02040503050406030204" pitchFamily="18" charset="0"/>
              </a:rPr>
              <a:t>CEN/TR 17621:2021</a:t>
            </a:r>
          </a:p>
          <a:p>
            <a:endParaRPr lang="fr-BE" altLang="en-US" sz="1200" b="1" dirty="0">
              <a:latin typeface="Verdana" panose="020B0604030504040204" pitchFamily="34" charset="0"/>
              <a:ea typeface="Verdana" panose="020B0604030504040204" pitchFamily="34" charset="0"/>
            </a:endParaRPr>
          </a:p>
          <a:p>
            <a:pPr marL="171450" indent="-171450" eaLnBrk="1" hangingPunct="1">
              <a:lnSpc>
                <a:spcPct val="120000"/>
              </a:lnSpc>
              <a:spcBef>
                <a:spcPts val="0"/>
              </a:spcBef>
              <a:spcAft>
                <a:spcPts val="600"/>
              </a:spcAft>
              <a:buFont typeface="Arial" panose="020B0604020202020204" pitchFamily="34" charset="0"/>
              <a:buChar char="•"/>
            </a:pPr>
            <a:r>
              <a:rPr lang="en-GB" altLang="en-US" sz="1200" dirty="0">
                <a:latin typeface="Verdana" panose="020B0604030504040204" pitchFamily="34" charset="0"/>
                <a:ea typeface="Verdana" panose="020B0604030504040204" pitchFamily="34" charset="0"/>
              </a:rPr>
              <a:t>exemplifies a way / or ways, of meeting the functional requirements and recommendations of EN 17210 </a:t>
            </a:r>
          </a:p>
          <a:p>
            <a:pPr marL="171450" indent="-171450" eaLnBrk="1" hangingPunct="1">
              <a:lnSpc>
                <a:spcPct val="120000"/>
              </a:lnSpc>
              <a:spcBef>
                <a:spcPts val="0"/>
              </a:spcBef>
              <a:spcAft>
                <a:spcPts val="600"/>
              </a:spcAft>
              <a:buFont typeface="Arial" panose="020B0604020202020204" pitchFamily="34" charset="0"/>
              <a:buChar char="•"/>
            </a:pPr>
            <a:r>
              <a:rPr lang="en-GB" altLang="en-US" sz="1200" dirty="0">
                <a:latin typeface="Verdana" panose="020B0604030504040204" pitchFamily="34" charset="0"/>
                <a:ea typeface="Verdana" panose="020B0604030504040204" pitchFamily="34" charset="0"/>
              </a:rPr>
              <a:t>follows the content structure of EN 17210</a:t>
            </a:r>
          </a:p>
          <a:p>
            <a:pPr marL="171450" indent="-171450" eaLnBrk="1" hangingPunct="1">
              <a:lnSpc>
                <a:spcPct val="120000"/>
              </a:lnSpc>
              <a:spcBef>
                <a:spcPts val="0"/>
              </a:spcBef>
              <a:spcAft>
                <a:spcPts val="600"/>
              </a:spcAft>
              <a:buFont typeface="Arial" panose="020B0604020202020204" pitchFamily="34" charset="0"/>
              <a:buChar char="•"/>
            </a:pPr>
            <a:r>
              <a:rPr lang="en-GB" altLang="en-US" sz="1200" dirty="0">
                <a:latin typeface="Verdana" panose="020B0604030504040204" pitchFamily="34" charset="0"/>
                <a:ea typeface="Verdana" panose="020B0604030504040204" pitchFamily="34" charset="0"/>
              </a:rPr>
              <a:t>provides options to allow for variations in Europe</a:t>
            </a:r>
          </a:p>
          <a:p>
            <a:pPr marL="171450" indent="-171450" eaLnBrk="1" hangingPunct="1">
              <a:lnSpc>
                <a:spcPct val="120000"/>
              </a:lnSpc>
              <a:spcBef>
                <a:spcPts val="0"/>
              </a:spcBef>
              <a:spcAft>
                <a:spcPts val="600"/>
              </a:spcAft>
              <a:buFont typeface="Arial" panose="020B0604020202020204" pitchFamily="34" charset="0"/>
              <a:buChar char="•"/>
            </a:pPr>
            <a:r>
              <a:rPr lang="en-GB" altLang="en-US" sz="1200" dirty="0">
                <a:latin typeface="Verdana" panose="020B0604030504040204" pitchFamily="34" charset="0"/>
                <a:ea typeface="Verdana" panose="020B0604030504040204" pitchFamily="34" charset="0"/>
              </a:rPr>
              <a:t>supporting harmonisation on accessibility in the built environment</a:t>
            </a:r>
          </a:p>
          <a:p>
            <a:pPr marL="171450" indent="-171450" eaLnBrk="1" hangingPunct="1">
              <a:lnSpc>
                <a:spcPct val="120000"/>
              </a:lnSpc>
              <a:spcBef>
                <a:spcPts val="0"/>
              </a:spcBef>
              <a:spcAft>
                <a:spcPts val="600"/>
              </a:spcAft>
              <a:buFont typeface="Arial" panose="020B0604020202020204" pitchFamily="34" charset="0"/>
              <a:buChar char="•"/>
            </a:pPr>
            <a:r>
              <a:rPr lang="en-GB" altLang="en-US" sz="1200" dirty="0">
                <a:latin typeface="Verdana" panose="020B0604030504040204" pitchFamily="34" charset="0"/>
                <a:ea typeface="Verdana" panose="020B0604030504040204" pitchFamily="34" charset="0"/>
              </a:rPr>
              <a:t>figures show examples of implementation in different countries </a:t>
            </a:r>
          </a:p>
          <a:p>
            <a:pPr marL="171450" indent="-171450" eaLnBrk="1" hangingPunct="1">
              <a:lnSpc>
                <a:spcPct val="120000"/>
              </a:lnSpc>
              <a:spcBef>
                <a:spcPts val="0"/>
              </a:spcBef>
              <a:spcAft>
                <a:spcPts val="600"/>
              </a:spcAft>
              <a:buFont typeface="Arial" panose="020B0604020202020204" pitchFamily="34" charset="0"/>
              <a:buChar char="•"/>
            </a:pPr>
            <a:r>
              <a:rPr lang="en-GB" altLang="en-US" sz="1200" b="1" dirty="0">
                <a:latin typeface="Verdana" panose="020B0604030504040204" pitchFamily="34" charset="0"/>
                <a:ea typeface="Verdana" panose="020B0604030504040204" pitchFamily="34" charset="0"/>
              </a:rPr>
              <a:t>a Technical Report is not a European Standard with the mandatory implementation by NSBs; </a:t>
            </a:r>
            <a:r>
              <a:rPr lang="en-GB" altLang="en-US" sz="1200" u="sng" dirty="0">
                <a:latin typeface="Verdana" panose="020B0604030504040204" pitchFamily="34" charset="0"/>
                <a:ea typeface="Verdana" panose="020B0604030504040204" pitchFamily="34" charset="0"/>
              </a:rPr>
              <a:t>but it can be implemented as a national document</a:t>
            </a:r>
            <a:r>
              <a:rPr lang="en-GB" altLang="en-US" sz="1200" b="1" dirty="0">
                <a:latin typeface="Verdana" panose="020B0604030504040204" pitchFamily="34" charset="0"/>
                <a:ea typeface="Verdana" panose="020B0604030504040204" pitchFamily="34" charset="0"/>
              </a:rPr>
              <a:t> </a:t>
            </a:r>
            <a:r>
              <a:rPr lang="en-GB" altLang="en-US" sz="1200" dirty="0">
                <a:latin typeface="Verdana" panose="020B0604030504040204" pitchFamily="34" charset="0"/>
                <a:ea typeface="Verdana" panose="020B0604030504040204" pitchFamily="34" charset="0"/>
              </a:rPr>
              <a:t>(includes only recommendations and information)</a:t>
            </a:r>
          </a:p>
          <a:p>
            <a:pPr marL="171450" indent="-171450" eaLnBrk="1" hangingPunct="1">
              <a:lnSpc>
                <a:spcPct val="120000"/>
              </a:lnSpc>
              <a:spcBef>
                <a:spcPts val="0"/>
              </a:spcBef>
              <a:spcAft>
                <a:spcPts val="600"/>
              </a:spcAft>
              <a:buFont typeface="Arial" panose="020B0604020202020204" pitchFamily="34" charset="0"/>
              <a:buChar char="•"/>
            </a:pPr>
            <a:r>
              <a:rPr lang="en-GB" altLang="en-US" sz="1200" b="1" dirty="0">
                <a:latin typeface="Verdana" panose="020B0604030504040204" pitchFamily="34" charset="0"/>
                <a:ea typeface="Verdana" panose="020B0604030504040204" pitchFamily="34" charset="0"/>
              </a:rPr>
              <a:t>also a National Standard </a:t>
            </a:r>
            <a:r>
              <a:rPr lang="en-GB" altLang="en-US" sz="1200" dirty="0">
                <a:latin typeface="Verdana" panose="020B0604030504040204" pitchFamily="34" charset="0"/>
                <a:ea typeface="Verdana" panose="020B0604030504040204" pitchFamily="34" charset="0"/>
              </a:rPr>
              <a:t>can provide the technical criteria and specifications for EN 17210  </a:t>
            </a:r>
          </a:p>
          <a:p>
            <a:pPr eaLnBrk="1" hangingPunct="1"/>
            <a:endParaRPr lang="en-GB" altLang="en-US" sz="1200" dirty="0">
              <a:latin typeface="Verdana" panose="020B0604030504040204" pitchFamily="34" charset="0"/>
              <a:ea typeface="Verdana" panose="020B0604030504040204" pitchFamily="34" charset="0"/>
            </a:endParaRPr>
          </a:p>
          <a:p>
            <a:endParaRPr lang="en-GB" altLang="en-US" b="1" dirty="0">
              <a:latin typeface="Verdana" panose="020B0604030504040204" pitchFamily="34" charset="0"/>
              <a:ea typeface="Verdana" panose="020B060403050404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A98BD19-1719-4DE8-9ACC-E32C2989EDB4}"/>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6BD0FA80-A299-4501-9D25-AD3D51DBBE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AT" sz="1200" b="1" dirty="0">
                <a:solidFill>
                  <a:srgbClr val="0070C0"/>
                </a:solidFill>
                <a:latin typeface="Verdana" panose="020B0604030504040204" pitchFamily="34" charset="0"/>
                <a:ea typeface="Verdana" panose="020B0604030504040204" pitchFamily="34" charset="0"/>
              </a:rPr>
              <a:t>EN 17210</a:t>
            </a:r>
            <a:r>
              <a:rPr lang="fr-BE" altLang="en-US" sz="1200" dirty="0">
                <a:latin typeface="Verdana" panose="020B0604030504040204" pitchFamily="34" charset="0"/>
                <a:ea typeface="Verdana" panose="020B0604030504040204" pitchFamily="34" charset="0"/>
                <a:cs typeface="Cambria" panose="02040503050406030204" pitchFamily="18" charset="0"/>
              </a:rPr>
              <a:t> </a:t>
            </a:r>
            <a:r>
              <a:rPr lang="fr-BE" altLang="en-US" sz="1200" b="1" dirty="0">
                <a:latin typeface="Verdana" panose="020B0604030504040204" pitchFamily="34" charset="0"/>
                <a:ea typeface="Verdana" panose="020B0604030504040204" pitchFamily="34" charset="0"/>
                <a:cs typeface="Cambria" panose="02040503050406030204" pitchFamily="18" charset="0"/>
              </a:rPr>
              <a:t>– 10.3 </a:t>
            </a:r>
            <a:r>
              <a:rPr lang="fr-BE" altLang="en-US" sz="1200" b="1" dirty="0" err="1">
                <a:latin typeface="Verdana" panose="020B0604030504040204" pitchFamily="34" charset="0"/>
                <a:ea typeface="Verdana" panose="020B0604030504040204" pitchFamily="34" charset="0"/>
                <a:cs typeface="Cambria" panose="02040503050406030204" pitchFamily="18" charset="0"/>
              </a:rPr>
              <a:t>Handrails</a:t>
            </a:r>
            <a:r>
              <a:rPr lang="fr-BE" altLang="en-US" sz="1200" b="1" dirty="0">
                <a:latin typeface="Verdana" panose="020B0604030504040204" pitchFamily="34" charset="0"/>
                <a:ea typeface="Verdana" panose="020B0604030504040204" pitchFamily="34" charset="0"/>
                <a:cs typeface="Cambria" panose="02040503050406030204" pitchFamily="18" charset="0"/>
              </a:rPr>
              <a:t> </a:t>
            </a:r>
            <a:r>
              <a:rPr lang="fr-BE" altLang="en-US" sz="1200" b="1" dirty="0">
                <a:solidFill>
                  <a:srgbClr val="FFFFFF"/>
                </a:solidFill>
                <a:latin typeface="Verdana" panose="020B0604030504040204" pitchFamily="34" charset="0"/>
                <a:ea typeface="Verdana" panose="020B0604030504040204" pitchFamily="34" charset="0"/>
                <a:cs typeface="Cambria" panose="02040503050406030204" pitchFamily="18" charset="0"/>
              </a:rPr>
              <a:t>7621:2020</a:t>
            </a:r>
          </a:p>
          <a:p>
            <a:endParaRPr lang="fr-BE" altLang="en-US" sz="1200" dirty="0">
              <a:solidFill>
                <a:srgbClr val="FFFFFF"/>
              </a:solidFill>
              <a:latin typeface="Verdana" panose="020B0604030504040204" pitchFamily="34" charset="0"/>
              <a:ea typeface="Verdana" panose="020B0604030504040204" pitchFamily="34" charset="0"/>
            </a:endParaRPr>
          </a:p>
          <a:p>
            <a:pPr marL="0" indent="0">
              <a:buNone/>
              <a:defRPr/>
            </a:pPr>
            <a:r>
              <a:rPr lang="en-GB" sz="1200" b="1" dirty="0">
                <a:cs typeface="Cambria" panose="02040503050406030204" pitchFamily="18" charset="0"/>
              </a:rPr>
              <a:t>10.3.5 Profile of handrails</a:t>
            </a:r>
          </a:p>
          <a:p>
            <a:pPr marL="457200" indent="-457200">
              <a:lnSpc>
                <a:spcPct val="100000"/>
              </a:lnSpc>
              <a:spcBef>
                <a:spcPts val="0"/>
              </a:spcBef>
              <a:spcAft>
                <a:spcPts val="600"/>
              </a:spcAft>
              <a:buFont typeface="+mj-lt"/>
              <a:buAutoNum type="alphaLcParenR"/>
              <a:defRPr/>
            </a:pPr>
            <a:r>
              <a:rPr lang="en-GB" sz="1200" dirty="0">
                <a:effectLst/>
                <a:cs typeface="Cambria" panose="02040503050406030204" pitchFamily="18" charset="0"/>
              </a:rPr>
              <a:t>The size and profile of the handrail shall allow easy grip for adults and children.</a:t>
            </a:r>
            <a:endParaRPr lang="en-US" sz="1200" dirty="0">
              <a:effectLst/>
              <a:cs typeface="Cambria" panose="02040503050406030204" pitchFamily="18" charset="0"/>
            </a:endParaRPr>
          </a:p>
          <a:p>
            <a:pPr marL="457200" indent="-457200">
              <a:lnSpc>
                <a:spcPct val="100000"/>
              </a:lnSpc>
              <a:spcBef>
                <a:spcPts val="0"/>
              </a:spcBef>
              <a:spcAft>
                <a:spcPts val="600"/>
              </a:spcAft>
              <a:buFont typeface="+mj-lt"/>
              <a:buAutoNum type="alphaLcParenR"/>
              <a:defRPr/>
            </a:pPr>
            <a:r>
              <a:rPr lang="en-GB" sz="1200" dirty="0">
                <a:effectLst/>
                <a:cs typeface="Cambria" panose="02040503050406030204" pitchFamily="18" charset="0"/>
              </a:rPr>
              <a:t>Handrails shall have a surface which provides adequate resistance to hand slippage and does not cause damage or injuries to user’s hands.</a:t>
            </a:r>
            <a:endParaRPr lang="en-US" sz="1200" dirty="0">
              <a:effectLst/>
              <a:cs typeface="Cambria" panose="02040503050406030204" pitchFamily="18" charset="0"/>
            </a:endParaRPr>
          </a:p>
          <a:p>
            <a:pPr marL="457200" indent="-457200">
              <a:lnSpc>
                <a:spcPct val="100000"/>
              </a:lnSpc>
              <a:spcBef>
                <a:spcPts val="0"/>
              </a:spcBef>
              <a:spcAft>
                <a:spcPts val="600"/>
              </a:spcAft>
              <a:buFont typeface="+mj-lt"/>
              <a:buAutoNum type="alphaLcParenR"/>
              <a:defRPr/>
            </a:pPr>
            <a:r>
              <a:rPr lang="en-GB" sz="1200" dirty="0">
                <a:cs typeface="Cambria" panose="02040503050406030204" pitchFamily="18" charset="0"/>
              </a:rPr>
              <a:t>Handrails </a:t>
            </a:r>
            <a:r>
              <a:rPr lang="en-GB" sz="1200" dirty="0">
                <a:effectLst/>
                <a:cs typeface="Cambria" panose="02040503050406030204" pitchFamily="18" charset="0"/>
              </a:rPr>
              <a:t>shall be fixed to the wall or other fix-points allowing adequate distance for users to hold the rail without difficulty and avoid hurting their fingers.</a:t>
            </a:r>
            <a:endParaRPr lang="en-US" sz="1200" dirty="0">
              <a:effectLst/>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1200" dirty="0">
              <a:cs typeface="Cambria" panose="020405030504060302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latin typeface="Verdana" panose="020B0604030504040204" pitchFamily="34" charset="0"/>
                <a:ea typeface="Verdana" panose="020B0604030504040204" pitchFamily="34" charset="0"/>
              </a:rPr>
              <a:t>Figure 83 — Examples of handrail profiles suitable for adults and children</a:t>
            </a:r>
          </a:p>
          <a:p>
            <a:pPr marL="347472" marR="0" indent="-347472" algn="l" rtl="0" eaLnBrk="1" fontAlgn="t" latinLnBrk="0" hangingPunct="1">
              <a:spcBef>
                <a:spcPts val="300"/>
              </a:spcBef>
              <a:spcAft>
                <a:spcPts val="600"/>
              </a:spcAft>
            </a:pPr>
            <a:endParaRPr lang="en-GB" sz="1800" b="0" i="0" u="none" strike="noStrike" kern="1200" dirty="0">
              <a:solidFill>
                <a:srgbClr val="FFFFFF"/>
              </a:solidFill>
              <a:effectLst/>
              <a:latin typeface="Calibri" panose="020F0502020204030204" pitchFamily="34" charset="0"/>
            </a:endParaRPr>
          </a:p>
          <a:p>
            <a:pPr marL="347472" marR="0" indent="-347472" algn="l" rtl="0" eaLnBrk="1" fontAlgn="t" latinLnBrk="0" hangingPunct="1">
              <a:spcBef>
                <a:spcPts val="300"/>
              </a:spcBef>
              <a:spcAft>
                <a:spcPts val="600"/>
              </a:spcAft>
            </a:pPr>
            <a:r>
              <a:rPr lang="en-GB" sz="1800" b="0" i="0" u="none" strike="noStrike" kern="1200" dirty="0">
                <a:solidFill>
                  <a:srgbClr val="FFFFFF"/>
                </a:solidFill>
                <a:effectLst/>
                <a:latin typeface="Calibri" panose="020F0502020204030204" pitchFamily="34" charset="0"/>
              </a:rPr>
              <a:t>a) Small circular profile</a:t>
            </a:r>
            <a:endParaRPr lang="en-GB" sz="1800" b="0" i="0" u="none" strike="noStrike" dirty="0">
              <a:effectLst/>
              <a:latin typeface="Arial" panose="020B0604020202020204" pitchFamily="34" charset="0"/>
            </a:endParaRPr>
          </a:p>
          <a:p>
            <a:pPr marL="347472" marR="0" indent="-347472" algn="l" rtl="0" eaLnBrk="1" fontAlgn="t" latinLnBrk="0" hangingPunct="1">
              <a:spcBef>
                <a:spcPts val="300"/>
              </a:spcBef>
              <a:spcAft>
                <a:spcPts val="600"/>
              </a:spcAft>
            </a:pPr>
            <a:r>
              <a:rPr lang="en-GB" sz="1800" b="0" i="0" u="none" strike="noStrike" kern="1200" dirty="0">
                <a:solidFill>
                  <a:srgbClr val="FFFFFF"/>
                </a:solidFill>
                <a:effectLst/>
                <a:latin typeface="Calibri" panose="020F0502020204030204" pitchFamily="34" charset="0"/>
              </a:rPr>
              <a:t>b) Medium size profile</a:t>
            </a:r>
            <a:endParaRPr lang="en-GB" sz="1800" b="0" i="0" u="none" strike="noStrike" dirty="0">
              <a:effectLst/>
              <a:latin typeface="Arial" panose="020B0604020202020204" pitchFamily="34" charset="0"/>
            </a:endParaRPr>
          </a:p>
          <a:p>
            <a:pPr marL="347472" marR="0" indent="-347472" algn="l" rtl="0" eaLnBrk="1" fontAlgn="t" latinLnBrk="0" hangingPunct="1">
              <a:spcBef>
                <a:spcPts val="300"/>
              </a:spcBef>
              <a:spcAft>
                <a:spcPts val="600"/>
              </a:spcAft>
            </a:pPr>
            <a:r>
              <a:rPr lang="en-GB" sz="1800" b="0" i="0" u="none" strike="noStrike" kern="1200" dirty="0">
                <a:solidFill>
                  <a:srgbClr val="FFFFFF"/>
                </a:solidFill>
                <a:effectLst/>
                <a:latin typeface="Calibri" panose="020F0502020204030204" pitchFamily="34" charset="0"/>
              </a:rPr>
              <a:t>c) Elliptical profile</a:t>
            </a:r>
            <a:endParaRPr lang="en-GB" sz="1800" b="0" i="0" u="none" strike="noStrike" dirty="0">
              <a:effectLst/>
              <a:latin typeface="Arial" panose="020B0604020202020204" pitchFamily="34" charset="0"/>
            </a:endParaRPr>
          </a:p>
          <a:p>
            <a:pPr marL="347472" marR="0" indent="-347472" algn="l" rtl="0" eaLnBrk="1" fontAlgn="t" latinLnBrk="0" hangingPunct="1">
              <a:spcBef>
                <a:spcPts val="300"/>
              </a:spcBef>
              <a:spcAft>
                <a:spcPts val="600"/>
              </a:spcAft>
            </a:pPr>
            <a:r>
              <a:rPr lang="en-GB" sz="1800" b="0" i="0" u="none" strike="noStrike" kern="1200" dirty="0">
                <a:solidFill>
                  <a:srgbClr val="FFFFFF"/>
                </a:solidFill>
                <a:effectLst/>
                <a:latin typeface="Calibri" panose="020F0502020204030204" pitchFamily="34" charset="0"/>
              </a:rPr>
              <a:t>d) Square rounded profile</a:t>
            </a:r>
            <a:endParaRPr lang="en-GB" sz="1800" b="0" i="0" u="none" strike="noStrike" dirty="0">
              <a:effectLst/>
              <a:latin typeface="Arial" panose="020B0604020202020204" pitchFamily="34" charset="0"/>
            </a:endParaRPr>
          </a:p>
          <a:p>
            <a:pPr marL="347472" marR="0" indent="-347472" algn="l" rtl="0" eaLnBrk="1" fontAlgn="t" latinLnBrk="0" hangingPunct="1">
              <a:spcBef>
                <a:spcPts val="300"/>
              </a:spcBef>
              <a:spcAft>
                <a:spcPts val="600"/>
              </a:spcAft>
            </a:pPr>
            <a:r>
              <a:rPr lang="en-GB" sz="1800" b="0" i="0" u="none" strike="noStrike" kern="1200" dirty="0">
                <a:solidFill>
                  <a:srgbClr val="FFFFFF"/>
                </a:solidFill>
                <a:effectLst/>
                <a:latin typeface="Calibri" panose="020F0502020204030204" pitchFamily="34" charset="0"/>
              </a:rPr>
              <a:t>e) Rectangular rounded profile</a:t>
            </a:r>
            <a:endParaRPr lang="en-GB"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cs typeface="Cambria" panose="02040503050406030204" pitchFamily="18" charset="0"/>
              </a:rPr>
              <a:t>f) </a:t>
            </a:r>
            <a:r>
              <a:rPr lang="en-GB" sz="1200" b="0" dirty="0">
                <a:effectLst/>
              </a:rPr>
              <a:t>Space between hand and  handrail support elements</a:t>
            </a:r>
            <a:endParaRPr lang="en-US" sz="1600" b="0" dirty="0">
              <a:effectLst/>
              <a:latin typeface="Cambria" panose="02040503050406030204" pitchFamily="18" charset="0"/>
              <a:ea typeface="MS Mincho" panose="02020609040205080304" pitchFamily="49" charset="-128"/>
              <a:cs typeface="Cambria" panose="02040503050406030204" pitchFamily="18" charset="0"/>
            </a:endParaRPr>
          </a:p>
          <a:p>
            <a:pPr marL="0" indent="0">
              <a:lnSpc>
                <a:spcPct val="100000"/>
              </a:lnSpc>
              <a:spcBef>
                <a:spcPts val="0"/>
              </a:spcBef>
              <a:spcAft>
                <a:spcPts val="600"/>
              </a:spcAft>
              <a:buNone/>
              <a:defRPr/>
            </a:pPr>
            <a:r>
              <a:rPr lang="en-GB" sz="1200" b="0" dirty="0">
                <a:cs typeface="Cambria" panose="02040503050406030204" pitchFamily="18" charset="0"/>
              </a:rPr>
              <a:t>g) </a:t>
            </a:r>
            <a:r>
              <a:rPr lang="en-GB" sz="1200" b="0" dirty="0">
                <a:effectLst/>
              </a:rPr>
              <a:t>Example of hand, wrist and finger space around partly recessed handrail </a:t>
            </a:r>
            <a:endParaRPr lang="en-GB" sz="1200" b="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1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1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1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1200" dirty="0">
              <a:cs typeface="Cambria" panose="02040503050406030204" pitchFamily="18" charset="0"/>
            </a:endParaRPr>
          </a:p>
          <a:p>
            <a:pPr marL="0" indent="0">
              <a:buNone/>
              <a:defRPr/>
            </a:pPr>
            <a:endParaRPr lang="en-US" sz="1200" dirty="0">
              <a:cs typeface="Cambria" panose="02040503050406030204" pitchFamily="18" charset="0"/>
            </a:endParaRPr>
          </a:p>
          <a:p>
            <a:pPr marL="0" indent="0">
              <a:buNone/>
              <a:defRPr/>
            </a:pPr>
            <a:endParaRPr lang="en-US" sz="1200" dirty="0">
              <a:cs typeface="Cambria" panose="02040503050406030204" pitchFamily="18" charset="0"/>
            </a:endParaRPr>
          </a:p>
          <a:p>
            <a:pPr marL="0" indent="0">
              <a:buNone/>
              <a:defRPr/>
            </a:pPr>
            <a:r>
              <a:rPr lang="en-GB" sz="1200" b="1" dirty="0">
                <a:effectLst/>
                <a:cs typeface="Times New Roman" panose="02020603050405020304" pitchFamily="18" charset="0"/>
              </a:rPr>
              <a:t>     </a:t>
            </a:r>
            <a:endParaRPr lang="en-US" sz="1200" dirty="0">
              <a:cs typeface="Cambria" panose="02040503050406030204" pitchFamily="18" charset="0"/>
            </a:endParaRPr>
          </a:p>
          <a:p>
            <a:pPr>
              <a:defRPr/>
            </a:pPr>
            <a:endParaRPr lang="de-AT" altLang="de-DE" sz="1200" dirty="0"/>
          </a:p>
          <a:p>
            <a:endParaRPr lang="en-GB" altLang="en-US" dirty="0">
              <a:latin typeface="Verdana" panose="020B0604030504040204" pitchFamily="34" charset="0"/>
              <a:ea typeface="Verdana" panose="020B0604030504040204" pitchFamily="34" charset="0"/>
            </a:endParaRPr>
          </a:p>
        </p:txBody>
      </p:sp>
      <p:sp>
        <p:nvSpPr>
          <p:cNvPr id="34820" name="Slide Number Placeholder 3">
            <a:extLst>
              <a:ext uri="{FF2B5EF4-FFF2-40B4-BE49-F238E27FC236}">
                <a16:creationId xmlns:a16="http://schemas.microsoft.com/office/drawing/2014/main" id="{A3A89D91-7221-468E-ABE6-7B5B04EE7B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85001" indent="-301923">
              <a:defRPr sz="2500">
                <a:solidFill>
                  <a:schemeClr val="tx1"/>
                </a:solidFill>
                <a:latin typeface="Arial" panose="020B0604020202020204" pitchFamily="34" charset="0"/>
              </a:defRPr>
            </a:lvl2pPr>
            <a:lvl3pPr marL="1207694" indent="-241539">
              <a:defRPr sz="2500">
                <a:solidFill>
                  <a:schemeClr val="tx1"/>
                </a:solidFill>
                <a:latin typeface="Arial" panose="020B0604020202020204" pitchFamily="34" charset="0"/>
              </a:defRPr>
            </a:lvl3pPr>
            <a:lvl4pPr marL="1690771" indent="-241539">
              <a:defRPr sz="2500">
                <a:solidFill>
                  <a:schemeClr val="tx1"/>
                </a:solidFill>
                <a:latin typeface="Arial" panose="020B0604020202020204" pitchFamily="34" charset="0"/>
              </a:defRPr>
            </a:lvl4pPr>
            <a:lvl5pPr marL="2173849" indent="-241539">
              <a:defRPr sz="2500">
                <a:solidFill>
                  <a:schemeClr val="tx1"/>
                </a:solidFill>
                <a:latin typeface="Arial" panose="020B0604020202020204" pitchFamily="34" charset="0"/>
              </a:defRPr>
            </a:lvl5pPr>
            <a:lvl6pPr marL="2656926" indent="-241539" eaLnBrk="0" fontAlgn="base" hangingPunct="0">
              <a:spcBef>
                <a:spcPct val="0"/>
              </a:spcBef>
              <a:spcAft>
                <a:spcPct val="0"/>
              </a:spcAft>
              <a:defRPr sz="2500">
                <a:solidFill>
                  <a:schemeClr val="tx1"/>
                </a:solidFill>
                <a:latin typeface="Arial" panose="020B0604020202020204" pitchFamily="34" charset="0"/>
              </a:defRPr>
            </a:lvl6pPr>
            <a:lvl7pPr marL="3140004" indent="-241539" eaLnBrk="0" fontAlgn="base" hangingPunct="0">
              <a:spcBef>
                <a:spcPct val="0"/>
              </a:spcBef>
              <a:spcAft>
                <a:spcPct val="0"/>
              </a:spcAft>
              <a:defRPr sz="2500">
                <a:solidFill>
                  <a:schemeClr val="tx1"/>
                </a:solidFill>
                <a:latin typeface="Arial" panose="020B0604020202020204" pitchFamily="34" charset="0"/>
              </a:defRPr>
            </a:lvl7pPr>
            <a:lvl8pPr marL="3623081" indent="-241539" eaLnBrk="0" fontAlgn="base" hangingPunct="0">
              <a:spcBef>
                <a:spcPct val="0"/>
              </a:spcBef>
              <a:spcAft>
                <a:spcPct val="0"/>
              </a:spcAft>
              <a:defRPr sz="2500">
                <a:solidFill>
                  <a:schemeClr val="tx1"/>
                </a:solidFill>
                <a:latin typeface="Arial" panose="020B0604020202020204" pitchFamily="34" charset="0"/>
              </a:defRPr>
            </a:lvl8pPr>
            <a:lvl9pPr marL="4106159" indent="-241539" eaLnBrk="0" fontAlgn="base" hangingPunct="0">
              <a:spcBef>
                <a:spcPct val="0"/>
              </a:spcBef>
              <a:spcAft>
                <a:spcPct val="0"/>
              </a:spcAft>
              <a:defRPr sz="2500">
                <a:solidFill>
                  <a:schemeClr val="tx1"/>
                </a:solidFill>
                <a:latin typeface="Arial" panose="020B0604020202020204" pitchFamily="34" charset="0"/>
              </a:defRPr>
            </a:lvl9pPr>
          </a:lstStyle>
          <a:p>
            <a:fld id="{408B9AB6-D6C2-478E-8AFD-45D29FE80664}" type="slidenum">
              <a:rPr lang="de-DE" altLang="en-US" sz="1200">
                <a:solidFill>
                  <a:srgbClr val="000000"/>
                </a:solidFill>
              </a:rPr>
              <a:pPr/>
              <a:t>29</a:t>
            </a:fld>
            <a:endParaRPr lang="de-DE"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Verdana" panose="020B0604030504040204" pitchFamily="34" charset="0"/>
                <a:ea typeface="Verdana" panose="020B0604030504040204" pitchFamily="34" charset="0"/>
              </a:rPr>
              <a:t>Content</a:t>
            </a:r>
          </a:p>
          <a:p>
            <a:endParaRPr lang="en-GB" dirty="0">
              <a:latin typeface="Verdana" panose="020B0604030504040204" pitchFamily="34" charset="0"/>
              <a:ea typeface="Verdana" panose="020B0604030504040204" pitchFamily="34" charset="0"/>
            </a:endParaRPr>
          </a:p>
          <a:p>
            <a:pPr>
              <a:lnSpc>
                <a:spcPct val="120000"/>
              </a:lnSpc>
              <a:spcBef>
                <a:spcPts val="634"/>
              </a:spcBef>
              <a:spcAft>
                <a:spcPts val="634"/>
              </a:spcAft>
            </a:pPr>
            <a:r>
              <a:rPr lang="en-GB" sz="1300" b="1" dirty="0">
                <a:latin typeface="Verdana" panose="020B0604030504040204" pitchFamily="34" charset="0"/>
                <a:ea typeface="Verdana" panose="020B0604030504040204" pitchFamily="34" charset="0"/>
              </a:rPr>
              <a:t>14h</a:t>
            </a:r>
            <a:r>
              <a:rPr lang="en-BE" sz="1300" b="1" dirty="0">
                <a:latin typeface="Verdana" panose="020B0604030504040204" pitchFamily="34" charset="0"/>
                <a:ea typeface="Verdana" panose="020B0604030504040204" pitchFamily="34" charset="0"/>
              </a:rPr>
              <a:t>0</a:t>
            </a:r>
            <a:r>
              <a:rPr lang="en-GB" sz="1300" b="1" dirty="0">
                <a:latin typeface="Verdana" panose="020B0604030504040204" pitchFamily="34" charset="0"/>
                <a:ea typeface="Verdana" panose="020B0604030504040204" pitchFamily="34" charset="0"/>
              </a:rPr>
              <a:t>0-14h</a:t>
            </a:r>
            <a:r>
              <a:rPr lang="en-BE" sz="1300" b="1" dirty="0">
                <a:latin typeface="Verdana" panose="020B0604030504040204" pitchFamily="34" charset="0"/>
                <a:ea typeface="Verdana" panose="020B0604030504040204" pitchFamily="34" charset="0"/>
              </a:rPr>
              <a:t>0</a:t>
            </a:r>
            <a:r>
              <a:rPr lang="en-GB" sz="1300" b="1" dirty="0">
                <a:latin typeface="Verdana" panose="020B0604030504040204" pitchFamily="34" charset="0"/>
                <a:ea typeface="Verdana" panose="020B0604030504040204" pitchFamily="34" charset="0"/>
              </a:rPr>
              <a:t>5: Welcome and housekeeping rules – Alejandro Moledo, EDF Deputy Director &amp; Head of Policy</a:t>
            </a:r>
          </a:p>
          <a:p>
            <a:pPr>
              <a:lnSpc>
                <a:spcPct val="120000"/>
              </a:lnSpc>
              <a:spcBef>
                <a:spcPts val="634"/>
              </a:spcBef>
              <a:spcAft>
                <a:spcPts val="634"/>
              </a:spcAft>
            </a:pPr>
            <a:r>
              <a:rPr lang="en-GB" sz="1300" b="1" dirty="0">
                <a:latin typeface="Verdana" panose="020B0604030504040204" pitchFamily="34" charset="0"/>
                <a:ea typeface="Verdana" panose="020B0604030504040204" pitchFamily="34" charset="0"/>
              </a:rPr>
              <a:t>14h</a:t>
            </a:r>
            <a:r>
              <a:rPr lang="en-BE" sz="1300" b="1" dirty="0">
                <a:latin typeface="Verdana" panose="020B0604030504040204" pitchFamily="34" charset="0"/>
                <a:ea typeface="Verdana" panose="020B0604030504040204" pitchFamily="34" charset="0"/>
              </a:rPr>
              <a:t>0</a:t>
            </a:r>
            <a:r>
              <a:rPr lang="en-GB" sz="1300" b="1" dirty="0">
                <a:latin typeface="Verdana" panose="020B0604030504040204" pitchFamily="34" charset="0"/>
                <a:ea typeface="Verdana" panose="020B0604030504040204" pitchFamily="34" charset="0"/>
              </a:rPr>
              <a:t>5-14h</a:t>
            </a:r>
            <a:r>
              <a:rPr lang="en-BE" sz="1300" b="1" dirty="0">
                <a:latin typeface="Verdana" panose="020B0604030504040204" pitchFamily="34" charset="0"/>
                <a:ea typeface="Verdana" panose="020B0604030504040204" pitchFamily="34" charset="0"/>
              </a:rPr>
              <a:t>1</a:t>
            </a:r>
            <a:r>
              <a:rPr lang="en-GB" sz="1300" b="1" dirty="0">
                <a:latin typeface="Verdana" panose="020B0604030504040204" pitchFamily="34" charset="0"/>
                <a:ea typeface="Verdana" panose="020B0604030504040204" pitchFamily="34" charset="0"/>
              </a:rPr>
              <a:t>5: </a:t>
            </a:r>
            <a:r>
              <a:rPr lang="fr-BE" sz="1300" b="1" dirty="0">
                <a:latin typeface="Verdana" panose="020B0604030504040204" pitchFamily="34" charset="0"/>
                <a:ea typeface="Verdana" panose="020B0604030504040204" pitchFamily="34" charset="0"/>
              </a:rPr>
              <a:t>Setting the </a:t>
            </a:r>
            <a:r>
              <a:rPr lang="fr-BE" sz="1300" b="1" dirty="0" err="1">
                <a:latin typeface="Verdana" panose="020B0604030504040204" pitchFamily="34" charset="0"/>
                <a:ea typeface="Verdana" panose="020B0604030504040204" pitchFamily="34" charset="0"/>
              </a:rPr>
              <a:t>scene</a:t>
            </a:r>
            <a:r>
              <a:rPr lang="fr-BE" sz="1300" b="1" dirty="0">
                <a:latin typeface="Verdana" panose="020B0604030504040204" pitchFamily="34" charset="0"/>
                <a:ea typeface="Verdana" panose="020B0604030504040204" pitchFamily="34" charset="0"/>
              </a:rPr>
              <a:t> – Chiara Giovannini, ANEC Senior Manager Policy &amp; Innovation </a:t>
            </a:r>
            <a:r>
              <a:rPr lang="fr-BE" sz="1300" b="1" dirty="0" err="1">
                <a:latin typeface="Verdana" panose="020B0604030504040204" pitchFamily="34" charset="0"/>
                <a:ea typeface="Verdana" panose="020B0604030504040204" pitchFamily="34" charset="0"/>
              </a:rPr>
              <a:t>Deputy</a:t>
            </a:r>
            <a:r>
              <a:rPr lang="fr-BE" sz="1300" b="1" dirty="0">
                <a:latin typeface="Verdana" panose="020B0604030504040204" pitchFamily="34" charset="0"/>
                <a:ea typeface="Verdana" panose="020B0604030504040204" pitchFamily="34" charset="0"/>
              </a:rPr>
              <a:t> Secretary-General</a:t>
            </a:r>
            <a:endParaRPr lang="en-BE" sz="1300" b="1" dirty="0">
              <a:latin typeface="Verdana" panose="020B0604030504040204" pitchFamily="34" charset="0"/>
              <a:ea typeface="Verdana" panose="020B0604030504040204" pitchFamily="34" charset="0"/>
            </a:endParaRPr>
          </a:p>
          <a:p>
            <a:pPr>
              <a:lnSpc>
                <a:spcPct val="120000"/>
              </a:lnSpc>
              <a:spcBef>
                <a:spcPts val="634"/>
              </a:spcBef>
              <a:spcAft>
                <a:spcPts val="634"/>
              </a:spcAft>
            </a:pPr>
            <a:r>
              <a:rPr lang="en-GB" sz="1300" b="1" dirty="0">
                <a:latin typeface="Verdana" panose="020B0604030504040204" pitchFamily="34" charset="0"/>
                <a:ea typeface="Verdana" panose="020B0604030504040204" pitchFamily="34" charset="0"/>
              </a:rPr>
              <a:t>14h</a:t>
            </a:r>
            <a:r>
              <a:rPr lang="en-BE" sz="1300" b="1" dirty="0">
                <a:latin typeface="Verdana" panose="020B0604030504040204" pitchFamily="34" charset="0"/>
                <a:ea typeface="Verdana" panose="020B0604030504040204" pitchFamily="34" charset="0"/>
              </a:rPr>
              <a:t>1</a:t>
            </a:r>
            <a:r>
              <a:rPr lang="en-GB" sz="1300" b="1" dirty="0">
                <a:latin typeface="Verdana" panose="020B0604030504040204" pitchFamily="34" charset="0"/>
                <a:ea typeface="Verdana" panose="020B0604030504040204" pitchFamily="34" charset="0"/>
              </a:rPr>
              <a:t>5-14h</a:t>
            </a:r>
            <a:r>
              <a:rPr lang="en-BE" sz="1300" b="1" dirty="0">
                <a:latin typeface="Verdana" panose="020B0604030504040204" pitchFamily="34" charset="0"/>
                <a:ea typeface="Verdana" panose="020B0604030504040204" pitchFamily="34" charset="0"/>
              </a:rPr>
              <a:t>35</a:t>
            </a:r>
            <a:r>
              <a:rPr lang="en-GB" sz="1300" b="1" dirty="0">
                <a:latin typeface="Verdana" panose="020B0604030504040204" pitchFamily="34" charset="0"/>
                <a:ea typeface="Verdana" panose="020B0604030504040204" pitchFamily="34" charset="0"/>
              </a:rPr>
              <a:t>:</a:t>
            </a:r>
            <a:r>
              <a:rPr lang="en-BE" sz="1300" b="1" dirty="0">
                <a:latin typeface="Verdana" panose="020B0604030504040204" pitchFamily="34" charset="0"/>
                <a:ea typeface="Verdana" panose="020B0604030504040204" pitchFamily="34" charset="0"/>
              </a:rPr>
              <a:t> Part 1</a:t>
            </a:r>
            <a:r>
              <a:rPr lang="en-GB" sz="1300" b="1" dirty="0">
                <a:latin typeface="Verdana" panose="020B0604030504040204" pitchFamily="34" charset="0"/>
                <a:ea typeface="Verdana" panose="020B0604030504040204" pitchFamily="34" charset="0"/>
              </a:rPr>
              <a:t>– The EN 17210 and its Technical Reports on the accessibility and usability of the built environment – Monika Klenovec, </a:t>
            </a:r>
            <a:r>
              <a:rPr lang="en-BE" sz="1300" b="1" dirty="0">
                <a:latin typeface="Verdana" panose="020B0604030504040204" pitchFamily="34" charset="0"/>
                <a:ea typeface="Verdana" panose="020B0604030504040204" pitchFamily="34" charset="0"/>
              </a:rPr>
              <a:t>Project Leader </a:t>
            </a:r>
            <a:r>
              <a:rPr lang="en-GB" sz="1300" b="1" dirty="0">
                <a:latin typeface="Verdana" panose="020B0604030504040204" pitchFamily="34" charset="0"/>
                <a:ea typeface="Verdana" panose="020B0604030504040204" pitchFamily="34" charset="0"/>
              </a:rPr>
              <a:t>for EN 17210</a:t>
            </a:r>
          </a:p>
          <a:p>
            <a:pPr>
              <a:lnSpc>
                <a:spcPct val="120000"/>
              </a:lnSpc>
              <a:spcBef>
                <a:spcPts val="634"/>
              </a:spcBef>
              <a:spcAft>
                <a:spcPts val="634"/>
              </a:spcAft>
            </a:pPr>
            <a:r>
              <a:rPr lang="en-GB" sz="1300" b="1" dirty="0">
                <a:latin typeface="Verdana" panose="020B0604030504040204" pitchFamily="34" charset="0"/>
                <a:ea typeface="Verdana" panose="020B0604030504040204" pitchFamily="34" charset="0"/>
              </a:rPr>
              <a:t>1</a:t>
            </a:r>
            <a:r>
              <a:rPr lang="en-BE" sz="1300" b="1" dirty="0">
                <a:latin typeface="Verdana" panose="020B0604030504040204" pitchFamily="34" charset="0"/>
                <a:ea typeface="Verdana" panose="020B0604030504040204" pitchFamily="34" charset="0"/>
              </a:rPr>
              <a:t>4</a:t>
            </a:r>
            <a:r>
              <a:rPr lang="en-GB" sz="1300" b="1" dirty="0">
                <a:latin typeface="Verdana" panose="020B0604030504040204" pitchFamily="34" charset="0"/>
                <a:ea typeface="Verdana" panose="020B0604030504040204" pitchFamily="34" charset="0"/>
              </a:rPr>
              <a:t>h</a:t>
            </a:r>
            <a:r>
              <a:rPr lang="en-BE" sz="1300" b="1" dirty="0">
                <a:latin typeface="Verdana" panose="020B0604030504040204" pitchFamily="34" charset="0"/>
                <a:ea typeface="Verdana" panose="020B0604030504040204" pitchFamily="34" charset="0"/>
              </a:rPr>
              <a:t>3</a:t>
            </a:r>
            <a:r>
              <a:rPr lang="en-GB" sz="1300" b="1" dirty="0">
                <a:latin typeface="Verdana" panose="020B0604030504040204" pitchFamily="34" charset="0"/>
                <a:ea typeface="Verdana" panose="020B0604030504040204" pitchFamily="34" charset="0"/>
              </a:rPr>
              <a:t>5-1</a:t>
            </a:r>
            <a:r>
              <a:rPr lang="en-BE" sz="1300" b="1" dirty="0">
                <a:latin typeface="Verdana" panose="020B0604030504040204" pitchFamily="34" charset="0"/>
                <a:ea typeface="Verdana" panose="020B0604030504040204" pitchFamily="34" charset="0"/>
              </a:rPr>
              <a:t>4</a:t>
            </a:r>
            <a:r>
              <a:rPr lang="en-GB" sz="1300" b="1" dirty="0">
                <a:latin typeface="Verdana" panose="020B0604030504040204" pitchFamily="34" charset="0"/>
                <a:ea typeface="Verdana" panose="020B0604030504040204" pitchFamily="34" charset="0"/>
              </a:rPr>
              <a:t>h</a:t>
            </a:r>
            <a:r>
              <a:rPr lang="en-BE" sz="1300" b="1" dirty="0">
                <a:latin typeface="Verdana" panose="020B0604030504040204" pitchFamily="34" charset="0"/>
                <a:ea typeface="Verdana" panose="020B0604030504040204" pitchFamily="34" charset="0"/>
              </a:rPr>
              <a:t>40</a:t>
            </a:r>
            <a:r>
              <a:rPr lang="en-GB" sz="1300" b="1" dirty="0">
                <a:latin typeface="Verdana" panose="020B0604030504040204" pitchFamily="34" charset="0"/>
                <a:ea typeface="Verdana" panose="020B0604030504040204" pitchFamily="34" charset="0"/>
              </a:rPr>
              <a:t>: Q&amp;As</a:t>
            </a:r>
          </a:p>
          <a:p>
            <a:pPr>
              <a:lnSpc>
                <a:spcPct val="120000"/>
              </a:lnSpc>
              <a:spcBef>
                <a:spcPts val="634"/>
              </a:spcBef>
              <a:spcAft>
                <a:spcPts val="634"/>
              </a:spcAft>
            </a:pPr>
            <a:endParaRPr lang="en-GB" sz="1300" b="1" dirty="0">
              <a:latin typeface="Verdana" panose="020B0604030504040204" pitchFamily="34" charset="0"/>
              <a:ea typeface="Verdana" panose="020B0604030504040204" pitchFamily="34" charset="0"/>
            </a:endParaRPr>
          </a:p>
          <a:p>
            <a:endParaRPr lang="en-BE" dirty="0">
              <a:latin typeface="Verdana" panose="020B0604030504040204" pitchFamily="34" charset="0"/>
              <a:ea typeface="Verdana" panose="020B0604030504040204" pitchFamily="34" charset="0"/>
            </a:endParaRPr>
          </a:p>
          <a:p>
            <a:endParaRPr lang="en-BE"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3011384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A98BD19-1719-4DE8-9ACC-E32C2989EDB4}"/>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6BD0FA80-A299-4501-9D25-AD3D51DBBE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en-US" sz="1200" b="1" dirty="0">
                <a:latin typeface="Verdana" panose="020B0604030504040204" pitchFamily="34" charset="0"/>
                <a:ea typeface="Verdana" panose="020B0604030504040204" pitchFamily="34" charset="0"/>
                <a:cs typeface="Cambria" panose="02040503050406030204" pitchFamily="18" charset="0"/>
              </a:rPr>
              <a:t>CEN/TR 17621 – 10.3 </a:t>
            </a:r>
            <a:r>
              <a:rPr lang="fr-BE" altLang="en-US" sz="1200" b="1" dirty="0" err="1">
                <a:latin typeface="Verdana" panose="020B0604030504040204" pitchFamily="34" charset="0"/>
                <a:ea typeface="Verdana" panose="020B0604030504040204" pitchFamily="34" charset="0"/>
                <a:cs typeface="Cambria" panose="02040503050406030204" pitchFamily="18" charset="0"/>
              </a:rPr>
              <a:t>Handrails</a:t>
            </a:r>
            <a:r>
              <a:rPr lang="fr-BE" altLang="en-US" sz="1200" b="1" dirty="0">
                <a:latin typeface="Verdana" panose="020B0604030504040204" pitchFamily="34" charset="0"/>
                <a:ea typeface="Verdana" panose="020B0604030504040204" pitchFamily="34" charset="0"/>
                <a:cs typeface="Cambria" panose="02040503050406030204" pitchFamily="18" charset="0"/>
              </a:rPr>
              <a:t> </a:t>
            </a:r>
            <a:r>
              <a:rPr lang="fr-BE" altLang="en-US" sz="1200" b="1" dirty="0">
                <a:solidFill>
                  <a:srgbClr val="FFFFFF"/>
                </a:solidFill>
                <a:latin typeface="Verdana" panose="020B0604030504040204" pitchFamily="34" charset="0"/>
                <a:ea typeface="Verdana" panose="020B0604030504040204" pitchFamily="34" charset="0"/>
                <a:cs typeface="Cambria" panose="02040503050406030204" pitchFamily="18" charset="0"/>
              </a:rPr>
              <a:t>7621:2020</a:t>
            </a:r>
          </a:p>
          <a:p>
            <a:endParaRPr lang="fr-BE" altLang="en-US" sz="1200" b="1" dirty="0">
              <a:solidFill>
                <a:srgbClr val="FFFFFF"/>
              </a:solidFill>
              <a:latin typeface="Verdana" panose="020B0604030504040204" pitchFamily="34" charset="0"/>
              <a:ea typeface="Verdana" panose="020B0604030504040204" pitchFamily="34" charset="0"/>
              <a:cs typeface="Cambria" panose="02040503050406030204" pitchFamily="18" charset="0"/>
            </a:endParaRPr>
          </a:p>
          <a:p>
            <a:pPr marL="0" indent="0">
              <a:buNone/>
              <a:defRPr/>
            </a:pPr>
            <a:r>
              <a:rPr lang="en-GB" sz="1200" b="1" dirty="0">
                <a:latin typeface="Verdana" panose="020B0604030504040204" pitchFamily="34" charset="0"/>
                <a:ea typeface="Verdana" panose="020B0604030504040204" pitchFamily="34" charset="0"/>
                <a:cs typeface="Cambria" panose="02040503050406030204" pitchFamily="18" charset="0"/>
              </a:rPr>
              <a:t>10.3.5 Profile of handrails</a:t>
            </a:r>
          </a:p>
          <a:p>
            <a:pPr marL="457200" indent="-457200">
              <a:lnSpc>
                <a:spcPct val="100000"/>
              </a:lnSpc>
              <a:spcBef>
                <a:spcPts val="0"/>
              </a:spcBef>
              <a:spcAft>
                <a:spcPts val="600"/>
              </a:spcAft>
              <a:buFont typeface="+mj-lt"/>
              <a:buAutoNum type="alphaLcParenR"/>
              <a:defRPr/>
            </a:pPr>
            <a:r>
              <a:rPr lang="en-GB" sz="1200" dirty="0">
                <a:latin typeface="Verdana" panose="020B0604030504040204" pitchFamily="34" charset="0"/>
                <a:ea typeface="Verdana" panose="020B0604030504040204" pitchFamily="34" charset="0"/>
                <a:cs typeface="Cambria" panose="02040503050406030204" pitchFamily="18" charset="0"/>
              </a:rPr>
              <a:t>A rounded or elliptical profile that can be inscribed into a 45 mm circle, and subscribed to a 35 mm diameter circle, with a radius of the rounded edges minimum 15 mm.</a:t>
            </a:r>
          </a:p>
          <a:p>
            <a:pPr marL="457200" indent="-457200">
              <a:lnSpc>
                <a:spcPct val="100000"/>
              </a:lnSpc>
              <a:spcBef>
                <a:spcPts val="0"/>
              </a:spcBef>
              <a:spcAft>
                <a:spcPts val="600"/>
              </a:spcAft>
              <a:buFont typeface="+mj-lt"/>
              <a:buAutoNum type="alphaLcParenR"/>
              <a:defRPr/>
            </a:pPr>
            <a:r>
              <a:rPr lang="en-GB" sz="1200" dirty="0">
                <a:latin typeface="Verdana" panose="020B0604030504040204" pitchFamily="34" charset="0"/>
                <a:ea typeface="Verdana" panose="020B0604030504040204" pitchFamily="34" charset="0"/>
                <a:cs typeface="Cambria" panose="02040503050406030204" pitchFamily="18" charset="0"/>
              </a:rPr>
              <a:t>Handrail surface with smooth finish and no sharp edges, that facilitates the grip and sliding of the hand.</a:t>
            </a:r>
          </a:p>
          <a:p>
            <a:pPr marL="457200" indent="-457200">
              <a:lnSpc>
                <a:spcPct val="100000"/>
              </a:lnSpc>
              <a:spcBef>
                <a:spcPts val="0"/>
              </a:spcBef>
              <a:spcAft>
                <a:spcPts val="600"/>
              </a:spcAft>
              <a:buFont typeface="+mj-lt"/>
              <a:buAutoNum type="alphaLcParenR"/>
              <a:defRPr/>
            </a:pPr>
            <a:r>
              <a:rPr lang="en-GB" sz="1200" dirty="0">
                <a:latin typeface="Verdana" panose="020B0604030504040204" pitchFamily="34" charset="0"/>
                <a:ea typeface="Verdana" panose="020B0604030504040204" pitchFamily="34" charset="0"/>
                <a:cs typeface="Cambria" panose="02040503050406030204" pitchFamily="18" charset="0"/>
              </a:rPr>
              <a:t>Handrail located with a minimum clear space of 40 mm from an adjacent wall or other obstruction, an overall projection from any side obstruction of not more than 100 mm, with the top 270 arc of the handrail clear along its full length, and a minimum of 50 mm clearance under the 270 arc along the full length of the handrail for finger indentation. See Figure 54 and Figure 55.</a:t>
            </a:r>
          </a:p>
          <a:p>
            <a:pPr marL="457200" indent="-457200">
              <a:lnSpc>
                <a:spcPct val="100000"/>
              </a:lnSpc>
              <a:spcBef>
                <a:spcPts val="0"/>
              </a:spcBef>
              <a:spcAft>
                <a:spcPts val="600"/>
              </a:spcAft>
              <a:buFont typeface="+mj-lt"/>
              <a:buAutoNum type="alphaLcParenR"/>
              <a:defRPr/>
            </a:pPr>
            <a:endParaRPr lang="en-GB" sz="1200" dirty="0">
              <a:latin typeface="Verdana" panose="020B0604030504040204" pitchFamily="34" charset="0"/>
              <a:ea typeface="Verdana" panose="020B0604030504040204" pitchFamily="34" charset="0"/>
              <a:cs typeface="Cambria" panose="02040503050406030204" pitchFamily="18" charset="0"/>
            </a:endParaRP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b="1" dirty="0">
                <a:latin typeface="Verdana" panose="020B0604030504040204" pitchFamily="34" charset="0"/>
                <a:ea typeface="Verdana" panose="020B0604030504040204" pitchFamily="34" charset="0"/>
              </a:rPr>
              <a:t>Figure 54 — Examples of handrail profile, support and clearance</a:t>
            </a:r>
          </a:p>
          <a:p>
            <a:pPr marL="0" indent="0">
              <a:lnSpc>
                <a:spcPct val="100000"/>
              </a:lnSpc>
              <a:spcBef>
                <a:spcPts val="0"/>
              </a:spcBef>
              <a:spcAft>
                <a:spcPts val="600"/>
              </a:spcAft>
              <a:buFont typeface="+mj-lt"/>
              <a:buNone/>
              <a:defRPr/>
            </a:pPr>
            <a:endParaRPr lang="en-GB" sz="1200" dirty="0">
              <a:latin typeface="Verdana" panose="020B0604030504040204" pitchFamily="34" charset="0"/>
              <a:ea typeface="Verdana" panose="020B0604030504040204" pitchFamily="34" charset="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1200" dirty="0">
              <a:latin typeface="Verdana" panose="020B0604030504040204" pitchFamily="34" charset="0"/>
              <a:ea typeface="Verdana" panose="020B0604030504040204" pitchFamily="34" charset="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1200" dirty="0">
              <a:latin typeface="Verdana" panose="020B0604030504040204" pitchFamily="34" charset="0"/>
              <a:ea typeface="Verdana" panose="020B0604030504040204" pitchFamily="34" charset="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1200" dirty="0">
              <a:latin typeface="Verdana" panose="020B0604030504040204" pitchFamily="34" charset="0"/>
              <a:ea typeface="Verdana" panose="020B0604030504040204" pitchFamily="34" charset="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1200" dirty="0">
              <a:latin typeface="Verdana" panose="020B0604030504040204" pitchFamily="34" charset="0"/>
              <a:ea typeface="Verdana" panose="020B0604030504040204" pitchFamily="34" charset="0"/>
              <a:cs typeface="Cambria" panose="02040503050406030204" pitchFamily="18" charset="0"/>
            </a:endParaRPr>
          </a:p>
          <a:p>
            <a:pPr marL="0" indent="0">
              <a:buNone/>
              <a:defRPr/>
            </a:pPr>
            <a:endParaRPr lang="en-US" sz="1200" dirty="0">
              <a:latin typeface="Verdana" panose="020B0604030504040204" pitchFamily="34" charset="0"/>
              <a:ea typeface="Verdana" panose="020B0604030504040204" pitchFamily="34" charset="0"/>
              <a:cs typeface="Cambria" panose="02040503050406030204" pitchFamily="18" charset="0"/>
            </a:endParaRPr>
          </a:p>
          <a:p>
            <a:pPr marL="0" indent="0">
              <a:buNone/>
              <a:defRPr/>
            </a:pPr>
            <a:endParaRPr lang="en-US" sz="1200" dirty="0">
              <a:latin typeface="Verdana" panose="020B0604030504040204" pitchFamily="34" charset="0"/>
              <a:ea typeface="Verdana" panose="020B0604030504040204" pitchFamily="34" charset="0"/>
              <a:cs typeface="Cambria" panose="02040503050406030204" pitchFamily="18" charset="0"/>
            </a:endParaRPr>
          </a:p>
          <a:p>
            <a:pPr>
              <a:defRPr/>
            </a:pPr>
            <a:endParaRPr lang="en-US" sz="1200" dirty="0">
              <a:latin typeface="Verdana" panose="020B0604030504040204" pitchFamily="34" charset="0"/>
              <a:ea typeface="Verdana" panose="020B0604030504040204" pitchFamily="34" charset="0"/>
              <a:cs typeface="Cambria" panose="02040503050406030204" pitchFamily="18" charset="0"/>
            </a:endParaRPr>
          </a:p>
          <a:p>
            <a:pPr>
              <a:defRPr/>
            </a:pPr>
            <a:endParaRPr lang="de-AT" altLang="de-DE" sz="1200" dirty="0">
              <a:latin typeface="Verdana" panose="020B0604030504040204" pitchFamily="34" charset="0"/>
              <a:ea typeface="Verdana" panose="020B0604030504040204" pitchFamily="34" charset="0"/>
            </a:endParaRPr>
          </a:p>
          <a:p>
            <a:endParaRPr lang="fr-BE" altLang="en-US" sz="1200" b="1" dirty="0">
              <a:solidFill>
                <a:srgbClr val="FFFFFF"/>
              </a:solidFill>
              <a:latin typeface="Verdana" panose="020B0604030504040204" pitchFamily="34" charset="0"/>
              <a:ea typeface="Verdana" panose="020B0604030504040204" pitchFamily="34" charset="0"/>
              <a:cs typeface="Cambria" panose="02040503050406030204" pitchFamily="18" charset="0"/>
            </a:endParaRPr>
          </a:p>
          <a:p>
            <a:endParaRPr lang="fr-BE" altLang="en-US" sz="1200" dirty="0">
              <a:solidFill>
                <a:srgbClr val="FFFFFF"/>
              </a:solidFill>
              <a:latin typeface="Verdana" panose="020B0604030504040204" pitchFamily="34" charset="0"/>
              <a:ea typeface="Verdana" panose="020B0604030504040204" pitchFamily="34" charset="0"/>
            </a:endParaRPr>
          </a:p>
          <a:p>
            <a:endParaRPr lang="en-GB" altLang="en-US" dirty="0">
              <a:latin typeface="Verdana" panose="020B0604030504040204" pitchFamily="34" charset="0"/>
              <a:ea typeface="Verdana" panose="020B0604030504040204" pitchFamily="34" charset="0"/>
            </a:endParaRPr>
          </a:p>
        </p:txBody>
      </p:sp>
      <p:sp>
        <p:nvSpPr>
          <p:cNvPr id="34820" name="Slide Number Placeholder 3">
            <a:extLst>
              <a:ext uri="{FF2B5EF4-FFF2-40B4-BE49-F238E27FC236}">
                <a16:creationId xmlns:a16="http://schemas.microsoft.com/office/drawing/2014/main" id="{A3A89D91-7221-468E-ABE6-7B5B04EE7B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85001" indent="-301923">
              <a:defRPr sz="2500">
                <a:solidFill>
                  <a:schemeClr val="tx1"/>
                </a:solidFill>
                <a:latin typeface="Arial" panose="020B0604020202020204" pitchFamily="34" charset="0"/>
              </a:defRPr>
            </a:lvl2pPr>
            <a:lvl3pPr marL="1207694" indent="-241539">
              <a:defRPr sz="2500">
                <a:solidFill>
                  <a:schemeClr val="tx1"/>
                </a:solidFill>
                <a:latin typeface="Arial" panose="020B0604020202020204" pitchFamily="34" charset="0"/>
              </a:defRPr>
            </a:lvl3pPr>
            <a:lvl4pPr marL="1690771" indent="-241539">
              <a:defRPr sz="2500">
                <a:solidFill>
                  <a:schemeClr val="tx1"/>
                </a:solidFill>
                <a:latin typeface="Arial" panose="020B0604020202020204" pitchFamily="34" charset="0"/>
              </a:defRPr>
            </a:lvl4pPr>
            <a:lvl5pPr marL="2173849" indent="-241539">
              <a:defRPr sz="2500">
                <a:solidFill>
                  <a:schemeClr val="tx1"/>
                </a:solidFill>
                <a:latin typeface="Arial" panose="020B0604020202020204" pitchFamily="34" charset="0"/>
              </a:defRPr>
            </a:lvl5pPr>
            <a:lvl6pPr marL="2656926" indent="-241539" eaLnBrk="0" fontAlgn="base" hangingPunct="0">
              <a:spcBef>
                <a:spcPct val="0"/>
              </a:spcBef>
              <a:spcAft>
                <a:spcPct val="0"/>
              </a:spcAft>
              <a:defRPr sz="2500">
                <a:solidFill>
                  <a:schemeClr val="tx1"/>
                </a:solidFill>
                <a:latin typeface="Arial" panose="020B0604020202020204" pitchFamily="34" charset="0"/>
              </a:defRPr>
            </a:lvl6pPr>
            <a:lvl7pPr marL="3140004" indent="-241539" eaLnBrk="0" fontAlgn="base" hangingPunct="0">
              <a:spcBef>
                <a:spcPct val="0"/>
              </a:spcBef>
              <a:spcAft>
                <a:spcPct val="0"/>
              </a:spcAft>
              <a:defRPr sz="2500">
                <a:solidFill>
                  <a:schemeClr val="tx1"/>
                </a:solidFill>
                <a:latin typeface="Arial" panose="020B0604020202020204" pitchFamily="34" charset="0"/>
              </a:defRPr>
            </a:lvl7pPr>
            <a:lvl8pPr marL="3623081" indent="-241539" eaLnBrk="0" fontAlgn="base" hangingPunct="0">
              <a:spcBef>
                <a:spcPct val="0"/>
              </a:spcBef>
              <a:spcAft>
                <a:spcPct val="0"/>
              </a:spcAft>
              <a:defRPr sz="2500">
                <a:solidFill>
                  <a:schemeClr val="tx1"/>
                </a:solidFill>
                <a:latin typeface="Arial" panose="020B0604020202020204" pitchFamily="34" charset="0"/>
              </a:defRPr>
            </a:lvl8pPr>
            <a:lvl9pPr marL="4106159" indent="-241539" eaLnBrk="0" fontAlgn="base" hangingPunct="0">
              <a:spcBef>
                <a:spcPct val="0"/>
              </a:spcBef>
              <a:spcAft>
                <a:spcPct val="0"/>
              </a:spcAft>
              <a:defRPr sz="2500">
                <a:solidFill>
                  <a:schemeClr val="tx1"/>
                </a:solidFill>
                <a:latin typeface="Arial" panose="020B0604020202020204" pitchFamily="34" charset="0"/>
              </a:defRPr>
            </a:lvl9pPr>
          </a:lstStyle>
          <a:p>
            <a:fld id="{408B9AB6-D6C2-478E-8AFD-45D29FE80664}" type="slidenum">
              <a:rPr lang="de-DE" altLang="en-US" sz="1200">
                <a:solidFill>
                  <a:srgbClr val="000000"/>
                </a:solidFill>
              </a:rPr>
              <a:pPr/>
              <a:t>30</a:t>
            </a:fld>
            <a:endParaRPr lang="de-DE" altLang="en-US" sz="1200">
              <a:solidFill>
                <a:srgbClr val="000000"/>
              </a:solidFill>
            </a:endParaRPr>
          </a:p>
        </p:txBody>
      </p:sp>
    </p:spTree>
    <p:extLst>
      <p:ext uri="{BB962C8B-B14F-4D97-AF65-F5344CB8AC3E}">
        <p14:creationId xmlns:p14="http://schemas.microsoft.com/office/powerpoint/2010/main" val="459583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032E11C-4461-4B17-B2E6-C4F94DA13C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001" indent="-301923">
              <a:spcBef>
                <a:spcPct val="30000"/>
              </a:spcBef>
              <a:defRPr sz="1300">
                <a:solidFill>
                  <a:schemeClr val="tx1"/>
                </a:solidFill>
                <a:latin typeface="Arial" panose="020B0604020202020204" pitchFamily="34" charset="0"/>
              </a:defRPr>
            </a:lvl2pPr>
            <a:lvl3pPr marL="1207694" indent="-241539">
              <a:spcBef>
                <a:spcPct val="30000"/>
              </a:spcBef>
              <a:defRPr sz="1300">
                <a:solidFill>
                  <a:schemeClr val="tx1"/>
                </a:solidFill>
                <a:latin typeface="Arial" panose="020B0604020202020204" pitchFamily="34" charset="0"/>
              </a:defRPr>
            </a:lvl3pPr>
            <a:lvl4pPr marL="1690771" indent="-241539">
              <a:spcBef>
                <a:spcPct val="30000"/>
              </a:spcBef>
              <a:defRPr sz="1300">
                <a:solidFill>
                  <a:schemeClr val="tx1"/>
                </a:solidFill>
                <a:latin typeface="Arial" panose="020B0604020202020204" pitchFamily="34" charset="0"/>
              </a:defRPr>
            </a:lvl4pPr>
            <a:lvl5pPr marL="2173849" indent="-241539">
              <a:spcBef>
                <a:spcPct val="30000"/>
              </a:spcBef>
              <a:defRPr sz="1300">
                <a:solidFill>
                  <a:schemeClr val="tx1"/>
                </a:solidFill>
                <a:latin typeface="Arial" panose="020B0604020202020204" pitchFamily="34" charset="0"/>
              </a:defRPr>
            </a:lvl5pPr>
            <a:lvl6pPr marL="2656926" indent="-241539" eaLnBrk="0" fontAlgn="base" hangingPunct="0">
              <a:spcBef>
                <a:spcPct val="30000"/>
              </a:spcBef>
              <a:spcAft>
                <a:spcPct val="0"/>
              </a:spcAft>
              <a:defRPr sz="1300">
                <a:solidFill>
                  <a:schemeClr val="tx1"/>
                </a:solidFill>
                <a:latin typeface="Arial" panose="020B0604020202020204" pitchFamily="34" charset="0"/>
              </a:defRPr>
            </a:lvl6pPr>
            <a:lvl7pPr marL="3140004" indent="-241539" eaLnBrk="0" fontAlgn="base" hangingPunct="0">
              <a:spcBef>
                <a:spcPct val="30000"/>
              </a:spcBef>
              <a:spcAft>
                <a:spcPct val="0"/>
              </a:spcAft>
              <a:defRPr sz="1300">
                <a:solidFill>
                  <a:schemeClr val="tx1"/>
                </a:solidFill>
                <a:latin typeface="Arial" panose="020B0604020202020204" pitchFamily="34" charset="0"/>
              </a:defRPr>
            </a:lvl7pPr>
            <a:lvl8pPr marL="3623081" indent="-241539" eaLnBrk="0" fontAlgn="base" hangingPunct="0">
              <a:spcBef>
                <a:spcPct val="30000"/>
              </a:spcBef>
              <a:spcAft>
                <a:spcPct val="0"/>
              </a:spcAft>
              <a:defRPr sz="1300">
                <a:solidFill>
                  <a:schemeClr val="tx1"/>
                </a:solidFill>
                <a:latin typeface="Arial" panose="020B0604020202020204" pitchFamily="34" charset="0"/>
              </a:defRPr>
            </a:lvl8pPr>
            <a:lvl9pPr marL="4106159" indent="-24153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EBE9B037-736A-4EB5-96B5-E3B87F0E2059}" type="slidenum">
              <a:rPr lang="en-GB" altLang="en-US" smtClean="0">
                <a:solidFill>
                  <a:srgbClr val="000000"/>
                </a:solidFill>
                <a:latin typeface="Times New Roman" panose="02020603050405020304" pitchFamily="18" charset="0"/>
              </a:rPr>
              <a:pPr>
                <a:spcBef>
                  <a:spcPct val="0"/>
                </a:spcBef>
              </a:pPr>
              <a:t>31</a:t>
            </a:fld>
            <a:endParaRPr lang="en-GB" altLang="en-US">
              <a:solidFill>
                <a:srgbClr val="000000"/>
              </a:solidFill>
              <a:latin typeface="Times New Roman" panose="02020603050405020304" pitchFamily="18" charset="0"/>
            </a:endParaRPr>
          </a:p>
        </p:txBody>
      </p:sp>
      <p:sp>
        <p:nvSpPr>
          <p:cNvPr id="36867" name="Rectangle 2">
            <a:extLst>
              <a:ext uri="{FF2B5EF4-FFF2-40B4-BE49-F238E27FC236}">
                <a16:creationId xmlns:a16="http://schemas.microsoft.com/office/drawing/2014/main" id="{4A102AEA-7C7C-415D-8469-1105D9B888A6}"/>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2208F408-717A-4D56-8BDA-4BFC9968F0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en-US" sz="1200" dirty="0">
                <a:latin typeface="Verdana" panose="020B0604030504040204" pitchFamily="34" charset="0"/>
                <a:ea typeface="Verdana" panose="020B0604030504040204" pitchFamily="34" charset="0"/>
                <a:cs typeface="Cambria" panose="02040503050406030204" pitchFamily="18" charset="0"/>
              </a:rPr>
              <a:t>CEN/TR 17621 – </a:t>
            </a:r>
            <a:br>
              <a:rPr lang="fr-BE" altLang="en-US" sz="1200" dirty="0">
                <a:latin typeface="Verdana" panose="020B0604030504040204" pitchFamily="34" charset="0"/>
                <a:ea typeface="Verdana" panose="020B0604030504040204" pitchFamily="34" charset="0"/>
                <a:cs typeface="Cambria" panose="02040503050406030204" pitchFamily="18" charset="0"/>
              </a:rPr>
            </a:br>
            <a:r>
              <a:rPr lang="fr-BE" altLang="en-US" sz="1200" dirty="0">
                <a:latin typeface="Verdana" panose="020B0604030504040204" pitchFamily="34" charset="0"/>
                <a:ea typeface="Verdana" panose="020B0604030504040204" pitchFamily="34" charset="0"/>
                <a:cs typeface="Cambria" panose="02040503050406030204" pitchFamily="18" charset="0"/>
              </a:rPr>
              <a:t>Example of content </a:t>
            </a:r>
            <a:r>
              <a:rPr lang="fr-BE" altLang="en-US" sz="1200" dirty="0" err="1">
                <a:latin typeface="Verdana" panose="020B0604030504040204" pitchFamily="34" charset="0"/>
                <a:ea typeface="Verdana" panose="020B0604030504040204" pitchFamily="34" charset="0"/>
                <a:cs typeface="Cambria" panose="02040503050406030204" pitchFamily="18" charset="0"/>
              </a:rPr>
              <a:t>providing</a:t>
            </a:r>
            <a:r>
              <a:rPr lang="fr-BE" altLang="en-US" sz="1200" dirty="0">
                <a:latin typeface="Verdana" panose="020B0604030504040204" pitchFamily="34" charset="0"/>
                <a:ea typeface="Verdana" panose="020B0604030504040204" pitchFamily="34" charset="0"/>
                <a:cs typeface="Cambria" panose="02040503050406030204" pitchFamily="18" charset="0"/>
              </a:rPr>
              <a:t> options</a:t>
            </a:r>
          </a:p>
          <a:p>
            <a:endParaRPr lang="fr-BE" altLang="en-US" sz="1200" dirty="0">
              <a:latin typeface="Verdana" panose="020B0604030504040204" pitchFamily="34" charset="0"/>
              <a:ea typeface="Verdana" panose="020B0604030504040204" pitchFamily="34" charset="0"/>
            </a:endParaRPr>
          </a:p>
          <a:p>
            <a:pPr marL="0" indent="0" eaLnBrk="1" hangingPunct="1">
              <a:buNone/>
              <a:defRPr/>
            </a:pPr>
            <a:r>
              <a:rPr lang="en-GB" altLang="en-US" b="1" dirty="0">
                <a:latin typeface="Verdana" panose="020B0604030504040204" pitchFamily="34" charset="0"/>
                <a:ea typeface="Verdana" panose="020B0604030504040204" pitchFamily="34" charset="0"/>
              </a:rPr>
              <a:t>Visual contrast </a:t>
            </a:r>
            <a:br>
              <a:rPr lang="en-GB" altLang="en-US" b="1" dirty="0">
                <a:latin typeface="Verdana" panose="020B0604030504040204" pitchFamily="34" charset="0"/>
                <a:ea typeface="Verdana" panose="020B0604030504040204" pitchFamily="34" charset="0"/>
              </a:rPr>
            </a:br>
            <a:endParaRPr lang="en-GB" altLang="en-US" b="1" dirty="0">
              <a:latin typeface="Verdana" panose="020B0604030504040204" pitchFamily="34" charset="0"/>
              <a:ea typeface="Verdana" panose="020B0604030504040204" pitchFamily="34" charset="0"/>
            </a:endParaRPr>
          </a:p>
          <a:p>
            <a:pPr eaLnBrk="1" hangingPunct="1">
              <a:buFont typeface="Wingdings" panose="05000000000000000000" pitchFamily="2" charset="2"/>
              <a:buChar char="Ø"/>
              <a:defRPr/>
            </a:pPr>
            <a:r>
              <a:rPr lang="en-GB" altLang="en-US" b="1" dirty="0">
                <a:latin typeface="Verdana" panose="020B0604030504040204" pitchFamily="34" charset="0"/>
                <a:ea typeface="Verdana" panose="020B0604030504040204" pitchFamily="34" charset="0"/>
              </a:rPr>
              <a:t> Specifies the outcome required</a:t>
            </a:r>
          </a:p>
          <a:p>
            <a:pPr lvl="1" eaLnBrk="1" hangingPunct="1">
              <a:defRPr/>
            </a:pPr>
            <a:r>
              <a:rPr lang="en-GB" altLang="en-US" dirty="0">
                <a:latin typeface="Verdana" panose="020B0604030504040204" pitchFamily="34" charset="0"/>
                <a:ea typeface="Verdana" panose="020B0604030504040204" pitchFamily="34" charset="0"/>
              </a:rPr>
              <a:t>Contrast of min 30 / 60 points difference in LRV</a:t>
            </a:r>
          </a:p>
          <a:p>
            <a:pPr lvl="1" eaLnBrk="1" hangingPunct="1">
              <a:defRPr/>
            </a:pPr>
            <a:r>
              <a:rPr lang="en-GB" altLang="en-US" dirty="0">
                <a:latin typeface="Verdana" panose="020B0604030504040204" pitchFamily="34" charset="0"/>
                <a:ea typeface="Verdana" panose="020B0604030504040204" pitchFamily="34" charset="0"/>
              </a:rPr>
              <a:t>OR the equivalent using of Michelson or Weber method</a:t>
            </a:r>
          </a:p>
          <a:p>
            <a:pPr eaLnBrk="1" hangingPunct="1">
              <a:buFont typeface="Wingdings" panose="05000000000000000000" pitchFamily="2" charset="2"/>
              <a:buChar char="Ø"/>
              <a:defRPr/>
            </a:pPr>
            <a:r>
              <a:rPr lang="en-GB" altLang="en-US" b="1" dirty="0">
                <a:latin typeface="Verdana" panose="020B0604030504040204" pitchFamily="34" charset="0"/>
                <a:ea typeface="Verdana" panose="020B0604030504040204" pitchFamily="34" charset="0"/>
              </a:rPr>
              <a:t> Free choice of methods to use </a:t>
            </a:r>
          </a:p>
          <a:p>
            <a:pPr lvl="1" eaLnBrk="1" hangingPunct="1">
              <a:defRPr/>
            </a:pPr>
            <a:r>
              <a:rPr lang="en-GB" altLang="en-US" dirty="0">
                <a:latin typeface="Verdana" panose="020B0604030504040204" pitchFamily="34" charset="0"/>
                <a:ea typeface="Verdana" panose="020B0604030504040204" pitchFamily="34" charset="0"/>
              </a:rPr>
              <a:t>Different to ISO 21542:2021</a:t>
            </a:r>
          </a:p>
          <a:p>
            <a:endParaRPr lang="en-GB" altLang="en-US" dirty="0">
              <a:latin typeface="Verdana" panose="020B0604030504040204" pitchFamily="34" charset="0"/>
              <a:ea typeface="Verdana" panose="020B060403050404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6E0F3BE-B965-4A93-A740-D206249E38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001" indent="-301923">
              <a:spcBef>
                <a:spcPct val="30000"/>
              </a:spcBef>
              <a:defRPr sz="1300">
                <a:solidFill>
                  <a:schemeClr val="tx1"/>
                </a:solidFill>
                <a:latin typeface="Arial" panose="020B0604020202020204" pitchFamily="34" charset="0"/>
              </a:defRPr>
            </a:lvl2pPr>
            <a:lvl3pPr marL="1207694" indent="-241539">
              <a:spcBef>
                <a:spcPct val="30000"/>
              </a:spcBef>
              <a:defRPr sz="1300">
                <a:solidFill>
                  <a:schemeClr val="tx1"/>
                </a:solidFill>
                <a:latin typeface="Arial" panose="020B0604020202020204" pitchFamily="34" charset="0"/>
              </a:defRPr>
            </a:lvl3pPr>
            <a:lvl4pPr marL="1690771" indent="-241539">
              <a:spcBef>
                <a:spcPct val="30000"/>
              </a:spcBef>
              <a:defRPr sz="1300">
                <a:solidFill>
                  <a:schemeClr val="tx1"/>
                </a:solidFill>
                <a:latin typeface="Arial" panose="020B0604020202020204" pitchFamily="34" charset="0"/>
              </a:defRPr>
            </a:lvl4pPr>
            <a:lvl5pPr marL="2173849" indent="-241539">
              <a:spcBef>
                <a:spcPct val="30000"/>
              </a:spcBef>
              <a:defRPr sz="1300">
                <a:solidFill>
                  <a:schemeClr val="tx1"/>
                </a:solidFill>
                <a:latin typeface="Arial" panose="020B0604020202020204" pitchFamily="34" charset="0"/>
              </a:defRPr>
            </a:lvl5pPr>
            <a:lvl6pPr marL="2656926" indent="-241539" eaLnBrk="0" fontAlgn="base" hangingPunct="0">
              <a:spcBef>
                <a:spcPct val="30000"/>
              </a:spcBef>
              <a:spcAft>
                <a:spcPct val="0"/>
              </a:spcAft>
              <a:defRPr sz="1300">
                <a:solidFill>
                  <a:schemeClr val="tx1"/>
                </a:solidFill>
                <a:latin typeface="Arial" panose="020B0604020202020204" pitchFamily="34" charset="0"/>
              </a:defRPr>
            </a:lvl6pPr>
            <a:lvl7pPr marL="3140004" indent="-241539" eaLnBrk="0" fontAlgn="base" hangingPunct="0">
              <a:spcBef>
                <a:spcPct val="30000"/>
              </a:spcBef>
              <a:spcAft>
                <a:spcPct val="0"/>
              </a:spcAft>
              <a:defRPr sz="1300">
                <a:solidFill>
                  <a:schemeClr val="tx1"/>
                </a:solidFill>
                <a:latin typeface="Arial" panose="020B0604020202020204" pitchFamily="34" charset="0"/>
              </a:defRPr>
            </a:lvl7pPr>
            <a:lvl8pPr marL="3623081" indent="-241539" eaLnBrk="0" fontAlgn="base" hangingPunct="0">
              <a:spcBef>
                <a:spcPct val="30000"/>
              </a:spcBef>
              <a:spcAft>
                <a:spcPct val="0"/>
              </a:spcAft>
              <a:defRPr sz="1300">
                <a:solidFill>
                  <a:schemeClr val="tx1"/>
                </a:solidFill>
                <a:latin typeface="Arial" panose="020B0604020202020204" pitchFamily="34" charset="0"/>
              </a:defRPr>
            </a:lvl8pPr>
            <a:lvl9pPr marL="4106159" indent="-24153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8BE17E62-1A87-47FA-9DF0-EF9E32D27CD2}" type="slidenum">
              <a:rPr lang="en-GB" altLang="en-US" smtClean="0">
                <a:solidFill>
                  <a:srgbClr val="000000"/>
                </a:solidFill>
                <a:latin typeface="Times New Roman" panose="02020603050405020304" pitchFamily="18" charset="0"/>
              </a:rPr>
              <a:pPr>
                <a:spcBef>
                  <a:spcPct val="0"/>
                </a:spcBef>
              </a:pPr>
              <a:t>32</a:t>
            </a:fld>
            <a:endParaRPr lang="en-GB" altLang="en-US">
              <a:solidFill>
                <a:srgbClr val="000000"/>
              </a:solidFill>
              <a:latin typeface="Times New Roman" panose="02020603050405020304" pitchFamily="18" charset="0"/>
            </a:endParaRPr>
          </a:p>
        </p:txBody>
      </p:sp>
      <p:sp>
        <p:nvSpPr>
          <p:cNvPr id="38915" name="Rectangle 2">
            <a:extLst>
              <a:ext uri="{FF2B5EF4-FFF2-40B4-BE49-F238E27FC236}">
                <a16:creationId xmlns:a16="http://schemas.microsoft.com/office/drawing/2014/main" id="{1448033B-BE58-4FCC-992E-05BEEB0C7E2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6836CF0-8FBC-4E5B-A7C7-7C1253B7BD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en-US" sz="1200" b="1" dirty="0">
                <a:cs typeface="Cambria" panose="02040503050406030204" pitchFamily="18" charset="0"/>
              </a:rPr>
              <a:t>CEN/TR 17622:2021 – </a:t>
            </a:r>
            <a:r>
              <a:rPr lang="fr-BE" altLang="en-US" sz="1200" b="1" dirty="0" err="1">
                <a:cs typeface="Cambria" panose="02040503050406030204" pitchFamily="18" charset="0"/>
              </a:rPr>
              <a:t>Conformity</a:t>
            </a:r>
            <a:r>
              <a:rPr lang="fr-BE" altLang="en-US" sz="1200" b="1" dirty="0">
                <a:cs typeface="Cambria" panose="02040503050406030204" pitchFamily="18" charset="0"/>
              </a:rPr>
              <a:t> </a:t>
            </a:r>
            <a:r>
              <a:rPr lang="fr-BE" altLang="en-US" sz="1200" b="1" dirty="0" err="1">
                <a:cs typeface="Cambria" panose="02040503050406030204" pitchFamily="18" charset="0"/>
              </a:rPr>
              <a:t>Assessment</a:t>
            </a:r>
            <a:r>
              <a:rPr lang="fr-BE" altLang="en-US" sz="1200" b="1" dirty="0">
                <a:cs typeface="Cambria" panose="02040503050406030204" pitchFamily="18" charset="0"/>
              </a:rPr>
              <a:t> on the </a:t>
            </a:r>
            <a:r>
              <a:rPr lang="fr-BE" altLang="en-US" sz="1200" b="1" dirty="0" err="1">
                <a:cs typeface="Cambria" panose="02040503050406030204" pitchFamily="18" charset="0"/>
              </a:rPr>
              <a:t>functional</a:t>
            </a:r>
            <a:r>
              <a:rPr lang="fr-BE" altLang="en-US" sz="1200" b="1" dirty="0">
                <a:cs typeface="Cambria" panose="02040503050406030204" pitchFamily="18" charset="0"/>
              </a:rPr>
              <a:t> </a:t>
            </a:r>
            <a:r>
              <a:rPr lang="fr-BE" altLang="en-US" sz="1200" b="1" dirty="0" err="1">
                <a:cs typeface="Cambria" panose="02040503050406030204" pitchFamily="18" charset="0"/>
              </a:rPr>
              <a:t>requirements</a:t>
            </a:r>
            <a:r>
              <a:rPr lang="fr-BE" altLang="en-US" sz="1200" b="1" dirty="0">
                <a:cs typeface="Cambria" panose="02040503050406030204" pitchFamily="18" charset="0"/>
              </a:rPr>
              <a:t> of EN 17210</a:t>
            </a:r>
          </a:p>
          <a:p>
            <a:endParaRPr lang="fr-BE" altLang="en-US" sz="1200" dirty="0">
              <a:latin typeface="Arial" panose="020B0604020202020204" pitchFamily="34" charset="0"/>
            </a:endParaRPr>
          </a:p>
          <a:p>
            <a:pPr eaLnBrk="1" hangingPunct="1">
              <a:lnSpc>
                <a:spcPct val="100000"/>
              </a:lnSpc>
            </a:pPr>
            <a:r>
              <a:rPr lang="en-GB" altLang="en-US" sz="2400" b="1" dirty="0">
                <a:solidFill>
                  <a:srgbClr val="C00000"/>
                </a:solidFill>
              </a:rPr>
              <a:t>What to assess? </a:t>
            </a:r>
            <a:r>
              <a:rPr lang="en-GB" altLang="en-US" sz="2400" dirty="0"/>
              <a:t>– clauses and functional requirements to be assessed</a:t>
            </a:r>
          </a:p>
          <a:p>
            <a:pPr eaLnBrk="1" hangingPunct="1">
              <a:lnSpc>
                <a:spcPct val="100000"/>
              </a:lnSpc>
            </a:pPr>
            <a:r>
              <a:rPr lang="en-GB" altLang="en-US" sz="2400" b="1" dirty="0">
                <a:solidFill>
                  <a:srgbClr val="C00000"/>
                </a:solidFill>
              </a:rPr>
              <a:t>When to assess?</a:t>
            </a:r>
          </a:p>
          <a:p>
            <a:pPr lvl="1">
              <a:lnSpc>
                <a:spcPct val="100000"/>
              </a:lnSpc>
            </a:pPr>
            <a:r>
              <a:rPr lang="en-GB" altLang="en-US" sz="2400" dirty="0"/>
              <a:t>Inception / feasibility phase</a:t>
            </a:r>
          </a:p>
          <a:p>
            <a:pPr lvl="1">
              <a:lnSpc>
                <a:spcPct val="100000"/>
              </a:lnSpc>
            </a:pPr>
            <a:r>
              <a:rPr lang="en-GB" altLang="en-US" sz="2400" dirty="0"/>
              <a:t>Planning / design phase</a:t>
            </a:r>
          </a:p>
          <a:p>
            <a:pPr lvl="1">
              <a:lnSpc>
                <a:spcPct val="100000"/>
              </a:lnSpc>
            </a:pPr>
            <a:r>
              <a:rPr lang="en-GB" altLang="en-US" sz="2400" dirty="0"/>
              <a:t>Construction phase</a:t>
            </a:r>
          </a:p>
          <a:p>
            <a:pPr lvl="1">
              <a:lnSpc>
                <a:spcPct val="100000"/>
              </a:lnSpc>
            </a:pPr>
            <a:r>
              <a:rPr lang="en-GB" altLang="en-US" sz="2400" dirty="0"/>
              <a:t>post-occupancy phase</a:t>
            </a:r>
          </a:p>
          <a:p>
            <a:pPr eaLnBrk="1" hangingPunct="1">
              <a:lnSpc>
                <a:spcPct val="100000"/>
              </a:lnSpc>
            </a:pPr>
            <a:r>
              <a:rPr lang="en-GB" altLang="en-US" sz="2400" b="1" dirty="0">
                <a:solidFill>
                  <a:srgbClr val="C00000"/>
                </a:solidFill>
              </a:rPr>
              <a:t>How to assess: </a:t>
            </a:r>
            <a:r>
              <a:rPr lang="en-GB" altLang="en-US" sz="2400" dirty="0"/>
              <a:t>different tools (testing, inspection, certification, etc.)</a:t>
            </a:r>
          </a:p>
          <a:p>
            <a:pPr eaLnBrk="1" hangingPunct="1">
              <a:lnSpc>
                <a:spcPct val="100000"/>
              </a:lnSpc>
            </a:pPr>
            <a:r>
              <a:rPr lang="en-GB" altLang="en-US" sz="2400" dirty="0"/>
              <a:t>Provides guidance on the methods used to assess conformity and the stages to assess:</a:t>
            </a:r>
          </a:p>
          <a:p>
            <a:pPr lvl="1" eaLnBrk="1" hangingPunct="1">
              <a:lnSpc>
                <a:spcPct val="100000"/>
              </a:lnSpc>
            </a:pPr>
            <a:r>
              <a:rPr lang="en-GB" altLang="en-US" sz="2400" dirty="0">
                <a:cs typeface="Calibri" panose="020F0502020204030204" pitchFamily="34" charset="0"/>
              </a:rPr>
              <a:t>self-declaration;</a:t>
            </a:r>
          </a:p>
          <a:p>
            <a:pPr lvl="1" eaLnBrk="1" hangingPunct="1">
              <a:lnSpc>
                <a:spcPct val="100000"/>
              </a:lnSpc>
            </a:pPr>
            <a:r>
              <a:rPr lang="en-GB" altLang="en-US" sz="2400" dirty="0">
                <a:cs typeface="Calibri" panose="020F0502020204030204" pitchFamily="34" charset="0"/>
              </a:rPr>
              <a:t>second-party assessment (auditor / user group); or </a:t>
            </a:r>
          </a:p>
          <a:p>
            <a:pPr lvl="1" eaLnBrk="1" hangingPunct="1">
              <a:lnSpc>
                <a:spcPct val="100000"/>
              </a:lnSpc>
            </a:pPr>
            <a:r>
              <a:rPr lang="en-GB" altLang="en-US" sz="2400" dirty="0">
                <a:cs typeface="Calibri" panose="020F0502020204030204" pitchFamily="34" charset="0"/>
              </a:rPr>
              <a:t>third-party certification</a:t>
            </a:r>
          </a:p>
          <a:p>
            <a:endParaRPr lang="en-GB" altLang="en-US"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ltLang="en-US" sz="1200" b="1" dirty="0">
                <a:latin typeface="Verdana" panose="020B0604030504040204" pitchFamily="34" charset="0"/>
                <a:ea typeface="Verdana" panose="020B0604030504040204" pitchFamily="34" charset="0"/>
                <a:cs typeface="Cambria" panose="02040503050406030204" pitchFamily="18" charset="0"/>
              </a:rPr>
              <a:t>CEN/TR 17622 – Tables to 10.3 </a:t>
            </a:r>
            <a:r>
              <a:rPr lang="fr-BE" altLang="en-US" sz="1200" b="1" dirty="0" err="1">
                <a:latin typeface="Verdana" panose="020B0604030504040204" pitchFamily="34" charset="0"/>
                <a:ea typeface="Verdana" panose="020B0604030504040204" pitchFamily="34" charset="0"/>
                <a:cs typeface="Cambria" panose="02040503050406030204" pitchFamily="18" charset="0"/>
              </a:rPr>
              <a:t>Handrails</a:t>
            </a:r>
            <a:endParaRPr lang="fr-BE" altLang="en-US" sz="1200" b="1" dirty="0">
              <a:latin typeface="Verdana" panose="020B0604030504040204" pitchFamily="34" charset="0"/>
              <a:ea typeface="Verdana" panose="020B0604030504040204" pitchFamily="34" charset="0"/>
              <a:cs typeface="Cambria" panose="02040503050406030204" pitchFamily="18" charset="0"/>
            </a:endParaRPr>
          </a:p>
          <a:p>
            <a:endParaRPr lang="fr-BE" sz="1200"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33</a:t>
            </a:fld>
            <a:endParaRPr lang="en-GB"/>
          </a:p>
        </p:txBody>
      </p:sp>
    </p:spTree>
    <p:extLst>
      <p:ext uri="{BB962C8B-B14F-4D97-AF65-F5344CB8AC3E}">
        <p14:creationId xmlns:p14="http://schemas.microsoft.com/office/powerpoint/2010/main" val="3120250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sz="1400" dirty="0">
                <a:latin typeface="Verdana" panose="020B0604030504040204" pitchFamily="34" charset="0"/>
                <a:ea typeface="Verdana" panose="020B0604030504040204" pitchFamily="34" charset="0"/>
              </a:rPr>
              <a:t>Q&amp;As</a:t>
            </a:r>
          </a:p>
          <a:p>
            <a:endParaRPr lang="en-BE" sz="1400"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Thank you for your attention!</a:t>
            </a:r>
            <a:br>
              <a:rPr lang="en-GB" dirty="0">
                <a:latin typeface="Verdana" panose="020B0604030504040204" pitchFamily="34" charset="0"/>
                <a:ea typeface="Verdana" panose="020B0604030504040204" pitchFamily="34" charset="0"/>
              </a:rPr>
            </a:br>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Please type or ask your questions</a:t>
            </a:r>
          </a:p>
          <a:p>
            <a:endParaRPr lang="en-GB" sz="140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latin typeface="Verdana" panose="020B0604030504040204" pitchFamily="34" charset="0"/>
                <a:ea typeface="Verdana" panose="020B0604030504040204" pitchFamily="34" charset="0"/>
              </a:rPr>
              <a:t>Have you already experiences with the use and application of EN 17210?</a:t>
            </a:r>
            <a:endParaRPr lang="en-GB" sz="1100" dirty="0">
              <a:latin typeface="Verdana" panose="020B0604030504040204" pitchFamily="34" charset="0"/>
              <a:ea typeface="Verdana" panose="020B0604030504040204" pitchFamily="34" charset="0"/>
            </a:endParaRPr>
          </a:p>
          <a:p>
            <a:endParaRPr lang="en-BE" sz="1400" dirty="0">
              <a:latin typeface="Verdana" panose="020B0604030504040204" pitchFamily="34" charset="0"/>
              <a:ea typeface="Verdana" panose="020B0604030504040204" pitchFamily="34" charset="0"/>
            </a:endParaRPr>
          </a:p>
          <a:p>
            <a:r>
              <a:rPr lang="en-BE" sz="1400" dirty="0">
                <a:latin typeface="Verdana" panose="020B0604030504040204" pitchFamily="34" charset="0"/>
                <a:ea typeface="Verdana" panose="020B0604030504040204" pitchFamily="34" charset="0"/>
              </a:rPr>
              <a:t>Image: ANEC and EDF logos</a:t>
            </a:r>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34</a:t>
            </a:fld>
            <a:endParaRPr lang="en-GB"/>
          </a:p>
        </p:txBody>
      </p:sp>
    </p:spTree>
    <p:extLst>
      <p:ext uri="{BB962C8B-B14F-4D97-AF65-F5344CB8AC3E}">
        <p14:creationId xmlns:p14="http://schemas.microsoft.com/office/powerpoint/2010/main" val="1524164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b="1" dirty="0">
                <a:solidFill>
                  <a:srgbClr val="0070C0"/>
                </a:solidFill>
                <a:latin typeface="Verdana" panose="020B0604030504040204" pitchFamily="34" charset="0"/>
                <a:ea typeface="Verdana" panose="020B0604030504040204" pitchFamily="34" charset="0"/>
              </a:rPr>
              <a:t>Part 2 </a:t>
            </a:r>
          </a:p>
          <a:p>
            <a:endParaRPr lang="en-GB" sz="1500" b="1" dirty="0">
              <a:solidFill>
                <a:srgbClr val="0070C0"/>
              </a:solidFill>
              <a:latin typeface="Verdana" panose="020B0604030504040204" pitchFamily="34" charset="0"/>
              <a:ea typeface="Verdana" panose="020B0604030504040204" pitchFamily="34" charset="0"/>
            </a:endParaRPr>
          </a:p>
          <a:p>
            <a:r>
              <a:rPr lang="en-GB" sz="1500" b="1" dirty="0">
                <a:solidFill>
                  <a:srgbClr val="000000"/>
                </a:solidFill>
                <a:latin typeface="Verdana" panose="020B0604030504040204" pitchFamily="34" charset="0"/>
                <a:ea typeface="Verdana" panose="020B0604030504040204" pitchFamily="34" charset="0"/>
              </a:rPr>
              <a:t>The EN 81-70 on accessibility of lifts for persons with disabilities </a:t>
            </a:r>
            <a:endParaRPr lang="en-BE" sz="1500" b="1" dirty="0">
              <a:solidFill>
                <a:srgbClr val="000000"/>
              </a:solidFill>
              <a:latin typeface="Verdana" panose="020B0604030504040204" pitchFamily="34" charset="0"/>
              <a:ea typeface="Verdana" panose="020B0604030504040204" pitchFamily="34" charset="0"/>
            </a:endParaRPr>
          </a:p>
          <a:p>
            <a:pPr defTabSz="1020839">
              <a:defRPr/>
            </a:pPr>
            <a:endParaRPr lang="en-BE" sz="1400" b="1" dirty="0">
              <a:solidFill>
                <a:srgbClr val="000000"/>
              </a:solidFill>
            </a:endParaRPr>
          </a:p>
          <a:p>
            <a:pPr defTabSz="1020839">
              <a:defRPr/>
            </a:pPr>
            <a:r>
              <a:rPr lang="en-GB" sz="1400" dirty="0">
                <a:solidFill>
                  <a:srgbClr val="000000"/>
                </a:solidFill>
              </a:rPr>
              <a:t>Image: Isabella T. Steffan</a:t>
            </a:r>
          </a:p>
          <a:p>
            <a:pPr defTabSz="1020839">
              <a:defRPr/>
            </a:pPr>
            <a:r>
              <a:rPr lang="en-GB" sz="1400" dirty="0">
                <a:solidFill>
                  <a:srgbClr val="000000"/>
                </a:solidFill>
              </a:rPr>
              <a:t>info@studiosteffan.it</a:t>
            </a:r>
            <a:endParaRPr lang="en-US" sz="1400" dirty="0">
              <a:solidFill>
                <a:srgbClr val="000000"/>
              </a:solidFill>
            </a:endParaRPr>
          </a:p>
          <a:p>
            <a:endParaRPr lang="en-BE" dirty="0"/>
          </a:p>
          <a:p>
            <a:endParaRPr lang="en-GB" dirty="0"/>
          </a:p>
          <a:p>
            <a:r>
              <a:rPr lang="en-GB" dirty="0"/>
              <a:t>Image: A</a:t>
            </a:r>
            <a:r>
              <a:rPr lang="en-BE" dirty="0"/>
              <a:t>NEC and EDF logos</a:t>
            </a:r>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35</a:t>
            </a:fld>
            <a:endParaRPr lang="en-GB"/>
          </a:p>
        </p:txBody>
      </p:sp>
    </p:spTree>
    <p:extLst>
      <p:ext uri="{BB962C8B-B14F-4D97-AF65-F5344CB8AC3E}">
        <p14:creationId xmlns:p14="http://schemas.microsoft.com/office/powerpoint/2010/main" val="3217023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What is going on</a:t>
            </a:r>
          </a:p>
          <a:p>
            <a:r>
              <a:rPr lang="en-GB" sz="1300" dirty="0">
                <a:latin typeface="Verdana" panose="020B0604030504040204" pitchFamily="34" charset="0"/>
                <a:ea typeface="Verdana" panose="020B0604030504040204" pitchFamily="34" charset="0"/>
                <a:cs typeface="Arial" panose="020B0604020202020204" pitchFamily="34" charset="0"/>
              </a:rPr>
              <a:t> </a:t>
            </a:r>
            <a:endParaRPr lang="it-IT" sz="1400" b="1" dirty="0">
              <a:effectLst/>
              <a:latin typeface="Verdana" panose="020B0604030504040204" pitchFamily="34" charset="0"/>
              <a:ea typeface="Verdana" panose="020B0604030504040204" pitchFamily="34" charset="0"/>
            </a:endParaRPr>
          </a:p>
          <a:p>
            <a:pPr marL="285750" indent="-285750">
              <a:lnSpc>
                <a:spcPct val="115000"/>
              </a:lnSpc>
              <a:buFont typeface="Arial" panose="020B0604020202020204" pitchFamily="34" charset="0"/>
              <a:buChar char="•"/>
            </a:pPr>
            <a:r>
              <a:rPr lang="en-GB" sz="1400" b="1" dirty="0">
                <a:latin typeface="Verdana" panose="020B0604030504040204" pitchFamily="34" charset="0"/>
                <a:ea typeface="Verdana" panose="020B0604030504040204" pitchFamily="34" charset="0"/>
              </a:rPr>
              <a:t>EN 81-70 </a:t>
            </a:r>
            <a:r>
              <a:rPr lang="en-GB" sz="1400" dirty="0">
                <a:latin typeface="Verdana" panose="020B0604030504040204" pitchFamily="34" charset="0"/>
                <a:ea typeface="Verdana" panose="020B0604030504040204" pitchFamily="34" charset="0"/>
              </a:rPr>
              <a:t>solving the ANEC appeal has been approved, and edited in 2022 with Amendment A1 (visual contrast). WG 7 is now discussing the technical revision of EN 81-70, also requested by ANEC. </a:t>
            </a:r>
          </a:p>
          <a:p>
            <a:pPr marL="285750" indent="-285750">
              <a:lnSpc>
                <a:spcPct val="115000"/>
              </a:lnSpc>
              <a:buFont typeface="Arial" panose="020B0604020202020204" pitchFamily="34" charset="0"/>
              <a:buChar char="•"/>
            </a:pPr>
            <a:r>
              <a:rPr lang="en-GB" sz="1400" b="1" dirty="0">
                <a:effectLst/>
                <a:latin typeface="Verdana" panose="020B0604030504040204" pitchFamily="34" charset="0"/>
                <a:ea typeface="Verdana" panose="020B0604030504040204" pitchFamily="34" charset="0"/>
                <a:cs typeface="Verdana" panose="020B0604030504040204" pitchFamily="34" charset="0"/>
              </a:rPr>
              <a:t>The convenor - </a:t>
            </a:r>
            <a:r>
              <a:rPr lang="en-GB" sz="1400" dirty="0" err="1">
                <a:effectLst/>
                <a:latin typeface="Verdana" panose="020B0604030504040204" pitchFamily="34" charset="0"/>
                <a:ea typeface="Verdana" panose="020B0604030504040204" pitchFamily="34" charset="0"/>
                <a:cs typeface="Verdana" panose="020B0604030504040204" pitchFamily="34" charset="0"/>
              </a:rPr>
              <a:t>Dr.</a:t>
            </a:r>
            <a:r>
              <a:rPr lang="en-GB" sz="1400" dirty="0">
                <a:effectLst/>
                <a:latin typeface="Verdana" panose="020B0604030504040204" pitchFamily="34" charset="0"/>
                <a:ea typeface="Verdana" panose="020B0604030504040204" pitchFamily="34" charset="0"/>
                <a:cs typeface="Verdana" panose="020B0604030504040204" pitchFamily="34" charset="0"/>
              </a:rPr>
              <a:t> Gerhard </a:t>
            </a:r>
            <a:r>
              <a:rPr lang="en-GB" sz="1400" dirty="0" err="1">
                <a:effectLst/>
                <a:latin typeface="Verdana" panose="020B0604030504040204" pitchFamily="34" charset="0"/>
                <a:ea typeface="Verdana" panose="020B0604030504040204" pitchFamily="34" charset="0"/>
                <a:cs typeface="Verdana" panose="020B0604030504040204" pitchFamily="34" charset="0"/>
              </a:rPr>
              <a:t>Schiffner</a:t>
            </a:r>
            <a:r>
              <a:rPr lang="en-GB" sz="1400" dirty="0">
                <a:effectLst/>
                <a:latin typeface="Verdana" panose="020B0604030504040204" pitchFamily="34" charset="0"/>
                <a:ea typeface="Verdana" panose="020B0604030504040204" pitchFamily="34" charset="0"/>
                <a:cs typeface="Verdana" panose="020B0604030504040204" pitchFamily="34" charset="0"/>
              </a:rPr>
              <a:t> retired and resigned for convenorship at the  plenary meeting 1-2 December 2021. </a:t>
            </a:r>
            <a:r>
              <a:rPr lang="en-GB" sz="1400" dirty="0">
                <a:latin typeface="Verdana" panose="020B0604030504040204" pitchFamily="34" charset="0"/>
                <a:ea typeface="Verdana" panose="020B0604030504040204" pitchFamily="34" charset="0"/>
              </a:rPr>
              <a:t>The new convenor is </a:t>
            </a:r>
            <a:r>
              <a:rPr lang="en-GB" sz="1400" dirty="0">
                <a:effectLst/>
                <a:latin typeface="Verdana" panose="020B0604030504040204" pitchFamily="34" charset="0"/>
                <a:ea typeface="Verdana" panose="020B0604030504040204" pitchFamily="34" charset="0"/>
                <a:cs typeface="Verdana" panose="020B0604030504040204" pitchFamily="34" charset="0"/>
              </a:rPr>
              <a:t>Faruk </a:t>
            </a:r>
            <a:r>
              <a:rPr lang="en-GB" sz="1400" dirty="0" err="1">
                <a:effectLst/>
                <a:latin typeface="Verdana" panose="020B0604030504040204" pitchFamily="34" charset="0"/>
                <a:ea typeface="Verdana" panose="020B0604030504040204" pitchFamily="34" charset="0"/>
                <a:cs typeface="Verdana" panose="020B0604030504040204" pitchFamily="34" charset="0"/>
              </a:rPr>
              <a:t>Osmanbasic</a:t>
            </a:r>
            <a:r>
              <a:rPr lang="en-GB" sz="1400" dirty="0">
                <a:effectLst/>
                <a:latin typeface="Verdana" panose="020B0604030504040204" pitchFamily="34" charset="0"/>
                <a:ea typeface="Verdana" panose="020B0604030504040204" pitchFamily="34" charset="0"/>
                <a:cs typeface="Verdana" panose="020B0604030504040204" pitchFamily="34" charset="0"/>
              </a:rPr>
              <a:t> (first meeting 4-5 April 2022). GS</a:t>
            </a:r>
            <a:r>
              <a:rPr lang="en-GB" sz="1400" dirty="0">
                <a:latin typeface="Verdana" panose="020B0604030504040204" pitchFamily="34" charset="0"/>
                <a:ea typeface="Verdana" panose="020B0604030504040204" pitchFamily="34" charset="0"/>
              </a:rPr>
              <a:t> is still available as interim convenor to finalize the Amendment A1. </a:t>
            </a:r>
            <a:endParaRPr lang="en-GB" sz="14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15000"/>
              </a:lnSpc>
              <a:buFont typeface="Arial" panose="020B0604020202020204" pitchFamily="34" charset="0"/>
              <a:buChar char="•"/>
            </a:pPr>
            <a:r>
              <a:rPr lang="en-GB" sz="1400" b="1" dirty="0">
                <a:effectLst/>
                <a:latin typeface="Verdana" panose="020B0604030504040204" pitchFamily="34" charset="0"/>
                <a:ea typeface="Verdana" panose="020B0604030504040204" pitchFamily="34" charset="0"/>
                <a:cs typeface="Verdana" panose="020B0604030504040204" pitchFamily="34" charset="0"/>
              </a:rPr>
              <a:t>The secretary - </a:t>
            </a:r>
            <a:r>
              <a:rPr lang="en-GB" sz="1400" dirty="0">
                <a:effectLst/>
                <a:latin typeface="Verdana" panose="020B0604030504040204" pitchFamily="34" charset="0"/>
                <a:ea typeface="Verdana" panose="020B0604030504040204" pitchFamily="34" charset="0"/>
                <a:cs typeface="Verdana" panose="020B0604030504040204" pitchFamily="34" charset="0"/>
              </a:rPr>
              <a:t>Dieter Unger changed the department within VDMA, his successor is Maurizio Ritzer. </a:t>
            </a:r>
          </a:p>
          <a:p>
            <a:pPr>
              <a:lnSpc>
                <a:spcPct val="115000"/>
              </a:lnSpc>
            </a:pPr>
            <a:r>
              <a:rPr lang="en-GB" sz="1400" dirty="0">
                <a:effectLst/>
                <a:latin typeface="Verdana" panose="020B0604030504040204" pitchFamily="34" charset="0"/>
                <a:ea typeface="Verdana" panose="020B0604030504040204" pitchFamily="34" charset="0"/>
                <a:cs typeface="Verdana" panose="020B0604030504040204" pitchFamily="34" charset="0"/>
              </a:rPr>
              <a:t> </a:t>
            </a:r>
            <a:endParaRPr lang="it-IT" sz="1400" dirty="0">
              <a:highlight>
                <a:srgbClr val="00FFFF"/>
              </a:highlight>
              <a:latin typeface="Verdana" panose="020B0604030504040204" pitchFamily="34" charset="0"/>
              <a:ea typeface="Verdana" panose="020B0604030504040204" pitchFamily="34" charset="0"/>
              <a:cs typeface="Open Sans" panose="020B060603050402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36</a:t>
            </a:fld>
            <a:endParaRPr lang="en-GB"/>
          </a:p>
        </p:txBody>
      </p:sp>
    </p:spTree>
    <p:extLst>
      <p:ext uri="{BB962C8B-B14F-4D97-AF65-F5344CB8AC3E}">
        <p14:creationId xmlns:p14="http://schemas.microsoft.com/office/powerpoint/2010/main" val="763965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and lifting platforms </a:t>
            </a:r>
            <a:endParaRPr lang="fr-BE" sz="1300" b="1" dirty="0">
              <a:solidFill>
                <a:srgbClr val="0070C0"/>
              </a:solidFill>
              <a:latin typeface="Verdana" panose="020B0604030504040204" pitchFamily="34" charset="0"/>
              <a:ea typeface="Verdana" panose="020B0604030504040204" pitchFamily="34" charset="0"/>
            </a:endParaRPr>
          </a:p>
          <a:p>
            <a:r>
              <a:rPr lang="en-GB" sz="1300" b="1" dirty="0">
                <a:solidFill>
                  <a:srgbClr val="0070C0"/>
                </a:solidFill>
                <a:latin typeface="Verdana" panose="020B0604030504040204" pitchFamily="34" charset="0"/>
                <a:ea typeface="Verdana" panose="020B0604030504040204" pitchFamily="34" charset="0"/>
              </a:rPr>
              <a:t>Visual Contrast</a:t>
            </a:r>
            <a:endParaRPr lang="en-GB" altLang="en-US" sz="1300" b="1" dirty="0">
              <a:solidFill>
                <a:srgbClr val="0070C0"/>
              </a:solidFill>
              <a:latin typeface="Verdana" panose="020B0604030504040204" pitchFamily="34" charset="0"/>
              <a:ea typeface="Verdana" panose="020B0604030504040204" pitchFamily="34" charset="0"/>
            </a:endParaRPr>
          </a:p>
          <a:p>
            <a:endParaRPr lang="it-IT" dirty="0">
              <a:latin typeface="Verdana" panose="020B0604030504040204" pitchFamily="34" charset="0"/>
              <a:ea typeface="Verdana" panose="020B0604030504040204" pitchFamily="34" charset="0"/>
            </a:endParaRPr>
          </a:p>
          <a:p>
            <a:pPr algn="just">
              <a:lnSpc>
                <a:spcPct val="115000"/>
              </a:lnSpc>
            </a:pPr>
            <a:r>
              <a:rPr lang="en-GB" sz="1300" dirty="0">
                <a:latin typeface="Verdana" panose="020B0604030504040204" pitchFamily="34" charset="0"/>
                <a:ea typeface="Verdana" panose="020B0604030504040204" pitchFamily="34" charset="0"/>
                <a:cs typeface="Times New Roman" panose="02020603050405020304" pitchFamily="18" charset="0"/>
              </a:rPr>
              <a:t>It may be helpful to consider the revised clause on “visual contrast” in the main standards on accessibility and usability on the built environment:</a:t>
            </a:r>
          </a:p>
          <a:p>
            <a:endParaRPr lang="en-GB" sz="1300" dirty="0">
              <a:latin typeface="Verdana" panose="020B0604030504040204" pitchFamily="34" charset="0"/>
              <a:ea typeface="Verdana" panose="020B0604030504040204" pitchFamily="34" charset="0"/>
            </a:endParaRPr>
          </a:p>
          <a:p>
            <a:pPr algn="just">
              <a:lnSpc>
                <a:spcPct val="115000"/>
              </a:lnSpc>
            </a:pPr>
            <a:r>
              <a:rPr lang="en-GB" sz="13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ISO 21542:2021 </a:t>
            </a:r>
            <a:r>
              <a:rPr lang="en-GB" sz="1300" dirty="0">
                <a:latin typeface="Verdana" panose="020B0604030504040204" pitchFamily="34" charset="0"/>
                <a:ea typeface="Verdana" panose="020B0604030504040204" pitchFamily="34" charset="0"/>
                <a:cs typeface="Times New Roman" panose="02020603050405020304" pitchFamily="18" charset="0"/>
              </a:rPr>
              <a:t>“</a:t>
            </a:r>
            <a:r>
              <a:rPr lang="en-GB" sz="1300" i="1" dirty="0">
                <a:latin typeface="Verdana" panose="020B0604030504040204" pitchFamily="34" charset="0"/>
                <a:ea typeface="Verdana" panose="020B0604030504040204" pitchFamily="34" charset="0"/>
                <a:cs typeface="Times New Roman" panose="02020603050405020304" pitchFamily="18" charset="0"/>
              </a:rPr>
              <a:t>Building construction. Accessibility and usability of the built environment” </a:t>
            </a:r>
            <a:r>
              <a:rPr lang="en-GB" sz="1300" dirty="0">
                <a:latin typeface="Verdana" panose="020B0604030504040204" pitchFamily="34" charset="0"/>
                <a:ea typeface="Verdana" panose="020B0604030504040204" pitchFamily="34" charset="0"/>
                <a:cs typeface="Times New Roman" panose="02020603050405020304" pitchFamily="18" charset="0"/>
              </a:rPr>
              <a:t>uses the </a:t>
            </a:r>
            <a:r>
              <a:rPr lang="en-GB" sz="1300" u="sng" dirty="0">
                <a:latin typeface="Verdana" panose="020B0604030504040204" pitchFamily="34" charset="0"/>
                <a:ea typeface="Verdana" panose="020B0604030504040204" pitchFamily="34" charset="0"/>
                <a:cs typeface="Times New Roman" panose="02020603050405020304" pitchFamily="18" charset="0"/>
              </a:rPr>
              <a:t>Michelson formula </a:t>
            </a:r>
            <a:r>
              <a:rPr lang="en-GB" sz="1300" dirty="0">
                <a:latin typeface="Verdana" panose="020B0604030504040204" pitchFamily="34" charset="0"/>
                <a:ea typeface="Verdana" panose="020B0604030504040204" pitchFamily="34" charset="0"/>
                <a:cs typeface="Times New Roman" panose="02020603050405020304" pitchFamily="18" charset="0"/>
              </a:rPr>
              <a:t>or the Weber formula (while the previous </a:t>
            </a:r>
            <a:br>
              <a:rPr lang="en-GB" sz="1300" dirty="0">
                <a:latin typeface="Verdana" panose="020B0604030504040204" pitchFamily="34" charset="0"/>
                <a:ea typeface="Verdana" panose="020B0604030504040204" pitchFamily="34" charset="0"/>
                <a:cs typeface="Times New Roman" panose="02020603050405020304" pitchFamily="18" charset="0"/>
              </a:rPr>
            </a:br>
            <a:r>
              <a:rPr lang="en-GB" sz="1300" dirty="0">
                <a:latin typeface="Verdana" panose="020B0604030504040204" pitchFamily="34" charset="0"/>
                <a:ea typeface="Verdana" panose="020B0604030504040204" pitchFamily="34" charset="0"/>
                <a:cs typeface="Times New Roman" panose="02020603050405020304" pitchFamily="18" charset="0"/>
              </a:rPr>
              <a:t>ISO 21542:2011 described also </a:t>
            </a:r>
            <a:r>
              <a:rPr lang="en-GB" sz="1300" i="1" dirty="0">
                <a:latin typeface="Verdana" panose="020B0604030504040204" pitchFamily="34" charset="0"/>
                <a:ea typeface="Verdana" panose="020B0604030504040204" pitchFamily="34" charset="0"/>
                <a:cs typeface="Times New Roman" panose="02020603050405020304" pitchFamily="18" charset="0"/>
              </a:rPr>
              <a:t>LRV</a:t>
            </a:r>
            <a:r>
              <a:rPr lang="en-GB" sz="1300" dirty="0">
                <a:latin typeface="Verdana" panose="020B0604030504040204" pitchFamily="34" charset="0"/>
                <a:ea typeface="Verdana" panose="020B0604030504040204" pitchFamily="34" charset="0"/>
                <a:cs typeface="Times New Roman" panose="02020603050405020304" pitchFamily="18" charset="0"/>
              </a:rPr>
              <a:t> differences and </a:t>
            </a:r>
            <a:r>
              <a:rPr lang="en-GB" sz="1300" dirty="0" err="1">
                <a:latin typeface="Verdana" panose="020B0604030504040204" pitchFamily="34" charset="0"/>
                <a:ea typeface="Verdana" panose="020B0604030504040204" pitchFamily="34" charset="0"/>
                <a:cs typeface="Times New Roman" panose="02020603050405020304" pitchFamily="18" charset="0"/>
              </a:rPr>
              <a:t>Sapolinski</a:t>
            </a:r>
            <a:r>
              <a:rPr lang="en-GB" sz="1300" dirty="0">
                <a:latin typeface="Verdana" panose="020B0604030504040204" pitchFamily="34" charset="0"/>
                <a:ea typeface="Verdana" panose="020B0604030504040204" pitchFamily="34" charset="0"/>
                <a:cs typeface="Times New Roman" panose="02020603050405020304" pitchFamily="18" charset="0"/>
              </a:rPr>
              <a:t> formula, as considered the four most commonly used throughout the world). </a:t>
            </a:r>
          </a:p>
          <a:p>
            <a:pPr algn="just">
              <a:lnSpc>
                <a:spcPct val="115000"/>
              </a:lnSpc>
            </a:pPr>
            <a:endParaRPr lang="en-GB" sz="1300" dirty="0">
              <a:latin typeface="Verdana" panose="020B0604030504040204" pitchFamily="34" charset="0"/>
              <a:ea typeface="Verdana" panose="020B0604030504040204" pitchFamily="34" charset="0"/>
              <a:cs typeface="Times New Roman" panose="02020603050405020304" pitchFamily="18" charset="0"/>
            </a:endParaRPr>
          </a:p>
          <a:p>
            <a:endParaRPr lang="it-IT" dirty="0">
              <a:latin typeface="Verdana" panose="020B0604030504040204" pitchFamily="34" charset="0"/>
              <a:ea typeface="Verdana" panose="020B0604030504040204" pitchFamily="34" charset="0"/>
            </a:endParaRPr>
          </a:p>
        </p:txBody>
      </p:sp>
      <p:sp>
        <p:nvSpPr>
          <p:cNvPr id="4" name="Segnaposto numero diapositiva 3"/>
          <p:cNvSpPr>
            <a:spLocks noGrp="1"/>
          </p:cNvSpPr>
          <p:nvPr>
            <p:ph type="sldNum" sz="quarter" idx="5"/>
          </p:nvPr>
        </p:nvSpPr>
        <p:spPr/>
        <p:txBody>
          <a:bodyPr/>
          <a:lstStyle/>
          <a:p>
            <a:fld id="{6960EE6E-D674-4053-BE40-075B90311CFF}" type="slidenum">
              <a:rPr lang="en-GB" smtClean="0"/>
              <a:t>37</a:t>
            </a:fld>
            <a:endParaRPr lang="en-GB"/>
          </a:p>
        </p:txBody>
      </p:sp>
    </p:spTree>
    <p:extLst>
      <p:ext uri="{BB962C8B-B14F-4D97-AF65-F5344CB8AC3E}">
        <p14:creationId xmlns:p14="http://schemas.microsoft.com/office/powerpoint/2010/main" val="4070964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and lifting platforms </a:t>
            </a:r>
            <a:endParaRPr lang="fr-BE" sz="1300" b="1" dirty="0">
              <a:solidFill>
                <a:srgbClr val="0070C0"/>
              </a:solidFill>
              <a:latin typeface="Verdana" panose="020B0604030504040204" pitchFamily="34" charset="0"/>
              <a:ea typeface="Verdana" panose="020B0604030504040204" pitchFamily="34" charset="0"/>
            </a:endParaRPr>
          </a:p>
          <a:p>
            <a:r>
              <a:rPr lang="en-GB" sz="1300" b="1" dirty="0">
                <a:solidFill>
                  <a:srgbClr val="0070C0"/>
                </a:solidFill>
                <a:latin typeface="Verdana" panose="020B0604030504040204" pitchFamily="34" charset="0"/>
                <a:ea typeface="Verdana" panose="020B0604030504040204" pitchFamily="34" charset="0"/>
              </a:rPr>
              <a:t>Visual Contrast</a:t>
            </a:r>
            <a:endParaRPr lang="en-GB" altLang="en-US" sz="1300" b="1" dirty="0">
              <a:solidFill>
                <a:srgbClr val="0070C0"/>
              </a:solidFill>
              <a:latin typeface="Verdana" panose="020B0604030504040204" pitchFamily="34" charset="0"/>
              <a:ea typeface="Verdana" panose="020B0604030504040204" pitchFamily="34" charset="0"/>
            </a:endParaRPr>
          </a:p>
          <a:p>
            <a:endParaRPr lang="it-IT" dirty="0"/>
          </a:p>
          <a:p>
            <a:pPr algn="just">
              <a:lnSpc>
                <a:spcPct val="115000"/>
              </a:lnSpc>
            </a:pPr>
            <a:r>
              <a:rPr lang="en-GB" sz="1300" dirty="0">
                <a:latin typeface="Verdana" panose="020B0604030504040204" pitchFamily="34" charset="0"/>
                <a:ea typeface="Verdana" panose="020B0604030504040204" pitchFamily="34" charset="0"/>
                <a:cs typeface="Times New Roman" panose="02020603050405020304" pitchFamily="18" charset="0"/>
              </a:rPr>
              <a:t>For</a:t>
            </a:r>
            <a:r>
              <a:rPr lang="en-GB" sz="1300" b="1" dirty="0">
                <a:latin typeface="Verdana" panose="020B0604030504040204" pitchFamily="34" charset="0"/>
                <a:ea typeface="Verdana" panose="020B0604030504040204" pitchFamily="34" charset="0"/>
                <a:cs typeface="Times New Roman" panose="02020603050405020304" pitchFamily="18" charset="0"/>
              </a:rPr>
              <a:t> push buttons on lifts,</a:t>
            </a:r>
            <a:r>
              <a:rPr lang="en-GB" sz="1300" b="1" strike="sngStrike" dirty="0">
                <a:solidFill>
                  <a:srgbClr val="7030A0"/>
                </a:solidFill>
                <a:latin typeface="Verdana" panose="020B0604030504040204" pitchFamily="34" charset="0"/>
                <a:ea typeface="Verdana" panose="020B0604030504040204" pitchFamily="34" charset="0"/>
                <a:cs typeface="Times New Roman" panose="02020603050405020304" pitchFamily="18" charset="0"/>
              </a:rPr>
              <a:t> </a:t>
            </a:r>
            <a:r>
              <a:rPr lang="en-GB" sz="1300" b="1" dirty="0">
                <a:latin typeface="Verdana" panose="020B0604030504040204" pitchFamily="34" charset="0"/>
                <a:ea typeface="Verdana" panose="020B0604030504040204" pitchFamily="34" charset="0"/>
                <a:cs typeface="Times New Roman" panose="02020603050405020304" pitchFamily="18" charset="0"/>
              </a:rPr>
              <a:t>it will require a luminance contrast of </a:t>
            </a:r>
            <a:r>
              <a:rPr lang="en-GB" sz="1300" b="1" i="1" dirty="0">
                <a:latin typeface="Verdana" panose="020B0604030504040204" pitchFamily="34" charset="0"/>
                <a:ea typeface="Verdana" panose="020B0604030504040204" pitchFamily="34" charset="0"/>
                <a:cs typeface="Times New Roman" panose="02020603050405020304" pitchFamily="18" charset="0"/>
              </a:rPr>
              <a:t>C</a:t>
            </a:r>
            <a:r>
              <a:rPr lang="en-GB" sz="1300" b="1" i="1" baseline="-25000" dirty="0">
                <a:latin typeface="Verdana" panose="020B0604030504040204" pitchFamily="34" charset="0"/>
                <a:ea typeface="Verdana" panose="020B0604030504040204" pitchFamily="34" charset="0"/>
                <a:cs typeface="Times New Roman" panose="02020603050405020304" pitchFamily="18" charset="0"/>
              </a:rPr>
              <a:t>M</a:t>
            </a:r>
            <a:r>
              <a:rPr lang="en-GB" sz="1300" b="1" dirty="0">
                <a:latin typeface="Verdana" panose="020B0604030504040204" pitchFamily="34" charset="0"/>
                <a:ea typeface="Verdana" panose="020B0604030504040204" pitchFamily="34" charset="0"/>
                <a:cs typeface="Times New Roman" panose="02020603050405020304" pitchFamily="18" charset="0"/>
              </a:rPr>
              <a:t> ≥ 60 %, with </a:t>
            </a:r>
            <a:r>
              <a:rPr lang="en-GB" sz="1300" b="1" i="1" dirty="0">
                <a:latin typeface="Verdana" panose="020B0604030504040204" pitchFamily="34" charset="0"/>
                <a:ea typeface="Verdana" panose="020B0604030504040204" pitchFamily="34" charset="0"/>
                <a:cs typeface="Times New Roman" panose="02020603050405020304" pitchFamily="18" charset="0"/>
              </a:rPr>
              <a:t>LRV</a:t>
            </a:r>
            <a:r>
              <a:rPr lang="en-GB" sz="1300" b="1" dirty="0">
                <a:latin typeface="Verdana" panose="020B0604030504040204" pitchFamily="34" charset="0"/>
                <a:ea typeface="Verdana" panose="020B0604030504040204" pitchFamily="34" charset="0"/>
                <a:cs typeface="Times New Roman" panose="02020603050405020304" pitchFamily="18" charset="0"/>
              </a:rPr>
              <a:t> of the lighter surface ≥ 70 (Michelson formula)</a:t>
            </a:r>
            <a:r>
              <a:rPr lang="en-GB" sz="1300" dirty="0">
                <a:latin typeface="Verdana" panose="020B0604030504040204" pitchFamily="34" charset="0"/>
                <a:ea typeface="Verdana" panose="020B0604030504040204" pitchFamily="34" charset="0"/>
                <a:cs typeface="Times New Roman" panose="02020603050405020304" pitchFamily="18" charset="0"/>
              </a:rPr>
              <a:t>; </a:t>
            </a: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38</a:t>
            </a:fld>
            <a:endParaRPr lang="en-GB"/>
          </a:p>
        </p:txBody>
      </p:sp>
    </p:spTree>
    <p:extLst>
      <p:ext uri="{BB962C8B-B14F-4D97-AF65-F5344CB8AC3E}">
        <p14:creationId xmlns:p14="http://schemas.microsoft.com/office/powerpoint/2010/main" val="4110386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and lifting platforms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itchFamily="34" charset="0"/>
                <a:ea typeface="+mj-ea"/>
                <a:cs typeface="+mj-cs"/>
              </a:rPr>
              <a:t>Visual Contrast</a:t>
            </a:r>
            <a:endParaRPr lang="en-GB" altLang="en-US" sz="1300" b="1" dirty="0">
              <a:solidFill>
                <a:srgbClr val="0070C0"/>
              </a:solidFill>
              <a:latin typeface="Verdana" pitchFamily="34" charset="0"/>
            </a:endParaRPr>
          </a:p>
          <a:p>
            <a:r>
              <a:rPr lang="fr-BE" sz="1300" b="1" dirty="0">
                <a:solidFill>
                  <a:srgbClr val="0070C0"/>
                </a:solidFill>
                <a:latin typeface="Verdana" panose="020B0604030504040204" pitchFamily="34" charset="0"/>
                <a:ea typeface="Verdana" panose="020B0604030504040204" pitchFamily="34" charset="0"/>
              </a:rPr>
              <a:t> </a:t>
            </a:r>
            <a:endParaRPr lang="fr-FR" sz="1300" b="1" dirty="0">
              <a:solidFill>
                <a:srgbClr val="0070C0"/>
              </a:solidFill>
              <a:latin typeface="Verdana" panose="020B0604030504040204" pitchFamily="34" charset="0"/>
              <a:ea typeface="Verdana" panose="020B0604030504040204" pitchFamily="34" charset="0"/>
            </a:endParaRPr>
          </a:p>
          <a:p>
            <a:pPr>
              <a:spcBef>
                <a:spcPts val="634"/>
              </a:spcBef>
            </a:pPr>
            <a:r>
              <a:rPr lang="en-GB" sz="13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CEN/TR 17621:2021 </a:t>
            </a:r>
            <a:r>
              <a:rPr lang="en-GB" sz="1300" i="1" dirty="0">
                <a:latin typeface="Verdana" panose="020B0604030504040204" pitchFamily="34" charset="0"/>
                <a:ea typeface="Verdana" panose="020B0604030504040204" pitchFamily="34" charset="0"/>
                <a:cs typeface="Times New Roman" panose="02020603050405020304" pitchFamily="18" charset="0"/>
              </a:rPr>
              <a:t>“</a:t>
            </a:r>
            <a:r>
              <a:rPr lang="en-US" sz="1300" i="1" dirty="0">
                <a:latin typeface="Verdana" panose="020B0604030504040204" pitchFamily="34" charset="0"/>
                <a:ea typeface="Verdana" panose="020B0604030504040204" pitchFamily="34" charset="0"/>
                <a:cs typeface="Times New Roman" panose="02020603050405020304" pitchFamily="18" charset="0"/>
              </a:rPr>
              <a:t>Accessibility and usability of the built environment. Technical performance criteria and specifications”</a:t>
            </a:r>
            <a:r>
              <a:rPr lang="en-US" sz="1300" dirty="0">
                <a:latin typeface="Verdana" panose="020B0604030504040204" pitchFamily="34" charset="0"/>
                <a:ea typeface="Verdana" panose="020B0604030504040204" pitchFamily="34" charset="0"/>
                <a:cs typeface="Times New Roman" panose="02020603050405020304" pitchFamily="18" charset="0"/>
              </a:rPr>
              <a:t> </a:t>
            </a:r>
          </a:p>
          <a:p>
            <a:pPr>
              <a:spcBef>
                <a:spcPts val="634"/>
              </a:spcBef>
            </a:pPr>
            <a:r>
              <a:rPr lang="en-US" sz="1300" dirty="0">
                <a:latin typeface="Verdana" panose="020B0604030504040204" pitchFamily="34" charset="0"/>
                <a:ea typeface="Verdana" panose="020B0604030504040204" pitchFamily="34" charset="0"/>
                <a:cs typeface="Times New Roman" panose="02020603050405020304" pitchFamily="18" charset="0"/>
              </a:rPr>
              <a:t>considering </a:t>
            </a:r>
            <a:r>
              <a:rPr lang="en-US" sz="1300" u="sng" dirty="0">
                <a:latin typeface="Verdana" panose="020B0604030504040204" pitchFamily="34" charset="0"/>
                <a:ea typeface="Verdana" panose="020B0604030504040204" pitchFamily="34" charset="0"/>
                <a:cs typeface="Times New Roman" panose="02020603050405020304" pitchFamily="18" charset="0"/>
              </a:rPr>
              <a:t>Michelson formula, Weber formula and LRV differences</a:t>
            </a:r>
            <a:r>
              <a:rPr lang="en-US" sz="1300" dirty="0">
                <a:latin typeface="Verdana" panose="020B0604030504040204" pitchFamily="34" charset="0"/>
                <a:ea typeface="Verdana" panose="020B0604030504040204" pitchFamily="34" charset="0"/>
                <a:cs typeface="Times New Roman" panose="02020603050405020304" pitchFamily="18" charset="0"/>
              </a:rPr>
              <a:t>, and the designer has the responsibility to choose the best one, according to the context of use. </a:t>
            </a:r>
          </a:p>
          <a:p>
            <a:pPr>
              <a:spcBef>
                <a:spcPts val="634"/>
              </a:spcBef>
            </a:pPr>
            <a:r>
              <a:rPr lang="en-US" sz="1300" dirty="0">
                <a:latin typeface="Verdana" panose="020B0604030504040204" pitchFamily="34" charset="0"/>
                <a:ea typeface="Verdana" panose="020B0604030504040204" pitchFamily="34" charset="0"/>
                <a:cs typeface="Times New Roman" panose="02020603050405020304" pitchFamily="18" charset="0"/>
              </a:rPr>
              <a:t>It underlines that “these three methods are based on different formulas and are not comparable, the selected method is therefore to be used consistently”. </a:t>
            </a:r>
          </a:p>
          <a:p>
            <a:pPr>
              <a:spcBef>
                <a:spcPts val="634"/>
              </a:spcBef>
            </a:pPr>
            <a:r>
              <a:rPr lang="en-GB" sz="1300" b="1" dirty="0">
                <a:latin typeface="Verdana" panose="020B0604030504040204" pitchFamily="34" charset="0"/>
                <a:ea typeface="Verdana" panose="020B0604030504040204" pitchFamily="34" charset="0"/>
                <a:cs typeface="Times New Roman" panose="02020603050405020304" pitchFamily="18" charset="0"/>
              </a:rPr>
              <a:t>For push buttons on lifts, according to our agreement, it will require a luminance contrast of </a:t>
            </a:r>
            <a:r>
              <a:rPr lang="en-GB" sz="1300" b="1" i="1" dirty="0">
                <a:latin typeface="Verdana" panose="020B0604030504040204" pitchFamily="34" charset="0"/>
                <a:ea typeface="Verdana" panose="020B0604030504040204" pitchFamily="34" charset="0"/>
                <a:cs typeface="Times New Roman" panose="02020603050405020304" pitchFamily="18" charset="0"/>
              </a:rPr>
              <a:t>C</a:t>
            </a:r>
            <a:r>
              <a:rPr lang="en-GB" sz="1300" b="1" i="1" baseline="-25000" dirty="0">
                <a:latin typeface="Verdana" panose="020B0604030504040204" pitchFamily="34" charset="0"/>
                <a:ea typeface="Verdana" panose="020B0604030504040204" pitchFamily="34" charset="0"/>
                <a:cs typeface="Times New Roman" panose="02020603050405020304" pitchFamily="18" charset="0"/>
              </a:rPr>
              <a:t>M</a:t>
            </a:r>
            <a:r>
              <a:rPr lang="en-GB" sz="1300" b="1" dirty="0">
                <a:latin typeface="Verdana" panose="020B0604030504040204" pitchFamily="34" charset="0"/>
                <a:ea typeface="Verdana" panose="020B0604030504040204" pitchFamily="34" charset="0"/>
                <a:cs typeface="Times New Roman" panose="02020603050405020304" pitchFamily="18" charset="0"/>
              </a:rPr>
              <a:t> ≥ 50 %, with </a:t>
            </a:r>
            <a:r>
              <a:rPr lang="en-GB" sz="1300" b="1" i="1" dirty="0">
                <a:latin typeface="Verdana" panose="020B0604030504040204" pitchFamily="34" charset="0"/>
                <a:ea typeface="Verdana" panose="020B0604030504040204" pitchFamily="34" charset="0"/>
                <a:cs typeface="Times New Roman" panose="02020603050405020304" pitchFamily="18" charset="0"/>
              </a:rPr>
              <a:t>LRV</a:t>
            </a:r>
            <a:r>
              <a:rPr lang="en-GB" sz="1300" b="1" dirty="0">
                <a:latin typeface="Verdana" panose="020B0604030504040204" pitchFamily="34" charset="0"/>
                <a:ea typeface="Verdana" panose="020B0604030504040204" pitchFamily="34" charset="0"/>
                <a:cs typeface="Times New Roman" panose="02020603050405020304" pitchFamily="18" charset="0"/>
              </a:rPr>
              <a:t> of the lighter surface ≥ 50 (Michelson formula);</a:t>
            </a: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39</a:t>
            </a:fld>
            <a:endParaRPr lang="en-GB"/>
          </a:p>
        </p:txBody>
      </p:sp>
    </p:spTree>
    <p:extLst>
      <p:ext uri="{BB962C8B-B14F-4D97-AF65-F5344CB8AC3E}">
        <p14:creationId xmlns:p14="http://schemas.microsoft.com/office/powerpoint/2010/main" val="76368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Verdana" panose="020B0604030504040204" pitchFamily="34" charset="0"/>
                <a:ea typeface="Verdana" panose="020B0604030504040204" pitchFamily="34" charset="0"/>
              </a:rPr>
              <a:t>Content</a:t>
            </a:r>
            <a:endParaRPr lang="en-BE" dirty="0">
              <a:latin typeface="Verdana" panose="020B0604030504040204" pitchFamily="34" charset="0"/>
              <a:ea typeface="Verdana" panose="020B0604030504040204" pitchFamily="34" charset="0"/>
            </a:endParaRPr>
          </a:p>
          <a:p>
            <a:pPr>
              <a:lnSpc>
                <a:spcPct val="120000"/>
              </a:lnSpc>
              <a:spcBef>
                <a:spcPts val="634"/>
              </a:spcBef>
              <a:spcAft>
                <a:spcPts val="634"/>
              </a:spcAft>
            </a:pPr>
            <a:r>
              <a:rPr lang="en-GB" sz="1500" b="1" dirty="0">
                <a:latin typeface="Verdana" panose="020B0604030504040204" pitchFamily="34" charset="0"/>
                <a:ea typeface="Verdana" panose="020B0604030504040204" pitchFamily="34" charset="0"/>
              </a:rPr>
              <a:t>1</a:t>
            </a:r>
            <a:r>
              <a:rPr lang="en-BE" sz="1500" b="1" dirty="0">
                <a:latin typeface="Verdana" panose="020B0604030504040204" pitchFamily="34" charset="0"/>
                <a:ea typeface="Verdana" panose="020B0604030504040204" pitchFamily="34" charset="0"/>
              </a:rPr>
              <a:t>4</a:t>
            </a:r>
            <a:r>
              <a:rPr lang="en-GB" sz="1500" b="1" dirty="0">
                <a:latin typeface="Verdana" panose="020B0604030504040204" pitchFamily="34" charset="0"/>
                <a:ea typeface="Verdana" panose="020B0604030504040204" pitchFamily="34" charset="0"/>
              </a:rPr>
              <a:t>h</a:t>
            </a:r>
            <a:r>
              <a:rPr lang="en-BE" sz="1500" b="1" dirty="0">
                <a:latin typeface="Verdana" panose="020B0604030504040204" pitchFamily="34" charset="0"/>
                <a:ea typeface="Verdana" panose="020B0604030504040204" pitchFamily="34" charset="0"/>
              </a:rPr>
              <a:t>40</a:t>
            </a:r>
            <a:r>
              <a:rPr lang="en-GB" sz="1500" b="1" dirty="0">
                <a:latin typeface="Verdana" panose="020B0604030504040204" pitchFamily="34" charset="0"/>
                <a:ea typeface="Verdana" panose="020B0604030504040204" pitchFamily="34" charset="0"/>
              </a:rPr>
              <a:t>-15h</a:t>
            </a:r>
            <a:r>
              <a:rPr lang="en-BE" sz="1500" b="1" dirty="0">
                <a:latin typeface="Verdana" panose="020B0604030504040204" pitchFamily="34" charset="0"/>
                <a:ea typeface="Verdana" panose="020B0604030504040204" pitchFamily="34" charset="0"/>
              </a:rPr>
              <a:t>00</a:t>
            </a:r>
            <a:r>
              <a:rPr lang="en-GB" sz="1500" b="1" dirty="0">
                <a:latin typeface="Verdana" panose="020B0604030504040204" pitchFamily="34" charset="0"/>
                <a:ea typeface="Verdana" panose="020B0604030504040204" pitchFamily="34" charset="0"/>
              </a:rPr>
              <a:t>: </a:t>
            </a:r>
            <a:r>
              <a:rPr lang="en-BE" sz="1500" b="1" dirty="0">
                <a:latin typeface="Verdana" panose="020B0604030504040204" pitchFamily="34" charset="0"/>
                <a:ea typeface="Verdana" panose="020B0604030504040204" pitchFamily="34" charset="0"/>
              </a:rPr>
              <a:t>Part 2 - </a:t>
            </a:r>
            <a:r>
              <a:rPr lang="en-GB" sz="1500" b="1" dirty="0">
                <a:latin typeface="Verdana" panose="020B0604030504040204" pitchFamily="34" charset="0"/>
                <a:ea typeface="Verdana" panose="020B0604030504040204" pitchFamily="34" charset="0"/>
              </a:rPr>
              <a:t>The EN 81-70 on accessibility of lifts for persons with disabilities – Isabella Steffan</a:t>
            </a:r>
            <a:r>
              <a:rPr lang="en-BE" sz="1500" b="1" dirty="0">
                <a:latin typeface="Verdana" panose="020B0604030504040204" pitchFamily="34" charset="0"/>
                <a:ea typeface="Verdana" panose="020B0604030504040204" pitchFamily="34" charset="0"/>
              </a:rPr>
              <a:t>,</a:t>
            </a:r>
            <a:r>
              <a:rPr lang="en-GB" sz="1500" b="1" dirty="0">
                <a:latin typeface="Verdana" panose="020B0604030504040204" pitchFamily="34" charset="0"/>
                <a:ea typeface="Verdana" panose="020B0604030504040204" pitchFamily="34" charset="0"/>
              </a:rPr>
              <a:t> Architect and Ergonomist, member of the T</a:t>
            </a:r>
            <a:r>
              <a:rPr lang="en-BE" sz="1500" b="1" dirty="0">
                <a:latin typeface="Verdana" panose="020B0604030504040204" pitchFamily="34" charset="0"/>
                <a:ea typeface="Verdana" panose="020B0604030504040204" pitchFamily="34" charset="0"/>
              </a:rPr>
              <a:t>Cs </a:t>
            </a:r>
            <a:r>
              <a:rPr lang="en-GB" sz="1500" b="1" dirty="0">
                <a:latin typeface="Verdana" panose="020B0604030504040204" pitchFamily="34" charset="0"/>
                <a:ea typeface="Verdana" panose="020B0604030504040204" pitchFamily="34" charset="0"/>
              </a:rPr>
              <a:t>responsible for EN 81-70 and EN 17210</a:t>
            </a:r>
          </a:p>
          <a:p>
            <a:pPr>
              <a:lnSpc>
                <a:spcPct val="120000"/>
              </a:lnSpc>
              <a:spcBef>
                <a:spcPts val="634"/>
              </a:spcBef>
              <a:spcAft>
                <a:spcPts val="634"/>
              </a:spcAft>
            </a:pPr>
            <a:r>
              <a:rPr lang="en-GB" sz="1500" b="1" dirty="0">
                <a:latin typeface="Verdana" panose="020B0604030504040204" pitchFamily="34" charset="0"/>
                <a:ea typeface="Verdana" panose="020B0604030504040204" pitchFamily="34" charset="0"/>
              </a:rPr>
              <a:t>15h0</a:t>
            </a:r>
            <a:r>
              <a:rPr lang="en-BE" sz="1500" b="1" dirty="0">
                <a:latin typeface="Verdana" panose="020B0604030504040204" pitchFamily="34" charset="0"/>
                <a:ea typeface="Verdana" panose="020B0604030504040204" pitchFamily="34" charset="0"/>
              </a:rPr>
              <a:t>0</a:t>
            </a:r>
            <a:r>
              <a:rPr lang="en-GB" sz="1500" b="1" dirty="0">
                <a:latin typeface="Verdana" panose="020B0604030504040204" pitchFamily="34" charset="0"/>
                <a:ea typeface="Verdana" panose="020B0604030504040204" pitchFamily="34" charset="0"/>
              </a:rPr>
              <a:t>-15h</a:t>
            </a:r>
            <a:r>
              <a:rPr lang="en-BE" sz="1500" b="1" dirty="0">
                <a:latin typeface="Verdana" panose="020B0604030504040204" pitchFamily="34" charset="0"/>
                <a:ea typeface="Verdana" panose="020B0604030504040204" pitchFamily="34" charset="0"/>
              </a:rPr>
              <a:t>10</a:t>
            </a:r>
            <a:r>
              <a:rPr lang="en-GB" sz="1500" b="1" dirty="0">
                <a:latin typeface="Verdana" panose="020B0604030504040204" pitchFamily="34" charset="0"/>
                <a:ea typeface="Verdana" panose="020B0604030504040204" pitchFamily="34" charset="0"/>
              </a:rPr>
              <a:t>: Q&amp;As </a:t>
            </a:r>
            <a:endParaRPr lang="en-BE" sz="1500" b="1" dirty="0">
              <a:latin typeface="Verdana" panose="020B0604030504040204" pitchFamily="34" charset="0"/>
              <a:ea typeface="Verdana" panose="020B0604030504040204" pitchFamily="34" charset="0"/>
            </a:endParaRPr>
          </a:p>
          <a:p>
            <a:pPr>
              <a:lnSpc>
                <a:spcPct val="120000"/>
              </a:lnSpc>
              <a:spcBef>
                <a:spcPts val="634"/>
              </a:spcBef>
              <a:spcAft>
                <a:spcPts val="634"/>
              </a:spcAft>
            </a:pPr>
            <a:r>
              <a:rPr lang="en-GB" sz="1500" b="1" dirty="0">
                <a:latin typeface="Verdana" panose="020B0604030504040204" pitchFamily="34" charset="0"/>
                <a:ea typeface="Verdana" panose="020B0604030504040204" pitchFamily="34" charset="0"/>
              </a:rPr>
              <a:t>15h</a:t>
            </a:r>
            <a:r>
              <a:rPr lang="en-BE" sz="1500" b="1" dirty="0">
                <a:latin typeface="Verdana" panose="020B0604030504040204" pitchFamily="34" charset="0"/>
                <a:ea typeface="Verdana" panose="020B0604030504040204" pitchFamily="34" charset="0"/>
              </a:rPr>
              <a:t>10-15h15</a:t>
            </a:r>
            <a:r>
              <a:rPr lang="en-GB" sz="1500" b="1" dirty="0">
                <a:latin typeface="Verdana" panose="020B0604030504040204" pitchFamily="34" charset="0"/>
                <a:ea typeface="Verdana" panose="020B0604030504040204" pitchFamily="34" charset="0"/>
              </a:rPr>
              <a:t>: Standardisation request of the European Accessibility Act and how to get involved – Chiara Giovannini</a:t>
            </a:r>
            <a:endParaRPr lang="en-BE" sz="1500" b="1" dirty="0">
              <a:latin typeface="Verdana" panose="020B0604030504040204" pitchFamily="34" charset="0"/>
              <a:ea typeface="Verdana" panose="020B0604030504040204" pitchFamily="34" charset="0"/>
            </a:endParaRPr>
          </a:p>
          <a:p>
            <a:pPr>
              <a:lnSpc>
                <a:spcPct val="120000"/>
              </a:lnSpc>
              <a:spcBef>
                <a:spcPts val="634"/>
              </a:spcBef>
              <a:spcAft>
                <a:spcPts val="634"/>
              </a:spcAft>
            </a:pPr>
            <a:r>
              <a:rPr lang="en-GB" sz="1500" b="1" dirty="0">
                <a:latin typeface="Verdana" panose="020B0604030504040204" pitchFamily="34" charset="0"/>
                <a:ea typeface="Verdana" panose="020B0604030504040204" pitchFamily="34" charset="0"/>
              </a:rPr>
              <a:t>15h15</a:t>
            </a:r>
            <a:r>
              <a:rPr lang="en-BE" sz="1500" b="1" dirty="0">
                <a:latin typeface="Verdana" panose="020B0604030504040204" pitchFamily="34" charset="0"/>
                <a:ea typeface="Verdana" panose="020B0604030504040204" pitchFamily="34" charset="0"/>
              </a:rPr>
              <a:t>-15h20</a:t>
            </a:r>
            <a:r>
              <a:rPr lang="en-GB" sz="1500" b="1" dirty="0">
                <a:latin typeface="Verdana" panose="020B0604030504040204" pitchFamily="34" charset="0"/>
                <a:ea typeface="Verdana" panose="020B0604030504040204" pitchFamily="34" charset="0"/>
              </a:rPr>
              <a:t> – How can you make use of these standards? – Alejandro Moledo</a:t>
            </a:r>
          </a:p>
          <a:p>
            <a:pPr>
              <a:lnSpc>
                <a:spcPct val="120000"/>
              </a:lnSpc>
              <a:spcBef>
                <a:spcPts val="634"/>
              </a:spcBef>
              <a:spcAft>
                <a:spcPts val="634"/>
              </a:spcAft>
            </a:pPr>
            <a:r>
              <a:rPr lang="en-GB" sz="1500" b="1" dirty="0">
                <a:latin typeface="Verdana" panose="020B0604030504040204" pitchFamily="34" charset="0"/>
                <a:ea typeface="Verdana" panose="020B0604030504040204" pitchFamily="34" charset="0"/>
              </a:rPr>
              <a:t>15h20 – Q&amp;A</a:t>
            </a:r>
          </a:p>
          <a:p>
            <a:pPr>
              <a:lnSpc>
                <a:spcPct val="120000"/>
              </a:lnSpc>
              <a:spcBef>
                <a:spcPts val="634"/>
              </a:spcBef>
              <a:spcAft>
                <a:spcPts val="634"/>
              </a:spcAft>
            </a:pPr>
            <a:r>
              <a:rPr lang="en-GB" sz="1500" b="1" dirty="0">
                <a:latin typeface="Verdana" panose="020B0604030504040204" pitchFamily="34" charset="0"/>
                <a:ea typeface="Verdana" panose="020B0604030504040204" pitchFamily="34" charset="0"/>
              </a:rPr>
              <a:t>15h30 – Closing </a:t>
            </a:r>
          </a:p>
          <a:p>
            <a:endParaRPr lang="en-BE"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4</a:t>
            </a:fld>
            <a:endParaRPr lang="en-GB"/>
          </a:p>
        </p:txBody>
      </p:sp>
    </p:spTree>
    <p:extLst>
      <p:ext uri="{BB962C8B-B14F-4D97-AF65-F5344CB8AC3E}">
        <p14:creationId xmlns:p14="http://schemas.microsoft.com/office/powerpoint/2010/main" val="2006888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and lifting platforms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itchFamily="34" charset="0"/>
                <a:ea typeface="+mj-ea"/>
                <a:cs typeface="+mj-cs"/>
              </a:rPr>
              <a:t>Visual Contrast</a:t>
            </a:r>
            <a:endParaRPr lang="en-GB" altLang="en-US" sz="1300" b="1" dirty="0">
              <a:solidFill>
                <a:srgbClr val="0070C0"/>
              </a:solidFill>
              <a:latin typeface="Verdana" pitchFamily="34" charset="0"/>
            </a:endParaRPr>
          </a:p>
          <a:p>
            <a:r>
              <a:rPr lang="fr-BE" sz="1300" b="1" dirty="0">
                <a:solidFill>
                  <a:srgbClr val="0070C0"/>
                </a:solidFill>
                <a:latin typeface="Verdana" panose="020B0604030504040204" pitchFamily="34" charset="0"/>
                <a:ea typeface="Verdana" panose="020B0604030504040204" pitchFamily="34" charset="0"/>
              </a:rPr>
              <a:t> </a:t>
            </a:r>
            <a:endParaRPr lang="fr-FR" sz="1300" b="1" dirty="0">
              <a:solidFill>
                <a:srgbClr val="0070C0"/>
              </a:solidFill>
              <a:latin typeface="Verdana" panose="020B0604030504040204" pitchFamily="34" charset="0"/>
              <a:ea typeface="Verdana" panose="020B0604030504040204" pitchFamily="34" charset="0"/>
            </a:endParaRPr>
          </a:p>
          <a:p>
            <a:pPr algn="just">
              <a:spcBef>
                <a:spcPts val="634"/>
              </a:spcBef>
            </a:pPr>
            <a:endParaRPr lang="en-GB" sz="1300" b="1" dirty="0">
              <a:latin typeface="Verdana" panose="020B0604030504040204" pitchFamily="34" charset="0"/>
              <a:ea typeface="Verdana" panose="020B0604030504040204" pitchFamily="34" charset="0"/>
              <a:cs typeface="Times New Roman" panose="02020603050405020304" pitchFamily="18" charset="0"/>
            </a:endParaRPr>
          </a:p>
          <a:p>
            <a:pPr algn="just">
              <a:spcBef>
                <a:spcPts val="634"/>
              </a:spcBef>
            </a:pPr>
            <a:r>
              <a:rPr lang="en-GB" sz="1300" b="1" dirty="0">
                <a:solidFill>
                  <a:srgbClr val="C00000"/>
                </a:solidFill>
                <a:latin typeface="Verdana" panose="020B0604030504040204" pitchFamily="34" charset="0"/>
                <a:ea typeface="Verdana" panose="020B0604030504040204" pitchFamily="34" charset="0"/>
              </a:rPr>
              <a:t>EN 81-70:2021 + A1:2022  </a:t>
            </a:r>
            <a:r>
              <a:rPr lang="en-GB" sz="1300" i="1" dirty="0">
                <a:latin typeface="Verdana" panose="020B0604030504040204" pitchFamily="34" charset="0"/>
                <a:ea typeface="Verdana" panose="020B0604030504040204" pitchFamily="34" charset="0"/>
              </a:rPr>
              <a:t>“Safety rules for the construction and installation of lifts. Particular applications for passenger and goods passenger lift – Part 70: Accessibility to lifts for persons including persons with disability”</a:t>
            </a:r>
            <a:r>
              <a:rPr lang="en-GB" sz="1300" dirty="0">
                <a:latin typeface="Verdana" panose="020B0604030504040204" pitchFamily="34" charset="0"/>
                <a:ea typeface="Verdana" panose="020B0604030504040204" pitchFamily="34" charset="0"/>
              </a:rPr>
              <a:t> will use just </a:t>
            </a:r>
            <a:r>
              <a:rPr lang="en-GB" sz="1300" u="sng" dirty="0">
                <a:latin typeface="Verdana" panose="020B0604030504040204" pitchFamily="34" charset="0"/>
                <a:ea typeface="Verdana" panose="020B0604030504040204" pitchFamily="34" charset="0"/>
              </a:rPr>
              <a:t>Michelson formula</a:t>
            </a:r>
            <a:r>
              <a:rPr lang="en-GB" sz="1300" dirty="0">
                <a:latin typeface="Verdana" panose="020B0604030504040204" pitchFamily="34" charset="0"/>
                <a:ea typeface="Verdana" panose="020B0604030504040204" pitchFamily="34" charset="0"/>
              </a:rPr>
              <a:t>. </a:t>
            </a:r>
          </a:p>
          <a:p>
            <a:pPr algn="just">
              <a:spcBef>
                <a:spcPts val="634"/>
              </a:spcBef>
            </a:pPr>
            <a:r>
              <a:rPr lang="en-GB" sz="1300" dirty="0">
                <a:latin typeface="Verdana" panose="020B0604030504040204" pitchFamily="34" charset="0"/>
                <a:ea typeface="Verdana" panose="020B0604030504040204" pitchFamily="34" charset="0"/>
              </a:rPr>
              <a:t>For </a:t>
            </a:r>
            <a:r>
              <a:rPr lang="en-GB" sz="1300" b="1" dirty="0">
                <a:latin typeface="Verdana" panose="020B0604030504040204" pitchFamily="34" charset="0"/>
                <a:ea typeface="Verdana" panose="020B0604030504040204" pitchFamily="34" charset="0"/>
              </a:rPr>
              <a:t>push buttons on lifts, according to our agreement, it will require a luminance contrast of </a:t>
            </a:r>
            <a:r>
              <a:rPr lang="en-GB" sz="1300" b="1" i="1" dirty="0">
                <a:latin typeface="Verdana" panose="020B0604030504040204" pitchFamily="34" charset="0"/>
                <a:ea typeface="Verdana" panose="020B0604030504040204" pitchFamily="34" charset="0"/>
                <a:cs typeface="Times New Roman" panose="02020603050405020304" pitchFamily="18" charset="0"/>
              </a:rPr>
              <a:t>C</a:t>
            </a:r>
            <a:r>
              <a:rPr lang="en-GB" sz="1300" b="1" i="1" baseline="-25000" dirty="0">
                <a:latin typeface="Verdana" panose="020B0604030504040204" pitchFamily="34" charset="0"/>
                <a:ea typeface="Verdana" panose="020B0604030504040204" pitchFamily="34" charset="0"/>
                <a:cs typeface="Times New Roman" panose="02020603050405020304" pitchFamily="18" charset="0"/>
              </a:rPr>
              <a:t>M</a:t>
            </a:r>
            <a:r>
              <a:rPr lang="en-GB" sz="1300" b="1" dirty="0">
                <a:latin typeface="Verdana" panose="020B0604030504040204" pitchFamily="34" charset="0"/>
                <a:ea typeface="Verdana" panose="020B0604030504040204" pitchFamily="34" charset="0"/>
              </a:rPr>
              <a:t> ≥ 50 %, with </a:t>
            </a:r>
            <a:r>
              <a:rPr lang="en-GB" sz="1300" b="1" i="1" dirty="0">
                <a:latin typeface="Verdana" panose="020B0604030504040204" pitchFamily="34" charset="0"/>
                <a:ea typeface="Verdana" panose="020B0604030504040204" pitchFamily="34" charset="0"/>
              </a:rPr>
              <a:t>LRV</a:t>
            </a:r>
            <a:r>
              <a:rPr lang="en-GB" sz="1300" b="1" dirty="0">
                <a:latin typeface="Verdana" panose="020B0604030504040204" pitchFamily="34" charset="0"/>
                <a:ea typeface="Verdana" panose="020B0604030504040204" pitchFamily="34" charset="0"/>
              </a:rPr>
              <a:t> of the lighter surface ≥ 50 (Michelson formula).</a:t>
            </a:r>
            <a:endParaRPr lang="en-GB" sz="1300" dirty="0">
              <a:latin typeface="Verdana" panose="020B0604030504040204" pitchFamily="34" charset="0"/>
              <a:ea typeface="Verdana" panose="020B060403050404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40</a:t>
            </a:fld>
            <a:endParaRPr lang="en-GB"/>
          </a:p>
        </p:txBody>
      </p:sp>
    </p:spTree>
    <p:extLst>
      <p:ext uri="{BB962C8B-B14F-4D97-AF65-F5344CB8AC3E}">
        <p14:creationId xmlns:p14="http://schemas.microsoft.com/office/powerpoint/2010/main" val="121895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pPr>
              <a:lnSpc>
                <a:spcPct val="115000"/>
              </a:lnSpc>
            </a:pPr>
            <a:r>
              <a:rPr lang="en-GB" sz="1300" dirty="0">
                <a:latin typeface="Verdana" panose="020B0604030504040204" pitchFamily="34" charset="0"/>
                <a:ea typeface="Verdana" panose="020B0604030504040204" pitchFamily="34" charset="0"/>
              </a:rPr>
              <a:t>Accessibility of Lifts: How the European standard EN 81-70 can meet the legal requirements. Open technical issues</a:t>
            </a:r>
          </a:p>
          <a:p>
            <a:r>
              <a:rPr lang="en-GB" sz="1300" dirty="0">
                <a:solidFill>
                  <a:schemeClr val="accent1"/>
                </a:solidFill>
                <a:latin typeface="Verdana" panose="020B0604030504040204" pitchFamily="34" charset="0"/>
                <a:ea typeface="Verdana" panose="020B0604030504040204" pitchFamily="34" charset="0"/>
              </a:rPr>
              <a:t> </a:t>
            </a:r>
            <a:endParaRPr lang="it-IT" sz="1300" dirty="0">
              <a:latin typeface="Verdana" panose="020B0604030504040204" pitchFamily="34" charset="0"/>
              <a:ea typeface="Verdana" panose="020B0604030504040204" pitchFamily="34" charset="0"/>
            </a:endParaRPr>
          </a:p>
          <a:p>
            <a:pPr>
              <a:lnSpc>
                <a:spcPct val="115000"/>
              </a:lnSpc>
            </a:pPr>
            <a:r>
              <a:rPr lang="en-US" sz="1300" b="1" dirty="0">
                <a:latin typeface="Verdana" panose="020B0604030504040204" pitchFamily="34" charset="0"/>
                <a:ea typeface="Verdana" panose="020B0604030504040204" pitchFamily="34" charset="0"/>
              </a:rPr>
              <a:t>ANEC </a:t>
            </a:r>
            <a:r>
              <a:rPr lang="en-GB" sz="1300" b="1" dirty="0">
                <a:latin typeface="Verdana" panose="020B0604030504040204" pitchFamily="34" charset="0"/>
                <a:ea typeface="Verdana" panose="020B0604030504040204" pitchFamily="34" charset="0"/>
              </a:rPr>
              <a:t>asks CEN/TC 10 WG 7</a:t>
            </a:r>
          </a:p>
          <a:p>
            <a:pPr marL="362308" marR="169077" indent="-362308">
              <a:lnSpc>
                <a:spcPct val="115000"/>
              </a:lnSpc>
              <a:spcBef>
                <a:spcPts val="312"/>
              </a:spcBef>
              <a:buFont typeface="Symbol" panose="05050102010706020507" pitchFamily="18" charset="2"/>
              <a:buChar char=""/>
            </a:pPr>
            <a:r>
              <a:rPr lang="en-US" sz="1300" dirty="0">
                <a:latin typeface="Verdana" panose="020B0604030504040204" pitchFamily="34" charset="0"/>
                <a:ea typeface="Verdana" panose="020B0604030504040204" pitchFamily="34" charset="0"/>
              </a:rPr>
              <a:t>to respect the UN CRPD which is legally binding for EU and their Member States;</a:t>
            </a:r>
            <a:endParaRPr lang="en-GB" sz="1300" dirty="0">
              <a:latin typeface="Verdana" panose="020B0604030504040204" pitchFamily="34" charset="0"/>
              <a:ea typeface="Verdana" panose="020B0604030504040204" pitchFamily="34" charset="0"/>
            </a:endParaRPr>
          </a:p>
          <a:p>
            <a:pPr marL="362308" marR="169077" indent="-362308">
              <a:lnSpc>
                <a:spcPct val="115000"/>
              </a:lnSpc>
              <a:spcBef>
                <a:spcPts val="312"/>
              </a:spcBef>
              <a:buFont typeface="Symbol" panose="05050102010706020507" pitchFamily="18" charset="2"/>
              <a:buChar char=""/>
            </a:pPr>
            <a:r>
              <a:rPr lang="en-US" sz="1300" dirty="0">
                <a:latin typeface="Verdana" panose="020B0604030504040204" pitchFamily="34" charset="0"/>
                <a:ea typeface="Verdana" panose="020B0604030504040204" pitchFamily="34" charset="0"/>
              </a:rPr>
              <a:t>to follow Design for All / Universal Design principles as addressed by European Commission and also in relevant accessibility standardization;</a:t>
            </a:r>
            <a:endParaRPr lang="en-GB" sz="1300" dirty="0">
              <a:latin typeface="Verdana" panose="020B0604030504040204" pitchFamily="34" charset="0"/>
              <a:ea typeface="Verdana" panose="020B0604030504040204" pitchFamily="34" charset="0"/>
            </a:endParaRPr>
          </a:p>
          <a:p>
            <a:pPr marL="362308" marR="169077" indent="-362308">
              <a:lnSpc>
                <a:spcPct val="115000"/>
              </a:lnSpc>
              <a:spcBef>
                <a:spcPts val="312"/>
              </a:spcBef>
              <a:buFont typeface="Symbol" panose="05050102010706020507" pitchFamily="18" charset="2"/>
              <a:buChar char=""/>
            </a:pPr>
            <a:r>
              <a:rPr lang="en-US" sz="1300" dirty="0">
                <a:latin typeface="Verdana" panose="020B0604030504040204" pitchFamily="34" charset="0"/>
                <a:ea typeface="Verdana" panose="020B0604030504040204" pitchFamily="34" charset="0"/>
              </a:rPr>
              <a:t>to include some technical improvements based on the relevant functional requirements in EN 17210:2021.</a:t>
            </a:r>
            <a:endParaRPr lang="en-GB" sz="1300" dirty="0">
              <a:latin typeface="Verdana" panose="020B0604030504040204" pitchFamily="34" charset="0"/>
              <a:ea typeface="Verdana" panose="020B0604030504040204" pitchFamily="34" charset="0"/>
            </a:endParaRPr>
          </a:p>
          <a:p>
            <a:pPr>
              <a:lnSpc>
                <a:spcPct val="115000"/>
              </a:lnSpc>
            </a:pPr>
            <a:endParaRPr lang="it-IT" sz="1300" dirty="0">
              <a:latin typeface="Calibri" panose="020F0502020204030204" pitchFamily="34" charset="0"/>
              <a:ea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41</a:t>
            </a:fld>
            <a:endParaRPr lang="en-GB"/>
          </a:p>
        </p:txBody>
      </p:sp>
    </p:spTree>
    <p:extLst>
      <p:ext uri="{BB962C8B-B14F-4D97-AF65-F5344CB8AC3E}">
        <p14:creationId xmlns:p14="http://schemas.microsoft.com/office/powerpoint/2010/main" val="26462611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pPr>
              <a:lnSpc>
                <a:spcPct val="115000"/>
              </a:lnSpc>
            </a:pPr>
            <a:r>
              <a:rPr lang="en-GB" sz="1300" dirty="0">
                <a:latin typeface="Verdana" panose="020B0604030504040204" pitchFamily="34" charset="0"/>
                <a:ea typeface="Verdana" panose="020B0604030504040204" pitchFamily="34" charset="0"/>
              </a:rPr>
              <a:t>Accessibility of Lifts: How the European standard EN 81-70 can meet the legal requirements. Open technical issues</a:t>
            </a:r>
          </a:p>
          <a:p>
            <a:r>
              <a:rPr lang="en-GB" sz="1300" dirty="0">
                <a:solidFill>
                  <a:schemeClr val="accent1"/>
                </a:solidFill>
                <a:latin typeface="Verdana" panose="020B0604030504040204" pitchFamily="34" charset="0"/>
                <a:ea typeface="Verdana" panose="020B0604030504040204" pitchFamily="34" charset="0"/>
              </a:rPr>
              <a:t> </a:t>
            </a:r>
            <a:endParaRPr lang="it-IT" sz="1300" dirty="0">
              <a:latin typeface="Verdana" panose="020B0604030504040204" pitchFamily="34" charset="0"/>
              <a:ea typeface="Verdana" panose="020B0604030504040204" pitchFamily="34" charset="0"/>
            </a:endParaRPr>
          </a:p>
          <a:p>
            <a:pPr marR="167064" algn="just">
              <a:lnSpc>
                <a:spcPct val="115000"/>
              </a:lnSpc>
              <a:spcBef>
                <a:spcPts val="1902"/>
              </a:spcBef>
              <a:spcAft>
                <a:spcPts val="634"/>
              </a:spcAft>
            </a:pPr>
            <a:r>
              <a:rPr lang="en-GB" sz="1300" b="1" dirty="0">
                <a:latin typeface="Verdana" panose="020B0604030504040204" pitchFamily="34" charset="0"/>
                <a:ea typeface="Verdana" panose="020B0604030504040204" pitchFamily="34" charset="0"/>
              </a:rPr>
              <a:t>5. Technical guidance</a:t>
            </a:r>
          </a:p>
          <a:p>
            <a:pPr marR="167064" algn="just">
              <a:lnSpc>
                <a:spcPct val="115000"/>
              </a:lnSpc>
              <a:spcBef>
                <a:spcPts val="1902"/>
              </a:spcBef>
              <a:spcAft>
                <a:spcPts val="634"/>
              </a:spcAft>
            </a:pPr>
            <a:r>
              <a:rPr lang="en-GB" sz="1300" dirty="0">
                <a:latin typeface="Verdana" panose="020B0604030504040204" pitchFamily="34" charset="0"/>
                <a:ea typeface="Verdana" panose="020B0604030504040204" pitchFamily="34" charset="0"/>
              </a:rPr>
              <a:t>Missing Design for All/Universal Design requirements under discussion in CEN/TC 10 WG 7</a:t>
            </a:r>
            <a:endParaRPr lang="it-IT" sz="1300" dirty="0">
              <a:latin typeface="Calibri" panose="020F0502020204030204" pitchFamily="34" charset="0"/>
              <a:ea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42</a:t>
            </a:fld>
            <a:endParaRPr lang="en-GB"/>
          </a:p>
        </p:txBody>
      </p:sp>
    </p:spTree>
    <p:extLst>
      <p:ext uri="{BB962C8B-B14F-4D97-AF65-F5344CB8AC3E}">
        <p14:creationId xmlns:p14="http://schemas.microsoft.com/office/powerpoint/2010/main" val="3926995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pPr marR="169077">
              <a:spcBef>
                <a:spcPts val="312"/>
              </a:spcBef>
            </a:pPr>
            <a:r>
              <a:rPr lang="en-GB" sz="1300" b="1" dirty="0">
                <a:latin typeface="Verdana" panose="020B0604030504040204" pitchFamily="34" charset="0"/>
                <a:ea typeface="Verdana" panose="020B0604030504040204" pitchFamily="34" charset="0"/>
              </a:rPr>
              <a:t>ANEC requests to consider deeper these main revision points</a:t>
            </a:r>
          </a:p>
          <a:p>
            <a:pPr marR="169077">
              <a:spcBef>
                <a:spcPts val="312"/>
              </a:spcBef>
            </a:pPr>
            <a:r>
              <a:rPr lang="en-GB" sz="1300" b="1" dirty="0">
                <a:latin typeface="Verdana" panose="020B0604030504040204" pitchFamily="34" charset="0"/>
                <a:ea typeface="Verdana" panose="020B0604030504040204" pitchFamily="34" charset="0"/>
              </a:rPr>
              <a:t>5.1 Principles: </a:t>
            </a:r>
            <a:r>
              <a:rPr lang="en-GB" sz="1300" dirty="0">
                <a:latin typeface="Verdana" panose="020B0604030504040204" pitchFamily="34" charset="0"/>
                <a:ea typeface="Verdana" panose="020B0604030504040204" pitchFamily="34" charset="0"/>
              </a:rPr>
              <a:t>refer to DFA and UD 7 principles acc. EN 17210:2021 as the leading standard on accessibility in the built environment with functional requirements. </a:t>
            </a:r>
            <a:endParaRPr lang="en-GB" sz="1300" strike="sngStrike" dirty="0">
              <a:latin typeface="Verdana" panose="020B0604030504040204" pitchFamily="34" charset="0"/>
              <a:ea typeface="Verdana" panose="020B0604030504040204" pitchFamily="34" charset="0"/>
            </a:endParaRPr>
          </a:p>
          <a:p>
            <a:pPr marR="169077">
              <a:spcBef>
                <a:spcPts val="312"/>
              </a:spcBef>
            </a:pPr>
            <a:r>
              <a:rPr lang="en-GB" sz="1300" b="1" dirty="0">
                <a:latin typeface="Verdana" panose="020B0604030504040204" pitchFamily="34" charset="0"/>
                <a:ea typeface="Verdana" panose="020B0604030504040204" pitchFamily="34" charset="0"/>
              </a:rPr>
              <a:t>5.1.1 Scope: </a:t>
            </a:r>
            <a:r>
              <a:rPr lang="en-GB" sz="1300" dirty="0">
                <a:latin typeface="Verdana" panose="020B0604030504040204" pitchFamily="34" charset="0"/>
                <a:ea typeface="Verdana" panose="020B0604030504040204" pitchFamily="34" charset="0"/>
              </a:rPr>
              <a:t>ANEC asks also to include a reference to ‘Design for All’ in the Scope. </a:t>
            </a:r>
            <a:endParaRPr lang="en-GB" sz="1300" strike="sngStrike" dirty="0">
              <a:latin typeface="Verdana" panose="020B0604030504040204" pitchFamily="34" charset="0"/>
              <a:ea typeface="Verdana" panose="020B0604030504040204" pitchFamily="34" charset="0"/>
            </a:endParaRPr>
          </a:p>
          <a:p>
            <a:pPr marR="169077">
              <a:spcBef>
                <a:spcPts val="312"/>
              </a:spcBef>
            </a:pPr>
            <a:r>
              <a:rPr lang="en-GB" sz="1300" b="1" dirty="0">
                <a:latin typeface="Verdana" panose="020B0604030504040204" pitchFamily="34" charset="0"/>
                <a:ea typeface="Verdana" panose="020B0604030504040204" pitchFamily="34" charset="0"/>
              </a:rPr>
              <a:t>5.1.2</a:t>
            </a:r>
            <a:r>
              <a:rPr lang="en-GB" sz="1300" dirty="0">
                <a:latin typeface="Verdana" panose="020B0604030504040204" pitchFamily="34" charset="0"/>
                <a:ea typeface="Verdana" panose="020B0604030504040204" pitchFamily="34" charset="0"/>
              </a:rPr>
              <a:t> </a:t>
            </a:r>
            <a:r>
              <a:rPr lang="en-GB" sz="1300" b="1" dirty="0">
                <a:latin typeface="Verdana" panose="020B0604030504040204" pitchFamily="34" charset="0"/>
                <a:ea typeface="Verdana" panose="020B0604030504040204" pitchFamily="34" charset="0"/>
              </a:rPr>
              <a:t>High and lower visual contrast for all design elements</a:t>
            </a:r>
            <a:r>
              <a:rPr lang="en-GB" sz="1300" dirty="0">
                <a:latin typeface="Verdana" panose="020B0604030504040204" pitchFamily="34" charset="0"/>
                <a:ea typeface="Verdana" panose="020B0604030504040204" pitchFamily="34" charset="0"/>
              </a:rPr>
              <a:t>: </a:t>
            </a:r>
            <a:br>
              <a:rPr lang="en-GB" sz="1300" dirty="0">
                <a:latin typeface="Verdana" panose="020B0604030504040204" pitchFamily="34" charset="0"/>
                <a:ea typeface="Verdana" panose="020B0604030504040204" pitchFamily="34" charset="0"/>
              </a:rPr>
            </a:br>
            <a:r>
              <a:rPr lang="en-GB" sz="1300" dirty="0">
                <a:latin typeface="Verdana" panose="020B0604030504040204" pitchFamily="34" charset="0"/>
                <a:ea typeface="Verdana" panose="020B0604030504040204" pitchFamily="34" charset="0"/>
              </a:rPr>
              <a:t>high contrast on inscriptions of floor numbers or symbols on push buttons, according to the agreed amendment using Michelson formula, lower contrast on “Active part of push button to their surrounding” and “Face plates to their surrounding”, referring to ISO 21542:2021, EN 17210:2021 and CEN/TR 17621:2021 for consistency. </a:t>
            </a:r>
          </a:p>
          <a:p>
            <a:endParaRPr lang="it-IT" sz="1300" dirty="0">
              <a:latin typeface="Calibri" panose="020F0502020204030204" pitchFamily="34" charset="0"/>
              <a:ea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43</a:t>
            </a:fld>
            <a:endParaRPr lang="en-GB"/>
          </a:p>
        </p:txBody>
      </p:sp>
    </p:spTree>
    <p:extLst>
      <p:ext uri="{BB962C8B-B14F-4D97-AF65-F5344CB8AC3E}">
        <p14:creationId xmlns:p14="http://schemas.microsoft.com/office/powerpoint/2010/main" val="2706921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pPr defTabSz="966155">
              <a:defRPr/>
            </a:pPr>
            <a:r>
              <a:rPr lang="en-GB" sz="1300" b="1" dirty="0">
                <a:latin typeface="Verdana" panose="020B0604030504040204" pitchFamily="34" charset="0"/>
                <a:ea typeface="Verdana" panose="020B0604030504040204" pitchFamily="34" charset="0"/>
              </a:rPr>
              <a:t>5.1.4 </a:t>
            </a:r>
            <a:r>
              <a:rPr lang="en-GB" sz="1300" b="1" dirty="0">
                <a:latin typeface="Verdana" panose="020B0604030504040204" pitchFamily="34" charset="0"/>
                <a:ea typeface="Calibri" panose="020F0502020204030204" pitchFamily="34" charset="0"/>
                <a:cs typeface="Arial" panose="020B0604020202020204" pitchFamily="34" charset="0"/>
              </a:rPr>
              <a:t>The possibility to choose the appropriate door dwell time</a:t>
            </a:r>
            <a:r>
              <a:rPr lang="en-GB" sz="1300" dirty="0">
                <a:latin typeface="Verdana" panose="020B0604030504040204" pitchFamily="34" charset="0"/>
                <a:ea typeface="Calibri" panose="020F0502020204030204" pitchFamily="34" charset="0"/>
                <a:cs typeface="Arial" panose="020B0604020202020204" pitchFamily="34" charset="0"/>
              </a:rPr>
              <a:t>, (operable also within lift car by users - longer or shorter time) according with different users’ needs</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endParaRPr lang="it-IT" dirty="0"/>
          </a:p>
          <a:p>
            <a:pPr defTabSz="966155">
              <a:defRPr/>
            </a:pPr>
            <a:r>
              <a:rPr lang="en-GB" sz="1300" dirty="0">
                <a:solidFill>
                  <a:srgbClr val="C00000"/>
                </a:solidFill>
                <a:latin typeface="Verdana" panose="020B0604030504040204" pitchFamily="34" charset="0"/>
                <a:cs typeface="Arial" panose="020B0604020202020204" pitchFamily="34" charset="0"/>
              </a:rPr>
              <a:t>Proposal under discussion</a:t>
            </a:r>
            <a:endParaRPr lang="it-IT" sz="1300" dirty="0">
              <a:solidFill>
                <a:srgbClr val="C00000"/>
              </a:solidFill>
              <a:latin typeface="Verdana" panose="020B060403050404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44</a:t>
            </a:fld>
            <a:endParaRPr lang="en-GB"/>
          </a:p>
        </p:txBody>
      </p:sp>
    </p:spTree>
    <p:extLst>
      <p:ext uri="{BB962C8B-B14F-4D97-AF65-F5344CB8AC3E}">
        <p14:creationId xmlns:p14="http://schemas.microsoft.com/office/powerpoint/2010/main" val="12633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r>
              <a:rPr lang="en-GB" sz="1300" b="1" dirty="0">
                <a:latin typeface="Verdana" panose="020B0604030504040204" pitchFamily="34" charset="0"/>
                <a:ea typeface="Verdana" panose="020B0604030504040204" pitchFamily="34" charset="0"/>
              </a:rPr>
              <a:t>5.1.11 </a:t>
            </a:r>
            <a:r>
              <a:rPr lang="en-GB" sz="1300" b="1" dirty="0">
                <a:latin typeface="Verdana" panose="020B0604030504040204" pitchFamily="34" charset="0"/>
                <a:ea typeface="Verdana" panose="020B0604030504040204" pitchFamily="34" charset="0"/>
                <a:cs typeface="Arial" panose="020B0604020202020204" pitchFamily="34" charset="0"/>
              </a:rPr>
              <a:t>The provision of alternative ways of use</a:t>
            </a:r>
            <a:r>
              <a:rPr lang="en-GB" sz="1300" dirty="0">
                <a:latin typeface="Verdana" panose="020B0604030504040204" pitchFamily="34" charset="0"/>
                <a:ea typeface="Verdana" panose="020B0604030504040204" pitchFamily="34" charset="0"/>
                <a:cs typeface="Arial" panose="020B0604020202020204" pitchFamily="34" charset="0"/>
              </a:rPr>
              <a:t> (following the multiple sense principle) in case of </a:t>
            </a:r>
            <a:r>
              <a:rPr lang="en-GB" sz="1300" u="sng" dirty="0">
                <a:latin typeface="Verdana" panose="020B0604030504040204" pitchFamily="34" charset="0"/>
                <a:ea typeface="Verdana" panose="020B0604030504040204" pitchFamily="34" charset="0"/>
                <a:cs typeface="Arial" panose="020B0604020202020204" pitchFamily="34" charset="0"/>
              </a:rPr>
              <a:t>destination control system and touch screen device</a:t>
            </a:r>
            <a:endParaRPr lang="es-ES" sz="1300" u="sng" dirty="0">
              <a:solidFill>
                <a:srgbClr val="C00000"/>
              </a:solidFill>
              <a:highlight>
                <a:srgbClr val="00FFFF"/>
              </a:highlight>
              <a:latin typeface="Verdana" panose="020B0604030504040204" pitchFamily="34" charset="0"/>
              <a:ea typeface="Verdana" panose="020B0604030504040204" pitchFamily="34" charset="0"/>
              <a:cs typeface="Arial" panose="020B0604020202020204" pitchFamily="34" charset="0"/>
            </a:endParaRPr>
          </a:p>
          <a:p>
            <a:r>
              <a:rPr lang="en-GB" sz="1300" b="1" dirty="0">
                <a:latin typeface="Verdana" panose="020B0604030504040204" pitchFamily="34" charset="0"/>
                <a:ea typeface="Verdana" panose="020B0604030504040204" pitchFamily="34" charset="0"/>
              </a:rPr>
              <a:t>5.1.12 </a:t>
            </a:r>
            <a:r>
              <a:rPr lang="en-GB" sz="1300" b="1" dirty="0">
                <a:solidFill>
                  <a:srgbClr val="000000"/>
                </a:solidFill>
                <a:latin typeface="Verdana" panose="020B0604030504040204" pitchFamily="34" charset="0"/>
                <a:ea typeface="Verdana" panose="020B0604030504040204" pitchFamily="34" charset="0"/>
                <a:cs typeface="Arial" panose="020B0604020202020204" pitchFamily="34" charset="0"/>
              </a:rPr>
              <a:t>The provision of tactile letters/symbols</a:t>
            </a:r>
            <a:r>
              <a:rPr lang="en-GB" sz="1300" dirty="0">
                <a:solidFill>
                  <a:srgbClr val="000000"/>
                </a:solidFill>
                <a:latin typeface="Verdana" panose="020B0604030504040204" pitchFamily="34" charset="0"/>
                <a:ea typeface="Verdana" panose="020B0604030504040204" pitchFamily="34" charset="0"/>
                <a:cs typeface="Arial" panose="020B0604020202020204" pitchFamily="34" charset="0"/>
              </a:rPr>
              <a:t>, in 5.4.2.1, Table 4 </a:t>
            </a:r>
          </a:p>
          <a:p>
            <a:r>
              <a:rPr lang="en-GB" sz="1300" dirty="0">
                <a:solidFill>
                  <a:schemeClr val="accent4"/>
                </a:solidFill>
                <a:latin typeface="Verdana" panose="020B0604030504040204" pitchFamily="34" charset="0"/>
                <a:ea typeface="Verdana" panose="020B0604030504040204" pitchFamily="34" charset="0"/>
                <a:cs typeface="Arial" panose="020B0604020202020204" pitchFamily="34" charset="0"/>
              </a:rPr>
              <a:t>To be further discussed </a:t>
            </a:r>
            <a:r>
              <a:rPr lang="en-GB" sz="1300" dirty="0">
                <a:solidFill>
                  <a:srgbClr val="000000"/>
                </a:solidFill>
                <a:latin typeface="Verdana" panose="020B0604030504040204" pitchFamily="34" charset="0"/>
                <a:ea typeface="Verdana" panose="020B0604030504040204" pitchFamily="34" charset="0"/>
                <a:cs typeface="Arial" panose="020B0604020202020204" pitchFamily="34" charset="0"/>
              </a:rPr>
              <a:t>considering that DIN 32986 is under discussion for an EN standard on tactile letters. </a:t>
            </a:r>
            <a:endParaRPr lang="en-GB" sz="1300"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r>
              <a:rPr lang="en-GB" sz="1300" b="1" dirty="0">
                <a:latin typeface="Verdana" panose="020B0604030504040204" pitchFamily="34" charset="0"/>
                <a:ea typeface="Verdana" panose="020B0604030504040204" pitchFamily="34" charset="0"/>
              </a:rPr>
              <a:t>5.1.13 </a:t>
            </a:r>
            <a:r>
              <a:rPr lang="en-GB" sz="1300" b="1" dirty="0">
                <a:latin typeface="Verdana" panose="020B0604030504040204" pitchFamily="34" charset="0"/>
                <a:ea typeface="Verdana" panose="020B0604030504040204" pitchFamily="34" charset="0"/>
                <a:cs typeface="Arial" panose="020B0604020202020204" pitchFamily="34" charset="0"/>
              </a:rPr>
              <a:t>The provision of information in Braille:</a:t>
            </a:r>
            <a:r>
              <a:rPr lang="en-GB" sz="1300" dirty="0">
                <a:latin typeface="Verdana" panose="020B0604030504040204" pitchFamily="34" charset="0"/>
                <a:ea typeface="Verdana" panose="020B0604030504040204" pitchFamily="34" charset="0"/>
                <a:cs typeface="Arial" panose="020B0604020202020204" pitchFamily="34" charset="0"/>
              </a:rPr>
              <a:t> Braille characters shall be provided as a complimentary feature to visually contrasting relief characters. </a:t>
            </a:r>
          </a:p>
          <a:p>
            <a:pPr marR="167064" lvl="2">
              <a:lnSpc>
                <a:spcPct val="115000"/>
              </a:lnSpc>
              <a:spcBef>
                <a:spcPts val="312"/>
              </a:spcBef>
              <a:spcAft>
                <a:spcPts val="1268"/>
              </a:spcAft>
            </a:pPr>
            <a:endParaRPr lang="en-GB" sz="1300" dirty="0">
              <a:latin typeface="Verdana" panose="020B0604030504040204" pitchFamily="34" charset="0"/>
              <a:ea typeface="Verdana" panose="020B060403050404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45</a:t>
            </a:fld>
            <a:endParaRPr lang="en-GB"/>
          </a:p>
        </p:txBody>
      </p:sp>
    </p:spTree>
    <p:extLst>
      <p:ext uri="{BB962C8B-B14F-4D97-AF65-F5344CB8AC3E}">
        <p14:creationId xmlns:p14="http://schemas.microsoft.com/office/powerpoint/2010/main" val="214030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r>
              <a:rPr lang="en-GB" sz="1300" b="1" dirty="0">
                <a:latin typeface="Verdana" panose="020B0604030504040204" pitchFamily="34" charset="0"/>
                <a:ea typeface="Verdana" panose="020B0604030504040204" pitchFamily="34" charset="0"/>
              </a:rPr>
              <a:t>5.1.14 </a:t>
            </a:r>
            <a:r>
              <a:rPr lang="en-GB" sz="1300" b="1" dirty="0">
                <a:latin typeface="Verdana" panose="020B0604030504040204" pitchFamily="34" charset="0"/>
                <a:ea typeface="Verdana" panose="020B0604030504040204" pitchFamily="34" charset="0"/>
                <a:cs typeface="Arial" panose="020B0604020202020204" pitchFamily="34" charset="0"/>
              </a:rPr>
              <a:t>Emergency alarm systems and communication </a:t>
            </a:r>
            <a:r>
              <a:rPr lang="en-GB" sz="1300" dirty="0">
                <a:latin typeface="Verdana" panose="020B0604030504040204" pitchFamily="34" charset="0"/>
                <a:ea typeface="Verdana" panose="020B0604030504040204" pitchFamily="34" charset="0"/>
                <a:cs typeface="Arial" panose="020B0604020202020204" pitchFamily="34" charset="0"/>
              </a:rPr>
              <a:t>for the wide range of users including persons with disabilities, according to the multiple-sense principle and the UD 7 Principles considering low vision and blind persons, hard of hearing and deaf persons, elderly and persons with cognitive impairments.</a:t>
            </a:r>
          </a:p>
          <a:p>
            <a:endParaRPr lang="en-GB" sz="1300" dirty="0">
              <a:latin typeface="Verdana" panose="020B0604030504040204" pitchFamily="34" charset="0"/>
              <a:ea typeface="Verdana" panose="020B0604030504040204" pitchFamily="34" charset="0"/>
              <a:cs typeface="Arial" panose="020B0604020202020204" pitchFamily="34" charset="0"/>
            </a:endParaRPr>
          </a:p>
          <a:p>
            <a:r>
              <a:rPr lang="en-GB" sz="1300" dirty="0">
                <a:latin typeface="Verdana" panose="020B0604030504040204" pitchFamily="34" charset="0"/>
                <a:ea typeface="Verdana" panose="020B0604030504040204" pitchFamily="34" charset="0"/>
                <a:cs typeface="Arial" panose="020B0604020202020204" pitchFamily="34" charset="0"/>
              </a:rPr>
              <a:t>A two-way-communication for deaf persons and hard of hearing persons has to consider voice (+ induction loop system), and real-time text or video, which is missing in EN 81-70 (and also in EN 81-28). </a:t>
            </a:r>
          </a:p>
          <a:p>
            <a:pPr marR="167064" lvl="2" algn="just">
              <a:lnSpc>
                <a:spcPct val="115000"/>
              </a:lnSpc>
              <a:spcBef>
                <a:spcPts val="312"/>
              </a:spcBef>
              <a:spcAft>
                <a:spcPts val="1268"/>
              </a:spcAft>
            </a:pPr>
            <a:endParaRPr lang="en-GB" sz="1300" dirty="0">
              <a:latin typeface="Verdana" panose="020B0604030504040204" pitchFamily="34" charset="0"/>
              <a:ea typeface="Verdana" panose="020B060403050404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46</a:t>
            </a:fld>
            <a:endParaRPr lang="en-GB"/>
          </a:p>
        </p:txBody>
      </p:sp>
    </p:spTree>
    <p:extLst>
      <p:ext uri="{BB962C8B-B14F-4D97-AF65-F5344CB8AC3E}">
        <p14:creationId xmlns:p14="http://schemas.microsoft.com/office/powerpoint/2010/main" val="1646457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cs typeface="Arial" panose="020B0604020202020204" pitchFamily="34" charset="0"/>
              </a:rPr>
              <a:t>Hearing enhancement system as a recommendation only must be changed to a requirement and is considering only hard of hearing persons’ needs. </a:t>
            </a:r>
          </a:p>
          <a:p>
            <a:r>
              <a:rPr lang="en-GB" sz="1300" dirty="0">
                <a:solidFill>
                  <a:schemeClr val="accent4"/>
                </a:solidFill>
                <a:latin typeface="Verdana" panose="020B0604030504040204" pitchFamily="34" charset="0"/>
                <a:ea typeface="Verdana" panose="020B0604030504040204" pitchFamily="34" charset="0"/>
                <a:cs typeface="Arial" panose="020B0604020202020204" pitchFamily="34" charset="0"/>
              </a:rPr>
              <a:t>ANEC requested also to add </a:t>
            </a:r>
            <a:r>
              <a:rPr lang="en-GB" sz="1300" dirty="0">
                <a:latin typeface="Verdana" panose="020B0604030504040204" pitchFamily="34" charset="0"/>
                <a:ea typeface="Verdana" panose="020B0604030504040204" pitchFamily="34" charset="0"/>
                <a:cs typeface="Arial" panose="020B0604020202020204" pitchFamily="34" charset="0"/>
              </a:rPr>
              <a:t>a requirement for a real-time text and video based device for emergency alarm systems for deaf persons(EN 17210:2021, 10.4.10 “Alarm system and communication” refers to EN 81-28 as also in EN 81-70). </a:t>
            </a:r>
            <a:endParaRPr lang="en-GB" sz="1300" dirty="0">
              <a:latin typeface="Verdana" panose="020B0604030504040204" pitchFamily="34" charset="0"/>
              <a:ea typeface="Verdana" panose="020B0604030504040204" pitchFamily="34" charset="0"/>
              <a:cs typeface="Times New Roman" panose="02020603050405020304" pitchFamily="18" charset="0"/>
            </a:endParaRPr>
          </a:p>
          <a:p>
            <a:pPr marR="167064" lvl="2" algn="just">
              <a:lnSpc>
                <a:spcPct val="115000"/>
              </a:lnSpc>
              <a:spcBef>
                <a:spcPts val="312"/>
              </a:spcBef>
              <a:spcAft>
                <a:spcPts val="1268"/>
              </a:spcAft>
            </a:pPr>
            <a:endParaRPr lang="en-GB" sz="1300" dirty="0">
              <a:latin typeface="Verdana" panose="020B0604030504040204" pitchFamily="34" charset="0"/>
              <a:ea typeface="Verdana" panose="020B060403050404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47</a:t>
            </a:fld>
            <a:endParaRPr lang="en-GB"/>
          </a:p>
        </p:txBody>
      </p:sp>
    </p:spTree>
    <p:extLst>
      <p:ext uri="{BB962C8B-B14F-4D97-AF65-F5344CB8AC3E}">
        <p14:creationId xmlns:p14="http://schemas.microsoft.com/office/powerpoint/2010/main" val="3593851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r>
              <a:rPr lang="en-GB" sz="1300" b="1" dirty="0">
                <a:latin typeface="Verdana" panose="020B0604030504040204" pitchFamily="34" charset="0"/>
                <a:ea typeface="Verdana" panose="020B0604030504040204" pitchFamily="34" charset="0"/>
              </a:rPr>
              <a:t>5.1.15 </a:t>
            </a:r>
            <a:r>
              <a:rPr lang="en-GB" sz="1300" b="1" dirty="0">
                <a:latin typeface="Verdana" panose="020B0604030504040204" pitchFamily="34" charset="0"/>
                <a:ea typeface="Verdana" panose="020B0604030504040204" pitchFamily="34" charset="0"/>
                <a:cs typeface="Arial" panose="020B0604020202020204" pitchFamily="34" charset="0"/>
              </a:rPr>
              <a:t>ANNEX A “Categories of disability considered”</a:t>
            </a:r>
          </a:p>
          <a:p>
            <a:r>
              <a:rPr lang="en-GB" sz="1300" dirty="0">
                <a:latin typeface="Verdana" panose="020B0604030504040204" pitchFamily="34" charset="0"/>
                <a:ea typeface="Verdana" panose="020B0604030504040204" pitchFamily="34" charset="0"/>
                <a:cs typeface="Arial" panose="020B0604020202020204" pitchFamily="34" charset="0"/>
              </a:rPr>
              <a:t>to be deleted as it is based on the previous outdated medical model which is not anymore considered in CRPD following the social model, equality and inclusivity. </a:t>
            </a:r>
          </a:p>
          <a:p>
            <a:endParaRPr lang="en-GB" sz="1300" dirty="0">
              <a:solidFill>
                <a:srgbClr val="C00000"/>
              </a:solidFill>
              <a:latin typeface="Verdana" panose="020B0604030504040204" pitchFamily="34" charset="0"/>
              <a:ea typeface="Verdana" panose="020B0604030504040204" pitchFamily="34" charset="0"/>
              <a:cs typeface="Arial" panose="020B0604020202020204" pitchFamily="34" charset="0"/>
            </a:endParaRPr>
          </a:p>
          <a:p>
            <a:r>
              <a:rPr lang="es-ES" sz="1300" dirty="0" err="1">
                <a:solidFill>
                  <a:srgbClr val="C00000"/>
                </a:solidFill>
                <a:latin typeface="Verdana" panose="020B0604030504040204" pitchFamily="34" charset="0"/>
                <a:ea typeface="Verdana" panose="020B0604030504040204" pitchFamily="34" charset="0"/>
                <a:cs typeface="Arial" panose="020B0604020202020204" pitchFamily="34" charset="0"/>
              </a:rPr>
              <a:t>Under</a:t>
            </a:r>
            <a:r>
              <a:rPr lang="es-ES" sz="1300" dirty="0">
                <a:solidFill>
                  <a:srgbClr val="C00000"/>
                </a:solidFill>
                <a:latin typeface="Verdana" panose="020B0604030504040204" pitchFamily="34" charset="0"/>
                <a:ea typeface="Verdana" panose="020B0604030504040204" pitchFamily="34" charset="0"/>
                <a:cs typeface="Arial" panose="020B0604020202020204" pitchFamily="34" charset="0"/>
              </a:rPr>
              <a:t> </a:t>
            </a:r>
            <a:r>
              <a:rPr lang="es-ES" sz="1300" dirty="0" err="1">
                <a:solidFill>
                  <a:srgbClr val="C00000"/>
                </a:solidFill>
                <a:latin typeface="Verdana" panose="020B0604030504040204" pitchFamily="34" charset="0"/>
                <a:ea typeface="Verdana" panose="020B0604030504040204" pitchFamily="34" charset="0"/>
                <a:cs typeface="Arial" panose="020B0604020202020204" pitchFamily="34" charset="0"/>
              </a:rPr>
              <a:t>discussion</a:t>
            </a:r>
            <a:r>
              <a:rPr lang="es-ES" sz="1300" dirty="0">
                <a:solidFill>
                  <a:srgbClr val="C00000"/>
                </a:solidFill>
                <a:latin typeface="Verdana" panose="020B0604030504040204" pitchFamily="34" charset="0"/>
                <a:ea typeface="Verdana" panose="020B0604030504040204" pitchFamily="34" charset="0"/>
                <a:cs typeface="Arial" panose="020B0604020202020204" pitchFamily="34" charset="0"/>
              </a:rPr>
              <a:t>: </a:t>
            </a:r>
            <a:r>
              <a:rPr lang="es-ES" sz="1300" dirty="0">
                <a:latin typeface="Verdana" panose="020B0604030504040204" pitchFamily="34" charset="0"/>
                <a:ea typeface="Verdana" panose="020B0604030504040204" pitchFamily="34" charset="0"/>
                <a:cs typeface="Arial" panose="020B0604020202020204" pitchFamily="34" charset="0"/>
              </a:rPr>
              <a:t>WG7 do </a:t>
            </a:r>
            <a:r>
              <a:rPr lang="es-ES" sz="1300" dirty="0" err="1">
                <a:latin typeface="Verdana" panose="020B0604030504040204" pitchFamily="34" charset="0"/>
                <a:ea typeface="Verdana" panose="020B0604030504040204" pitchFamily="34" charset="0"/>
                <a:cs typeface="Arial" panose="020B0604020202020204" pitchFamily="34" charset="0"/>
              </a:rPr>
              <a:t>not</a:t>
            </a:r>
            <a:r>
              <a:rPr lang="es-ES" sz="1300" dirty="0">
                <a:latin typeface="Verdana" panose="020B0604030504040204" pitchFamily="34" charset="0"/>
                <a:ea typeface="Verdana" panose="020B0604030504040204" pitchFamily="34" charset="0"/>
                <a:cs typeface="Arial" panose="020B0604020202020204" pitchFamily="34" charset="0"/>
              </a:rPr>
              <a:t> </a:t>
            </a:r>
            <a:r>
              <a:rPr lang="es-ES" sz="1300" dirty="0" err="1">
                <a:latin typeface="Verdana" panose="020B0604030504040204" pitchFamily="34" charset="0"/>
                <a:ea typeface="Verdana" panose="020B0604030504040204" pitchFamily="34" charset="0"/>
                <a:cs typeface="Arial" panose="020B0604020202020204" pitchFamily="34" charset="0"/>
              </a:rPr>
              <a:t>want</a:t>
            </a:r>
            <a:r>
              <a:rPr lang="es-ES" sz="1300" dirty="0">
                <a:latin typeface="Verdana" panose="020B0604030504040204" pitchFamily="34" charset="0"/>
                <a:ea typeface="Verdana" panose="020B0604030504040204" pitchFamily="34" charset="0"/>
                <a:cs typeface="Arial" panose="020B0604020202020204" pitchFamily="34" charset="0"/>
              </a:rPr>
              <a:t> </a:t>
            </a:r>
            <a:r>
              <a:rPr lang="es-ES" sz="1300" dirty="0" err="1">
                <a:latin typeface="Verdana" panose="020B0604030504040204" pitchFamily="34" charset="0"/>
                <a:ea typeface="Verdana" panose="020B0604030504040204" pitchFamily="34" charset="0"/>
                <a:cs typeface="Arial" panose="020B0604020202020204" pitchFamily="34" charset="0"/>
              </a:rPr>
              <a:t>to</a:t>
            </a:r>
            <a:r>
              <a:rPr lang="es-ES" sz="1300" dirty="0">
                <a:latin typeface="Verdana" panose="020B0604030504040204" pitchFamily="34" charset="0"/>
                <a:ea typeface="Verdana" panose="020B0604030504040204" pitchFamily="34" charset="0"/>
                <a:cs typeface="Arial" panose="020B0604020202020204" pitchFamily="34" charset="0"/>
              </a:rPr>
              <a:t> </a:t>
            </a:r>
            <a:r>
              <a:rPr lang="es-ES" sz="1300" dirty="0" err="1">
                <a:latin typeface="Verdana" panose="020B0604030504040204" pitchFamily="34" charset="0"/>
                <a:ea typeface="Verdana" panose="020B0604030504040204" pitchFamily="34" charset="0"/>
                <a:cs typeface="Arial" panose="020B0604020202020204" pitchFamily="34" charset="0"/>
              </a:rPr>
              <a:t>delete</a:t>
            </a:r>
            <a:r>
              <a:rPr lang="es-ES" sz="1300" dirty="0">
                <a:latin typeface="Verdana" panose="020B0604030504040204" pitchFamily="34" charset="0"/>
                <a:ea typeface="Verdana" panose="020B0604030504040204" pitchFamily="34" charset="0"/>
                <a:cs typeface="Arial" panose="020B0604020202020204" pitchFamily="34" charset="0"/>
              </a:rPr>
              <a:t> </a:t>
            </a:r>
            <a:r>
              <a:rPr lang="es-ES" sz="1300" dirty="0" err="1">
                <a:latin typeface="Verdana" panose="020B0604030504040204" pitchFamily="34" charset="0"/>
                <a:ea typeface="Verdana" panose="020B0604030504040204" pitchFamily="34" charset="0"/>
                <a:cs typeface="Arial" panose="020B0604020202020204" pitchFamily="34" charset="0"/>
              </a:rPr>
              <a:t>it</a:t>
            </a:r>
            <a:r>
              <a:rPr lang="es-ES" sz="1300" dirty="0">
                <a:latin typeface="Verdana" panose="020B0604030504040204" pitchFamily="34" charset="0"/>
                <a:ea typeface="Verdana" panose="020B0604030504040204" pitchFamily="34" charset="0"/>
                <a:cs typeface="Arial" panose="020B0604020202020204" pitchFamily="34" charset="0"/>
              </a:rPr>
              <a:t> as </a:t>
            </a:r>
            <a:r>
              <a:rPr lang="es-ES" sz="1300" dirty="0" err="1">
                <a:latin typeface="Verdana" panose="020B0604030504040204" pitchFamily="34" charset="0"/>
                <a:ea typeface="Verdana" panose="020B0604030504040204" pitchFamily="34" charset="0"/>
                <a:cs typeface="Arial" panose="020B0604020202020204" pitchFamily="34" charset="0"/>
              </a:rPr>
              <a:t>considered</a:t>
            </a:r>
            <a:r>
              <a:rPr lang="es-ES" sz="1300" dirty="0">
                <a:latin typeface="Verdana" panose="020B0604030504040204" pitchFamily="34" charset="0"/>
                <a:ea typeface="Verdana" panose="020B0604030504040204" pitchFamily="34" charset="0"/>
                <a:cs typeface="Arial" panose="020B0604020202020204" pitchFamily="34" charset="0"/>
              </a:rPr>
              <a:t> a </a:t>
            </a:r>
            <a:r>
              <a:rPr lang="es-ES" sz="1300" dirty="0" err="1">
                <a:latin typeface="Verdana" panose="020B0604030504040204" pitchFamily="34" charset="0"/>
                <a:ea typeface="Verdana" panose="020B0604030504040204" pitchFamily="34" charset="0"/>
                <a:cs typeface="Arial" panose="020B0604020202020204" pitchFamily="34" charset="0"/>
              </a:rPr>
              <a:t>good</a:t>
            </a:r>
            <a:r>
              <a:rPr lang="es-ES" sz="1300" dirty="0">
                <a:latin typeface="Verdana" panose="020B0604030504040204" pitchFamily="34" charset="0"/>
                <a:ea typeface="Verdana" panose="020B0604030504040204" pitchFamily="34" charset="0"/>
                <a:cs typeface="Arial" panose="020B0604020202020204" pitchFamily="34" charset="0"/>
              </a:rPr>
              <a:t> </a:t>
            </a:r>
            <a:r>
              <a:rPr lang="es-ES" sz="1300" dirty="0" err="1">
                <a:latin typeface="Verdana" panose="020B0604030504040204" pitchFamily="34" charset="0"/>
                <a:ea typeface="Verdana" panose="020B0604030504040204" pitchFamily="34" charset="0"/>
                <a:cs typeface="Arial" panose="020B0604020202020204" pitchFamily="34" charset="0"/>
              </a:rPr>
              <a:t>guidance</a:t>
            </a:r>
            <a:r>
              <a:rPr lang="es-ES" sz="1300" dirty="0">
                <a:latin typeface="Verdana" panose="020B0604030504040204" pitchFamily="34" charset="0"/>
                <a:ea typeface="Verdana" panose="020B0604030504040204" pitchFamily="34" charset="0"/>
                <a:cs typeface="Arial" panose="020B0604020202020204" pitchFamily="34" charset="0"/>
              </a:rPr>
              <a:t> </a:t>
            </a:r>
            <a:r>
              <a:rPr lang="es-ES" sz="1300" dirty="0" err="1">
                <a:latin typeface="Verdana" panose="020B0604030504040204" pitchFamily="34" charset="0"/>
                <a:ea typeface="Verdana" panose="020B0604030504040204" pitchFamily="34" charset="0"/>
                <a:cs typeface="Arial" panose="020B0604020202020204" pitchFamily="34" charset="0"/>
              </a:rPr>
              <a:t>to</a:t>
            </a:r>
            <a:r>
              <a:rPr lang="es-ES" sz="1300" dirty="0">
                <a:latin typeface="Verdana" panose="020B0604030504040204" pitchFamily="34" charset="0"/>
                <a:ea typeface="Verdana" panose="020B0604030504040204" pitchFamily="34" charset="0"/>
                <a:cs typeface="Arial" panose="020B0604020202020204" pitchFamily="34" charset="0"/>
              </a:rPr>
              <a:t> </a:t>
            </a:r>
            <a:r>
              <a:rPr lang="es-ES" sz="1300" dirty="0" err="1">
                <a:latin typeface="Verdana" panose="020B0604030504040204" pitchFamily="34" charset="0"/>
                <a:ea typeface="Verdana" panose="020B0604030504040204" pitchFamily="34" charset="0"/>
                <a:cs typeface="Arial" panose="020B0604020202020204" pitchFamily="34" charset="0"/>
              </a:rPr>
              <a:t>know</a:t>
            </a:r>
            <a:r>
              <a:rPr lang="es-ES" sz="1300" dirty="0">
                <a:latin typeface="Verdana" panose="020B0604030504040204" pitchFamily="34" charset="0"/>
                <a:ea typeface="Verdana" panose="020B0604030504040204" pitchFamily="34" charset="0"/>
                <a:cs typeface="Arial" panose="020B0604020202020204" pitchFamily="34" charset="0"/>
              </a:rPr>
              <a:t> </a:t>
            </a:r>
            <a:r>
              <a:rPr lang="es-ES" sz="1300" dirty="0" err="1">
                <a:latin typeface="Verdana" panose="020B0604030504040204" pitchFamily="34" charset="0"/>
                <a:ea typeface="Verdana" panose="020B0604030504040204" pitchFamily="34" charset="0"/>
                <a:cs typeface="Arial" panose="020B0604020202020204" pitchFamily="34" charset="0"/>
              </a:rPr>
              <a:t>what</a:t>
            </a:r>
            <a:r>
              <a:rPr lang="es-ES" sz="1300" dirty="0">
                <a:latin typeface="Verdana" panose="020B0604030504040204" pitchFamily="34" charset="0"/>
                <a:ea typeface="Verdana" panose="020B0604030504040204" pitchFamily="34" charset="0"/>
                <a:cs typeface="Arial" panose="020B0604020202020204" pitchFamily="34" charset="0"/>
              </a:rPr>
              <a:t> </a:t>
            </a:r>
            <a:r>
              <a:rPr lang="es-ES" sz="1300" dirty="0" err="1">
                <a:latin typeface="Verdana" panose="020B0604030504040204" pitchFamily="34" charset="0"/>
                <a:ea typeface="Verdana" panose="020B0604030504040204" pitchFamily="34" charset="0"/>
                <a:cs typeface="Arial" panose="020B0604020202020204" pitchFamily="34" charset="0"/>
              </a:rPr>
              <a:t>needs</a:t>
            </a:r>
            <a:r>
              <a:rPr lang="es-ES" sz="1300" dirty="0">
                <a:latin typeface="Verdana" panose="020B0604030504040204" pitchFamily="34" charset="0"/>
                <a:ea typeface="Verdana" panose="020B0604030504040204" pitchFamily="34" charset="0"/>
                <a:cs typeface="Arial" panose="020B0604020202020204" pitchFamily="34" charset="0"/>
              </a:rPr>
              <a:t> are </a:t>
            </a:r>
            <a:r>
              <a:rPr lang="es-ES" sz="1300" dirty="0" err="1">
                <a:latin typeface="Verdana" panose="020B0604030504040204" pitchFamily="34" charset="0"/>
                <a:ea typeface="Verdana" panose="020B0604030504040204" pitchFamily="34" charset="0"/>
                <a:cs typeface="Arial" panose="020B0604020202020204" pitchFamily="34" charset="0"/>
              </a:rPr>
              <a:t>considered</a:t>
            </a:r>
            <a:r>
              <a:rPr lang="es-ES" sz="1300" dirty="0">
                <a:latin typeface="Verdana" panose="020B0604030504040204" pitchFamily="34" charset="0"/>
                <a:ea typeface="Verdana" panose="020B0604030504040204" pitchFamily="34" charset="0"/>
                <a:cs typeface="Arial" panose="020B0604020202020204" pitchFamily="34" charset="0"/>
              </a:rPr>
              <a:t>. </a:t>
            </a:r>
            <a:r>
              <a:rPr lang="en-GB" sz="1300" dirty="0">
                <a:latin typeface="Verdana" panose="020B0604030504040204" pitchFamily="34" charset="0"/>
                <a:ea typeface="Verdana" panose="020B0604030504040204" pitchFamily="34" charset="0"/>
                <a:cs typeface="Arial" panose="020B0604020202020204" pitchFamily="34" charset="0"/>
              </a:rPr>
              <a:t>A first draft extracting pertinent clauses from CEN CLC Guide 6 has been already discussed, a second re-elaborated draft will be discussed in September. </a:t>
            </a:r>
          </a:p>
          <a:p>
            <a:pPr marR="167064" lvl="2" algn="just">
              <a:lnSpc>
                <a:spcPct val="115000"/>
              </a:lnSpc>
              <a:spcAft>
                <a:spcPts val="1268"/>
              </a:spcAft>
            </a:pPr>
            <a:endParaRPr lang="en-GB" sz="1300" dirty="0">
              <a:latin typeface="Verdana" panose="020B0604030504040204" pitchFamily="34" charset="0"/>
              <a:ea typeface="Verdana" panose="020B0604030504040204" pitchFamily="34" charset="0"/>
              <a:cs typeface="Times New Roman" panose="02020603050405020304" pitchFamily="18" charset="0"/>
            </a:endParaRPr>
          </a:p>
          <a:p>
            <a:pPr marR="167064" lvl="2" algn="just">
              <a:lnSpc>
                <a:spcPct val="115000"/>
              </a:lnSpc>
              <a:spcBef>
                <a:spcPts val="312"/>
              </a:spcBef>
              <a:spcAft>
                <a:spcPts val="1268"/>
              </a:spcAft>
            </a:pPr>
            <a:endParaRPr lang="en-GB" sz="1300" dirty="0">
              <a:latin typeface="Verdana" panose="020B0604030504040204" pitchFamily="34" charset="0"/>
              <a:ea typeface="Verdana" panose="020B060403050404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48</a:t>
            </a:fld>
            <a:endParaRPr lang="en-GB"/>
          </a:p>
        </p:txBody>
      </p:sp>
    </p:spTree>
    <p:extLst>
      <p:ext uri="{BB962C8B-B14F-4D97-AF65-F5344CB8AC3E}">
        <p14:creationId xmlns:p14="http://schemas.microsoft.com/office/powerpoint/2010/main" val="3893421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endParaRPr lang="fr-BE" sz="1300" b="1" dirty="0">
              <a:solidFill>
                <a:schemeClr val="accent1"/>
              </a:solidFill>
              <a:latin typeface="Verdana" panose="020B0604030504040204" pitchFamily="34" charset="0"/>
              <a:ea typeface="Verdana" panose="020B0604030504040204" pitchFamily="34" charset="0"/>
            </a:endParaRPr>
          </a:p>
          <a:p>
            <a:r>
              <a:rPr lang="en-GB" sz="3000" b="1" dirty="0">
                <a:latin typeface="Verdana" panose="020B0604030504040204" pitchFamily="34" charset="0"/>
                <a:ea typeface="Verdana" panose="020B0604030504040204" pitchFamily="34" charset="0"/>
              </a:rPr>
              <a:t>5.1.16 </a:t>
            </a:r>
            <a:r>
              <a:rPr lang="en-GB" sz="3000" b="1" dirty="0">
                <a:latin typeface="Verdana" panose="020B0604030504040204" pitchFamily="34" charset="0"/>
                <a:ea typeface="Verdana" panose="020B0604030504040204" pitchFamily="34" charset="0"/>
                <a:cs typeface="Arial" panose="020B0604020202020204" pitchFamily="34" charset="0"/>
              </a:rPr>
              <a:t>Annex C “Touch screen devices for destination control systems” </a:t>
            </a:r>
          </a:p>
          <a:p>
            <a:endParaRPr lang="en-GB" sz="3000" b="1" dirty="0">
              <a:latin typeface="Verdana" panose="020B0604030504040204" pitchFamily="34" charset="0"/>
              <a:ea typeface="Verdana" panose="020B0604030504040204" pitchFamily="34" charset="0"/>
              <a:cs typeface="Arial" panose="020B0604020202020204" pitchFamily="34" charset="0"/>
            </a:endParaRPr>
          </a:p>
          <a:p>
            <a:r>
              <a:rPr lang="en-GB" sz="3000" dirty="0">
                <a:latin typeface="Verdana" panose="020B0604030504040204" pitchFamily="34" charset="0"/>
                <a:ea typeface="Verdana" panose="020B0604030504040204" pitchFamily="34" charset="0"/>
                <a:cs typeface="Arial" panose="020B0604020202020204" pitchFamily="34" charset="0"/>
              </a:rPr>
              <a:t>To be considered the easy use of the “accessibility button”, and the operation and easy use of the accessibility button with several functions for different users which may be critical for ease of use. Too many functions are covered now within one button which is confusing for different users such as: </a:t>
            </a:r>
          </a:p>
          <a:p>
            <a:pPr marR="167064" lvl="3">
              <a:lnSpc>
                <a:spcPct val="115000"/>
              </a:lnSpc>
              <a:spcAft>
                <a:spcPts val="317"/>
              </a:spcAft>
            </a:pPr>
            <a:endParaRPr lang="en-GB" sz="3000" dirty="0">
              <a:latin typeface="Verdana" panose="020B0604030504040204" pitchFamily="34" charset="0"/>
              <a:ea typeface="Verdana" panose="020B0604030504040204" pitchFamily="34" charset="0"/>
              <a:cs typeface="Arial" panose="020B0604020202020204" pitchFamily="34" charset="0"/>
            </a:endParaRPr>
          </a:p>
          <a:p>
            <a:pPr marR="167064" lvl="3">
              <a:lnSpc>
                <a:spcPct val="115000"/>
              </a:lnSpc>
              <a:spcAft>
                <a:spcPts val="317"/>
              </a:spcAft>
            </a:pPr>
            <a:endParaRPr lang="en-GB" sz="3000" dirty="0">
              <a:latin typeface="Verdana" panose="020B0604030504040204" pitchFamily="34" charset="0"/>
              <a:ea typeface="Verdana" panose="020B060403050404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49</a:t>
            </a:fld>
            <a:endParaRPr lang="en-GB"/>
          </a:p>
        </p:txBody>
      </p:sp>
    </p:spTree>
    <p:extLst>
      <p:ext uri="{BB962C8B-B14F-4D97-AF65-F5344CB8AC3E}">
        <p14:creationId xmlns:p14="http://schemas.microsoft.com/office/powerpoint/2010/main" val="106071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latin typeface="Verdana" panose="020B0604030504040204" pitchFamily="34" charset="0"/>
                <a:ea typeface="Verdana" panose="020B0604030504040204" pitchFamily="34" charset="0"/>
              </a:rPr>
              <a:t>Housekeeping Rules </a:t>
            </a:r>
          </a:p>
          <a:p>
            <a:pPr defTabSz="483078" eaLnBrk="0" fontAlgn="base" hangingPunct="0">
              <a:lnSpc>
                <a:spcPct val="150000"/>
              </a:lnSpc>
              <a:spcBef>
                <a:spcPts val="699"/>
              </a:spcBef>
              <a:spcAft>
                <a:spcPts val="699"/>
              </a:spcAft>
              <a:defRPr/>
            </a:pPr>
            <a:r>
              <a:rPr lang="en-GB" sz="3200" kern="0" dirty="0">
                <a:solidFill>
                  <a:prstClr val="black"/>
                </a:solidFill>
                <a:latin typeface="Verdana" panose="020B0604030504040204" pitchFamily="34" charset="0"/>
                <a:ea typeface="Verdana" panose="020B0604030504040204" pitchFamily="34" charset="0"/>
                <a:cs typeface="Arial" panose="020B0604020202020204" pitchFamily="34" charset="0"/>
              </a:rPr>
              <a:t>Accessibility:</a:t>
            </a:r>
          </a:p>
          <a:p>
            <a:pPr marL="483078" indent="-483078" defTabSz="483078" eaLnBrk="0" fontAlgn="base" hangingPunct="0">
              <a:lnSpc>
                <a:spcPct val="150000"/>
              </a:lnSpc>
              <a:spcBef>
                <a:spcPts val="699"/>
              </a:spcBef>
              <a:spcAft>
                <a:spcPts val="699"/>
              </a:spcAft>
              <a:buFont typeface="Arial" panose="020B0604020202020204" pitchFamily="34" charset="0"/>
              <a:buChar char="•"/>
              <a:defRPr/>
            </a:pPr>
            <a:r>
              <a:rPr lang="en-GB" sz="3200" kern="0" dirty="0">
                <a:solidFill>
                  <a:prstClr val="black"/>
                </a:solidFill>
                <a:latin typeface="Verdana" panose="020B0604030504040204" pitchFamily="34" charset="0"/>
                <a:ea typeface="Verdana" panose="020B0604030504040204" pitchFamily="34" charset="0"/>
                <a:cs typeface="Arial" panose="020B0604020202020204" pitchFamily="34" charset="0"/>
              </a:rPr>
              <a:t>Captioning (link in chat box)</a:t>
            </a:r>
          </a:p>
          <a:p>
            <a:pPr marL="483078" indent="-483078" defTabSz="483078" eaLnBrk="0" fontAlgn="base" hangingPunct="0">
              <a:lnSpc>
                <a:spcPct val="150000"/>
              </a:lnSpc>
              <a:spcBef>
                <a:spcPts val="699"/>
              </a:spcBef>
              <a:spcAft>
                <a:spcPts val="699"/>
              </a:spcAft>
              <a:buFont typeface="Arial" panose="020B0604020202020204" pitchFamily="34" charset="0"/>
              <a:buChar char="•"/>
              <a:defRPr/>
            </a:pPr>
            <a:r>
              <a:rPr lang="en-GB" sz="3200" kern="0" dirty="0">
                <a:solidFill>
                  <a:prstClr val="black"/>
                </a:solidFill>
                <a:latin typeface="Verdana" panose="020B0604030504040204" pitchFamily="34" charset="0"/>
                <a:ea typeface="Verdana" panose="020B0604030504040204" pitchFamily="34" charset="0"/>
                <a:cs typeface="Arial" panose="020B0604020202020204" pitchFamily="34" charset="0"/>
              </a:rPr>
              <a:t>Sign Language Interpretation</a:t>
            </a:r>
          </a:p>
          <a:p>
            <a:pPr marL="483078" indent="-483078" defTabSz="483078" eaLnBrk="0" fontAlgn="base" hangingPunct="0">
              <a:lnSpc>
                <a:spcPct val="150000"/>
              </a:lnSpc>
              <a:spcBef>
                <a:spcPts val="699"/>
              </a:spcBef>
              <a:spcAft>
                <a:spcPts val="699"/>
              </a:spcAft>
              <a:buFont typeface="Arial" panose="020B0604020202020204" pitchFamily="34" charset="0"/>
              <a:buChar char="•"/>
              <a:defRPr/>
            </a:pPr>
            <a:r>
              <a:rPr lang="en-GB" sz="3200" kern="0" dirty="0">
                <a:solidFill>
                  <a:prstClr val="black"/>
                </a:solidFill>
                <a:latin typeface="Verdana" panose="020B0604030504040204" pitchFamily="34" charset="0"/>
                <a:ea typeface="Verdana" panose="020B0604030504040204" pitchFamily="34" charset="0"/>
                <a:cs typeface="Arial" panose="020B0604020202020204" pitchFamily="34" charset="0"/>
              </a:rPr>
              <a:t>Handouts: download presentation </a:t>
            </a:r>
          </a:p>
          <a:p>
            <a:pPr defTabSz="483078" eaLnBrk="0" fontAlgn="base" hangingPunct="0">
              <a:lnSpc>
                <a:spcPct val="150000"/>
              </a:lnSpc>
              <a:spcBef>
                <a:spcPts val="699"/>
              </a:spcBef>
              <a:spcAft>
                <a:spcPts val="699"/>
              </a:spcAft>
              <a:defRPr/>
            </a:pPr>
            <a:r>
              <a:rPr lang="en-GB" sz="3200" kern="0" dirty="0">
                <a:solidFill>
                  <a:prstClr val="black"/>
                </a:solidFill>
                <a:latin typeface="Verdana" panose="020B0604030504040204" pitchFamily="34" charset="0"/>
                <a:ea typeface="Verdana" panose="020B0604030504040204" pitchFamily="34" charset="0"/>
                <a:cs typeface="Arial" panose="020B0604020202020204" pitchFamily="34" charset="0"/>
              </a:rPr>
              <a:t>Questions</a:t>
            </a:r>
          </a:p>
          <a:p>
            <a:pPr marL="483078" indent="-483078" defTabSz="483078" eaLnBrk="0" fontAlgn="base" hangingPunct="0">
              <a:lnSpc>
                <a:spcPct val="150000"/>
              </a:lnSpc>
              <a:spcBef>
                <a:spcPts val="699"/>
              </a:spcBef>
              <a:spcAft>
                <a:spcPts val="699"/>
              </a:spcAft>
              <a:buFont typeface="Arial" panose="020B0604020202020204" pitchFamily="34" charset="0"/>
              <a:buChar char="•"/>
              <a:defRPr/>
            </a:pPr>
            <a:r>
              <a:rPr lang="en-GB" sz="3200" kern="0" dirty="0">
                <a:solidFill>
                  <a:prstClr val="black"/>
                </a:solidFill>
                <a:latin typeface="Verdana" panose="020B0604030504040204" pitchFamily="34" charset="0"/>
                <a:ea typeface="Verdana" panose="020B0604030504040204" pitchFamily="34" charset="0"/>
                <a:cs typeface="Arial" panose="020B0604020202020204" pitchFamily="34" charset="0"/>
              </a:rPr>
              <a:t>Chat box: for technical issues</a:t>
            </a:r>
          </a:p>
          <a:p>
            <a:pPr marL="483078" indent="-483078" defTabSz="483078" eaLnBrk="0" fontAlgn="base" hangingPunct="0">
              <a:lnSpc>
                <a:spcPct val="150000"/>
              </a:lnSpc>
              <a:spcBef>
                <a:spcPts val="699"/>
              </a:spcBef>
              <a:spcAft>
                <a:spcPts val="699"/>
              </a:spcAft>
              <a:buFont typeface="Arial" panose="020B0604020202020204" pitchFamily="34" charset="0"/>
              <a:buChar char="•"/>
              <a:defRPr/>
            </a:pPr>
            <a:r>
              <a:rPr lang="en-GB" sz="3200" kern="0" dirty="0">
                <a:solidFill>
                  <a:prstClr val="black"/>
                </a:solidFill>
                <a:latin typeface="Verdana" panose="020B0604030504040204" pitchFamily="34" charset="0"/>
                <a:ea typeface="Verdana" panose="020B0604030504040204" pitchFamily="34" charset="0"/>
                <a:cs typeface="Arial" panose="020B0604020202020204" pitchFamily="34" charset="0"/>
              </a:rPr>
              <a:t>Question box: for questions on content</a:t>
            </a:r>
          </a:p>
          <a:p>
            <a:pPr defTabSz="483078" eaLnBrk="0" fontAlgn="base" hangingPunct="0">
              <a:lnSpc>
                <a:spcPct val="150000"/>
              </a:lnSpc>
              <a:spcBef>
                <a:spcPts val="699"/>
              </a:spcBef>
              <a:spcAft>
                <a:spcPts val="699"/>
              </a:spcAft>
              <a:defRPr/>
            </a:pPr>
            <a:r>
              <a:rPr lang="en-GB" sz="3200" kern="0" dirty="0">
                <a:solidFill>
                  <a:prstClr val="black"/>
                </a:solidFill>
                <a:latin typeface="Verdana" panose="020B0604030504040204" pitchFamily="34" charset="0"/>
                <a:ea typeface="Verdana" panose="020B0604030504040204" pitchFamily="34" charset="0"/>
                <a:cs typeface="Arial" panose="020B0604020202020204" pitchFamily="34" charset="0"/>
              </a:rPr>
              <a:t>Recording of webinar, transcript, and slides</a:t>
            </a:r>
            <a:endParaRPr lang="en-GB" dirty="0">
              <a:latin typeface="Verdana" panose="020B0604030504040204" pitchFamily="34" charset="0"/>
              <a:ea typeface="Verdana" panose="020B0604030504040204" pitchFamily="34" charset="0"/>
            </a:endParaRPr>
          </a:p>
          <a:p>
            <a:endParaRPr lang="en-GB" sz="1300"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5</a:t>
            </a:fld>
            <a:endParaRPr lang="en-GB" dirty="0"/>
          </a:p>
        </p:txBody>
      </p:sp>
    </p:spTree>
    <p:extLst>
      <p:ext uri="{BB962C8B-B14F-4D97-AF65-F5344CB8AC3E}">
        <p14:creationId xmlns:p14="http://schemas.microsoft.com/office/powerpoint/2010/main" val="27090539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cs typeface="Arial" panose="020B0604020202020204" pitchFamily="34" charset="0"/>
              </a:rPr>
              <a:t>- audio mode for starting the operation mode for blind users, </a:t>
            </a:r>
          </a:p>
          <a:p>
            <a:r>
              <a:rPr lang="en-GB" sz="1300" dirty="0">
                <a:latin typeface="Verdana" panose="020B0604030504040204" pitchFamily="34" charset="0"/>
                <a:ea typeface="Verdana" panose="020B0604030504040204" pitchFamily="34" charset="0"/>
                <a:cs typeface="Arial" panose="020B0604020202020204" pitchFamily="34" charset="0"/>
              </a:rPr>
              <a:t>- possibility to choose longer door dwell time, </a:t>
            </a:r>
          </a:p>
          <a:p>
            <a:r>
              <a:rPr lang="en-GB" sz="1300" dirty="0">
                <a:latin typeface="Verdana" panose="020B0604030504040204" pitchFamily="34" charset="0"/>
                <a:ea typeface="Verdana" panose="020B0604030504040204" pitchFamily="34" charset="0"/>
                <a:cs typeface="Arial" panose="020B0604020202020204" pitchFamily="34" charset="0"/>
              </a:rPr>
              <a:t>- possibility for enlarging fonts at the touch screen.</a:t>
            </a:r>
          </a:p>
          <a:p>
            <a:endParaRPr lang="en-GB" sz="1300" dirty="0">
              <a:solidFill>
                <a:srgbClr val="C00000"/>
              </a:solidFill>
              <a:latin typeface="Verdana" panose="020B0604030504040204" pitchFamily="34" charset="0"/>
              <a:ea typeface="Verdana" panose="020B0604030504040204" pitchFamily="34" charset="0"/>
              <a:cs typeface="Arial" panose="020B0604020202020204" pitchFamily="34" charset="0"/>
            </a:endParaRPr>
          </a:p>
          <a:p>
            <a:r>
              <a:rPr lang="en-GB" sz="1300" dirty="0">
                <a:solidFill>
                  <a:srgbClr val="C00000"/>
                </a:solidFill>
                <a:latin typeface="Verdana" panose="020B0604030504040204" pitchFamily="34" charset="0"/>
                <a:ea typeface="Verdana" panose="020B0604030504040204" pitchFamily="34" charset="0"/>
                <a:cs typeface="Arial" panose="020B0604020202020204" pitchFamily="34" charset="0"/>
              </a:rPr>
              <a:t>Under discussion: not clear how the accessibility button will work</a:t>
            </a:r>
            <a:endParaRPr lang="it-IT" sz="1300" dirty="0">
              <a:latin typeface="Verdana" panose="020B0604030504040204" pitchFamily="34" charset="0"/>
              <a:ea typeface="Verdana" panose="020B0604030504040204" pitchFamily="34" charset="0"/>
            </a:endParaRPr>
          </a:p>
          <a:p>
            <a:pPr marR="167064" lvl="3">
              <a:lnSpc>
                <a:spcPct val="115000"/>
              </a:lnSpc>
              <a:spcAft>
                <a:spcPts val="317"/>
              </a:spcAft>
            </a:pPr>
            <a:endParaRPr lang="en-GB" sz="1300" dirty="0">
              <a:latin typeface="Verdana" panose="020B0604030504040204" pitchFamily="34" charset="0"/>
              <a:ea typeface="Verdana" panose="020B0604030504040204" pitchFamily="34" charset="0"/>
              <a:cs typeface="Arial" panose="020B0604020202020204" pitchFamily="34" charset="0"/>
            </a:endParaRPr>
          </a:p>
          <a:p>
            <a:pPr marR="167064" lvl="3">
              <a:lnSpc>
                <a:spcPct val="115000"/>
              </a:lnSpc>
              <a:spcAft>
                <a:spcPts val="317"/>
              </a:spcAft>
            </a:pPr>
            <a:endParaRPr lang="en-GB" sz="1300" dirty="0">
              <a:latin typeface="Verdana" panose="020B0604030504040204" pitchFamily="34" charset="0"/>
              <a:ea typeface="Verdana" panose="020B060403050404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50</a:t>
            </a:fld>
            <a:endParaRPr lang="en-GB"/>
          </a:p>
        </p:txBody>
      </p:sp>
    </p:spTree>
    <p:extLst>
      <p:ext uri="{BB962C8B-B14F-4D97-AF65-F5344CB8AC3E}">
        <p14:creationId xmlns:p14="http://schemas.microsoft.com/office/powerpoint/2010/main" val="3419365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endParaRPr lang="it-IT" sz="1300" b="1" dirty="0">
              <a:solidFill>
                <a:srgbClr val="0070C0"/>
              </a:solidFill>
              <a:latin typeface="Verdana" panose="020B0604030504040204" pitchFamily="34" charset="0"/>
              <a:ea typeface="Verdana" panose="020B0604030504040204" pitchFamily="34" charset="0"/>
              <a:cs typeface="Arial" panose="020B0604020202020204" pitchFamily="34" charset="0"/>
            </a:endParaRPr>
          </a:p>
          <a:p>
            <a:r>
              <a:rPr lang="en-GB" sz="1400" dirty="0">
                <a:latin typeface="Verdana" panose="020B0604030504040204" pitchFamily="34" charset="0"/>
                <a:ea typeface="Verdana" panose="020B0604030504040204" pitchFamily="34" charset="0"/>
                <a:cs typeface="Arial" panose="020B0604020202020204" pitchFamily="34" charset="0"/>
              </a:rPr>
              <a:t>For achieving the multiple sense principle, the standard doesn’t have to suggest precise components/devices commonly used already. Technical solutions are already on the market: the products most frequently chosen by the lift’s manufacturers will open new possibilities to guarantee a wider and cheaper product to guarantee accessibility to all. </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p>
            <a:pPr marR="167064" lvl="2">
              <a:lnSpc>
                <a:spcPct val="115000"/>
              </a:lnSpc>
              <a:spcBef>
                <a:spcPts val="312"/>
              </a:spcBef>
              <a:spcAft>
                <a:spcPts val="1268"/>
              </a:spcAft>
            </a:pPr>
            <a:endParaRPr lang="en-GB" sz="1300" dirty="0">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To</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be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discussed</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pratical</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examples</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would</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be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very</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useful</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It</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is</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necessary</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to</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provide</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different</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modality</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of use, in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order</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to</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cover</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as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many</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as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possible</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different</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r>
              <a:rPr lang="es-ES" sz="1200" dirty="0" err="1">
                <a:solidFill>
                  <a:schemeClr val="accent4"/>
                </a:solidFill>
                <a:latin typeface="Verdana" panose="020B0604030504040204" pitchFamily="34" charset="0"/>
                <a:ea typeface="Verdana" panose="020B0604030504040204" pitchFamily="34" charset="0"/>
                <a:cs typeface="Arial" panose="020B0604020202020204" pitchFamily="34" charset="0"/>
              </a:rPr>
              <a:t>needs</a:t>
            </a:r>
            <a:r>
              <a:rPr lang="es-ES" sz="1200" dirty="0">
                <a:solidFill>
                  <a:schemeClr val="accent4"/>
                </a:solidFill>
                <a:latin typeface="Verdana" panose="020B0604030504040204" pitchFamily="34" charset="0"/>
                <a:ea typeface="Verdana" panose="020B0604030504040204" pitchFamily="34" charset="0"/>
                <a:cs typeface="Arial" panose="020B0604020202020204" pitchFamily="34" charset="0"/>
              </a:rPr>
              <a:t>. </a:t>
            </a:r>
            <a:endParaRPr lang="en-GB" sz="1200" dirty="0">
              <a:solidFill>
                <a:schemeClr val="accent4"/>
              </a:solidFill>
              <a:latin typeface="Verdana" panose="020B0604030504040204" pitchFamily="34" charset="0"/>
              <a:ea typeface="Verdana" panose="020B060403050404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51</a:t>
            </a:fld>
            <a:endParaRPr lang="en-GB"/>
          </a:p>
        </p:txBody>
      </p:sp>
    </p:spTree>
    <p:extLst>
      <p:ext uri="{BB962C8B-B14F-4D97-AF65-F5344CB8AC3E}">
        <p14:creationId xmlns:p14="http://schemas.microsoft.com/office/powerpoint/2010/main" val="2499425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endParaRPr lang="it-IT" dirty="0"/>
          </a:p>
          <a:p>
            <a:r>
              <a:rPr lang="en-GB" sz="1300" dirty="0">
                <a:latin typeface="Verdana" panose="020B0604030504040204" pitchFamily="34" charset="0"/>
                <a:ea typeface="Verdana" panose="020B0604030504040204" pitchFamily="34" charset="0"/>
                <a:cs typeface="Verdana" panose="020B0604030504040204" pitchFamily="34" charset="0"/>
              </a:rPr>
              <a:t>The convenor stated: </a:t>
            </a:r>
            <a:r>
              <a:rPr lang="en-GB" sz="1300" b="1" dirty="0">
                <a:latin typeface="Verdana" panose="020B0604030504040204" pitchFamily="34" charset="0"/>
                <a:ea typeface="Verdana" panose="020B0604030504040204" pitchFamily="34" charset="0"/>
              </a:rPr>
              <a:t>ANEC Position Paper </a:t>
            </a:r>
            <a:r>
              <a:rPr lang="en-GB" sz="1300" dirty="0">
                <a:latin typeface="Verdana" panose="020B0604030504040204" pitchFamily="34" charset="0"/>
                <a:ea typeface="Verdana" panose="020B0604030504040204" pitchFamily="34" charset="0"/>
                <a:cs typeface="Verdana" panose="020B0604030504040204" pitchFamily="34" charset="0"/>
              </a:rPr>
              <a:t>is a good summary of regulations and other references, which “may” be considered in the work of WG7. He </a:t>
            </a:r>
            <a:r>
              <a:rPr lang="it-IT" sz="1300" dirty="0">
                <a:latin typeface="Verdana" panose="020B0604030504040204" pitchFamily="34" charset="0"/>
                <a:ea typeface="Verdana" panose="020B0604030504040204" pitchFamily="34" charset="0"/>
                <a:cs typeface="Verdana" panose="020B0604030504040204" pitchFamily="34" charset="0"/>
              </a:rPr>
              <a:t>underlined that:</a:t>
            </a:r>
          </a:p>
          <a:p>
            <a:endParaRPr lang="it-IT" sz="1300" dirty="0">
              <a:latin typeface="Verdana" panose="020B0604030504040204" pitchFamily="34" charset="0"/>
              <a:ea typeface="Verdana" panose="020B0604030504040204" pitchFamily="34" charset="0"/>
            </a:endParaRPr>
          </a:p>
          <a:p>
            <a:pPr marL="362308" indent="-362308">
              <a:buFont typeface="Symbol" panose="05050102010706020507" pitchFamily="18" charset="2"/>
              <a:buChar char=""/>
            </a:pPr>
            <a:r>
              <a:rPr lang="en-GB" sz="1300" dirty="0">
                <a:latin typeface="Verdana" panose="020B0604030504040204" pitchFamily="34" charset="0"/>
                <a:ea typeface="Verdana" panose="020B0604030504040204" pitchFamily="34" charset="0"/>
                <a:cs typeface="Verdana" panose="020B0604030504040204" pitchFamily="34" charset="0"/>
              </a:rPr>
              <a:t>The only binding references for EN 81-70 are the Lifts Directive and the standardization mandate under this directive and the CEN/CENELEC guide 6.</a:t>
            </a:r>
          </a:p>
          <a:p>
            <a:pPr lvl="0"/>
            <a:endParaRPr lang="en-GB" sz="1300" dirty="0">
              <a:latin typeface="Verdana" panose="020B0604030504040204" pitchFamily="34" charset="0"/>
              <a:ea typeface="Verdana" panose="020B0604030504040204" pitchFamily="34" charset="0"/>
              <a:cs typeface="Verdana" panose="020B0604030504040204" pitchFamily="34" charset="0"/>
            </a:endParaRPr>
          </a:p>
          <a:p>
            <a:pPr marL="362308" indent="-362308">
              <a:buFont typeface="Symbol" panose="05050102010706020507" pitchFamily="18" charset="2"/>
              <a:buChar char=""/>
            </a:pPr>
            <a:r>
              <a:rPr lang="en-GB" sz="1300" dirty="0">
                <a:latin typeface="Verdana" panose="020B0604030504040204" pitchFamily="34" charset="0"/>
                <a:ea typeface="Verdana" panose="020B0604030504040204" pitchFamily="34" charset="0"/>
                <a:cs typeface="Verdana" panose="020B0604030504040204" pitchFamily="34" charset="0"/>
              </a:rPr>
              <a:t>Whether all lifts have to be accessible to users with </a:t>
            </a:r>
            <a:r>
              <a:rPr lang="en-GB" sz="1300" b="1" dirty="0">
                <a:latin typeface="Verdana" panose="020B0604030504040204" pitchFamily="34" charset="0"/>
                <a:ea typeface="Verdana" panose="020B0604030504040204" pitchFamily="34" charset="0"/>
                <a:cs typeface="Verdana" panose="020B0604030504040204" pitchFamily="34" charset="0"/>
              </a:rPr>
              <a:t>disability, it is not required in the Lifts Directive</a:t>
            </a:r>
            <a:r>
              <a:rPr lang="en-GB" sz="1300" dirty="0">
                <a:latin typeface="Verdana" panose="020B0604030504040204" pitchFamily="34" charset="0"/>
                <a:ea typeface="Verdana" panose="020B0604030504040204" pitchFamily="34" charset="0"/>
                <a:cs typeface="Verdana" panose="020B0604030504040204" pitchFamily="34" charset="0"/>
              </a:rPr>
              <a:t>. </a:t>
            </a:r>
            <a:r>
              <a:rPr lang="en-GB" sz="1400" dirty="0">
                <a:solidFill>
                  <a:schemeClr val="accent4"/>
                </a:solidFill>
                <a:latin typeface="Verdana" panose="020B0604030504040204" pitchFamily="34" charset="0"/>
                <a:ea typeface="Verdana" panose="020B0604030504040204" pitchFamily="34" charset="0"/>
                <a:cs typeface="Arial" panose="020B0604020202020204" pitchFamily="34" charset="0"/>
              </a:rPr>
              <a:t>Guide to Application of the Lifts Directive: it is up to national building regulations to specify which lifts have to be accessible.</a:t>
            </a:r>
            <a:endParaRPr lang="en-GB" sz="1300" dirty="0">
              <a:solidFill>
                <a:schemeClr val="accent4"/>
              </a:solidFill>
              <a:highlight>
                <a:srgbClr val="00FFFF"/>
              </a:highlight>
              <a:latin typeface="Verdana" panose="020B0604030504040204" pitchFamily="34" charset="0"/>
              <a:ea typeface="Verdana" panose="020B060403050404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52</a:t>
            </a:fld>
            <a:endParaRPr lang="en-GB"/>
          </a:p>
        </p:txBody>
      </p:sp>
    </p:spTree>
    <p:extLst>
      <p:ext uri="{BB962C8B-B14F-4D97-AF65-F5344CB8AC3E}">
        <p14:creationId xmlns:p14="http://schemas.microsoft.com/office/powerpoint/2010/main" val="802606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ANEC POSITION PAPER (21 May 2021)</a:t>
            </a:r>
          </a:p>
          <a:p>
            <a:r>
              <a:rPr lang="fr-BE" sz="1300" dirty="0">
                <a:solidFill>
                  <a:schemeClr val="accent1"/>
                </a:solidFill>
                <a:latin typeface="Verdana" panose="020B0604030504040204" pitchFamily="34" charset="0"/>
                <a:ea typeface="Verdana" panose="020B0604030504040204" pitchFamily="34" charset="0"/>
              </a:rPr>
              <a:t> </a:t>
            </a:r>
            <a:endParaRPr lang="fr-FR" sz="1300" dirty="0">
              <a:solidFill>
                <a:schemeClr val="accent1"/>
              </a:solidFill>
              <a:latin typeface="Verdana" panose="020B0604030504040204" pitchFamily="34" charset="0"/>
              <a:ea typeface="Verdana" panose="020B0604030504040204" pitchFamily="34" charset="0"/>
            </a:endParaRPr>
          </a:p>
          <a:p>
            <a:endParaRPr lang="it-IT" dirty="0"/>
          </a:p>
          <a:p>
            <a:pPr lvl="0"/>
            <a:r>
              <a:rPr lang="en-GB" sz="1300" b="1" dirty="0">
                <a:latin typeface="Verdana" panose="020B0604030504040204" pitchFamily="34" charset="0"/>
                <a:ea typeface="Verdana" panose="020B0604030504040204" pitchFamily="34" charset="0"/>
              </a:rPr>
              <a:t>Any actions?</a:t>
            </a:r>
          </a:p>
          <a:p>
            <a:pPr lvl="0"/>
            <a:endParaRPr lang="en-GB" sz="1300" b="1" dirty="0">
              <a:latin typeface="Verdana" panose="020B0604030504040204" pitchFamily="34" charset="0"/>
              <a:ea typeface="Verdana" panose="020B0604030504040204" pitchFamily="34" charset="0"/>
            </a:endParaRPr>
          </a:p>
          <a:p>
            <a:pPr marL="301923" indent="-301923">
              <a:buFont typeface="Arial" panose="020B0604020202020204" pitchFamily="34" charset="0"/>
              <a:buChar char="•"/>
            </a:pPr>
            <a:r>
              <a:rPr lang="en-GB" sz="1300" dirty="0">
                <a:latin typeface="Verdana" panose="020B0604030504040204" pitchFamily="34" charset="0"/>
                <a:ea typeface="Verdana" panose="020B0604030504040204" pitchFamily="34" charset="0"/>
              </a:rPr>
              <a:t>To involve new members to be active in the group for the next technical revision? </a:t>
            </a:r>
          </a:p>
          <a:p>
            <a:pPr marL="301923" indent="-301923">
              <a:buFont typeface="Arial" panose="020B0604020202020204" pitchFamily="34" charset="0"/>
              <a:buChar char="•"/>
            </a:pPr>
            <a:r>
              <a:rPr lang="en-GB" sz="1300" dirty="0">
                <a:latin typeface="Verdana" panose="020B0604030504040204" pitchFamily="34" charset="0"/>
                <a:ea typeface="Verdana" panose="020B0604030504040204" pitchFamily="34" charset="0"/>
              </a:rPr>
              <a:t>To organise a coordination meeting with CEN/TC 10 and CCMC to clarify these open questions?</a:t>
            </a:r>
            <a:endParaRPr lang="it-IT" sz="1300" dirty="0">
              <a:latin typeface="Verdana" panose="020B0604030504040204" pitchFamily="34" charset="0"/>
              <a:ea typeface="Verdana" panose="020B060403050404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53</a:t>
            </a:fld>
            <a:endParaRPr lang="en-GB"/>
          </a:p>
        </p:txBody>
      </p:sp>
    </p:spTree>
    <p:extLst>
      <p:ext uri="{BB962C8B-B14F-4D97-AF65-F5344CB8AC3E}">
        <p14:creationId xmlns:p14="http://schemas.microsoft.com/office/powerpoint/2010/main" val="1234336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300" b="1" dirty="0">
                <a:solidFill>
                  <a:srgbClr val="0070C0"/>
                </a:solidFill>
                <a:latin typeface="Verdana" panose="020B0604030504040204" pitchFamily="34" charset="0"/>
                <a:ea typeface="Verdana" panose="020B0604030504040204" pitchFamily="34" charset="0"/>
              </a:rPr>
              <a:t>A</a:t>
            </a:r>
            <a:r>
              <a:rPr lang="en-GB" sz="1300" b="1" dirty="0" err="1">
                <a:solidFill>
                  <a:srgbClr val="0070C0"/>
                </a:solidFill>
                <a:latin typeface="Verdana" panose="020B0604030504040204" pitchFamily="34" charset="0"/>
                <a:ea typeface="Verdana" panose="020B0604030504040204" pitchFamily="34" charset="0"/>
              </a:rPr>
              <a:t>ccessibility</a:t>
            </a:r>
            <a:r>
              <a:rPr lang="en-GB" sz="1300" b="1" dirty="0">
                <a:solidFill>
                  <a:srgbClr val="0070C0"/>
                </a:solidFill>
                <a:latin typeface="Verdana" panose="020B0604030504040204" pitchFamily="34" charset="0"/>
                <a:ea typeface="Verdana" panose="020B0604030504040204" pitchFamily="34" charset="0"/>
              </a:rPr>
              <a:t> of lifts </a:t>
            </a:r>
            <a:r>
              <a:rPr lang="fr-BE" sz="1300" b="1" dirty="0">
                <a:solidFill>
                  <a:srgbClr val="0070C0"/>
                </a:solidFill>
                <a:latin typeface="Verdana" panose="020B0604030504040204" pitchFamily="34" charset="0"/>
                <a:ea typeface="Verdana" panose="020B0604030504040204" pitchFamily="34" charset="0"/>
              </a:rPr>
              <a:t>| </a:t>
            </a:r>
            <a:r>
              <a:rPr lang="en-GB" sz="1300" b="1" dirty="0">
                <a:solidFill>
                  <a:srgbClr val="0070C0"/>
                </a:solidFill>
                <a:latin typeface="Verdana" panose="020B0604030504040204" pitchFamily="34" charset="0"/>
                <a:ea typeface="Verdana" panose="020B0604030504040204" pitchFamily="34" charset="0"/>
              </a:rPr>
              <a:t>CEN/TC 10 WG 7 </a:t>
            </a:r>
          </a:p>
          <a:p>
            <a:r>
              <a:rPr lang="it-IT" sz="1300" b="1" dirty="0">
                <a:solidFill>
                  <a:srgbClr val="0070C0"/>
                </a:solidFill>
                <a:latin typeface="Verdana" panose="020B0604030504040204" pitchFamily="34" charset="0"/>
                <a:ea typeface="Verdana" panose="020B0604030504040204" pitchFamily="34" charset="0"/>
              </a:rPr>
              <a:t>Meetings</a:t>
            </a:r>
          </a:p>
          <a:p>
            <a:endParaRPr lang="fr-FR" sz="1300" dirty="0">
              <a:solidFill>
                <a:schemeClr val="accent1"/>
              </a:solidFill>
              <a:latin typeface="Verdana" panose="020B0604030504040204" pitchFamily="34" charset="0"/>
              <a:ea typeface="Verdana" panose="020B0604030504040204" pitchFamily="34" charset="0"/>
            </a:endParaRPr>
          </a:p>
          <a:p>
            <a:pPr marL="374050" algn="just" fontAlgn="base" hangingPunct="0"/>
            <a:endParaRPr lang="it-IT" sz="1300" dirty="0">
              <a:latin typeface="Verdana" panose="020B0604030504040204" pitchFamily="34" charset="0"/>
              <a:ea typeface="Verdana" panose="020B0604030504040204" pitchFamily="34" charset="0"/>
              <a:cs typeface="Open Sans" panose="020B0606030504020204" pitchFamily="34" charset="0"/>
            </a:endParaRPr>
          </a:p>
          <a:p>
            <a:pPr algn="just" fontAlgn="base" hangingPunct="0"/>
            <a:r>
              <a:rPr lang="en-GB" sz="1300" dirty="0">
                <a:latin typeface="Verdana" panose="020B0604030504040204" pitchFamily="34" charset="0"/>
                <a:ea typeface="Verdana" panose="020B0604030504040204" pitchFamily="34" charset="0"/>
                <a:cs typeface="Open Sans" panose="020B0606030504020204" pitchFamily="34" charset="0"/>
              </a:rPr>
              <a:t>CEN/TC 10 General meeting: </a:t>
            </a:r>
          </a:p>
          <a:p>
            <a:pPr marL="362308" indent="-362308" algn="just" fontAlgn="base" hangingPunct="0">
              <a:buFont typeface="Arial" panose="020B0604020202020204" pitchFamily="34" charset="0"/>
              <a:buChar char="•"/>
            </a:pPr>
            <a:r>
              <a:rPr lang="en-GB" sz="1300" dirty="0">
                <a:solidFill>
                  <a:srgbClr val="FF0000"/>
                </a:solidFill>
                <a:latin typeface="Verdana" panose="020B0604030504040204" pitchFamily="34" charset="0"/>
                <a:ea typeface="Verdana" panose="020B0604030504040204" pitchFamily="34" charset="0"/>
                <a:cs typeface="Open Sans" panose="020B0606030504020204" pitchFamily="34" charset="0"/>
              </a:rPr>
              <a:t>1</a:t>
            </a:r>
            <a:r>
              <a:rPr lang="en-GB" sz="1300" baseline="30000" dirty="0">
                <a:solidFill>
                  <a:srgbClr val="FF0000"/>
                </a:solidFill>
                <a:latin typeface="Verdana" panose="020B0604030504040204" pitchFamily="34" charset="0"/>
                <a:ea typeface="Verdana" panose="020B0604030504040204" pitchFamily="34" charset="0"/>
                <a:cs typeface="Open Sans" panose="020B0606030504020204" pitchFamily="34" charset="0"/>
              </a:rPr>
              <a:t> </a:t>
            </a:r>
            <a:r>
              <a:rPr lang="en-GB" sz="1300" dirty="0">
                <a:solidFill>
                  <a:srgbClr val="FF0000"/>
                </a:solidFill>
                <a:latin typeface="Verdana" panose="020B0604030504040204" pitchFamily="34" charset="0"/>
                <a:ea typeface="Verdana" panose="020B0604030504040204" pitchFamily="34" charset="0"/>
                <a:cs typeface="Open Sans" panose="020B0606030504020204" pitchFamily="34" charset="0"/>
              </a:rPr>
              <a:t>December 2022 (Paris)</a:t>
            </a:r>
          </a:p>
          <a:p>
            <a:pPr marL="362308" indent="-362308" algn="just" fontAlgn="base" hangingPunct="0">
              <a:buFont typeface="Symbol" panose="05050102010706020507" pitchFamily="18" charset="2"/>
              <a:buChar char=""/>
            </a:pPr>
            <a:endParaRPr lang="en-GB" sz="1300" dirty="0">
              <a:latin typeface="Verdana" panose="020B0604030504040204" pitchFamily="34" charset="0"/>
              <a:ea typeface="Verdana" panose="020B0604030504040204" pitchFamily="34" charset="0"/>
              <a:cs typeface="Open Sans" panose="020B0606030504020204" pitchFamily="34" charset="0"/>
            </a:endParaRPr>
          </a:p>
          <a:p>
            <a:pPr lvl="0" algn="just" fontAlgn="base" hangingPunct="0"/>
            <a:r>
              <a:rPr lang="en-GB" sz="1300" dirty="0">
                <a:latin typeface="Verdana" panose="020B0604030504040204" pitchFamily="34" charset="0"/>
                <a:ea typeface="Verdana" panose="020B0604030504040204" pitchFamily="34" charset="0"/>
                <a:cs typeface="Open Sans" panose="020B0606030504020204" pitchFamily="34" charset="0"/>
              </a:rPr>
              <a:t>CEN/TC 10 WG 7 </a:t>
            </a:r>
            <a:r>
              <a:rPr lang="es-ES" sz="1300" dirty="0" err="1">
                <a:latin typeface="Verdana" panose="020B0604030504040204" pitchFamily="34" charset="0"/>
                <a:ea typeface="Verdana" panose="020B0604030504040204" pitchFamily="34" charset="0"/>
                <a:cs typeface="Open Sans" panose="020B0606030504020204" pitchFamily="34" charset="0"/>
              </a:rPr>
              <a:t>on</a:t>
            </a:r>
            <a:r>
              <a:rPr lang="es-ES" sz="1300" dirty="0">
                <a:latin typeface="Verdana" panose="020B0604030504040204" pitchFamily="34" charset="0"/>
                <a:ea typeface="Verdana" panose="020B0604030504040204" pitchFamily="34" charset="0"/>
                <a:cs typeface="Open Sans" panose="020B0606030504020204" pitchFamily="34" charset="0"/>
              </a:rPr>
              <a:t> </a:t>
            </a:r>
            <a:r>
              <a:rPr lang="es-ES" sz="1300" dirty="0" err="1">
                <a:latin typeface="Verdana" panose="020B0604030504040204" pitchFamily="34" charset="0"/>
                <a:ea typeface="Verdana" panose="020B0604030504040204" pitchFamily="34" charset="0"/>
                <a:cs typeface="Open Sans" panose="020B0606030504020204" pitchFamily="34" charset="0"/>
              </a:rPr>
              <a:t>revision</a:t>
            </a:r>
            <a:r>
              <a:rPr lang="es-ES" sz="1300" dirty="0">
                <a:latin typeface="Verdana" panose="020B0604030504040204" pitchFamily="34" charset="0"/>
                <a:ea typeface="Verdana" panose="020B0604030504040204" pitchFamily="34" charset="0"/>
                <a:cs typeface="Open Sans" panose="020B0606030504020204" pitchFamily="34" charset="0"/>
              </a:rPr>
              <a:t> of EN 81-70: </a:t>
            </a:r>
          </a:p>
          <a:p>
            <a:pPr marL="362308" indent="-362308" algn="just" fontAlgn="base" hangingPunct="0">
              <a:buFont typeface="Arial" panose="020B0604020202020204" pitchFamily="34" charset="0"/>
              <a:buChar char="•"/>
            </a:pPr>
            <a:r>
              <a:rPr lang="es-ES" sz="1300" dirty="0">
                <a:latin typeface="Verdana" panose="020B0604030504040204" pitchFamily="34" charset="0"/>
                <a:ea typeface="Verdana" panose="020B0604030504040204" pitchFamily="34" charset="0"/>
                <a:cs typeface="Open Sans" panose="020B0606030504020204" pitchFamily="34" charset="0"/>
              </a:rPr>
              <a:t>4-5 April 2022 (On-line), </a:t>
            </a:r>
          </a:p>
          <a:p>
            <a:pPr marL="362308" indent="-362308" algn="just" fontAlgn="base" hangingPunct="0">
              <a:buFont typeface="Arial" panose="020B0604020202020204" pitchFamily="34" charset="0"/>
              <a:buChar char="•"/>
            </a:pPr>
            <a:r>
              <a:rPr lang="es-ES" sz="1300" dirty="0">
                <a:latin typeface="Verdana" panose="020B0604030504040204" pitchFamily="34" charset="0"/>
                <a:ea typeface="Verdana" panose="020B0604030504040204" pitchFamily="34" charset="0"/>
                <a:cs typeface="Open Sans" panose="020B0606030504020204" pitchFamily="34" charset="0"/>
              </a:rPr>
              <a:t>14-15 June 2022 (</a:t>
            </a:r>
            <a:r>
              <a:rPr lang="es-ES" sz="1300" dirty="0" err="1">
                <a:latin typeface="Verdana" panose="020B0604030504040204" pitchFamily="34" charset="0"/>
                <a:ea typeface="Verdana" panose="020B0604030504040204" pitchFamily="34" charset="0"/>
                <a:cs typeface="Open Sans" panose="020B0606030504020204" pitchFamily="34" charset="0"/>
              </a:rPr>
              <a:t>Hybrid</a:t>
            </a:r>
            <a:r>
              <a:rPr lang="es-ES" sz="1300" dirty="0">
                <a:latin typeface="Verdana" panose="020B0604030504040204" pitchFamily="34" charset="0"/>
                <a:ea typeface="Verdana" panose="020B0604030504040204" pitchFamily="34" charset="0"/>
                <a:cs typeface="Open Sans" panose="020B0606030504020204" pitchFamily="34" charset="0"/>
              </a:rPr>
              <a:t>), </a:t>
            </a:r>
          </a:p>
          <a:p>
            <a:pPr marL="362308" indent="-362308" algn="just" fontAlgn="base" hangingPunct="0">
              <a:buFont typeface="Arial" panose="020B0604020202020204" pitchFamily="34" charset="0"/>
              <a:buChar char="•"/>
            </a:pPr>
            <a:r>
              <a:rPr lang="es-ES" sz="1300" dirty="0">
                <a:solidFill>
                  <a:srgbClr val="FF0000"/>
                </a:solidFill>
                <a:latin typeface="Verdana" panose="020B0604030504040204" pitchFamily="34" charset="0"/>
                <a:ea typeface="Verdana" panose="020B0604030504040204" pitchFamily="34" charset="0"/>
                <a:cs typeface="Open Sans" panose="020B0606030504020204" pitchFamily="34" charset="0"/>
              </a:rPr>
              <a:t>29-30 </a:t>
            </a:r>
            <a:r>
              <a:rPr lang="es-ES" sz="1300" dirty="0" err="1">
                <a:solidFill>
                  <a:srgbClr val="FF0000"/>
                </a:solidFill>
                <a:latin typeface="Verdana" panose="020B0604030504040204" pitchFamily="34" charset="0"/>
                <a:ea typeface="Verdana" panose="020B0604030504040204" pitchFamily="34" charset="0"/>
                <a:cs typeface="Open Sans" panose="020B0606030504020204" pitchFamily="34" charset="0"/>
              </a:rPr>
              <a:t>September</a:t>
            </a:r>
            <a:r>
              <a:rPr lang="es-ES" sz="1300" dirty="0">
                <a:solidFill>
                  <a:srgbClr val="FF0000"/>
                </a:solidFill>
                <a:latin typeface="Verdana" panose="020B0604030504040204" pitchFamily="34" charset="0"/>
                <a:ea typeface="Verdana" panose="020B0604030504040204" pitchFamily="34" charset="0"/>
                <a:cs typeface="Open Sans" panose="020B0606030504020204" pitchFamily="34" charset="0"/>
              </a:rPr>
              <a:t> 2022 (Milano).</a:t>
            </a:r>
          </a:p>
          <a:p>
            <a:pPr marL="362308" indent="-362308" algn="just" fontAlgn="base" hangingPunct="0">
              <a:buFont typeface="Symbol" panose="05050102010706020507" pitchFamily="18" charset="2"/>
              <a:buChar char=""/>
            </a:pPr>
            <a:endParaRPr lang="es-ES" sz="1300" dirty="0">
              <a:latin typeface="Verdana" panose="020B0604030504040204" pitchFamily="34" charset="0"/>
              <a:ea typeface="Verdana" panose="020B0604030504040204" pitchFamily="34" charset="0"/>
              <a:cs typeface="Open Sans" panose="020B0606030504020204" pitchFamily="34" charset="0"/>
            </a:endParaRPr>
          </a:p>
          <a:p>
            <a:pPr lvl="0" algn="just" fontAlgn="base" hangingPunct="0"/>
            <a:endParaRPr lang="it-IT" sz="1300" dirty="0">
              <a:latin typeface="Verdana" panose="020B0604030504040204" pitchFamily="34" charset="0"/>
              <a:ea typeface="Verdana" panose="020B0604030504040204" pitchFamily="34" charset="0"/>
              <a:cs typeface="Open Sans" panose="020B0606030504020204" pitchFamily="34" charset="0"/>
            </a:endParaRPr>
          </a:p>
          <a:p>
            <a:endParaRPr lang="it-IT" sz="1300" dirty="0">
              <a:latin typeface="Calibri" panose="020F0502020204030204" pitchFamily="34" charset="0"/>
              <a:ea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6960EE6E-D674-4053-BE40-075B90311CFF}" type="slidenum">
              <a:rPr lang="en-GB" smtClean="0"/>
              <a:t>54</a:t>
            </a:fld>
            <a:endParaRPr lang="en-GB"/>
          </a:p>
        </p:txBody>
      </p:sp>
    </p:spTree>
    <p:extLst>
      <p:ext uri="{BB962C8B-B14F-4D97-AF65-F5344CB8AC3E}">
        <p14:creationId xmlns:p14="http://schemas.microsoft.com/office/powerpoint/2010/main" val="12251969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sz="1400" dirty="0"/>
              <a:t>Q&amp;As</a:t>
            </a:r>
          </a:p>
          <a:p>
            <a:endParaRPr lang="en-BE" sz="1400" dirty="0"/>
          </a:p>
          <a:p>
            <a:r>
              <a:rPr lang="en-GB" dirty="0"/>
              <a:t>Thank you for your attention!</a:t>
            </a:r>
            <a:br>
              <a:rPr lang="en-GB" dirty="0"/>
            </a:br>
            <a:endParaRPr lang="en-GB" dirty="0"/>
          </a:p>
          <a:p>
            <a:r>
              <a:rPr lang="en-GB" dirty="0"/>
              <a:t>Please type or ask your questions!</a:t>
            </a:r>
            <a:endParaRPr lang="en-BE" sz="1400" dirty="0"/>
          </a:p>
          <a:p>
            <a:endParaRPr lang="en-BE" sz="1400" dirty="0"/>
          </a:p>
          <a:p>
            <a:r>
              <a:rPr lang="en-BE" sz="1400" dirty="0"/>
              <a:t>Image: ANEC and EDF logos</a:t>
            </a:r>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55</a:t>
            </a:fld>
            <a:endParaRPr lang="en-GB"/>
          </a:p>
        </p:txBody>
      </p:sp>
    </p:spTree>
    <p:extLst>
      <p:ext uri="{BB962C8B-B14F-4D97-AF65-F5344CB8AC3E}">
        <p14:creationId xmlns:p14="http://schemas.microsoft.com/office/powerpoint/2010/main" val="15178412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b="1" dirty="0">
                <a:solidFill>
                  <a:srgbClr val="000000"/>
                </a:solidFill>
                <a:latin typeface="Verdana" panose="020B0604030504040204" pitchFamily="34" charset="0"/>
                <a:ea typeface="Verdana" panose="020B0604030504040204" pitchFamily="34" charset="0"/>
              </a:rPr>
              <a:t>Standardisation request of the European Accessibility Act and how to get involved </a:t>
            </a:r>
            <a:endParaRPr lang="en-BE" sz="1500" b="1" dirty="0">
              <a:solidFill>
                <a:srgbClr val="000000"/>
              </a:solidFill>
              <a:latin typeface="Verdana" panose="020B0604030504040204" pitchFamily="34" charset="0"/>
              <a:ea typeface="Verdana" panose="020B0604030504040204" pitchFamily="34" charset="0"/>
            </a:endParaRPr>
          </a:p>
          <a:p>
            <a:pPr algn="ctr"/>
            <a:endParaRPr lang="en-BE" sz="1500" dirty="0">
              <a:solidFill>
                <a:srgbClr val="000000"/>
              </a:solidFill>
              <a:latin typeface="Verdana" panose="020B0604030504040204" pitchFamily="34" charset="0"/>
              <a:ea typeface="Verdana" panose="020B0604030504040204" pitchFamily="34" charset="0"/>
            </a:endParaRPr>
          </a:p>
          <a:p>
            <a:pPr defTabSz="1020839">
              <a:defRPr/>
            </a:pPr>
            <a:r>
              <a:rPr lang="en-BE" sz="1400" dirty="0">
                <a:solidFill>
                  <a:srgbClr val="000000"/>
                </a:solidFill>
                <a:latin typeface="Verdana" panose="020B0604030504040204" pitchFamily="34" charset="0"/>
                <a:ea typeface="Verdana" panose="020B0604030504040204" pitchFamily="34" charset="0"/>
              </a:rPr>
              <a:t>Chiara Giovannini, ANEC</a:t>
            </a:r>
            <a:endParaRPr lang="en-US" sz="1400" dirty="0">
              <a:solidFill>
                <a:srgbClr val="000000"/>
              </a:solidFill>
              <a:latin typeface="Verdana" panose="020B0604030504040204" pitchFamily="34" charset="0"/>
              <a:ea typeface="Verdana" panose="020B0604030504040204" pitchFamily="34" charset="0"/>
            </a:endParaRPr>
          </a:p>
          <a:p>
            <a:endParaRPr lang="en-BE"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Image: A</a:t>
            </a:r>
            <a:r>
              <a:rPr lang="en-BE" dirty="0">
                <a:latin typeface="Verdana" panose="020B0604030504040204" pitchFamily="34" charset="0"/>
                <a:ea typeface="Verdana" panose="020B0604030504040204" pitchFamily="34" charset="0"/>
              </a:rPr>
              <a:t>NEC and EDF logos</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56</a:t>
            </a:fld>
            <a:endParaRPr lang="en-GB"/>
          </a:p>
        </p:txBody>
      </p:sp>
    </p:spTree>
    <p:extLst>
      <p:ext uri="{BB962C8B-B14F-4D97-AF65-F5344CB8AC3E}">
        <p14:creationId xmlns:p14="http://schemas.microsoft.com/office/powerpoint/2010/main" val="2146881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b="1" dirty="0">
                <a:solidFill>
                  <a:srgbClr val="0070C0"/>
                </a:solidFill>
                <a:latin typeface="Verdana" panose="020B0604030504040204" pitchFamily="34" charset="0"/>
                <a:ea typeface="Verdana" panose="020B0604030504040204" pitchFamily="34" charset="0"/>
              </a:rPr>
              <a:t>European Accessibility Act</a:t>
            </a:r>
            <a:endParaRPr lang="en-US" sz="1300" b="1" dirty="0">
              <a:solidFill>
                <a:srgbClr val="0070C0"/>
              </a:solidFill>
              <a:latin typeface="Verdana" panose="020B0604030504040204" pitchFamily="34" charset="0"/>
              <a:ea typeface="Verdana" panose="020B0604030504040204" pitchFamily="34" charset="0"/>
            </a:endParaRPr>
          </a:p>
          <a:p>
            <a:endParaRPr lang="en-GB" dirty="0"/>
          </a:p>
          <a:p>
            <a:pPr>
              <a:spcBef>
                <a:spcPts val="634"/>
              </a:spcBef>
              <a:spcAft>
                <a:spcPts val="634"/>
              </a:spcAft>
            </a:pPr>
            <a:r>
              <a:rPr lang="en-GB" sz="1300" b="1" dirty="0">
                <a:solidFill>
                  <a:srgbClr val="0070C0"/>
                </a:solidFill>
                <a:latin typeface="Verdana" panose="020B0604030504040204" pitchFamily="34" charset="0"/>
                <a:ea typeface="Verdana" panose="020B0604030504040204" pitchFamily="34" charset="0"/>
              </a:rPr>
              <a:t>Directive (EU) 2019/882 of the European Parliament and of the Council of 17 April 2019 on the accessibility requirements for products and services </a:t>
            </a:r>
          </a:p>
          <a:p>
            <a:pPr>
              <a:spcBef>
                <a:spcPts val="634"/>
              </a:spcBef>
              <a:spcAft>
                <a:spcPts val="634"/>
              </a:spcAft>
            </a:pPr>
            <a:r>
              <a:rPr lang="en-GB" sz="1300" b="1" dirty="0">
                <a:latin typeface="Verdana" panose="020B0604030504040204" pitchFamily="34" charset="0"/>
                <a:ea typeface="Verdana" panose="020B0604030504040204" pitchFamily="34" charset="0"/>
              </a:rPr>
              <a:t>Article 1 Subject matter</a:t>
            </a:r>
          </a:p>
          <a:p>
            <a:pPr>
              <a:spcBef>
                <a:spcPts val="634"/>
              </a:spcBef>
              <a:spcAft>
                <a:spcPts val="634"/>
              </a:spcAft>
            </a:pPr>
            <a:r>
              <a:rPr lang="en-GB" sz="1300" dirty="0">
                <a:latin typeface="Verdana" panose="020B0604030504040204" pitchFamily="34" charset="0"/>
                <a:ea typeface="Verdana" panose="020B0604030504040204" pitchFamily="34" charset="0"/>
              </a:rPr>
              <a:t>The purpose of this Directive is to contribute to the proper functioning of the internal market by approximating the laws, regulations and administrative provisions of the Member States as regards accessibility requirements for certain products and services by, in particular, eliminating and preventing barriers to the free movement of products and services covered by this Directive arising from divergent accessibility requirements in the Member States.</a:t>
            </a:r>
          </a:p>
          <a:p>
            <a:endParaRPr lang="en-GB" dirty="0"/>
          </a:p>
        </p:txBody>
      </p:sp>
      <p:sp>
        <p:nvSpPr>
          <p:cNvPr id="4" name="Slide Number Placeholder 3"/>
          <p:cNvSpPr>
            <a:spLocks noGrp="1"/>
          </p:cNvSpPr>
          <p:nvPr>
            <p:ph type="sldNum" sz="quarter" idx="5"/>
          </p:nvPr>
        </p:nvSpPr>
        <p:spPr/>
        <p:txBody>
          <a:bodyPr/>
          <a:lstStyle/>
          <a:p>
            <a:fld id="{6960EE6E-D674-4053-BE40-075B90311CFF}" type="slidenum">
              <a:rPr lang="en-GB" smtClean="0"/>
              <a:t>57</a:t>
            </a:fld>
            <a:endParaRPr lang="en-GB"/>
          </a:p>
        </p:txBody>
      </p:sp>
    </p:spTree>
    <p:extLst>
      <p:ext uri="{BB962C8B-B14F-4D97-AF65-F5344CB8AC3E}">
        <p14:creationId xmlns:p14="http://schemas.microsoft.com/office/powerpoint/2010/main" val="3773179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b="1" dirty="0">
                <a:solidFill>
                  <a:srgbClr val="0070C0"/>
                </a:solidFill>
                <a:latin typeface="Verdana" panose="020B0604030504040204" pitchFamily="34" charset="0"/>
                <a:ea typeface="Verdana" panose="020B0604030504040204" pitchFamily="34" charset="0"/>
              </a:rPr>
              <a:t>European Accessibility Act</a:t>
            </a:r>
            <a:endParaRPr lang="en-US" sz="1300" b="1" dirty="0">
              <a:solidFill>
                <a:srgbClr val="0070C0"/>
              </a:solidFill>
              <a:latin typeface="Verdana" panose="020B0604030504040204" pitchFamily="34" charset="0"/>
              <a:ea typeface="Verdana" panose="020B0604030504040204" pitchFamily="34" charset="0"/>
            </a:endParaRPr>
          </a:p>
          <a:p>
            <a:endParaRPr lang="en-GB" dirty="0"/>
          </a:p>
          <a:p>
            <a:pPr>
              <a:spcBef>
                <a:spcPts val="634"/>
              </a:spcBef>
              <a:spcAft>
                <a:spcPts val="634"/>
              </a:spcAft>
            </a:pPr>
            <a:r>
              <a:rPr lang="en-GB" sz="1300" b="1" dirty="0">
                <a:latin typeface="Verdana" panose="020B0604030504040204" pitchFamily="34" charset="0"/>
                <a:ea typeface="Verdana" panose="020B0604030504040204" pitchFamily="34" charset="0"/>
              </a:rPr>
              <a:t>Article 2 Scope </a:t>
            </a:r>
            <a:r>
              <a:rPr lang="en-GB" sz="1300" dirty="0">
                <a:latin typeface="Verdana" panose="020B0604030504040204" pitchFamily="34" charset="0"/>
                <a:ea typeface="Verdana" panose="020B0604030504040204" pitchFamily="34" charset="0"/>
              </a:rPr>
              <a:t>(products placed on the market after 28 June 2025):</a:t>
            </a:r>
          </a:p>
          <a:p>
            <a:pPr>
              <a:spcBef>
                <a:spcPts val="634"/>
              </a:spcBef>
              <a:spcAft>
                <a:spcPts val="634"/>
              </a:spcAft>
            </a:pPr>
            <a:r>
              <a:rPr lang="en-GB" sz="1300" dirty="0">
                <a:latin typeface="Verdana" panose="020B0604030504040204" pitchFamily="34" charset="0"/>
                <a:ea typeface="Verdana" panose="020B0604030504040204" pitchFamily="34" charset="0"/>
              </a:rPr>
              <a:t>Computers, tablets, laptops, and their operating systems</a:t>
            </a:r>
            <a:r>
              <a:rPr lang="en-BE" sz="1300" dirty="0">
                <a:latin typeface="Verdana" panose="020B0604030504040204" pitchFamily="34" charset="0"/>
                <a:ea typeface="Verdana" panose="020B0604030504040204" pitchFamily="34" charset="0"/>
              </a:rPr>
              <a:t>, </a:t>
            </a:r>
            <a:r>
              <a:rPr lang="en-GB" sz="1300" dirty="0">
                <a:latin typeface="Verdana" panose="020B0604030504040204" pitchFamily="34" charset="0"/>
                <a:ea typeface="Verdana" panose="020B0604030504040204" pitchFamily="34" charset="0"/>
              </a:rPr>
              <a:t>Payment terminals and consumers banking services</a:t>
            </a:r>
            <a:r>
              <a:rPr lang="en-BE" sz="1300" dirty="0">
                <a:latin typeface="Verdana" panose="020B0604030504040204" pitchFamily="34" charset="0"/>
                <a:ea typeface="Verdana" panose="020B0604030504040204" pitchFamily="34" charset="0"/>
              </a:rPr>
              <a:t>, </a:t>
            </a:r>
            <a:r>
              <a:rPr lang="en-GB" sz="1300" dirty="0">
                <a:latin typeface="Verdana" panose="020B0604030504040204" pitchFamily="34" charset="0"/>
                <a:ea typeface="Verdana" panose="020B0604030504040204" pitchFamily="34" charset="0"/>
              </a:rPr>
              <a:t>Self-service terminals such as ATMs (Automated Teller Machines), ticketing machines, check-in machines</a:t>
            </a:r>
            <a:r>
              <a:rPr lang="en-BE" sz="1300" dirty="0">
                <a:latin typeface="Verdana" panose="020B0604030504040204" pitchFamily="34" charset="0"/>
                <a:ea typeface="Verdana" panose="020B0604030504040204" pitchFamily="34" charset="0"/>
              </a:rPr>
              <a:t>, </a:t>
            </a:r>
            <a:r>
              <a:rPr lang="en-GB" sz="1300" dirty="0">
                <a:latin typeface="Verdana" panose="020B0604030504040204" pitchFamily="34" charset="0"/>
                <a:ea typeface="Verdana" panose="020B0604030504040204" pitchFamily="34" charset="0"/>
              </a:rPr>
              <a:t>Smartphones and telephony services</a:t>
            </a:r>
            <a:r>
              <a:rPr lang="en-BE" sz="1300" dirty="0">
                <a:latin typeface="Verdana" panose="020B0604030504040204" pitchFamily="34" charset="0"/>
                <a:ea typeface="Verdana" panose="020B0604030504040204" pitchFamily="34" charset="0"/>
              </a:rPr>
              <a:t>, </a:t>
            </a:r>
            <a:r>
              <a:rPr lang="en-GB" sz="1300" dirty="0">
                <a:latin typeface="Verdana" panose="020B0604030504040204" pitchFamily="34" charset="0"/>
                <a:ea typeface="Verdana" panose="020B0604030504040204" pitchFamily="34" charset="0"/>
              </a:rPr>
              <a:t>Smart TVs and audio-visual media services</a:t>
            </a:r>
          </a:p>
          <a:p>
            <a:pPr>
              <a:spcBef>
                <a:spcPts val="634"/>
              </a:spcBef>
              <a:spcAft>
                <a:spcPts val="634"/>
              </a:spcAft>
            </a:pPr>
            <a:r>
              <a:rPr lang="en-GB" sz="1300" dirty="0">
                <a:latin typeface="Verdana" panose="020B0604030504040204" pitchFamily="34" charset="0"/>
                <a:ea typeface="Verdana" panose="020B0604030504040204" pitchFamily="34" charset="0"/>
              </a:rPr>
              <a:t>E-readers and e-Books</a:t>
            </a:r>
          </a:p>
          <a:p>
            <a:pPr>
              <a:spcBef>
                <a:spcPts val="634"/>
              </a:spcBef>
              <a:spcAft>
                <a:spcPts val="634"/>
              </a:spcAft>
            </a:pPr>
            <a:r>
              <a:rPr lang="en-GB" sz="1300" dirty="0">
                <a:latin typeface="Verdana" panose="020B0604030504040204" pitchFamily="34" charset="0"/>
                <a:ea typeface="Verdana" panose="020B0604030504040204" pitchFamily="34" charset="0"/>
              </a:rPr>
              <a:t>Passenger transport services (except urban, suburban and regional services): Websites, Mobile applications, Electronic ticketing, Real-time travel information, Interactive self-services terminals except those installed as integrated parts of vehicles</a:t>
            </a:r>
          </a:p>
          <a:p>
            <a:endParaRPr lang="en-GB" dirty="0"/>
          </a:p>
        </p:txBody>
      </p:sp>
      <p:sp>
        <p:nvSpPr>
          <p:cNvPr id="4" name="Slide Number Placeholder 3"/>
          <p:cNvSpPr>
            <a:spLocks noGrp="1"/>
          </p:cNvSpPr>
          <p:nvPr>
            <p:ph type="sldNum" sz="quarter" idx="5"/>
          </p:nvPr>
        </p:nvSpPr>
        <p:spPr/>
        <p:txBody>
          <a:bodyPr/>
          <a:lstStyle/>
          <a:p>
            <a:fld id="{6960EE6E-D674-4053-BE40-075B90311CFF}" type="slidenum">
              <a:rPr lang="en-GB" smtClean="0"/>
              <a:t>58</a:t>
            </a:fld>
            <a:endParaRPr lang="en-GB"/>
          </a:p>
        </p:txBody>
      </p:sp>
    </p:spTree>
    <p:extLst>
      <p:ext uri="{BB962C8B-B14F-4D97-AF65-F5344CB8AC3E}">
        <p14:creationId xmlns:p14="http://schemas.microsoft.com/office/powerpoint/2010/main" val="23781020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b="1" dirty="0">
                <a:solidFill>
                  <a:srgbClr val="0070C0"/>
                </a:solidFill>
                <a:latin typeface="Verdana" panose="020B0604030504040204" pitchFamily="34" charset="0"/>
                <a:ea typeface="Verdana" panose="020B0604030504040204" pitchFamily="34" charset="0"/>
              </a:rPr>
              <a:t>European Accessibility Act</a:t>
            </a:r>
            <a:endParaRPr lang="en-US" sz="1300" b="1" dirty="0">
              <a:solidFill>
                <a:srgbClr val="0070C0"/>
              </a:solidFill>
              <a:latin typeface="Verdana" panose="020B0604030504040204" pitchFamily="34" charset="0"/>
              <a:ea typeface="Verdana" panose="020B0604030504040204" pitchFamily="34" charset="0"/>
            </a:endParaRPr>
          </a:p>
          <a:p>
            <a:endParaRPr lang="en-GB" dirty="0"/>
          </a:p>
          <a:p>
            <a:pPr>
              <a:spcBef>
                <a:spcPts val="634"/>
              </a:spcBef>
              <a:spcAft>
                <a:spcPts val="634"/>
              </a:spcAft>
            </a:pPr>
            <a:r>
              <a:rPr lang="en-GB" sz="1300" dirty="0">
                <a:latin typeface="Verdana" panose="020B0604030504040204" pitchFamily="34" charset="0"/>
                <a:ea typeface="Verdana" panose="020B0604030504040204" pitchFamily="34" charset="0"/>
              </a:rPr>
              <a:t>E-commerce</a:t>
            </a:r>
          </a:p>
          <a:p>
            <a:pPr>
              <a:spcBef>
                <a:spcPts val="634"/>
              </a:spcBef>
              <a:spcAft>
                <a:spcPts val="634"/>
              </a:spcAft>
            </a:pPr>
            <a:r>
              <a:rPr lang="en-GB" sz="1300" dirty="0">
                <a:latin typeface="Verdana" panose="020B0604030504040204" pitchFamily="34" charset="0"/>
                <a:ea typeface="Verdana" panose="020B0604030504040204" pitchFamily="34" charset="0"/>
              </a:rPr>
              <a:t>Emergency communication with the single European emergency number 112.</a:t>
            </a:r>
            <a:endParaRPr lang="en-BE" sz="1300" dirty="0">
              <a:latin typeface="Verdana" panose="020B0604030504040204" pitchFamily="34" charset="0"/>
              <a:ea typeface="Verdana" panose="020B0604030504040204" pitchFamily="34" charset="0"/>
            </a:endParaRPr>
          </a:p>
          <a:p>
            <a:pPr>
              <a:spcBef>
                <a:spcPts val="634"/>
              </a:spcBef>
              <a:spcAft>
                <a:spcPts val="634"/>
              </a:spcAft>
            </a:pPr>
            <a:r>
              <a:rPr lang="en-GB" sz="1300" b="1" dirty="0">
                <a:latin typeface="Verdana" panose="020B0604030504040204" pitchFamily="34" charset="0"/>
                <a:ea typeface="Verdana" panose="020B0604030504040204" pitchFamily="34" charset="0"/>
              </a:rPr>
              <a:t>Article 4</a:t>
            </a:r>
            <a:r>
              <a:rPr lang="en-BE" sz="1300" b="1" dirty="0">
                <a:latin typeface="Verdana" panose="020B0604030504040204" pitchFamily="34" charset="0"/>
                <a:ea typeface="Verdana" panose="020B0604030504040204" pitchFamily="34" charset="0"/>
              </a:rPr>
              <a:t> </a:t>
            </a:r>
            <a:r>
              <a:rPr lang="en-GB" sz="1300" b="1" dirty="0">
                <a:latin typeface="Verdana" panose="020B0604030504040204" pitchFamily="34" charset="0"/>
                <a:ea typeface="Verdana" panose="020B0604030504040204" pitchFamily="34" charset="0"/>
              </a:rPr>
              <a:t>Accessibility requirements</a:t>
            </a:r>
            <a:endParaRPr lang="en-BE" sz="1300" b="1" dirty="0">
              <a:latin typeface="Verdana" panose="020B0604030504040204" pitchFamily="34" charset="0"/>
              <a:ea typeface="Verdana" panose="020B0604030504040204" pitchFamily="34" charset="0"/>
            </a:endParaRPr>
          </a:p>
          <a:p>
            <a:pPr>
              <a:spcBef>
                <a:spcPts val="634"/>
              </a:spcBef>
              <a:spcAft>
                <a:spcPts val="634"/>
              </a:spcAft>
            </a:pPr>
            <a:r>
              <a:rPr lang="en-BE" sz="1300" dirty="0">
                <a:latin typeface="Verdana" panose="020B0604030504040204" pitchFamily="34" charset="0"/>
                <a:ea typeface="Verdana" panose="020B0604030504040204" pitchFamily="34" charset="0"/>
              </a:rPr>
              <a:t>(...) </a:t>
            </a:r>
            <a:r>
              <a:rPr lang="en-GB" sz="1300" dirty="0">
                <a:latin typeface="Verdana" panose="020B0604030504040204" pitchFamily="34" charset="0"/>
                <a:ea typeface="Verdana" panose="020B0604030504040204" pitchFamily="34" charset="0"/>
              </a:rPr>
              <a:t>4.   Member States may decide, in the light of national conditions, that the built environment used by clients of services covered by this Directive shall comply with the accessibility requirements set out in Annex III, in order to maximise their use by persons with disabilities.</a:t>
            </a:r>
          </a:p>
          <a:p>
            <a:endParaRPr lang="en-GB" dirty="0"/>
          </a:p>
        </p:txBody>
      </p:sp>
      <p:sp>
        <p:nvSpPr>
          <p:cNvPr id="4" name="Slide Number Placeholder 3"/>
          <p:cNvSpPr>
            <a:spLocks noGrp="1"/>
          </p:cNvSpPr>
          <p:nvPr>
            <p:ph type="sldNum" sz="quarter" idx="5"/>
          </p:nvPr>
        </p:nvSpPr>
        <p:spPr/>
        <p:txBody>
          <a:bodyPr/>
          <a:lstStyle/>
          <a:p>
            <a:fld id="{6960EE6E-D674-4053-BE40-075B90311CFF}" type="slidenum">
              <a:rPr lang="en-GB" smtClean="0"/>
              <a:t>59</a:t>
            </a:fld>
            <a:endParaRPr lang="en-GB"/>
          </a:p>
        </p:txBody>
      </p:sp>
    </p:spTree>
    <p:extLst>
      <p:ext uri="{BB962C8B-B14F-4D97-AF65-F5344CB8AC3E}">
        <p14:creationId xmlns:p14="http://schemas.microsoft.com/office/powerpoint/2010/main" val="40906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700" b="1" dirty="0">
                <a:solidFill>
                  <a:srgbClr val="000000"/>
                </a:solidFill>
                <a:latin typeface="Verdana" panose="020B0604030504040204" pitchFamily="34" charset="0"/>
                <a:ea typeface="Verdana" panose="020B0604030504040204" pitchFamily="34" charset="0"/>
              </a:rPr>
              <a:t>Setting the </a:t>
            </a:r>
            <a:r>
              <a:rPr lang="fr-BE" sz="1700" b="1" dirty="0" err="1">
                <a:solidFill>
                  <a:srgbClr val="000000"/>
                </a:solidFill>
                <a:latin typeface="Verdana" panose="020B0604030504040204" pitchFamily="34" charset="0"/>
                <a:ea typeface="Verdana" panose="020B0604030504040204" pitchFamily="34" charset="0"/>
              </a:rPr>
              <a:t>scene</a:t>
            </a:r>
            <a:r>
              <a:rPr lang="fr-BE" sz="1700" b="1" dirty="0">
                <a:solidFill>
                  <a:srgbClr val="000000"/>
                </a:solidFill>
                <a:latin typeface="Verdana" panose="020B0604030504040204" pitchFamily="34" charset="0"/>
                <a:ea typeface="Verdana" panose="020B0604030504040204" pitchFamily="34" charset="0"/>
              </a:rPr>
              <a:t> </a:t>
            </a:r>
            <a:endParaRPr lang="en-BE" sz="1700" b="1" dirty="0">
              <a:solidFill>
                <a:srgbClr val="000000"/>
              </a:solidFill>
              <a:latin typeface="Verdana" panose="020B0604030504040204" pitchFamily="34" charset="0"/>
              <a:ea typeface="Verdana" panose="020B0604030504040204" pitchFamily="34" charset="0"/>
            </a:endParaRPr>
          </a:p>
          <a:p>
            <a:endParaRPr lang="en-BE" sz="1500" dirty="0">
              <a:solidFill>
                <a:srgbClr val="000000"/>
              </a:solidFill>
              <a:latin typeface="Verdana" panose="020B0604030504040204" pitchFamily="34" charset="0"/>
              <a:ea typeface="Verdana" panose="020B0604030504040204" pitchFamily="34" charset="0"/>
            </a:endParaRPr>
          </a:p>
          <a:p>
            <a:r>
              <a:rPr lang="en-BE" sz="1500" dirty="0">
                <a:solidFill>
                  <a:srgbClr val="000000"/>
                </a:solidFill>
                <a:latin typeface="Verdana" panose="020B0604030504040204" pitchFamily="34" charset="0"/>
                <a:ea typeface="Verdana" panose="020B0604030504040204" pitchFamily="34" charset="0"/>
              </a:rPr>
              <a:t>Chiara Giovannini, ANEC</a:t>
            </a:r>
            <a:endParaRPr lang="en-US" sz="1500" dirty="0">
              <a:solidFill>
                <a:srgbClr val="000000"/>
              </a:solidFill>
              <a:latin typeface="Verdana" panose="020B0604030504040204" pitchFamily="34" charset="0"/>
              <a:ea typeface="Verdana" panose="020B0604030504040204" pitchFamily="34" charset="0"/>
            </a:endParaRPr>
          </a:p>
          <a:p>
            <a:endParaRPr lang="en-BE"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Image: A</a:t>
            </a:r>
            <a:r>
              <a:rPr lang="en-BE" dirty="0">
                <a:latin typeface="Verdana" panose="020B0604030504040204" pitchFamily="34" charset="0"/>
                <a:ea typeface="Verdana" panose="020B0604030504040204" pitchFamily="34" charset="0"/>
              </a:rPr>
              <a:t>NEC and EDF logos</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1356860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b="1" dirty="0">
                <a:solidFill>
                  <a:srgbClr val="0070C0"/>
                </a:solidFill>
                <a:latin typeface="Verdana" panose="020B0604030504040204" pitchFamily="34" charset="0"/>
                <a:ea typeface="Verdana" panose="020B0604030504040204" pitchFamily="34" charset="0"/>
              </a:rPr>
              <a:t>European Accessibility Act</a:t>
            </a:r>
            <a:endParaRPr lang="en-US" sz="1300" b="1" dirty="0">
              <a:solidFill>
                <a:srgbClr val="0070C0"/>
              </a:solidFill>
              <a:latin typeface="Verdana" panose="020B0604030504040204" pitchFamily="34" charset="0"/>
              <a:ea typeface="Verdana" panose="020B0604030504040204" pitchFamily="34" charset="0"/>
            </a:endParaRPr>
          </a:p>
          <a:p>
            <a:endParaRPr lang="en-GB" dirty="0"/>
          </a:p>
          <a:p>
            <a:pPr>
              <a:spcBef>
                <a:spcPts val="634"/>
              </a:spcBef>
            </a:pPr>
            <a:r>
              <a:rPr lang="en-GB" sz="1300" b="1" dirty="0">
                <a:latin typeface="Verdana" panose="020B0604030504040204" pitchFamily="34" charset="0"/>
                <a:ea typeface="Verdana" panose="020B0604030504040204" pitchFamily="34" charset="0"/>
              </a:rPr>
              <a:t>Article 15 Presumption of conformity</a:t>
            </a:r>
          </a:p>
          <a:p>
            <a:pPr marL="362308" indent="-362308">
              <a:spcBef>
                <a:spcPts val="634"/>
              </a:spcBef>
              <a:buAutoNum type="arabicPeriod"/>
            </a:pPr>
            <a:r>
              <a:rPr lang="en-GB" sz="1300" dirty="0">
                <a:latin typeface="Verdana" panose="020B0604030504040204" pitchFamily="34" charset="0"/>
                <a:ea typeface="Verdana" panose="020B0604030504040204" pitchFamily="34" charset="0"/>
              </a:rPr>
              <a:t>Products and services which are in conformity with harmonised standards or parts thereof the references of which have been published in the Official Journal of the European Union, shall be presumed to be in conformity with the accessibility requirements of this Directive in so far as those standards or parts thereof cover those requirements.</a:t>
            </a:r>
          </a:p>
          <a:p>
            <a:pPr marL="362308" indent="-362308">
              <a:spcBef>
                <a:spcPts val="634"/>
              </a:spcBef>
              <a:buAutoNum type="arabicPeriod"/>
            </a:pPr>
            <a:r>
              <a:rPr lang="en-GB" sz="1300" dirty="0">
                <a:latin typeface="Verdana" panose="020B0604030504040204" pitchFamily="34" charset="0"/>
                <a:ea typeface="Verdana" panose="020B0604030504040204" pitchFamily="34" charset="0"/>
              </a:rPr>
              <a:t>The Commission shall, in accordance with Article 10 of Regulation (EU) No 1025/2012, request one or more European standardisation organisations to draft harmonised standards for the product accessibility requirements set out in Annex I. The Commission shall submit the first such draft request to the relevant committee by 28 June 2021.</a:t>
            </a:r>
          </a:p>
          <a:p>
            <a:pPr marL="362308" indent="-362308">
              <a:spcBef>
                <a:spcPts val="634"/>
              </a:spcBef>
              <a:buAutoNum type="arabicPeriod"/>
            </a:pPr>
            <a:r>
              <a:rPr lang="en-GB" sz="1300" dirty="0">
                <a:latin typeface="Verdana" panose="020B0604030504040204" pitchFamily="34" charset="0"/>
                <a:ea typeface="Verdana" panose="020B0604030504040204" pitchFamily="34" charset="0"/>
              </a:rPr>
              <a:t>The Commission may adopt implementing acts establishing technical specifications that meet the accessibility requirements of this Directive where the following conditions have been fulfilled:</a:t>
            </a:r>
          </a:p>
          <a:p>
            <a:pPr marL="362308" indent="-362308">
              <a:spcBef>
                <a:spcPts val="634"/>
              </a:spcBef>
              <a:spcAft>
                <a:spcPts val="634"/>
              </a:spcAft>
              <a:buAutoNum type="arabicPeriod"/>
            </a:pPr>
            <a:endParaRPr lang="en-GB" sz="1300"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960EE6E-D674-4053-BE40-075B90311CFF}" type="slidenum">
              <a:rPr lang="en-GB" smtClean="0"/>
              <a:t>60</a:t>
            </a:fld>
            <a:endParaRPr lang="en-GB"/>
          </a:p>
        </p:txBody>
      </p:sp>
    </p:spTree>
    <p:extLst>
      <p:ext uri="{BB962C8B-B14F-4D97-AF65-F5344CB8AC3E}">
        <p14:creationId xmlns:p14="http://schemas.microsoft.com/office/powerpoint/2010/main" val="30363924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b="1" dirty="0">
                <a:solidFill>
                  <a:srgbClr val="0070C0"/>
                </a:solidFill>
                <a:latin typeface="Verdana" panose="020B0604030504040204" pitchFamily="34" charset="0"/>
                <a:ea typeface="Verdana" panose="020B0604030504040204" pitchFamily="34" charset="0"/>
              </a:rPr>
              <a:t>European Accessibility Act</a:t>
            </a:r>
            <a:endParaRPr lang="en-US" sz="1300" b="1" dirty="0">
              <a:solidFill>
                <a:srgbClr val="0070C0"/>
              </a:solidFill>
              <a:latin typeface="Verdana" panose="020B0604030504040204" pitchFamily="34" charset="0"/>
              <a:ea typeface="Verdana" panose="020B0604030504040204" pitchFamily="34" charset="0"/>
            </a:endParaRPr>
          </a:p>
          <a:p>
            <a:endParaRPr lang="en-GB" dirty="0"/>
          </a:p>
          <a:p>
            <a:pPr>
              <a:spcBef>
                <a:spcPts val="634"/>
              </a:spcBef>
            </a:pPr>
            <a:r>
              <a:rPr lang="en-GB" sz="1300" dirty="0">
                <a:latin typeface="Verdana" panose="020B0604030504040204" pitchFamily="34" charset="0"/>
                <a:ea typeface="Verdana" panose="020B0604030504040204" pitchFamily="34" charset="0"/>
              </a:rPr>
              <a:t>4. -no reference to harmonised standards is published in the Official Journal of the European Union in accordance with Regulation (EU) No 1025/2012; and either</a:t>
            </a:r>
          </a:p>
          <a:p>
            <a:pPr>
              <a:spcBef>
                <a:spcPts val="634"/>
              </a:spcBef>
            </a:pPr>
            <a:r>
              <a:rPr lang="en-GB" sz="1300" dirty="0">
                <a:latin typeface="Verdana" panose="020B0604030504040204" pitchFamily="34" charset="0"/>
                <a:ea typeface="Verdana" panose="020B0604030504040204" pitchFamily="34" charset="0"/>
              </a:rPr>
              <a:t>5. the Commission has requested one or more European standardisation organisations to draft a harmonised standard and there are undue delays in the standardisation procedure or the request has not been accepted by any European standardisation organisations; or the Commission can demonstrate that a technical specification respects the requirements laid down in Annex II of Regulation (EU) No 1025/2012, except for the requirement that the technical specifications should have been developed by a non-profit making organisation.</a:t>
            </a:r>
          </a:p>
          <a:p>
            <a:pPr marL="362308" indent="-362308">
              <a:spcBef>
                <a:spcPts val="634"/>
              </a:spcBef>
              <a:spcAft>
                <a:spcPts val="634"/>
              </a:spcAft>
              <a:buAutoNum type="arabicPeriod"/>
            </a:pPr>
            <a:endParaRPr lang="en-GB" sz="1300"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960EE6E-D674-4053-BE40-075B90311CFF}" type="slidenum">
              <a:rPr lang="en-GB" smtClean="0"/>
              <a:t>61</a:t>
            </a:fld>
            <a:endParaRPr lang="en-GB"/>
          </a:p>
        </p:txBody>
      </p:sp>
    </p:spTree>
    <p:extLst>
      <p:ext uri="{BB962C8B-B14F-4D97-AF65-F5344CB8AC3E}">
        <p14:creationId xmlns:p14="http://schemas.microsoft.com/office/powerpoint/2010/main" val="16405535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b="1" dirty="0">
                <a:latin typeface="Verdana" panose="020B0604030504040204" pitchFamily="34" charset="0"/>
                <a:ea typeface="Verdana" panose="020B0604030504040204" pitchFamily="34" charset="0"/>
              </a:rPr>
              <a:t>How can consumers participate and influence standards development</a:t>
            </a:r>
            <a:r>
              <a:rPr lang="en-BE" sz="1300" b="1" dirty="0">
                <a:latin typeface="Verdana" panose="020B0604030504040204" pitchFamily="34" charset="0"/>
                <a:ea typeface="Verdana" panose="020B0604030504040204" pitchFamily="34" charset="0"/>
              </a:rPr>
              <a:t>?</a:t>
            </a:r>
            <a:endParaRPr lang="en-GB" sz="1300" b="1"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At national level</a:t>
            </a:r>
            <a:r>
              <a:rPr lang="en-BE" dirty="0">
                <a:latin typeface="Verdana" panose="020B0604030504040204" pitchFamily="34" charset="0"/>
                <a:ea typeface="Verdana" panose="020B0604030504040204" pitchFamily="34" charset="0"/>
              </a:rPr>
              <a:t>:</a:t>
            </a:r>
          </a:p>
          <a:p>
            <a:pPr marL="301923" indent="-301923">
              <a:buFont typeface="Arial" panose="020B0604020202020204" pitchFamily="34" charset="0"/>
              <a:buChar char="•"/>
            </a:pPr>
            <a:r>
              <a:rPr lang="en-GB" dirty="0">
                <a:latin typeface="Verdana" panose="020B0604030504040204" pitchFamily="34" charset="0"/>
                <a:ea typeface="Verdana" panose="020B0604030504040204" pitchFamily="34" charset="0"/>
              </a:rPr>
              <a:t>Generally: by participating in policy, technical or advisory groups that decide national priorities for standardization, and that set overall work programmes, and related policy;</a:t>
            </a:r>
            <a:endParaRPr lang="en-BE" dirty="0">
              <a:latin typeface="Verdana" panose="020B0604030504040204" pitchFamily="34" charset="0"/>
              <a:ea typeface="Verdana" panose="020B0604030504040204" pitchFamily="34" charset="0"/>
            </a:endParaRPr>
          </a:p>
          <a:p>
            <a:pPr marL="301923" indent="-301923">
              <a:buFont typeface="Arial" panose="020B0604020202020204" pitchFamily="34" charset="0"/>
              <a:buChar char="•"/>
            </a:pPr>
            <a:r>
              <a:rPr lang="en-GB" dirty="0">
                <a:latin typeface="Verdana" panose="020B0604030504040204" pitchFamily="34" charset="0"/>
                <a:ea typeface="Verdana" panose="020B0604030504040204" pitchFamily="34" charset="0"/>
              </a:rPr>
              <a:t>Specifically: by appointment, as a consumer representative to a Technical Committee (TC), Sub Committee (SC) or Working Group (WG) developing a standard or standards in a particular field. The consumer representative feeds in the consumer perspective and negotiates with the others around the table to get the best deal for consumers;</a:t>
            </a:r>
            <a:endParaRPr lang="en-BE" dirty="0">
              <a:latin typeface="Verdana" panose="020B0604030504040204" pitchFamily="34" charset="0"/>
              <a:ea typeface="Verdana" panose="020B0604030504040204" pitchFamily="34" charset="0"/>
            </a:endParaRPr>
          </a:p>
          <a:p>
            <a:pPr marL="301923" indent="-301923">
              <a:buFont typeface="Arial" panose="020B0604020202020204" pitchFamily="34" charset="0"/>
              <a:buChar char="•"/>
            </a:pPr>
            <a:r>
              <a:rPr lang="en-GB" dirty="0">
                <a:latin typeface="Verdana" panose="020B0604030504040204" pitchFamily="34" charset="0"/>
                <a:ea typeface="Verdana" panose="020B0604030504040204" pitchFamily="34" charset="0"/>
              </a:rPr>
              <a:t>Commenting on relevant standards during public review or enquiry stages. The development of social media has enhanced this possibility.</a:t>
            </a:r>
            <a:endParaRPr lang="en-BE" dirty="0">
              <a:latin typeface="Verdana" panose="020B0604030504040204" pitchFamily="34" charset="0"/>
              <a:ea typeface="Verdana" panose="020B0604030504040204" pitchFamily="34" charset="0"/>
            </a:endParaRPr>
          </a:p>
          <a:p>
            <a:endParaRPr lang="en-BE"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62</a:t>
            </a:fld>
            <a:endParaRPr lang="en-GB"/>
          </a:p>
        </p:txBody>
      </p:sp>
    </p:spTree>
    <p:extLst>
      <p:ext uri="{BB962C8B-B14F-4D97-AF65-F5344CB8AC3E}">
        <p14:creationId xmlns:p14="http://schemas.microsoft.com/office/powerpoint/2010/main" val="14698311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b="1" dirty="0">
                <a:latin typeface="Verdana" panose="020B0604030504040204" pitchFamily="34" charset="0"/>
                <a:ea typeface="Verdana" panose="020B0604030504040204" pitchFamily="34" charset="0"/>
              </a:rPr>
              <a:t>How can consumers participate and influence standards development</a:t>
            </a:r>
            <a:r>
              <a:rPr lang="en-BE" sz="1300" b="1" dirty="0">
                <a:latin typeface="Verdana" panose="020B0604030504040204" pitchFamily="34" charset="0"/>
                <a:ea typeface="Verdana" panose="020B0604030504040204" pitchFamily="34" charset="0"/>
              </a:rPr>
              <a:t>?</a:t>
            </a:r>
            <a:endParaRPr lang="en-GB" sz="1300" b="1" dirty="0">
              <a:latin typeface="Verdana" panose="020B0604030504040204" pitchFamily="34" charset="0"/>
              <a:ea typeface="Verdana" panose="020B0604030504040204" pitchFamily="34" charset="0"/>
            </a:endParaRPr>
          </a:p>
          <a:p>
            <a:endParaRPr lang="en-BE"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At European level</a:t>
            </a:r>
            <a:r>
              <a:rPr lang="en-BE" dirty="0">
                <a:latin typeface="Verdana" panose="020B0604030504040204" pitchFamily="34" charset="0"/>
                <a:ea typeface="Verdana" panose="020B0604030504040204" pitchFamily="34" charset="0"/>
              </a:rPr>
              <a:t>:</a:t>
            </a:r>
          </a:p>
          <a:p>
            <a:pPr marL="301923" indent="-301923">
              <a:buFont typeface="Arial" panose="020B0604020202020204" pitchFamily="34" charset="0"/>
              <a:buChar char="•"/>
            </a:pPr>
            <a:r>
              <a:rPr lang="en-GB" dirty="0">
                <a:latin typeface="Verdana" panose="020B0604030504040204" pitchFamily="34" charset="0"/>
                <a:ea typeface="Verdana" panose="020B0604030504040204" pitchFamily="34" charset="0"/>
              </a:rPr>
              <a:t>Through ANEC, the European consumer voice in standardization, as an ANEC representative in Technical Committees or Working Groups. ANEC has the right to provide a representative to sit on any CEN-CENELEC committee or Working Group to give the consumer perspective, and express an opinion on the adoption of standards. </a:t>
            </a:r>
          </a:p>
          <a:p>
            <a:pPr marL="301923" indent="-301923">
              <a:buFont typeface="Arial" panose="020B0604020202020204" pitchFamily="34" charset="0"/>
              <a:buChar char="•"/>
            </a:pPr>
            <a:r>
              <a:rPr lang="en-GB" dirty="0">
                <a:latin typeface="Verdana" panose="020B0604030504040204" pitchFamily="34" charset="0"/>
                <a:ea typeface="Verdana" panose="020B0604030504040204" pitchFamily="34" charset="0"/>
              </a:rPr>
              <a:t>As a member of one of the ANEC Working Groups which cover topics such as Accessibility briefing the ANEC representatives in standardization work.</a:t>
            </a:r>
            <a:endParaRPr lang="en-BE" dirty="0">
              <a:latin typeface="Verdana" panose="020B0604030504040204" pitchFamily="34" charset="0"/>
              <a:ea typeface="Verdana" panose="020B0604030504040204" pitchFamily="34" charset="0"/>
            </a:endParaRPr>
          </a:p>
          <a:p>
            <a:pPr marL="301923" indent="-301923">
              <a:buFont typeface="Arial" panose="020B0604020202020204" pitchFamily="34" charset="0"/>
              <a:buChar char="•"/>
            </a:pPr>
            <a:endParaRPr lang="en-BE" dirty="0"/>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63</a:t>
            </a:fld>
            <a:endParaRPr lang="en-GB"/>
          </a:p>
        </p:txBody>
      </p:sp>
    </p:spTree>
    <p:extLst>
      <p:ext uri="{BB962C8B-B14F-4D97-AF65-F5344CB8AC3E}">
        <p14:creationId xmlns:p14="http://schemas.microsoft.com/office/powerpoint/2010/main" val="34663104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BE" sz="1300" b="1" dirty="0">
                <a:latin typeface="Verdana" panose="020B0604030504040204" pitchFamily="34" charset="0"/>
                <a:ea typeface="Verdana" panose="020B0604030504040204" pitchFamily="34" charset="0"/>
              </a:rPr>
              <a:t>Where to get started?</a:t>
            </a:r>
            <a:endParaRPr lang="en-GB" sz="1300" b="1" dirty="0">
              <a:latin typeface="Verdana" panose="020B0604030504040204" pitchFamily="34" charset="0"/>
              <a:ea typeface="Verdana" panose="020B0604030504040204" pitchFamily="34" charset="0"/>
            </a:endParaRPr>
          </a:p>
          <a:p>
            <a:pPr defTabSz="966155">
              <a:defRPr/>
            </a:pPr>
            <a:endParaRPr lang="en-GB" sz="1300" b="1" dirty="0">
              <a:latin typeface="Verdana" panose="020B0604030504040204" pitchFamily="34" charset="0"/>
              <a:ea typeface="Verdana" panose="020B0604030504040204" pitchFamily="34" charset="0"/>
            </a:endParaRPr>
          </a:p>
          <a:p>
            <a:r>
              <a:rPr lang="en-BE" sz="1300" dirty="0">
                <a:latin typeface="Verdana" panose="020B0604030504040204" pitchFamily="34" charset="0"/>
                <a:ea typeface="Verdana" panose="020B0604030504040204" pitchFamily="34" charset="0"/>
              </a:rPr>
              <a:t>Y</a:t>
            </a:r>
            <a:r>
              <a:rPr lang="en-GB" sz="1300" dirty="0">
                <a:latin typeface="Verdana" panose="020B0604030504040204" pitchFamily="34" charset="0"/>
                <a:ea typeface="Verdana" panose="020B0604030504040204" pitchFamily="34" charset="0"/>
              </a:rPr>
              <a:t>our first contact point should be your national consumer</a:t>
            </a:r>
            <a:r>
              <a:rPr lang="en-BE" sz="1300" dirty="0">
                <a:latin typeface="Verdana" panose="020B0604030504040204" pitchFamily="34" charset="0"/>
                <a:ea typeface="Verdana" panose="020B0604030504040204" pitchFamily="34" charset="0"/>
              </a:rPr>
              <a:t>/disability</a:t>
            </a:r>
            <a:r>
              <a:rPr lang="en-GB" sz="1300" dirty="0">
                <a:latin typeface="Verdana" panose="020B0604030504040204" pitchFamily="34" charset="0"/>
                <a:ea typeface="Verdana" panose="020B0604030504040204" pitchFamily="34" charset="0"/>
              </a:rPr>
              <a:t> association </a:t>
            </a:r>
            <a:r>
              <a:rPr lang="en-BE" sz="1300" dirty="0">
                <a:latin typeface="Verdana" panose="020B0604030504040204" pitchFamily="34" charset="0"/>
                <a:ea typeface="Verdana" panose="020B0604030504040204" pitchFamily="34" charset="0"/>
              </a:rPr>
              <a:t>active in standardisation </a:t>
            </a:r>
            <a:r>
              <a:rPr lang="en-GB" sz="1300" dirty="0">
                <a:latin typeface="Verdana" panose="020B0604030504040204" pitchFamily="34" charset="0"/>
                <a:ea typeface="Verdana" panose="020B0604030504040204" pitchFamily="34" charset="0"/>
              </a:rPr>
              <a:t>(</a:t>
            </a:r>
            <a:r>
              <a:rPr lang="en-BE" sz="1300" dirty="0">
                <a:latin typeface="Verdana" panose="020B0604030504040204" pitchFamily="34" charset="0"/>
                <a:ea typeface="Verdana" panose="020B0604030504040204" pitchFamily="34" charset="0"/>
              </a:rPr>
              <a:t>in the </a:t>
            </a:r>
            <a:r>
              <a:rPr lang="en-GB" sz="1300" dirty="0">
                <a:latin typeface="Verdana" panose="020B0604030504040204" pitchFamily="34" charset="0"/>
                <a:ea typeface="Verdana" panose="020B0604030504040204" pitchFamily="34" charset="0"/>
              </a:rPr>
              <a:t>CEN or CENELEC </a:t>
            </a:r>
            <a:r>
              <a:rPr lang="en-BE" sz="1300" dirty="0">
                <a:latin typeface="Verdana" panose="020B0604030504040204" pitchFamily="34" charset="0"/>
                <a:ea typeface="Verdana" panose="020B0604030504040204" pitchFamily="34" charset="0"/>
              </a:rPr>
              <a:t>or ETSI </a:t>
            </a:r>
            <a:r>
              <a:rPr lang="en-GB" sz="1300" dirty="0">
                <a:latin typeface="Verdana" panose="020B0604030504040204" pitchFamily="34" charset="0"/>
                <a:ea typeface="Verdana" panose="020B0604030504040204" pitchFamily="34" charset="0"/>
              </a:rPr>
              <a:t>national member).</a:t>
            </a:r>
          </a:p>
          <a:p>
            <a:r>
              <a:rPr lang="en-GB" sz="1300" dirty="0">
                <a:latin typeface="Verdana" panose="020B0604030504040204" pitchFamily="34" charset="0"/>
                <a:ea typeface="Verdana" panose="020B0604030504040204" pitchFamily="34" charset="0"/>
              </a:rPr>
              <a:t>You can share your expert knowledge through your national CEN member and/or national CENELEC member. </a:t>
            </a:r>
            <a:endParaRPr lang="en-BE" sz="1300" dirty="0">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rPr>
              <a:t>Your second contact point should be ANEC</a:t>
            </a:r>
            <a:r>
              <a:rPr lang="en-BE" sz="1300" dirty="0">
                <a:latin typeface="Verdana" panose="020B0604030504040204" pitchFamily="34" charset="0"/>
                <a:ea typeface="Verdana" panose="020B0604030504040204" pitchFamily="34" charset="0"/>
              </a:rPr>
              <a:t>/EDF.</a:t>
            </a:r>
          </a:p>
          <a:p>
            <a:r>
              <a:rPr lang="en-GB" sz="1300" dirty="0">
                <a:latin typeface="Verdana" panose="020B0604030504040204" pitchFamily="34" charset="0"/>
                <a:ea typeface="Verdana" panose="020B0604030504040204" pitchFamily="34" charset="0"/>
              </a:rPr>
              <a:t>National </a:t>
            </a:r>
            <a:r>
              <a:rPr lang="en-BE" sz="1300" dirty="0">
                <a:latin typeface="Verdana" panose="020B0604030504040204" pitchFamily="34" charset="0"/>
                <a:ea typeface="Verdana" panose="020B0604030504040204" pitchFamily="34" charset="0"/>
              </a:rPr>
              <a:t>participation</a:t>
            </a:r>
            <a:r>
              <a:rPr lang="en-GB" sz="1300" dirty="0">
                <a:latin typeface="Verdana" panose="020B0604030504040204" pitchFamily="34" charset="0"/>
                <a:ea typeface="Verdana" panose="020B0604030504040204" pitchFamily="34" charset="0"/>
              </a:rPr>
              <a:t> allow</a:t>
            </a:r>
            <a:r>
              <a:rPr lang="en-BE" sz="1300" dirty="0">
                <a:latin typeface="Verdana" panose="020B0604030504040204" pitchFamily="34" charset="0"/>
                <a:ea typeface="Verdana" panose="020B0604030504040204" pitchFamily="34" charset="0"/>
              </a:rPr>
              <a:t>s</a:t>
            </a:r>
            <a:r>
              <a:rPr lang="en-GB" sz="1300" dirty="0">
                <a:latin typeface="Verdana" panose="020B0604030504040204" pitchFamily="34" charset="0"/>
                <a:ea typeface="Verdana" panose="020B0604030504040204" pitchFamily="34" charset="0"/>
              </a:rPr>
              <a:t> you to give your views</a:t>
            </a:r>
            <a:r>
              <a:rPr lang="en-BE" sz="1300" dirty="0">
                <a:latin typeface="Verdana" panose="020B0604030504040204" pitchFamily="34" charset="0"/>
                <a:ea typeface="Verdana" panose="020B0604030504040204" pitchFamily="34" charset="0"/>
              </a:rPr>
              <a:t>, generally in your language,</a:t>
            </a:r>
            <a:r>
              <a:rPr lang="en-GB" sz="1300" dirty="0">
                <a:latin typeface="Verdana" panose="020B0604030504040204" pitchFamily="34" charset="0"/>
                <a:ea typeface="Verdana" panose="020B0604030504040204" pitchFamily="34" charset="0"/>
              </a:rPr>
              <a:t> on standards being developed. </a:t>
            </a:r>
            <a:endParaRPr lang="en-BE" sz="1300" dirty="0">
              <a:latin typeface="Verdana" panose="020B0604030504040204" pitchFamily="34" charset="0"/>
              <a:ea typeface="Verdana" panose="020B0604030504040204" pitchFamily="34" charset="0"/>
            </a:endParaRPr>
          </a:p>
          <a:p>
            <a:r>
              <a:rPr lang="en-BE" sz="1300" dirty="0">
                <a:latin typeface="Verdana" panose="020B0604030504040204" pitchFamily="34" charset="0"/>
                <a:ea typeface="Verdana" panose="020B0604030504040204" pitchFamily="34" charset="0"/>
              </a:rPr>
              <a:t>Some National Standardisation Bodies </a:t>
            </a:r>
            <a:r>
              <a:rPr lang="en-GB" sz="1300" dirty="0">
                <a:latin typeface="Verdana" panose="020B0604030504040204" pitchFamily="34" charset="0"/>
                <a:ea typeface="Verdana" panose="020B0604030504040204" pitchFamily="34" charset="0"/>
              </a:rPr>
              <a:t>offer support and training to those who wish to contribute to the development of standards. </a:t>
            </a:r>
            <a:endParaRPr lang="en-BE" sz="1300" dirty="0">
              <a:latin typeface="Verdana" panose="020B0604030504040204" pitchFamily="34" charset="0"/>
              <a:ea typeface="Verdana" panose="020B0604030504040204" pitchFamily="34" charset="0"/>
            </a:endParaRPr>
          </a:p>
          <a:p>
            <a:r>
              <a:rPr lang="en-BE" sz="1300" dirty="0">
                <a:latin typeface="Verdana" panose="020B0604030504040204" pitchFamily="34" charset="0"/>
                <a:ea typeface="Verdana" panose="020B0604030504040204" pitchFamily="34" charset="0"/>
              </a:rPr>
              <a:t>ANEC/EDF also have structures and networks to participate in standardisation (observer status).</a:t>
            </a: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64</a:t>
            </a:fld>
            <a:endParaRPr lang="en-GB"/>
          </a:p>
        </p:txBody>
      </p:sp>
    </p:spTree>
    <p:extLst>
      <p:ext uri="{BB962C8B-B14F-4D97-AF65-F5344CB8AC3E}">
        <p14:creationId xmlns:p14="http://schemas.microsoft.com/office/powerpoint/2010/main" val="21108438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BE" sz="1300" b="1" dirty="0">
                <a:latin typeface="Verdana" panose="020B0604030504040204" pitchFamily="34" charset="0"/>
                <a:ea typeface="Verdana" panose="020B0604030504040204" pitchFamily="34" charset="0"/>
              </a:rPr>
              <a:t>How to s</a:t>
            </a:r>
            <a:r>
              <a:rPr lang="en-GB" sz="1300" b="1" dirty="0">
                <a:latin typeface="Verdana" panose="020B0604030504040204" pitchFamily="34" charset="0"/>
                <a:ea typeface="Verdana" panose="020B0604030504040204" pitchFamily="34" charset="0"/>
              </a:rPr>
              <a:t>eek ways around inadequate resources for consumer representation</a:t>
            </a:r>
            <a:r>
              <a:rPr lang="en-BE" sz="1300" b="1" dirty="0">
                <a:latin typeface="Verdana" panose="020B0604030504040204" pitchFamily="34" charset="0"/>
                <a:ea typeface="Verdana" panose="020B0604030504040204" pitchFamily="34" charset="0"/>
              </a:rPr>
              <a:t>?</a:t>
            </a:r>
            <a:endParaRPr lang="en-GB" sz="1300" b="1" dirty="0">
              <a:latin typeface="Verdana" panose="020B0604030504040204" pitchFamily="34" charset="0"/>
              <a:ea typeface="Verdana" panose="020B0604030504040204" pitchFamily="34" charset="0"/>
            </a:endParaRPr>
          </a:p>
          <a:p>
            <a:pPr defTabSz="966155">
              <a:defRPr/>
            </a:pPr>
            <a:endParaRPr lang="en-BE" sz="1300" b="1" dirty="0">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rPr>
              <a:t>Inadequate resourcing is often the main obstacle for consumer</a:t>
            </a:r>
            <a:r>
              <a:rPr lang="en-BE" sz="1300" dirty="0">
                <a:latin typeface="Verdana" panose="020B0604030504040204" pitchFamily="34" charset="0"/>
                <a:ea typeface="Verdana" panose="020B0604030504040204" pitchFamily="34" charset="0"/>
              </a:rPr>
              <a:t>/disability</a:t>
            </a:r>
            <a:r>
              <a:rPr lang="en-GB" sz="1300" dirty="0">
                <a:latin typeface="Verdana" panose="020B0604030504040204" pitchFamily="34" charset="0"/>
                <a:ea typeface="Verdana" panose="020B0604030504040204" pitchFamily="34" charset="0"/>
              </a:rPr>
              <a:t> representation. </a:t>
            </a:r>
            <a:r>
              <a:rPr lang="en-BE" sz="1300" dirty="0">
                <a:latin typeface="Verdana" panose="020B0604030504040204" pitchFamily="34" charset="0"/>
                <a:ea typeface="Verdana" panose="020B0604030504040204" pitchFamily="34" charset="0"/>
              </a:rPr>
              <a:t>NGOs</a:t>
            </a:r>
            <a:r>
              <a:rPr lang="en-GB" sz="1300" dirty="0">
                <a:latin typeface="Verdana" panose="020B0604030504040204" pitchFamily="34" charset="0"/>
                <a:ea typeface="Verdana" panose="020B0604030504040204" pitchFamily="34" charset="0"/>
              </a:rPr>
              <a:t> often have limited financial and human resources. Consumer</a:t>
            </a:r>
            <a:r>
              <a:rPr lang="en-BE" sz="1300" dirty="0">
                <a:latin typeface="Verdana" panose="020B0604030504040204" pitchFamily="34" charset="0"/>
                <a:ea typeface="Verdana" panose="020B0604030504040204" pitchFamily="34" charset="0"/>
              </a:rPr>
              <a:t>/disability</a:t>
            </a:r>
            <a:r>
              <a:rPr lang="en-GB" sz="1300" dirty="0">
                <a:latin typeface="Verdana" panose="020B0604030504040204" pitchFamily="34" charset="0"/>
                <a:ea typeface="Verdana" panose="020B0604030504040204" pitchFamily="34" charset="0"/>
              </a:rPr>
              <a:t> representatives often rely on standards development organizations themselves to help defray the costs of attending meetings</a:t>
            </a:r>
            <a:r>
              <a:rPr lang="en-BE" sz="1300" dirty="0">
                <a:latin typeface="Verdana" panose="020B0604030504040204" pitchFamily="34" charset="0"/>
                <a:ea typeface="Verdana" panose="020B0604030504040204" pitchFamily="34" charset="0"/>
              </a:rPr>
              <a:t> (which is very rare)</a:t>
            </a:r>
            <a:r>
              <a:rPr lang="en-GB" sz="1300" dirty="0">
                <a:latin typeface="Verdana" panose="020B0604030504040204" pitchFamily="34" charset="0"/>
                <a:ea typeface="Verdana" panose="020B0604030504040204" pitchFamily="34" charset="0"/>
              </a:rPr>
              <a:t>. </a:t>
            </a:r>
            <a:endParaRPr lang="en-BE" sz="1300" dirty="0">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rPr>
              <a:t>Other sources of support are government agencies or outside donor agencies. These challenges are more marked when developing standards at the European and international level where more resources are required</a:t>
            </a:r>
            <a:r>
              <a:rPr lang="en-BE" sz="1300" dirty="0">
                <a:latin typeface="Verdana" panose="020B0604030504040204" pitchFamily="34" charset="0"/>
                <a:ea typeface="Verdana" panose="020B0604030504040204" pitchFamily="34" charset="0"/>
              </a:rPr>
              <a:t> (eg: trips)</a:t>
            </a:r>
            <a:r>
              <a:rPr lang="en-GB" sz="1300" dirty="0">
                <a:latin typeface="Verdana" panose="020B0604030504040204" pitchFamily="34" charset="0"/>
                <a:ea typeface="Verdana" panose="020B0604030504040204" pitchFamily="34" charset="0"/>
              </a:rPr>
              <a:t>.</a:t>
            </a:r>
            <a:endParaRPr lang="en-BE" sz="1300" dirty="0">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rPr>
              <a:t>The key to overcoming these obstacles is for the NSBs and consumer</a:t>
            </a:r>
            <a:r>
              <a:rPr lang="en-BE" sz="1300" dirty="0">
                <a:latin typeface="Verdana" panose="020B0604030504040204" pitchFamily="34" charset="0"/>
                <a:ea typeface="Verdana" panose="020B0604030504040204" pitchFamily="34" charset="0"/>
              </a:rPr>
              <a:t>/disability </a:t>
            </a:r>
            <a:r>
              <a:rPr lang="en-GB" sz="1300" dirty="0">
                <a:latin typeface="Verdana" panose="020B0604030504040204" pitchFamily="34" charset="0"/>
                <a:ea typeface="Verdana" panose="020B0604030504040204" pitchFamily="34" charset="0"/>
              </a:rPr>
              <a:t> groups to organize ways of communicating and working together effectively to find common solutions relevant to your country.</a:t>
            </a:r>
            <a:endParaRPr lang="en-BE" sz="1300"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65</a:t>
            </a:fld>
            <a:endParaRPr lang="en-GB"/>
          </a:p>
        </p:txBody>
      </p:sp>
    </p:spTree>
    <p:extLst>
      <p:ext uri="{BB962C8B-B14F-4D97-AF65-F5344CB8AC3E}">
        <p14:creationId xmlns:p14="http://schemas.microsoft.com/office/powerpoint/2010/main" val="29713383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b="1" dirty="0">
                <a:solidFill>
                  <a:srgbClr val="000000"/>
                </a:solidFill>
                <a:latin typeface="Verdana" panose="020B0604030504040204" pitchFamily="34" charset="0"/>
                <a:ea typeface="Verdana" panose="020B0604030504040204" pitchFamily="34" charset="0"/>
              </a:rPr>
              <a:t>Standardisation request of the European Accessibility Act and how to get involved </a:t>
            </a:r>
            <a:endParaRPr lang="en-BE" sz="1500" b="1" dirty="0">
              <a:solidFill>
                <a:srgbClr val="000000"/>
              </a:solidFill>
              <a:latin typeface="Verdana" panose="020B0604030504040204" pitchFamily="34" charset="0"/>
              <a:ea typeface="Verdana" panose="020B0604030504040204" pitchFamily="34" charset="0"/>
            </a:endParaRPr>
          </a:p>
          <a:p>
            <a:pPr algn="ctr"/>
            <a:endParaRPr lang="en-BE" sz="1500" dirty="0">
              <a:solidFill>
                <a:srgbClr val="000000"/>
              </a:solidFill>
              <a:latin typeface="Verdana" panose="020B0604030504040204" pitchFamily="34" charset="0"/>
              <a:ea typeface="Verdana" panose="020B0604030504040204" pitchFamily="34" charset="0"/>
            </a:endParaRPr>
          </a:p>
          <a:p>
            <a:pPr defTabSz="1020839">
              <a:defRPr/>
            </a:pPr>
            <a:r>
              <a:rPr lang="en-BE" sz="1400" dirty="0">
                <a:solidFill>
                  <a:srgbClr val="000000"/>
                </a:solidFill>
                <a:latin typeface="Verdana" panose="020B0604030504040204" pitchFamily="34" charset="0"/>
                <a:ea typeface="Verdana" panose="020B0604030504040204" pitchFamily="34" charset="0"/>
              </a:rPr>
              <a:t>Chiara Giovannini, ANEC</a:t>
            </a:r>
            <a:endParaRPr lang="en-US" sz="1400" dirty="0">
              <a:solidFill>
                <a:srgbClr val="000000"/>
              </a:solidFill>
              <a:latin typeface="Verdana" panose="020B0604030504040204" pitchFamily="34" charset="0"/>
              <a:ea typeface="Verdana" panose="020B0604030504040204" pitchFamily="34" charset="0"/>
            </a:endParaRPr>
          </a:p>
          <a:p>
            <a:endParaRPr lang="en-BE"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Image: A</a:t>
            </a:r>
            <a:r>
              <a:rPr lang="en-BE" dirty="0">
                <a:latin typeface="Verdana" panose="020B0604030504040204" pitchFamily="34" charset="0"/>
                <a:ea typeface="Verdana" panose="020B0604030504040204" pitchFamily="34" charset="0"/>
              </a:rPr>
              <a:t>NEC and EDF logos</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66</a:t>
            </a:fld>
            <a:endParaRPr lang="en-GB"/>
          </a:p>
        </p:txBody>
      </p:sp>
    </p:spTree>
    <p:extLst>
      <p:ext uri="{BB962C8B-B14F-4D97-AF65-F5344CB8AC3E}">
        <p14:creationId xmlns:p14="http://schemas.microsoft.com/office/powerpoint/2010/main" val="1597994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dirty="0">
                <a:latin typeface="Verdana" panose="020B0604030504040204" pitchFamily="34" charset="0"/>
                <a:ea typeface="Verdana" panose="020B0604030504040204" pitchFamily="34" charset="0"/>
                <a:cs typeface="+mn-cs"/>
              </a:rPr>
              <a:t>H</a:t>
            </a:r>
            <a:r>
              <a:rPr lang="en-GB" sz="1200" b="1" dirty="0">
                <a:latin typeface="Verdana" panose="020B0604030504040204" pitchFamily="34" charset="0"/>
                <a:ea typeface="Verdana" panose="020B0604030504040204" pitchFamily="34" charset="0"/>
                <a:cs typeface="+mn-cs"/>
              </a:rPr>
              <a:t>ow can you make use of these standards?</a:t>
            </a:r>
          </a:p>
          <a:p>
            <a:endParaRPr lang="en-GB" sz="12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67</a:t>
            </a:fld>
            <a:endParaRPr lang="en-GB"/>
          </a:p>
        </p:txBody>
      </p:sp>
    </p:spTree>
    <p:extLst>
      <p:ext uri="{BB962C8B-B14F-4D97-AF65-F5344CB8AC3E}">
        <p14:creationId xmlns:p14="http://schemas.microsoft.com/office/powerpoint/2010/main" val="24475108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dirty="0">
                <a:latin typeface="Verdana" panose="020B0604030504040204" pitchFamily="34" charset="0"/>
                <a:ea typeface="Verdana" panose="020B0604030504040204" pitchFamily="34" charset="0"/>
                <a:cs typeface="+mn-cs"/>
              </a:rPr>
              <a:t>H</a:t>
            </a:r>
            <a:r>
              <a:rPr lang="en-GB" sz="1200" b="1" dirty="0">
                <a:latin typeface="Verdana" panose="020B0604030504040204" pitchFamily="34" charset="0"/>
                <a:ea typeface="Verdana" panose="020B0604030504040204" pitchFamily="34" charset="0"/>
                <a:cs typeface="+mn-cs"/>
              </a:rPr>
              <a:t>ow can you make use of these standards?</a:t>
            </a:r>
          </a:p>
          <a:p>
            <a:endParaRPr lang="en-GB" sz="1200" dirty="0">
              <a:latin typeface="Verdana" panose="020B0604030504040204" pitchFamily="34" charset="0"/>
              <a:ea typeface="Verdana" panose="020B0604030504040204" pitchFamily="34" charset="0"/>
            </a:endParaRPr>
          </a:p>
          <a:p>
            <a:r>
              <a:rPr lang="en-GB" sz="1200" b="1" dirty="0">
                <a:latin typeface="Verdana" panose="020B0604030504040204" pitchFamily="34" charset="0"/>
                <a:ea typeface="Verdana" panose="020B0604030504040204" pitchFamily="34" charset="0"/>
              </a:rPr>
              <a:t>Accessibility Act</a:t>
            </a:r>
            <a:r>
              <a:rPr lang="en-GB" sz="1200" dirty="0">
                <a:latin typeface="Verdana" panose="020B0604030504040204" pitchFamily="34" charset="0"/>
                <a:ea typeface="Verdana" panose="020B0604030504040204" pitchFamily="34" charset="0"/>
              </a:rPr>
              <a:t>. Use the EN + TR as a reason to include the built environment in the national law. The future Harmonised EN 17210 will prove compliance with the requirements of the Directive.</a:t>
            </a:r>
          </a:p>
          <a:p>
            <a:endParaRPr lang="en-GB" sz="1200" dirty="0">
              <a:latin typeface="Verdana" panose="020B0604030504040204" pitchFamily="34" charset="0"/>
              <a:ea typeface="Verdana" panose="020B0604030504040204" pitchFamily="34" charset="0"/>
            </a:endParaRPr>
          </a:p>
          <a:p>
            <a:r>
              <a:rPr lang="en-GB" sz="1200" b="1" dirty="0">
                <a:latin typeface="Verdana" panose="020B0604030504040204" pitchFamily="34" charset="0"/>
                <a:ea typeface="Verdana" panose="020B0604030504040204" pitchFamily="34" charset="0"/>
              </a:rPr>
              <a:t>Find experts and get ready. </a:t>
            </a:r>
            <a:r>
              <a:rPr lang="en-GB" sz="1200" dirty="0">
                <a:latin typeface="Verdana" panose="020B0604030504040204" pitchFamily="34" charset="0"/>
                <a:ea typeface="Verdana" panose="020B0604030504040204" pitchFamily="34" charset="0"/>
              </a:rPr>
              <a:t>Soon we will revise the EN 17210 to ensure it fulfils the accessibility requirements of the Accessibility Act. We must get involved in the standard development! </a:t>
            </a:r>
          </a:p>
          <a:p>
            <a:endParaRPr lang="en-GB" sz="12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68</a:t>
            </a:fld>
            <a:endParaRPr lang="en-GB"/>
          </a:p>
        </p:txBody>
      </p:sp>
    </p:spTree>
    <p:extLst>
      <p:ext uri="{BB962C8B-B14F-4D97-AF65-F5344CB8AC3E}">
        <p14:creationId xmlns:p14="http://schemas.microsoft.com/office/powerpoint/2010/main" val="42183819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sz="1400" dirty="0"/>
              <a:t>Q&amp;As</a:t>
            </a:r>
          </a:p>
          <a:p>
            <a:endParaRPr lang="en-BE" sz="1400" dirty="0"/>
          </a:p>
          <a:p>
            <a:pPr marL="171450" indent="-171450">
              <a:buFont typeface="Arial" panose="020B0604020202020204" pitchFamily="34" charset="0"/>
              <a:buChar char="•"/>
            </a:pPr>
            <a:r>
              <a:rPr lang="en-GB" dirty="0"/>
              <a:t>Thank you for your attention!</a:t>
            </a:r>
            <a:br>
              <a:rPr lang="en-GB" dirty="0"/>
            </a:br>
            <a:endParaRPr lang="en-GB" dirty="0"/>
          </a:p>
          <a:p>
            <a:pPr marL="171450" indent="-171450">
              <a:buFont typeface="Arial" panose="020B0604020202020204" pitchFamily="34" charset="0"/>
              <a:buChar char="•"/>
            </a:pPr>
            <a:r>
              <a:rPr lang="en-GB" dirty="0"/>
              <a:t>Please type or ask your questions</a:t>
            </a:r>
            <a:endParaRPr lang="en-BE" sz="1400" dirty="0"/>
          </a:p>
          <a:p>
            <a:endParaRPr lang="en-BE" sz="1400" dirty="0"/>
          </a:p>
          <a:p>
            <a:r>
              <a:rPr lang="en-BE" sz="1400" dirty="0"/>
              <a:t>Image: ANEC and EDF logos</a:t>
            </a:r>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69</a:t>
            </a:fld>
            <a:endParaRPr lang="en-GB"/>
          </a:p>
        </p:txBody>
      </p:sp>
    </p:spTree>
    <p:extLst>
      <p:ext uri="{BB962C8B-B14F-4D97-AF65-F5344CB8AC3E}">
        <p14:creationId xmlns:p14="http://schemas.microsoft.com/office/powerpoint/2010/main" val="369747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sz="1300" b="1" dirty="0"/>
              <a:t>Accessibility standards</a:t>
            </a:r>
            <a:br>
              <a:rPr lang="en-GB" sz="1300" b="1" dirty="0">
                <a:solidFill>
                  <a:srgbClr val="0070C0"/>
                </a:solidFill>
              </a:rPr>
            </a:br>
            <a:endParaRPr lang="en-GB" sz="1300" b="1" dirty="0">
              <a:solidFill>
                <a:srgbClr val="0070C0"/>
              </a:solidFill>
            </a:endParaRPr>
          </a:p>
          <a:p>
            <a:pPr marL="181154" indent="-181154">
              <a:lnSpc>
                <a:spcPct val="150000"/>
              </a:lnSpc>
              <a:buFont typeface="Arial" panose="020B0604020202020204" pitchFamily="34" charset="0"/>
              <a:buChar char="•"/>
            </a:pPr>
            <a:r>
              <a:rPr lang="en-GB" dirty="0"/>
              <a:t>UN Convention on the Rights of Persons with Disabilities (article 9 ‘minimum standards and guidelines for accessibility’</a:t>
            </a:r>
            <a:r>
              <a:rPr lang="en-BE" dirty="0"/>
              <a:t>)</a:t>
            </a:r>
            <a:r>
              <a:rPr lang="en-GB" dirty="0"/>
              <a:t>.</a:t>
            </a:r>
          </a:p>
          <a:p>
            <a:pPr marL="181154" indent="-181154">
              <a:lnSpc>
                <a:spcPct val="150000"/>
              </a:lnSpc>
              <a:buFont typeface="Arial" panose="020B0604020202020204" pitchFamily="34" charset="0"/>
              <a:buChar char="•"/>
            </a:pPr>
            <a:r>
              <a:rPr lang="en-GB" dirty="0"/>
              <a:t>Communication COM(2003) 650 final of 30 October 2003 "Equal opportunities for people</a:t>
            </a:r>
            <a:r>
              <a:rPr lang="en-BE" dirty="0"/>
              <a:t> </a:t>
            </a:r>
            <a:r>
              <a:rPr lang="en-GB" dirty="0"/>
              <a:t>with disabilities, a European Action plan“.</a:t>
            </a:r>
            <a:endParaRPr lang="en-BE" dirty="0"/>
          </a:p>
          <a:p>
            <a:pPr marL="181154" indent="-181154">
              <a:lnSpc>
                <a:spcPct val="150000"/>
              </a:lnSpc>
              <a:buFont typeface="Arial" panose="020B0604020202020204" pitchFamily="34" charset="0"/>
              <a:buChar char="•"/>
            </a:pPr>
            <a:r>
              <a:rPr lang="en-BE" dirty="0"/>
              <a:t>O</a:t>
            </a:r>
            <a:r>
              <a:rPr lang="en-GB" dirty="0"/>
              <a:t>ne of the four concrete</a:t>
            </a:r>
            <a:r>
              <a:rPr lang="en-BE" dirty="0"/>
              <a:t> </a:t>
            </a:r>
            <a:r>
              <a:rPr lang="en-GB" dirty="0"/>
              <a:t>priorities "accessibility to the public built environment to improve participation in the work</a:t>
            </a:r>
            <a:r>
              <a:rPr lang="en-BE" dirty="0"/>
              <a:t> </a:t>
            </a:r>
            <a:r>
              <a:rPr lang="en-GB" dirty="0"/>
              <a:t>place and integration into the economy and society“.</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7</a:t>
            </a:fld>
            <a:endParaRPr lang="en-GB"/>
          </a:p>
        </p:txBody>
      </p:sp>
    </p:spTree>
    <p:extLst>
      <p:ext uri="{BB962C8B-B14F-4D97-AF65-F5344CB8AC3E}">
        <p14:creationId xmlns:p14="http://schemas.microsoft.com/office/powerpoint/2010/main" val="24054976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Verdana" panose="020B0604030504040204" pitchFamily="34" charset="0"/>
                <a:ea typeface="Verdana" panose="020B0604030504040204" pitchFamily="34" charset="0"/>
              </a:rPr>
              <a:t>Thank you for your attention</a:t>
            </a:r>
          </a:p>
          <a:p>
            <a:endParaRPr lang="en-GB" dirty="0">
              <a:latin typeface="Verdana" panose="020B0604030504040204" pitchFamily="34" charset="0"/>
              <a:ea typeface="Verdana" panose="020B0604030504040204" pitchFamily="34" charset="0"/>
            </a:endParaRPr>
          </a:p>
          <a:p>
            <a:r>
              <a:rPr lang="en-GB" b="1" dirty="0">
                <a:latin typeface="Verdana" panose="020B0604030504040204" pitchFamily="34" charset="0"/>
                <a:ea typeface="Verdana" panose="020B0604030504040204" pitchFamily="34" charset="0"/>
              </a:rPr>
              <a:t>The European Disability Forum</a:t>
            </a:r>
          </a:p>
          <a:p>
            <a:r>
              <a:rPr lang="en-GB" baseline="0" dirty="0">
                <a:latin typeface="Verdana" panose="020B0604030504040204" pitchFamily="34" charset="0"/>
                <a:ea typeface="Verdana" panose="020B0604030504040204" pitchFamily="34" charset="0"/>
              </a:rPr>
              <a:t>Twitter: @MyEdf</a:t>
            </a:r>
          </a:p>
          <a:p>
            <a:pPr defTabSz="966155">
              <a:defRPr/>
            </a:pPr>
            <a:r>
              <a:rPr lang="en-GB" baseline="0" dirty="0">
                <a:latin typeface="Verdana" panose="020B0604030504040204" pitchFamily="34" charset="0"/>
                <a:ea typeface="Verdana" panose="020B0604030504040204" pitchFamily="34" charset="0"/>
              </a:rPr>
              <a:t>Facebook: @MyEdf</a:t>
            </a:r>
          </a:p>
          <a:p>
            <a:endParaRPr lang="en-GB" baseline="0" dirty="0">
              <a:latin typeface="Verdana" panose="020B0604030504040204" pitchFamily="34" charset="0"/>
              <a:ea typeface="Verdana" panose="020B0604030504040204" pitchFamily="34" charset="0"/>
            </a:endParaRPr>
          </a:p>
          <a:p>
            <a:r>
              <a:rPr lang="en-GB" b="1" baseline="0" dirty="0">
                <a:latin typeface="Verdana" panose="020B0604030504040204" pitchFamily="34" charset="0"/>
                <a:ea typeface="Verdana" panose="020B0604030504040204" pitchFamily="34" charset="0"/>
              </a:rPr>
              <a:t>ANEC</a:t>
            </a:r>
          </a:p>
          <a:p>
            <a:r>
              <a:rPr lang="en-GB" sz="1200" dirty="0">
                <a:latin typeface="Verdana" panose="020B0604030504040204" pitchFamily="34" charset="0"/>
                <a:ea typeface="Verdana" panose="020B0604030504040204" pitchFamily="34" charset="0"/>
              </a:rPr>
              <a:t>Twitter: </a:t>
            </a:r>
            <a:r>
              <a:rPr lang="en-GB" b="0" baseline="0" dirty="0">
                <a:latin typeface="Verdana" panose="020B0604030504040204" pitchFamily="34" charset="0"/>
                <a:ea typeface="Verdana" panose="020B0604030504040204" pitchFamily="34" charset="0"/>
              </a:rPr>
              <a:t>@anctweet</a:t>
            </a:r>
          </a:p>
          <a:p>
            <a:pPr defTabSz="966155">
              <a:defRPr/>
            </a:pPr>
            <a:r>
              <a:rPr lang="en-GB" sz="1300" dirty="0">
                <a:latin typeface="Verdana" panose="020B0604030504040204" pitchFamily="34" charset="0"/>
                <a:ea typeface="Verdana" panose="020B0604030504040204" pitchFamily="34" charset="0"/>
              </a:rPr>
              <a:t>ANEC is supported financially by the European Union &amp; EFTA</a:t>
            </a:r>
          </a:p>
          <a:p>
            <a:endParaRPr lang="en-GB" b="0" baseline="0" dirty="0">
              <a:latin typeface="Verdana" panose="020B0604030504040204" pitchFamily="34" charset="0"/>
              <a:ea typeface="Verdana" panose="020B0604030504040204" pitchFamily="34" charset="0"/>
            </a:endParaRPr>
          </a:p>
          <a:p>
            <a:pPr defTabSz="966155">
              <a:defRPr/>
            </a:pPr>
            <a:r>
              <a:rPr lang="en-GB" sz="1300" dirty="0">
                <a:solidFill>
                  <a:srgbClr val="000000"/>
                </a:solidFill>
                <a:latin typeface="Verdana" panose="020B0604030504040204" pitchFamily="34" charset="0"/>
                <a:ea typeface="Verdana" panose="020B0604030504040204" pitchFamily="34" charset="0"/>
                <a:cs typeface="Arial" panose="020B0604020202020204" pitchFamily="34" charset="0"/>
              </a:rPr>
              <a:t>©</a:t>
            </a:r>
            <a:r>
              <a:rPr lang="en-GB" sz="13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r>
              <a:rPr lang="en-GB" sz="1300" dirty="0">
                <a:solidFill>
                  <a:srgbClr val="000000"/>
                </a:solidFill>
                <a:latin typeface="Verdana" panose="020B0604030504040204" pitchFamily="34" charset="0"/>
                <a:ea typeface="Verdana" panose="020B0604030504040204" pitchFamily="34" charset="0"/>
                <a:cs typeface="Arial" panose="020B0604020202020204" pitchFamily="34" charset="0"/>
              </a:rPr>
              <a:t>Copyright </a:t>
            </a:r>
            <a:r>
              <a:rPr lang="en-GB" sz="1300" dirty="0">
                <a:solidFill>
                  <a:srgbClr val="000000"/>
                </a:solidFill>
                <a:latin typeface="Verdana" panose="020B0604030504040204" pitchFamily="34" charset="0"/>
                <a:ea typeface="Verdana" panose="020B0604030504040204" pitchFamily="34" charset="0"/>
                <a:cs typeface="Times New Roman" panose="02020603050405020304" pitchFamily="18" charset="0"/>
              </a:rPr>
              <a:t>ANEC/EDF 20</a:t>
            </a:r>
            <a:r>
              <a:rPr lang="en-BE" sz="1300" dirty="0">
                <a:solidFill>
                  <a:srgbClr val="000000"/>
                </a:solidFill>
                <a:latin typeface="Verdana" panose="020B0604030504040204" pitchFamily="34" charset="0"/>
                <a:ea typeface="Verdana" panose="020B0604030504040204" pitchFamily="34" charset="0"/>
                <a:cs typeface="Times New Roman" panose="02020603050405020304" pitchFamily="18" charset="0"/>
              </a:rPr>
              <a:t>22</a:t>
            </a:r>
            <a:endParaRPr lang="en-GB" sz="1300" dirty="0">
              <a:latin typeface="Verdana" panose="020B0604030504040204" pitchFamily="34" charset="0"/>
              <a:ea typeface="Verdana" panose="020B0604030504040204" pitchFamily="34" charset="0"/>
              <a:cs typeface="Times New Roman" panose="02020603050405020304" pitchFamily="18" charset="0"/>
            </a:endParaRPr>
          </a:p>
          <a:p>
            <a:endParaRPr lang="en-GB" b="0" baseline="0" dirty="0">
              <a:latin typeface="Verdana" panose="020B0604030504040204" pitchFamily="34" charset="0"/>
              <a:ea typeface="Verdana" panose="020B0604030504040204" pitchFamily="34" charset="0"/>
            </a:endParaRPr>
          </a:p>
          <a:p>
            <a:endParaRPr lang="en-GB" b="0" baseline="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70</a:t>
            </a:fld>
            <a:endParaRPr lang="en-GB"/>
          </a:p>
        </p:txBody>
      </p:sp>
    </p:spTree>
    <p:extLst>
      <p:ext uri="{BB962C8B-B14F-4D97-AF65-F5344CB8AC3E}">
        <p14:creationId xmlns:p14="http://schemas.microsoft.com/office/powerpoint/2010/main" val="182117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solidFill>
                  <a:srgbClr val="0070C0"/>
                </a:solidFill>
                <a:latin typeface="Verdana" panose="020B0604030504040204" pitchFamily="34" charset="0"/>
                <a:ea typeface="Verdana" panose="020B0604030504040204" pitchFamily="34" charset="0"/>
              </a:rPr>
              <a:t>M</a:t>
            </a:r>
            <a:r>
              <a:rPr lang="en-BE" sz="1400" b="1" dirty="0" err="1">
                <a:solidFill>
                  <a:srgbClr val="0070C0"/>
                </a:solidFill>
                <a:latin typeface="Verdana" panose="020B0604030504040204" pitchFamily="34" charset="0"/>
                <a:ea typeface="Verdana" panose="020B0604030504040204" pitchFamily="34" charset="0"/>
              </a:rPr>
              <a:t>andate</a:t>
            </a:r>
            <a:r>
              <a:rPr lang="en-BE" sz="1400" b="1" dirty="0">
                <a:solidFill>
                  <a:srgbClr val="0070C0"/>
                </a:solidFill>
                <a:latin typeface="Verdana" panose="020B0604030504040204" pitchFamily="34" charset="0"/>
                <a:ea typeface="Verdana" panose="020B0604030504040204" pitchFamily="34" charset="0"/>
              </a:rPr>
              <a:t> </a:t>
            </a:r>
            <a:r>
              <a:rPr lang="en-GB" sz="1400" b="1" dirty="0">
                <a:solidFill>
                  <a:srgbClr val="0070C0"/>
                </a:solidFill>
                <a:latin typeface="Verdana" panose="020B0604030504040204" pitchFamily="34" charset="0"/>
                <a:ea typeface="Verdana" panose="020B0604030504040204" pitchFamily="34" charset="0"/>
              </a:rPr>
              <a:t>420: </a:t>
            </a:r>
            <a:r>
              <a:rPr lang="en-BE" sz="1400" b="1" dirty="0">
                <a:latin typeface="Verdana" panose="020B0604030504040204" pitchFamily="34" charset="0"/>
                <a:ea typeface="Verdana" panose="020B0604030504040204" pitchFamily="34" charset="0"/>
              </a:rPr>
              <a:t>origin </a:t>
            </a:r>
            <a:endParaRPr lang="en-GB" sz="1400" b="1" dirty="0">
              <a:latin typeface="Verdana" panose="020B0604030504040204" pitchFamily="34" charset="0"/>
              <a:ea typeface="Verdana" panose="020B0604030504040204" pitchFamily="34" charset="0"/>
            </a:endParaRPr>
          </a:p>
          <a:p>
            <a:endParaRPr lang="en-GB" sz="1400" b="1" dirty="0">
              <a:latin typeface="Verdana" panose="020B0604030504040204" pitchFamily="34" charset="0"/>
              <a:ea typeface="Verdana" panose="020B0604030504040204" pitchFamily="34" charset="0"/>
            </a:endParaRPr>
          </a:p>
          <a:p>
            <a:pPr marL="181154" indent="-181154">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In 20</a:t>
            </a:r>
            <a:r>
              <a:rPr lang="en-BE" dirty="0">
                <a:latin typeface="Verdana" panose="020B0604030504040204" pitchFamily="34" charset="0"/>
                <a:ea typeface="Verdana" panose="020B0604030504040204" pitchFamily="34" charset="0"/>
              </a:rPr>
              <a:t>07</a:t>
            </a:r>
            <a:r>
              <a:rPr lang="en-GB" dirty="0">
                <a:latin typeface="Verdana" panose="020B0604030504040204" pitchFamily="34" charset="0"/>
                <a:ea typeface="Verdana" panose="020B0604030504040204" pitchFamily="34" charset="0"/>
              </a:rPr>
              <a:t> European Commission issued</a:t>
            </a:r>
            <a:r>
              <a:rPr lang="en-BE" dirty="0">
                <a:latin typeface="Verdana" panose="020B0604030504040204" pitchFamily="34" charset="0"/>
                <a:ea typeface="Verdana" panose="020B0604030504040204" pitchFamily="34" charset="0"/>
              </a:rPr>
              <a:t> the </a:t>
            </a:r>
            <a:r>
              <a:rPr lang="en-GB" dirty="0">
                <a:latin typeface="Verdana" panose="020B0604030504040204" pitchFamily="34" charset="0"/>
                <a:ea typeface="Verdana" panose="020B0604030504040204" pitchFamily="34" charset="0"/>
              </a:rPr>
              <a:t>standardisation mandate (M/4</a:t>
            </a:r>
            <a:r>
              <a:rPr lang="en-BE" dirty="0">
                <a:latin typeface="Verdana" panose="020B0604030504040204" pitchFamily="34" charset="0"/>
                <a:ea typeface="Verdana" panose="020B0604030504040204" pitchFamily="34" charset="0"/>
              </a:rPr>
              <a:t>20</a:t>
            </a:r>
            <a:r>
              <a:rPr lang="en-GB" dirty="0">
                <a:latin typeface="Verdana" panose="020B0604030504040204" pitchFamily="34" charset="0"/>
                <a:ea typeface="Verdana" panose="020B0604030504040204" pitchFamily="34" charset="0"/>
              </a:rPr>
              <a:t>) on </a:t>
            </a:r>
            <a:r>
              <a:rPr lang="en-BE" dirty="0">
                <a:latin typeface="Verdana" panose="020B0604030504040204" pitchFamily="34" charset="0"/>
                <a:ea typeface="Verdana" panose="020B0604030504040204" pitchFamily="34" charset="0"/>
              </a:rPr>
              <a:t>access to the built environment</a:t>
            </a:r>
            <a:r>
              <a:rPr lang="en-GB" dirty="0">
                <a:latin typeface="Verdana" panose="020B0604030504040204" pitchFamily="34" charset="0"/>
                <a:ea typeface="Verdana" panose="020B0604030504040204" pitchFamily="34" charset="0"/>
              </a:rPr>
              <a:t>.</a:t>
            </a:r>
          </a:p>
          <a:p>
            <a:pPr marL="181154" indent="-181154">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Standardisation Mandate: political request from the Commission to the European Standardisation Organisations (ESOs) to draw up and adopt European </a:t>
            </a:r>
            <a:r>
              <a:rPr lang="en-BE" dirty="0">
                <a:latin typeface="Verdana" panose="020B0604030504040204" pitchFamily="34" charset="0"/>
                <a:ea typeface="Verdana" panose="020B0604030504040204" pitchFamily="34" charset="0"/>
              </a:rPr>
              <a:t>S</a:t>
            </a:r>
            <a:r>
              <a:rPr lang="en-GB" dirty="0" err="1">
                <a:latin typeface="Verdana" panose="020B0604030504040204" pitchFamily="34" charset="0"/>
                <a:ea typeface="Verdana" panose="020B0604030504040204" pitchFamily="34" charset="0"/>
              </a:rPr>
              <a:t>tandards</a:t>
            </a:r>
            <a:r>
              <a:rPr lang="en-GB" dirty="0">
                <a:latin typeface="Verdana" panose="020B0604030504040204" pitchFamily="34" charset="0"/>
                <a:ea typeface="Verdana" panose="020B0604030504040204" pitchFamily="34" charset="0"/>
              </a:rPr>
              <a:t>.</a:t>
            </a:r>
          </a:p>
          <a:p>
            <a:pPr marL="181154" indent="-181154">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Requests give the ESOs precise details on the expectations of the Commission and are reference documents for the related standardisation activities.</a:t>
            </a:r>
          </a:p>
          <a:p>
            <a:pPr marL="181154" indent="-181154">
              <a:lnSpc>
                <a:spcPct val="150000"/>
              </a:lnSpc>
              <a:buFont typeface="Arial" panose="020B0604020202020204" pitchFamily="34" charset="0"/>
              <a:buChar char="•"/>
            </a:pPr>
            <a:r>
              <a:rPr lang="en-GB" dirty="0">
                <a:latin typeface="Verdana" panose="020B0604030504040204" pitchFamily="34" charset="0"/>
                <a:ea typeface="Verdana" panose="020B0604030504040204" pitchFamily="34" charset="0"/>
              </a:rPr>
              <a:t>One European Standard (EN) replaces national standards with similar/contradictory content (‘stand still’ principle).</a:t>
            </a:r>
            <a:endParaRPr lang="en-BE" dirty="0">
              <a:latin typeface="Verdana" panose="020B0604030504040204" pitchFamily="34" charset="0"/>
              <a:ea typeface="Verdana" panose="020B0604030504040204" pitchFamily="34" charset="0"/>
            </a:endParaRPr>
          </a:p>
          <a:p>
            <a:pPr>
              <a:lnSpc>
                <a:spcPct val="150000"/>
              </a:lnSpc>
            </a:pPr>
            <a:endParaRPr lang="en-GB" sz="3400" dirty="0">
              <a:latin typeface="Verdana" panose="020B0604030504040204" pitchFamily="34" charset="0"/>
              <a:ea typeface="Verdana" panose="020B0604030504040204" pitchFamily="34" charset="0"/>
            </a:endParaRPr>
          </a:p>
          <a:p>
            <a:pPr>
              <a:lnSpc>
                <a:spcPct val="150000"/>
              </a:lnSpc>
            </a:pPr>
            <a:endParaRPr lang="en-GB" sz="3400"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157025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solidFill>
                  <a:srgbClr val="0070C0"/>
                </a:solidFill>
                <a:latin typeface="Verdana" panose="020B0604030504040204" pitchFamily="34" charset="0"/>
                <a:ea typeface="Verdana" panose="020B0604030504040204" pitchFamily="34" charset="0"/>
              </a:rPr>
              <a:t>M</a:t>
            </a:r>
            <a:r>
              <a:rPr lang="en-BE" sz="1400" b="1" dirty="0" err="1">
                <a:solidFill>
                  <a:srgbClr val="0070C0"/>
                </a:solidFill>
                <a:latin typeface="Verdana" panose="020B0604030504040204" pitchFamily="34" charset="0"/>
                <a:ea typeface="Verdana" panose="020B0604030504040204" pitchFamily="34" charset="0"/>
              </a:rPr>
              <a:t>andate</a:t>
            </a:r>
            <a:r>
              <a:rPr lang="en-BE" sz="1400" b="1" dirty="0">
                <a:solidFill>
                  <a:srgbClr val="0070C0"/>
                </a:solidFill>
                <a:latin typeface="Verdana" panose="020B0604030504040204" pitchFamily="34" charset="0"/>
                <a:ea typeface="Verdana" panose="020B0604030504040204" pitchFamily="34" charset="0"/>
              </a:rPr>
              <a:t> </a:t>
            </a:r>
            <a:r>
              <a:rPr lang="en-GB" sz="1400" b="1" dirty="0">
                <a:solidFill>
                  <a:srgbClr val="0070C0"/>
                </a:solidFill>
                <a:latin typeface="Verdana" panose="020B0604030504040204" pitchFamily="34" charset="0"/>
                <a:ea typeface="Verdana" panose="020B0604030504040204" pitchFamily="34" charset="0"/>
              </a:rPr>
              <a:t>420: </a:t>
            </a:r>
            <a:r>
              <a:rPr lang="en-BE" sz="1400" b="1" dirty="0">
                <a:solidFill>
                  <a:srgbClr val="0070C0"/>
                </a:solidFill>
                <a:latin typeface="Verdana" panose="020B0604030504040204" pitchFamily="34" charset="0"/>
                <a:ea typeface="Verdana" panose="020B0604030504040204" pitchFamily="34" charset="0"/>
              </a:rPr>
              <a:t>aim</a:t>
            </a:r>
            <a:endParaRPr lang="en-GB" sz="1400" b="1" dirty="0">
              <a:solidFill>
                <a:srgbClr val="0070C0"/>
              </a:solidFill>
              <a:latin typeface="Verdana" panose="020B0604030504040204" pitchFamily="34" charset="0"/>
              <a:ea typeface="Verdana" panose="020B0604030504040204" pitchFamily="34" charset="0"/>
            </a:endParaRPr>
          </a:p>
          <a:p>
            <a:endParaRPr lang="en-BE" sz="1400" b="1" dirty="0">
              <a:solidFill>
                <a:srgbClr val="0070C0"/>
              </a:solidFill>
              <a:latin typeface="Verdana" panose="020B0604030504040204" pitchFamily="34" charset="0"/>
              <a:ea typeface="Verdana" panose="020B0604030504040204" pitchFamily="34" charset="0"/>
            </a:endParaRPr>
          </a:p>
          <a:p>
            <a:pPr>
              <a:lnSpc>
                <a:spcPct val="150000"/>
              </a:lnSpc>
            </a:pPr>
            <a:r>
              <a:rPr lang="en-GB" dirty="0">
                <a:latin typeface="Verdana" panose="020B0604030504040204" pitchFamily="34" charset="0"/>
                <a:ea typeface="Verdana" panose="020B0604030504040204" pitchFamily="34" charset="0"/>
              </a:rPr>
              <a:t>facilitate the public procurement of accessible built environment following the Design for</a:t>
            </a:r>
            <a:r>
              <a:rPr lang="en-BE" dirty="0">
                <a:latin typeface="Verdana" panose="020B0604030504040204" pitchFamily="34" charset="0"/>
                <a:ea typeface="Verdana" panose="020B0604030504040204" pitchFamily="34" charset="0"/>
              </a:rPr>
              <a:t> </a:t>
            </a:r>
            <a:r>
              <a:rPr lang="en-GB" dirty="0">
                <a:latin typeface="Verdana" panose="020B0604030504040204" pitchFamily="34" charset="0"/>
                <a:ea typeface="Verdana" panose="020B0604030504040204" pitchFamily="34" charset="0"/>
              </a:rPr>
              <a:t>All principles by developing a set of standards/Technical specifications that will contain</a:t>
            </a:r>
            <a:r>
              <a:rPr lang="en-BE" dirty="0">
                <a:latin typeface="Verdana" panose="020B0604030504040204" pitchFamily="34" charset="0"/>
                <a:ea typeface="Verdana" panose="020B0604030504040204" pitchFamily="34" charset="0"/>
              </a:rPr>
              <a:t>:</a:t>
            </a:r>
            <a:endParaRPr lang="en-GB" dirty="0">
              <a:latin typeface="Verdana" panose="020B0604030504040204" pitchFamily="34" charset="0"/>
              <a:ea typeface="Verdana" panose="020B0604030504040204" pitchFamily="34" charset="0"/>
            </a:endParaRPr>
          </a:p>
          <a:p>
            <a:pPr>
              <a:lnSpc>
                <a:spcPct val="150000"/>
              </a:lnSpc>
            </a:pPr>
            <a:r>
              <a:rPr lang="en-GB" dirty="0">
                <a:latin typeface="Verdana" panose="020B0604030504040204" pitchFamily="34" charset="0"/>
                <a:ea typeface="Verdana" panose="020B0604030504040204" pitchFamily="34" charset="0"/>
              </a:rPr>
              <a:t>(I) a set of functional European accessibility requirements of the built environment and</a:t>
            </a:r>
          </a:p>
          <a:p>
            <a:pPr>
              <a:lnSpc>
                <a:spcPct val="150000"/>
              </a:lnSpc>
            </a:pPr>
            <a:r>
              <a:rPr lang="en-GB" dirty="0">
                <a:latin typeface="Verdana" panose="020B0604030504040204" pitchFamily="34" charset="0"/>
                <a:ea typeface="Verdana" panose="020B0604030504040204" pitchFamily="34" charset="0"/>
              </a:rPr>
              <a:t>(II) a range of minimum technical data to comply with those functional requirements.</a:t>
            </a:r>
          </a:p>
          <a:p>
            <a:pPr>
              <a:lnSpc>
                <a:spcPct val="150000"/>
              </a:lnSpc>
            </a:pPr>
            <a:r>
              <a:rPr lang="en-GB" dirty="0">
                <a:latin typeface="Verdana" panose="020B0604030504040204" pitchFamily="34" charset="0"/>
                <a:ea typeface="Verdana" panose="020B0604030504040204" pitchFamily="34" charset="0"/>
              </a:rPr>
              <a:t>provide a mechanism through which the public procurers have access to an online toolkit,</a:t>
            </a:r>
            <a:r>
              <a:rPr lang="en-BE" dirty="0">
                <a:latin typeface="Verdana" panose="020B0604030504040204" pitchFamily="34" charset="0"/>
                <a:ea typeface="Verdana" panose="020B0604030504040204" pitchFamily="34" charset="0"/>
              </a:rPr>
              <a:t> </a:t>
            </a:r>
            <a:r>
              <a:rPr lang="en-GB" dirty="0">
                <a:latin typeface="Verdana" panose="020B0604030504040204" pitchFamily="34" charset="0"/>
                <a:ea typeface="Verdana" panose="020B0604030504040204" pitchFamily="34" charset="0"/>
              </a:rPr>
              <a:t>enabling them to make easy use of these harmonised requirements in procurement</a:t>
            </a:r>
            <a:r>
              <a:rPr lang="en-BE" dirty="0">
                <a:latin typeface="Verdana" panose="020B0604030504040204" pitchFamily="34" charset="0"/>
                <a:ea typeface="Verdana" panose="020B0604030504040204" pitchFamily="34" charset="0"/>
              </a:rPr>
              <a:t> </a:t>
            </a:r>
            <a:r>
              <a:rPr lang="en-GB" dirty="0">
                <a:latin typeface="Verdana" panose="020B0604030504040204" pitchFamily="34" charset="0"/>
                <a:ea typeface="Verdana" panose="020B0604030504040204" pitchFamily="34" charset="0"/>
              </a:rPr>
              <a:t>process. </a:t>
            </a:r>
          </a:p>
          <a:p>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C3637DA-ECFF-4E30-8019-BCDA5E2DDEE1}" type="slidenum">
              <a:rPr lang="en-GB" smtClean="0"/>
              <a:t>9</a:t>
            </a:fld>
            <a:endParaRPr lang="en-GB"/>
          </a:p>
        </p:txBody>
      </p:sp>
    </p:spTree>
    <p:extLst>
      <p:ext uri="{BB962C8B-B14F-4D97-AF65-F5344CB8AC3E}">
        <p14:creationId xmlns:p14="http://schemas.microsoft.com/office/powerpoint/2010/main" val="2305394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45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1CDC04-9D8E-45F1-83F7-3898E5D3092B}" type="slidenum">
              <a:rPr lang="en-US"/>
              <a:pPr>
                <a:defRPr/>
              </a:pPr>
              <a:t>‹#›</a:t>
            </a:fld>
            <a:endParaRPr lang="en-US" dirty="0"/>
          </a:p>
        </p:txBody>
      </p:sp>
    </p:spTree>
    <p:extLst>
      <p:ext uri="{BB962C8B-B14F-4D97-AF65-F5344CB8AC3E}">
        <p14:creationId xmlns:p14="http://schemas.microsoft.com/office/powerpoint/2010/main" val="321311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41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9779EE2-0A8A-4DB8-9709-364A818FF8F1}"/>
              </a:ext>
            </a:extLst>
          </p:cNvPr>
          <p:cNvSpPr>
            <a:spLocks noGrp="1"/>
          </p:cNvSpPr>
          <p:nvPr>
            <p:ph type="sldNum" sz="quarter" idx="12"/>
          </p:nvPr>
        </p:nvSpPr>
        <p:spPr/>
        <p:txBody>
          <a:bodyPr/>
          <a:lstStyle/>
          <a:p>
            <a:fld id="{3DD31EBF-2A25-4BB3-B9EF-9E6013DD3497}" type="slidenum">
              <a:rPr lang="en-GB" smtClean="0"/>
              <a:t>‹#›</a:t>
            </a:fld>
            <a:endParaRPr lang="en-GB"/>
          </a:p>
        </p:txBody>
      </p:sp>
      <p:cxnSp>
        <p:nvCxnSpPr>
          <p:cNvPr id="7" name="Connecteur droit 6">
            <a:extLst>
              <a:ext uri="{FF2B5EF4-FFF2-40B4-BE49-F238E27FC236}">
                <a16:creationId xmlns:a16="http://schemas.microsoft.com/office/drawing/2014/main" id="{50DD96A1-5F32-473E-ABD3-B1E0F3AD0B29}"/>
              </a:ext>
            </a:extLst>
          </p:cNvPr>
          <p:cNvCxnSpPr/>
          <p:nvPr userDrawn="1"/>
        </p:nvCxnSpPr>
        <p:spPr>
          <a:xfrm>
            <a:off x="0" y="6858000"/>
            <a:ext cx="12192000" cy="0"/>
          </a:xfrm>
          <a:prstGeom prst="line">
            <a:avLst/>
          </a:prstGeom>
          <a:ln w="76200">
            <a:solidFill>
              <a:srgbClr val="2F54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98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D3B43D-73B0-40B0-88B8-9DFD32B69A16}"/>
              </a:ext>
            </a:extLst>
          </p:cNvPr>
          <p:cNvSpPr>
            <a:spLocks noGrp="1"/>
          </p:cNvSpPr>
          <p:nvPr>
            <p:ph type="sldNum" sz="quarter" idx="12"/>
          </p:nvPr>
        </p:nvSpPr>
        <p:spPr/>
        <p:txBody>
          <a:bodyPr/>
          <a:lstStyle/>
          <a:p>
            <a:fld id="{3DD31EBF-2A25-4BB3-B9EF-9E6013DD3497}" type="slidenum">
              <a:rPr lang="en-GB" smtClean="0"/>
              <a:t>‹#›</a:t>
            </a:fld>
            <a:endParaRPr lang="en-GB"/>
          </a:p>
        </p:txBody>
      </p:sp>
      <p:pic>
        <p:nvPicPr>
          <p:cNvPr id="15" name="Image 7">
            <a:extLst>
              <a:ext uri="{FF2B5EF4-FFF2-40B4-BE49-F238E27FC236}">
                <a16:creationId xmlns:a16="http://schemas.microsoft.com/office/drawing/2014/main" id="{856917BB-8B91-4A6E-8997-DEDAF5DF6115}"/>
              </a:ext>
            </a:extLst>
          </p:cNvPr>
          <p:cNvPicPr>
            <a:picLocks noChangeAspect="1"/>
          </p:cNvPicPr>
          <p:nvPr/>
        </p:nvPicPr>
        <p:blipFill>
          <a:blip r:embed="rId2"/>
          <a:stretch>
            <a:fillRect/>
          </a:stretch>
        </p:blipFill>
        <p:spPr>
          <a:xfrm>
            <a:off x="655071" y="1133656"/>
            <a:ext cx="481102" cy="481102"/>
          </a:xfrm>
          <a:prstGeom prst="rect">
            <a:avLst/>
          </a:prstGeom>
        </p:spPr>
      </p:pic>
      <p:cxnSp>
        <p:nvCxnSpPr>
          <p:cNvPr id="19" name="Connecteur droit 13">
            <a:extLst>
              <a:ext uri="{FF2B5EF4-FFF2-40B4-BE49-F238E27FC236}">
                <a16:creationId xmlns:a16="http://schemas.microsoft.com/office/drawing/2014/main" id="{9302FF1E-D4B6-49D5-9AB6-734506943A45}"/>
              </a:ext>
            </a:extLst>
          </p:cNvPr>
          <p:cNvCxnSpPr/>
          <p:nvPr userDrawn="1"/>
        </p:nvCxnSpPr>
        <p:spPr>
          <a:xfrm>
            <a:off x="0" y="6858000"/>
            <a:ext cx="12192000" cy="0"/>
          </a:xfrm>
          <a:prstGeom prst="line">
            <a:avLst/>
          </a:prstGeom>
          <a:ln w="76200">
            <a:solidFill>
              <a:srgbClr val="FDCB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42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2B984F-E7A0-4C1A-A382-69C7FAE466D9}"/>
              </a:ext>
            </a:extLst>
          </p:cNvPr>
          <p:cNvSpPr>
            <a:spLocks noGrp="1"/>
          </p:cNvSpPr>
          <p:nvPr>
            <p:ph type="sldNum" sz="quarter" idx="12"/>
          </p:nvPr>
        </p:nvSpPr>
        <p:spPr/>
        <p:txBody>
          <a:bodyPr/>
          <a:lstStyle/>
          <a:p>
            <a:fld id="{3DD31EBF-2A25-4BB3-B9EF-9E6013DD3497}" type="slidenum">
              <a:rPr lang="en-GB" smtClean="0"/>
              <a:t>‹#›</a:t>
            </a:fld>
            <a:endParaRPr lang="en-GB" dirty="0"/>
          </a:p>
        </p:txBody>
      </p:sp>
      <p:pic>
        <p:nvPicPr>
          <p:cNvPr id="8" name="Image 14">
            <a:extLst>
              <a:ext uri="{FF2B5EF4-FFF2-40B4-BE49-F238E27FC236}">
                <a16:creationId xmlns:a16="http://schemas.microsoft.com/office/drawing/2014/main" id="{C2A6C843-E10B-4DFD-AAA5-E3AF35785540}"/>
              </a:ext>
            </a:extLst>
          </p:cNvPr>
          <p:cNvPicPr>
            <a:picLocks noChangeAspect="1"/>
          </p:cNvPicPr>
          <p:nvPr userDrawn="1"/>
        </p:nvPicPr>
        <p:blipFill>
          <a:blip r:embed="rId2"/>
          <a:stretch>
            <a:fillRect/>
          </a:stretch>
        </p:blipFill>
        <p:spPr>
          <a:xfrm>
            <a:off x="743644" y="988630"/>
            <a:ext cx="413085" cy="509151"/>
          </a:xfrm>
          <a:prstGeom prst="rect">
            <a:avLst/>
          </a:prstGeom>
        </p:spPr>
      </p:pic>
      <p:cxnSp>
        <p:nvCxnSpPr>
          <p:cNvPr id="9" name="Connecteur droit 7">
            <a:extLst>
              <a:ext uri="{FF2B5EF4-FFF2-40B4-BE49-F238E27FC236}">
                <a16:creationId xmlns:a16="http://schemas.microsoft.com/office/drawing/2014/main" id="{BAF3F7A5-D37E-480C-AB72-5DD2EE55AA94}"/>
              </a:ext>
            </a:extLst>
          </p:cNvPr>
          <p:cNvCxnSpPr/>
          <p:nvPr userDrawn="1"/>
        </p:nvCxnSpPr>
        <p:spPr>
          <a:xfrm>
            <a:off x="0" y="6858000"/>
            <a:ext cx="12192000" cy="0"/>
          </a:xfrm>
          <a:prstGeom prst="line">
            <a:avLst/>
          </a:prstGeom>
          <a:ln w="76200">
            <a:solidFill>
              <a:srgbClr val="FDCB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68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7BCF99-6A85-4D38-81D4-26B4CD7C76B7}"/>
              </a:ext>
            </a:extLst>
          </p:cNvPr>
          <p:cNvSpPr/>
          <p:nvPr userDrawn="1"/>
        </p:nvSpPr>
        <p:spPr>
          <a:xfrm>
            <a:off x="0" y="1556992"/>
            <a:ext cx="12192000" cy="53010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Slide Number Placeholder 6">
            <a:extLst>
              <a:ext uri="{FF2B5EF4-FFF2-40B4-BE49-F238E27FC236}">
                <a16:creationId xmlns:a16="http://schemas.microsoft.com/office/drawing/2014/main" id="{0D1E45DC-6AB6-4C15-9A60-D12EDE63808E}"/>
              </a:ext>
            </a:extLst>
          </p:cNvPr>
          <p:cNvSpPr>
            <a:spLocks noGrp="1"/>
          </p:cNvSpPr>
          <p:nvPr>
            <p:ph type="sldNum" sz="quarter" idx="12"/>
          </p:nvPr>
        </p:nvSpPr>
        <p:spPr/>
        <p:txBody>
          <a:bodyPr/>
          <a:lstStyle/>
          <a:p>
            <a:fld id="{3DD31EBF-2A25-4BB3-B9EF-9E6013DD3497}" type="slidenum">
              <a:rPr lang="en-GB" smtClean="0"/>
              <a:t>‹#›</a:t>
            </a:fld>
            <a:endParaRPr lang="en-GB"/>
          </a:p>
        </p:txBody>
      </p:sp>
      <p:cxnSp>
        <p:nvCxnSpPr>
          <p:cNvPr id="10" name="Connecteur droit 21">
            <a:extLst>
              <a:ext uri="{FF2B5EF4-FFF2-40B4-BE49-F238E27FC236}">
                <a16:creationId xmlns:a16="http://schemas.microsoft.com/office/drawing/2014/main" id="{61EFC042-E74D-4CBA-AC70-82DDB31F3784}"/>
              </a:ext>
            </a:extLst>
          </p:cNvPr>
          <p:cNvCxnSpPr/>
          <p:nvPr userDrawn="1"/>
        </p:nvCxnSpPr>
        <p:spPr>
          <a:xfrm>
            <a:off x="0" y="6858000"/>
            <a:ext cx="12192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75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14-09-22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46050" y="138112"/>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7940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14-09-22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8316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14-09-22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4996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E59809BC-859D-48DB-BCF9-F96099EB7388}" type="slidenum">
              <a:rPr lang="en-US" altLang="en-US"/>
              <a:pPr/>
              <a:t>‹#›</a:t>
            </a:fld>
            <a:endParaRPr lang="en-US" altLang="en-US" dirty="0"/>
          </a:p>
        </p:txBody>
      </p:sp>
    </p:spTree>
    <p:extLst>
      <p:ext uri="{BB962C8B-B14F-4D97-AF65-F5344CB8AC3E}">
        <p14:creationId xmlns:p14="http://schemas.microsoft.com/office/powerpoint/2010/main" val="1653901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image" Target="../media/image2.jpg"/><Relationship Id="rId5" Type="http://schemas.openxmlformats.org/officeDocument/2006/relationships/image" Target="../media/image8.emf"/><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142A9AB-0DAB-4E4F-A521-3D29546DE92D}"/>
              </a:ext>
            </a:extLst>
          </p:cNvPr>
          <p:cNvGrpSpPr/>
          <p:nvPr userDrawn="1"/>
        </p:nvGrpSpPr>
        <p:grpSpPr>
          <a:xfrm>
            <a:off x="-8662" y="2956571"/>
            <a:ext cx="12200662" cy="3901429"/>
            <a:chOff x="-8662" y="2956571"/>
            <a:chExt cx="12200662" cy="3901429"/>
          </a:xfrm>
        </p:grpSpPr>
        <p:sp>
          <p:nvSpPr>
            <p:cNvPr id="8" name="Rectangle 7">
              <a:extLst>
                <a:ext uri="{FF2B5EF4-FFF2-40B4-BE49-F238E27FC236}">
                  <a16:creationId xmlns:a16="http://schemas.microsoft.com/office/drawing/2014/main" id="{D21757EA-F566-45D6-A2B8-1FD218E772A5}"/>
                </a:ext>
              </a:extLst>
            </p:cNvPr>
            <p:cNvSpPr/>
            <p:nvPr/>
          </p:nvSpPr>
          <p:spPr>
            <a:xfrm>
              <a:off x="-8662" y="2956571"/>
              <a:ext cx="12200662" cy="19563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ABEAB"/>
                </a:solidFill>
              </a:endParaRPr>
            </a:p>
          </p:txBody>
        </p:sp>
        <p:cxnSp>
          <p:nvCxnSpPr>
            <p:cNvPr id="9" name="Connecteur droit 13">
              <a:extLst>
                <a:ext uri="{FF2B5EF4-FFF2-40B4-BE49-F238E27FC236}">
                  <a16:creationId xmlns:a16="http://schemas.microsoft.com/office/drawing/2014/main" id="{F9A1A795-D9AC-4EBA-BD17-DECC54240F68}"/>
                </a:ext>
              </a:extLst>
            </p:cNvPr>
            <p:cNvCxnSpPr/>
            <p:nvPr/>
          </p:nvCxnSpPr>
          <p:spPr>
            <a:xfrm>
              <a:off x="0" y="6858000"/>
              <a:ext cx="12192000" cy="0"/>
            </a:xfrm>
            <a:prstGeom prst="line">
              <a:avLst/>
            </a:prstGeom>
            <a:ln w="76200">
              <a:solidFill>
                <a:srgbClr val="2F548B"/>
              </a:solidFill>
            </a:ln>
          </p:spPr>
          <p:style>
            <a:lnRef idx="1">
              <a:schemeClr val="accent1"/>
            </a:lnRef>
            <a:fillRef idx="0">
              <a:schemeClr val="accent1"/>
            </a:fillRef>
            <a:effectRef idx="0">
              <a:schemeClr val="accent1"/>
            </a:effectRef>
            <a:fontRef idx="minor">
              <a:schemeClr val="tx1"/>
            </a:fontRef>
          </p:style>
        </p:cxnSp>
        <p:pic>
          <p:nvPicPr>
            <p:cNvPr id="11" name="Image 8">
              <a:extLst>
                <a:ext uri="{FF2B5EF4-FFF2-40B4-BE49-F238E27FC236}">
                  <a16:creationId xmlns:a16="http://schemas.microsoft.com/office/drawing/2014/main" id="{3E6241A6-1408-4082-8973-DB56397E88D2}"/>
                </a:ext>
              </a:extLst>
            </p:cNvPr>
            <p:cNvPicPr>
              <a:picLocks noChangeAspect="1"/>
            </p:cNvPicPr>
            <p:nvPr userDrawn="1"/>
          </p:nvPicPr>
          <p:blipFill>
            <a:blip r:embed="rId3"/>
            <a:stretch>
              <a:fillRect/>
            </a:stretch>
          </p:blipFill>
          <p:spPr>
            <a:xfrm>
              <a:off x="4629725" y="5565860"/>
              <a:ext cx="6375400" cy="622300"/>
            </a:xfrm>
            <a:prstGeom prst="rect">
              <a:avLst/>
            </a:prstGeom>
          </p:spPr>
        </p:pic>
      </p:grpSp>
      <p:pic>
        <p:nvPicPr>
          <p:cNvPr id="3" name="Picture 2">
            <a:extLst>
              <a:ext uri="{FF2B5EF4-FFF2-40B4-BE49-F238E27FC236}">
                <a16:creationId xmlns:a16="http://schemas.microsoft.com/office/drawing/2014/main" id="{24D23F36-D7A5-4CD4-8BDC-40F5D1F7B3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0833" y="508208"/>
            <a:ext cx="1642927" cy="1253813"/>
          </a:xfrm>
          <a:prstGeom prst="rect">
            <a:avLst/>
          </a:prstGeom>
        </p:spPr>
      </p:pic>
      <p:sp>
        <p:nvSpPr>
          <p:cNvPr id="5" name="TextBox 4">
            <a:extLst>
              <a:ext uri="{FF2B5EF4-FFF2-40B4-BE49-F238E27FC236}">
                <a16:creationId xmlns:a16="http://schemas.microsoft.com/office/drawing/2014/main" id="{7CEA1E5E-72AC-4DA4-BECB-AE38722E774E}"/>
              </a:ext>
            </a:extLst>
          </p:cNvPr>
          <p:cNvSpPr txBox="1"/>
          <p:nvPr userDrawn="1"/>
        </p:nvSpPr>
        <p:spPr>
          <a:xfrm>
            <a:off x="8704218" y="1623521"/>
            <a:ext cx="4807131" cy="276999"/>
          </a:xfrm>
          <a:prstGeom prst="rect">
            <a:avLst/>
          </a:prstGeom>
          <a:noFill/>
        </p:spPr>
        <p:txBody>
          <a:bodyPr wrap="square" rtlCol="0">
            <a:spAutoFit/>
          </a:bodyPr>
          <a:lstStyle/>
          <a:p>
            <a:r>
              <a:rPr lang="sl-SI" sz="1200" b="1" i="1" dirty="0" err="1">
                <a:solidFill>
                  <a:schemeClr val="accent4"/>
                </a:solidFill>
                <a:latin typeface="Verdana" panose="020B0604030504040204" pitchFamily="34" charset="0"/>
                <a:ea typeface="Verdana" panose="020B0604030504040204" pitchFamily="34" charset="0"/>
              </a:rPr>
              <a:t>Raising</a:t>
            </a:r>
            <a:r>
              <a:rPr lang="sl-SI" sz="1200" b="1" i="1" dirty="0">
                <a:solidFill>
                  <a:schemeClr val="accent4"/>
                </a:solidFill>
                <a:latin typeface="Verdana" panose="020B0604030504040204" pitchFamily="34" charset="0"/>
                <a:ea typeface="Verdana" panose="020B0604030504040204" pitchFamily="34" charset="0"/>
              </a:rPr>
              <a:t> </a:t>
            </a:r>
            <a:r>
              <a:rPr lang="sl-SI" sz="1200" b="1" i="1" dirty="0" err="1">
                <a:solidFill>
                  <a:schemeClr val="accent4"/>
                </a:solidFill>
                <a:latin typeface="Verdana" panose="020B0604030504040204" pitchFamily="34" charset="0"/>
                <a:ea typeface="Verdana" panose="020B0604030504040204" pitchFamily="34" charset="0"/>
              </a:rPr>
              <a:t>standards</a:t>
            </a:r>
            <a:r>
              <a:rPr lang="sl-SI" sz="1200" b="1" i="1" dirty="0">
                <a:solidFill>
                  <a:schemeClr val="accent4"/>
                </a:solidFill>
                <a:latin typeface="Verdana" panose="020B0604030504040204" pitchFamily="34" charset="0"/>
                <a:ea typeface="Verdana" panose="020B0604030504040204" pitchFamily="34" charset="0"/>
              </a:rPr>
              <a:t> </a:t>
            </a:r>
            <a:r>
              <a:rPr lang="sl-SI" sz="1200" b="1" i="1" dirty="0" err="1">
                <a:solidFill>
                  <a:schemeClr val="accent4"/>
                </a:solidFill>
                <a:latin typeface="Verdana" panose="020B0604030504040204" pitchFamily="34" charset="0"/>
                <a:ea typeface="Verdana" panose="020B0604030504040204" pitchFamily="34" charset="0"/>
              </a:rPr>
              <a:t>for</a:t>
            </a:r>
            <a:r>
              <a:rPr lang="sl-SI" sz="1200" b="1" i="1" dirty="0">
                <a:solidFill>
                  <a:schemeClr val="accent4"/>
                </a:solidFill>
                <a:latin typeface="Verdana" panose="020B0604030504040204" pitchFamily="34" charset="0"/>
                <a:ea typeface="Verdana" panose="020B0604030504040204" pitchFamily="34" charset="0"/>
              </a:rPr>
              <a:t> </a:t>
            </a:r>
            <a:r>
              <a:rPr lang="sl-SI" sz="1200" b="1" i="1" dirty="0" err="1">
                <a:solidFill>
                  <a:schemeClr val="accent4"/>
                </a:solidFill>
                <a:latin typeface="Verdana" panose="020B0604030504040204" pitchFamily="34" charset="0"/>
                <a:ea typeface="Verdana" panose="020B0604030504040204" pitchFamily="34" charset="0"/>
              </a:rPr>
              <a:t>consumers</a:t>
            </a:r>
            <a:endParaRPr lang="en-GB" sz="1200" b="1" i="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23696220"/>
      </p:ext>
    </p:extLst>
  </p:cSld>
  <p:clrMap bg1="lt1" tx1="dk1" bg2="lt2" tx2="dk2" accent1="accent1" accent2="accent2" accent3="accent3" accent4="accent4" accent5="accent5" accent6="accent6" hlink="hlink" folHlink="folHlink"/>
  <p:sldLayoutIdLst>
    <p:sldLayoutId id="214748367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3D3794-7150-4A02-B770-7290D920AA9E}"/>
              </a:ext>
            </a:extLst>
          </p:cNvPr>
          <p:cNvSpPr>
            <a:spLocks noGrp="1"/>
          </p:cNvSpPr>
          <p:nvPr>
            <p:ph type="sldNum" sz="quarter" idx="4"/>
          </p:nvPr>
        </p:nvSpPr>
        <p:spPr>
          <a:xfrm>
            <a:off x="8792256" y="6266479"/>
            <a:ext cx="2743200" cy="365125"/>
          </a:xfrm>
          <a:prstGeom prst="rect">
            <a:avLst/>
          </a:prstGeom>
        </p:spPr>
        <p:txBody>
          <a:bodyPr vert="horz" lIns="91440" tIns="45720" rIns="91440" bIns="45720" rtlCol="0" anchor="ctr"/>
          <a:lstStyle>
            <a:lvl1pPr algn="r">
              <a:defRPr sz="1600">
                <a:solidFill>
                  <a:schemeClr val="accent1"/>
                </a:solidFill>
                <a:latin typeface="Source Sans Pro" panose="020B0503030403020204" pitchFamily="34" charset="0"/>
                <a:ea typeface="Source Sans Pro" panose="020B0503030403020204" pitchFamily="34" charset="0"/>
              </a:defRPr>
            </a:lvl1pPr>
          </a:lstStyle>
          <a:p>
            <a:fld id="{3DD31EBF-2A25-4BB3-B9EF-9E6013DD3497}" type="slidenum">
              <a:rPr lang="en-GB" smtClean="0"/>
              <a:pPr/>
              <a:t>‹#›</a:t>
            </a:fld>
            <a:endParaRPr lang="en-GB" dirty="0"/>
          </a:p>
        </p:txBody>
      </p:sp>
      <p:pic>
        <p:nvPicPr>
          <p:cNvPr id="7" name="Image 13">
            <a:extLst>
              <a:ext uri="{FF2B5EF4-FFF2-40B4-BE49-F238E27FC236}">
                <a16:creationId xmlns:a16="http://schemas.microsoft.com/office/drawing/2014/main" id="{28483057-EF1A-41CC-A9A3-610D35CB4A46}"/>
              </a:ext>
            </a:extLst>
          </p:cNvPr>
          <p:cNvPicPr>
            <a:picLocks noChangeAspect="1"/>
          </p:cNvPicPr>
          <p:nvPr userDrawn="1"/>
        </p:nvPicPr>
        <p:blipFill rotWithShape="1">
          <a:blip r:embed="rId11"/>
          <a:srcRect b="27930"/>
          <a:stretch/>
        </p:blipFill>
        <p:spPr>
          <a:xfrm>
            <a:off x="10405385" y="159303"/>
            <a:ext cx="1568356" cy="918383"/>
          </a:xfrm>
          <a:prstGeom prst="rect">
            <a:avLst/>
          </a:prstGeom>
        </p:spPr>
      </p:pic>
      <p:sp>
        <p:nvSpPr>
          <p:cNvPr id="10" name="ZoneTexte 17">
            <a:extLst>
              <a:ext uri="{FF2B5EF4-FFF2-40B4-BE49-F238E27FC236}">
                <a16:creationId xmlns:a16="http://schemas.microsoft.com/office/drawing/2014/main" id="{7DDD9C69-1834-4420-AEF6-36414EC3B8F6}"/>
              </a:ext>
            </a:extLst>
          </p:cNvPr>
          <p:cNvSpPr txBox="1"/>
          <p:nvPr userDrawn="1"/>
        </p:nvSpPr>
        <p:spPr>
          <a:xfrm>
            <a:off x="656544" y="6396335"/>
            <a:ext cx="7554583"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2F548B"/>
                </a:solidFill>
                <a:effectLst/>
                <a:uLnTx/>
                <a:uFillTx/>
                <a:latin typeface="Verdana" panose="020B0604030504040204" pitchFamily="34" charset="0"/>
                <a:ea typeface="Verdana" panose="020B0604030504040204" pitchFamily="34" charset="0"/>
                <a:cs typeface="+mn-cs"/>
              </a:rPr>
              <a:t>ANEC – The </a:t>
            </a:r>
            <a:r>
              <a:rPr kumimoji="0" lang="fr-FR" sz="1200" b="1" i="0" u="none" strike="noStrike" kern="1200" cap="none" spc="0" normalizeH="0" baseline="0" noProof="0" dirty="0" err="1">
                <a:ln>
                  <a:noFill/>
                </a:ln>
                <a:solidFill>
                  <a:srgbClr val="2F548B"/>
                </a:solidFill>
                <a:effectLst/>
                <a:uLnTx/>
                <a:uFillTx/>
                <a:latin typeface="Verdana" panose="020B0604030504040204" pitchFamily="34" charset="0"/>
                <a:ea typeface="Verdana" panose="020B0604030504040204" pitchFamily="34" charset="0"/>
                <a:cs typeface="+mn-cs"/>
              </a:rPr>
              <a:t>European</a:t>
            </a:r>
            <a:r>
              <a:rPr kumimoji="0" lang="fr-FR" sz="1200" b="1" i="0" u="none" strike="noStrike" kern="1200" cap="none" spc="0" normalizeH="0" baseline="0" noProof="0" dirty="0">
                <a:ln>
                  <a:noFill/>
                </a:ln>
                <a:solidFill>
                  <a:srgbClr val="2F548B"/>
                </a:solidFill>
                <a:effectLst/>
                <a:uLnTx/>
                <a:uFillTx/>
                <a:latin typeface="Verdana" panose="020B0604030504040204" pitchFamily="34" charset="0"/>
                <a:ea typeface="Verdana" panose="020B0604030504040204" pitchFamily="34" charset="0"/>
                <a:cs typeface="+mn-cs"/>
              </a:rPr>
              <a:t> consumer </a:t>
            </a:r>
            <a:r>
              <a:rPr kumimoji="0" lang="fr-FR" sz="1200" b="1" i="0" u="none" strike="noStrike" kern="1200" cap="none" spc="0" normalizeH="0" baseline="0" noProof="0" dirty="0" err="1">
                <a:ln>
                  <a:noFill/>
                </a:ln>
                <a:solidFill>
                  <a:srgbClr val="2F548B"/>
                </a:solidFill>
                <a:effectLst/>
                <a:uLnTx/>
                <a:uFillTx/>
                <a:latin typeface="Verdana" panose="020B0604030504040204" pitchFamily="34" charset="0"/>
                <a:ea typeface="Verdana" panose="020B0604030504040204" pitchFamily="34" charset="0"/>
                <a:cs typeface="+mn-cs"/>
              </a:rPr>
              <a:t>voice</a:t>
            </a:r>
            <a:r>
              <a:rPr kumimoji="0" lang="fr-FR" sz="1200" b="1" i="0" u="none" strike="noStrike" kern="1200" cap="none" spc="0" normalizeH="0" baseline="0" noProof="0" dirty="0">
                <a:ln>
                  <a:noFill/>
                </a:ln>
                <a:solidFill>
                  <a:srgbClr val="2F548B"/>
                </a:solidFill>
                <a:effectLst/>
                <a:uLnTx/>
                <a:uFillTx/>
                <a:latin typeface="Verdana" panose="020B0604030504040204" pitchFamily="34" charset="0"/>
                <a:ea typeface="Verdana" panose="020B0604030504040204" pitchFamily="34" charset="0"/>
                <a:cs typeface="+mn-cs"/>
              </a:rPr>
              <a:t> in standardisation</a:t>
            </a:r>
            <a:r>
              <a:rPr kumimoji="0" lang="fr-BE" sz="1200" b="0" i="0" u="none" strike="noStrike" kern="1200" cap="none" spc="0" normalizeH="0" baseline="0" noProof="0" dirty="0">
                <a:ln>
                  <a:noFill/>
                </a:ln>
                <a:solidFill>
                  <a:srgbClr val="2F548B"/>
                </a:solidFill>
                <a:effectLst/>
                <a:uLnTx/>
                <a:uFillTx/>
                <a:latin typeface="Verdana" panose="020B0604030504040204" pitchFamily="34" charset="0"/>
                <a:ea typeface="Verdana" panose="020B0604030504040204" pitchFamily="34" charset="0"/>
                <a:cs typeface="+mn-cs"/>
              </a:rPr>
              <a:t> </a:t>
            </a:r>
            <a:r>
              <a:rPr kumimoji="0" lang="fr-BE" sz="1200" b="1" i="0" u="none" strike="noStrike" kern="1200" cap="none" spc="0" normalizeH="0" baseline="0" noProof="0" dirty="0">
                <a:ln>
                  <a:noFill/>
                </a:ln>
                <a:solidFill>
                  <a:srgbClr val="2F548B"/>
                </a:solidFill>
                <a:effectLst/>
                <a:uLnTx/>
                <a:uFillTx/>
                <a:latin typeface="Verdana" panose="020B0604030504040204" pitchFamily="34" charset="0"/>
                <a:ea typeface="Verdana" panose="020B0604030504040204" pitchFamily="34" charset="0"/>
                <a:cs typeface="+mn-cs"/>
              </a:rPr>
              <a:t>|</a:t>
            </a:r>
            <a:r>
              <a:rPr kumimoji="0" lang="fr-BE" sz="1200" i="0" u="none" strike="noStrike" kern="1200" cap="none" spc="0" normalizeH="0" baseline="0" noProof="0" dirty="0">
                <a:ln>
                  <a:noFill/>
                </a:ln>
                <a:solidFill>
                  <a:srgbClr val="2F548B"/>
                </a:solidFill>
                <a:effectLst/>
                <a:uLnTx/>
                <a:uFillTx/>
                <a:latin typeface="Verdana" panose="020B0604030504040204" pitchFamily="34" charset="0"/>
                <a:ea typeface="Verdana" panose="020B0604030504040204" pitchFamily="34" charset="0"/>
                <a:cs typeface="+mn-cs"/>
              </a:rPr>
              <a:t>  </a:t>
            </a:r>
            <a:r>
              <a:rPr kumimoji="0" lang="en-GB" sz="1200" i="0" u="none" strike="noStrike" kern="1200" cap="none" spc="0" normalizeH="0" baseline="0" noProof="0" dirty="0">
                <a:ln>
                  <a:noFill/>
                </a:ln>
                <a:solidFill>
                  <a:srgbClr val="2F548B"/>
                </a:solidFill>
                <a:effectLst/>
                <a:uLnTx/>
                <a:uFillTx/>
                <a:latin typeface="Verdana" panose="020B0604030504040204" pitchFamily="34" charset="0"/>
                <a:ea typeface="Verdana" panose="020B0604030504040204" pitchFamily="34" charset="0"/>
                <a:cs typeface="+mn-cs"/>
              </a:rPr>
              <a:t>14 September 2022</a:t>
            </a:r>
            <a:endParaRPr kumimoji="0" lang="fr-BE" sz="1200" b="0" i="0" u="none" strike="noStrike" kern="1200" cap="none" spc="0" normalizeH="0" baseline="0" noProof="0" dirty="0">
              <a:ln>
                <a:noFill/>
              </a:ln>
              <a:solidFill>
                <a:srgbClr val="2F548B"/>
              </a:solidFill>
              <a:effectLst/>
              <a:uLnTx/>
              <a:uFillTx/>
              <a:latin typeface="Verdana" panose="020B0604030504040204" pitchFamily="34" charset="0"/>
              <a:ea typeface="Verdana" panose="020B0604030504040204" pitchFamily="34" charset="0"/>
              <a:cs typeface="+mn-cs"/>
            </a:endParaRPr>
          </a:p>
          <a:p>
            <a:endParaRPr lang="fr-FR" sz="1200" dirty="0">
              <a:solidFill>
                <a:schemeClr val="bg1"/>
              </a:solidFill>
              <a:latin typeface="Source Sans Pro" panose="020B0503030403020204" pitchFamily="34" charset="77"/>
            </a:endParaRPr>
          </a:p>
        </p:txBody>
      </p:sp>
    </p:spTree>
    <p:extLst>
      <p:ext uri="{BB962C8B-B14F-4D97-AF65-F5344CB8AC3E}">
        <p14:creationId xmlns:p14="http://schemas.microsoft.com/office/powerpoint/2010/main" val="4077731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80" r:id="rId6"/>
    <p:sldLayoutId id="2147483681" r:id="rId7"/>
    <p:sldLayoutId id="2147483682" r:id="rId8"/>
    <p:sldLayoutId id="2147483683"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Texte 12">
            <a:extLst>
              <a:ext uri="{FF2B5EF4-FFF2-40B4-BE49-F238E27FC236}">
                <a16:creationId xmlns:a16="http://schemas.microsoft.com/office/drawing/2014/main" id="{09328D1D-9300-48C2-9816-9409C5546A99}"/>
              </a:ext>
            </a:extLst>
          </p:cNvPr>
          <p:cNvSpPr txBox="1"/>
          <p:nvPr/>
        </p:nvSpPr>
        <p:spPr>
          <a:xfrm>
            <a:off x="6641754" y="5950927"/>
            <a:ext cx="1613647" cy="376517"/>
          </a:xfrm>
          <a:prstGeom prst="rect">
            <a:avLst/>
          </a:prstGeom>
          <a:noFill/>
        </p:spPr>
        <p:txBody>
          <a:bodyPr wrap="square" rtlCol="0">
            <a:spAutoFit/>
          </a:bodyPr>
          <a:lstStyle/>
          <a:p>
            <a:r>
              <a:rPr lang="fr-FR" dirty="0">
                <a:solidFill>
                  <a:schemeClr val="accent1"/>
                </a:solidFill>
                <a:latin typeface="Verdana" panose="020B0604030504040204" pitchFamily="34" charset="0"/>
                <a:ea typeface="Verdana" panose="020B0604030504040204" pitchFamily="34" charset="0"/>
                <a:cs typeface="Open Sans" panose="020B0606030504020204" pitchFamily="34" charset="0"/>
              </a:rPr>
              <a:t>@</a:t>
            </a:r>
            <a:r>
              <a:rPr lang="fr-FR" dirty="0" err="1">
                <a:solidFill>
                  <a:schemeClr val="accent1"/>
                </a:solidFill>
                <a:latin typeface="Verdana" panose="020B0604030504040204" pitchFamily="34" charset="0"/>
                <a:ea typeface="Verdana" panose="020B0604030504040204" pitchFamily="34" charset="0"/>
                <a:cs typeface="Open Sans" panose="020B0606030504020204" pitchFamily="34" charset="0"/>
              </a:rPr>
              <a:t>anectweet</a:t>
            </a:r>
            <a:endParaRPr lang="fr-FR" dirty="0">
              <a:solidFill>
                <a:schemeClr val="accent1"/>
              </a:solidFill>
              <a:latin typeface="Verdana" panose="020B0604030504040204" pitchFamily="34" charset="0"/>
              <a:ea typeface="Verdana" panose="020B0604030504040204" pitchFamily="34" charset="0"/>
              <a:cs typeface="Open Sans" panose="020B0606030504020204" pitchFamily="34" charset="0"/>
            </a:endParaRPr>
          </a:p>
        </p:txBody>
      </p:sp>
      <p:cxnSp>
        <p:nvCxnSpPr>
          <p:cNvPr id="11" name="Connecteur droit 14">
            <a:extLst>
              <a:ext uri="{FF2B5EF4-FFF2-40B4-BE49-F238E27FC236}">
                <a16:creationId xmlns:a16="http://schemas.microsoft.com/office/drawing/2014/main" id="{5B47633F-7478-4E51-8B4B-80832FDA80FB}"/>
              </a:ext>
            </a:extLst>
          </p:cNvPr>
          <p:cNvCxnSpPr/>
          <p:nvPr/>
        </p:nvCxnSpPr>
        <p:spPr>
          <a:xfrm>
            <a:off x="0" y="6858000"/>
            <a:ext cx="12192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ZoneTexte 15">
            <a:extLst>
              <a:ext uri="{FF2B5EF4-FFF2-40B4-BE49-F238E27FC236}">
                <a16:creationId xmlns:a16="http://schemas.microsoft.com/office/drawing/2014/main" id="{A450CB54-5CBE-44E7-BAA0-63532999F313}"/>
              </a:ext>
            </a:extLst>
          </p:cNvPr>
          <p:cNvSpPr txBox="1"/>
          <p:nvPr/>
        </p:nvSpPr>
        <p:spPr>
          <a:xfrm>
            <a:off x="2576352" y="5712171"/>
            <a:ext cx="3677771" cy="584775"/>
          </a:xfrm>
          <a:prstGeom prst="rect">
            <a:avLst/>
          </a:prstGeom>
          <a:noFill/>
        </p:spPr>
        <p:txBody>
          <a:bodyPr wrap="square" rtlCol="0">
            <a:spAutoFit/>
          </a:bodyPr>
          <a:lstStyle/>
          <a:p>
            <a:r>
              <a:rPr lang="fr-FR" sz="1600" dirty="0">
                <a:solidFill>
                  <a:schemeClr val="accent1"/>
                </a:solidFill>
                <a:latin typeface="Verdana" panose="020B0604030504040204" pitchFamily="34" charset="0"/>
                <a:ea typeface="Verdana" panose="020B0604030504040204" pitchFamily="34" charset="0"/>
                <a:cs typeface="Open Sans" panose="020B0606030504020204" pitchFamily="34" charset="0"/>
              </a:rPr>
              <a:t>ANEC </a:t>
            </a:r>
            <a:r>
              <a:rPr lang="fr-FR" sz="1600" dirty="0" err="1">
                <a:solidFill>
                  <a:schemeClr val="accent1"/>
                </a:solidFill>
                <a:latin typeface="Verdana" panose="020B0604030504040204" pitchFamily="34" charset="0"/>
                <a:ea typeface="Verdana" panose="020B0604030504040204" pitchFamily="34" charset="0"/>
                <a:cs typeface="Open Sans" panose="020B0606030504020204" pitchFamily="34" charset="0"/>
              </a:rPr>
              <a:t>is</a:t>
            </a:r>
            <a:r>
              <a:rPr lang="fr-FR" sz="1600" dirty="0">
                <a:solidFill>
                  <a:schemeClr val="accent1"/>
                </a:solidFill>
                <a:latin typeface="Verdana" panose="020B0604030504040204" pitchFamily="34" charset="0"/>
                <a:ea typeface="Verdana" panose="020B0604030504040204" pitchFamily="34" charset="0"/>
                <a:cs typeface="Open Sans" panose="020B0606030504020204" pitchFamily="34" charset="0"/>
              </a:rPr>
              <a:t> </a:t>
            </a:r>
            <a:r>
              <a:rPr lang="fr-FR" sz="1600" dirty="0" err="1">
                <a:solidFill>
                  <a:schemeClr val="accent1"/>
                </a:solidFill>
                <a:latin typeface="Verdana" panose="020B0604030504040204" pitchFamily="34" charset="0"/>
                <a:ea typeface="Verdana" panose="020B0604030504040204" pitchFamily="34" charset="0"/>
                <a:cs typeface="Open Sans" panose="020B0606030504020204" pitchFamily="34" charset="0"/>
              </a:rPr>
              <a:t>supported</a:t>
            </a:r>
            <a:r>
              <a:rPr lang="fr-FR" sz="1600" dirty="0">
                <a:solidFill>
                  <a:schemeClr val="accent1"/>
                </a:solidFill>
                <a:latin typeface="Verdana" panose="020B0604030504040204" pitchFamily="34" charset="0"/>
                <a:ea typeface="Verdana" panose="020B0604030504040204" pitchFamily="34" charset="0"/>
                <a:cs typeface="Open Sans" panose="020B0606030504020204" pitchFamily="34" charset="0"/>
              </a:rPr>
              <a:t> </a:t>
            </a:r>
            <a:r>
              <a:rPr lang="fr-FR" sz="1600" dirty="0" err="1">
                <a:solidFill>
                  <a:schemeClr val="accent1"/>
                </a:solidFill>
                <a:latin typeface="Verdana" panose="020B0604030504040204" pitchFamily="34" charset="0"/>
                <a:ea typeface="Verdana" panose="020B0604030504040204" pitchFamily="34" charset="0"/>
                <a:cs typeface="Open Sans" panose="020B0606030504020204" pitchFamily="34" charset="0"/>
              </a:rPr>
              <a:t>financially</a:t>
            </a:r>
            <a:r>
              <a:rPr lang="fr-FR" sz="1600" dirty="0">
                <a:solidFill>
                  <a:schemeClr val="accent1"/>
                </a:solidFill>
                <a:latin typeface="Verdana" panose="020B0604030504040204" pitchFamily="34" charset="0"/>
                <a:ea typeface="Verdana" panose="020B0604030504040204" pitchFamily="34" charset="0"/>
                <a:cs typeface="Open Sans" panose="020B0606030504020204" pitchFamily="34" charset="0"/>
              </a:rPr>
              <a:t> </a:t>
            </a:r>
          </a:p>
          <a:p>
            <a:r>
              <a:rPr lang="fr-FR" sz="1600" dirty="0">
                <a:solidFill>
                  <a:schemeClr val="accent1"/>
                </a:solidFill>
                <a:latin typeface="Verdana" panose="020B0604030504040204" pitchFamily="34" charset="0"/>
                <a:ea typeface="Verdana" panose="020B0604030504040204" pitchFamily="34" charset="0"/>
                <a:cs typeface="Open Sans" panose="020B0606030504020204" pitchFamily="34" charset="0"/>
              </a:rPr>
              <a:t>by the </a:t>
            </a:r>
            <a:r>
              <a:rPr lang="fr-FR" sz="1600" dirty="0" err="1">
                <a:solidFill>
                  <a:schemeClr val="accent1"/>
                </a:solidFill>
                <a:latin typeface="Verdana" panose="020B0604030504040204" pitchFamily="34" charset="0"/>
                <a:ea typeface="Verdana" panose="020B0604030504040204" pitchFamily="34" charset="0"/>
                <a:cs typeface="Open Sans" panose="020B0606030504020204" pitchFamily="34" charset="0"/>
              </a:rPr>
              <a:t>European</a:t>
            </a:r>
            <a:r>
              <a:rPr lang="fr-FR" sz="1600" dirty="0">
                <a:solidFill>
                  <a:schemeClr val="accent1"/>
                </a:solidFill>
                <a:latin typeface="Verdana" panose="020B0604030504040204" pitchFamily="34" charset="0"/>
                <a:ea typeface="Verdana" panose="020B0604030504040204" pitchFamily="34" charset="0"/>
                <a:cs typeface="Open Sans" panose="020B0606030504020204" pitchFamily="34" charset="0"/>
              </a:rPr>
              <a:t> Union &amp; EFTA</a:t>
            </a:r>
          </a:p>
        </p:txBody>
      </p:sp>
      <p:pic>
        <p:nvPicPr>
          <p:cNvPr id="13" name="Image 16">
            <a:extLst>
              <a:ext uri="{FF2B5EF4-FFF2-40B4-BE49-F238E27FC236}">
                <a16:creationId xmlns:a16="http://schemas.microsoft.com/office/drawing/2014/main" id="{44AFB9DD-569A-4926-9BAE-33BBAC8AB0A4}"/>
              </a:ext>
            </a:extLst>
          </p:cNvPr>
          <p:cNvPicPr>
            <a:picLocks noChangeAspect="1"/>
          </p:cNvPicPr>
          <p:nvPr/>
        </p:nvPicPr>
        <p:blipFill>
          <a:blip r:embed="rId3"/>
          <a:stretch>
            <a:fillRect/>
          </a:stretch>
        </p:blipFill>
        <p:spPr>
          <a:xfrm>
            <a:off x="626529" y="5714715"/>
            <a:ext cx="917385" cy="550431"/>
          </a:xfrm>
          <a:prstGeom prst="rect">
            <a:avLst/>
          </a:prstGeom>
        </p:spPr>
      </p:pic>
      <p:pic>
        <p:nvPicPr>
          <p:cNvPr id="14" name="Image 17">
            <a:extLst>
              <a:ext uri="{FF2B5EF4-FFF2-40B4-BE49-F238E27FC236}">
                <a16:creationId xmlns:a16="http://schemas.microsoft.com/office/drawing/2014/main" id="{21014699-0168-44C5-8FEE-ADFB37901000}"/>
              </a:ext>
            </a:extLst>
          </p:cNvPr>
          <p:cNvPicPr>
            <a:picLocks noChangeAspect="1"/>
          </p:cNvPicPr>
          <p:nvPr/>
        </p:nvPicPr>
        <p:blipFill>
          <a:blip r:embed="rId4"/>
          <a:stretch>
            <a:fillRect/>
          </a:stretch>
        </p:blipFill>
        <p:spPr>
          <a:xfrm>
            <a:off x="1720222" y="5759414"/>
            <a:ext cx="688039" cy="473982"/>
          </a:xfrm>
          <a:prstGeom prst="rect">
            <a:avLst/>
          </a:prstGeom>
        </p:spPr>
      </p:pic>
      <p:pic>
        <p:nvPicPr>
          <p:cNvPr id="15" name="Image 18">
            <a:extLst>
              <a:ext uri="{FF2B5EF4-FFF2-40B4-BE49-F238E27FC236}">
                <a16:creationId xmlns:a16="http://schemas.microsoft.com/office/drawing/2014/main" id="{3C57240C-8C35-4464-A908-92CB80EC6B6B}"/>
              </a:ext>
            </a:extLst>
          </p:cNvPr>
          <p:cNvPicPr>
            <a:picLocks noChangeAspect="1"/>
          </p:cNvPicPr>
          <p:nvPr/>
        </p:nvPicPr>
        <p:blipFill>
          <a:blip r:embed="rId5"/>
          <a:stretch>
            <a:fillRect/>
          </a:stretch>
        </p:blipFill>
        <p:spPr>
          <a:xfrm>
            <a:off x="6254778" y="5968178"/>
            <a:ext cx="368548" cy="368548"/>
          </a:xfrm>
          <a:prstGeom prst="rect">
            <a:avLst/>
          </a:prstGeom>
        </p:spPr>
      </p:pic>
      <p:sp>
        <p:nvSpPr>
          <p:cNvPr id="18" name="ZoneTexte 1">
            <a:extLst>
              <a:ext uri="{FF2B5EF4-FFF2-40B4-BE49-F238E27FC236}">
                <a16:creationId xmlns:a16="http://schemas.microsoft.com/office/drawing/2014/main" id="{D850D89A-F46C-44F8-9526-7A310E582C61}"/>
              </a:ext>
            </a:extLst>
          </p:cNvPr>
          <p:cNvSpPr txBox="1"/>
          <p:nvPr/>
        </p:nvSpPr>
        <p:spPr>
          <a:xfrm>
            <a:off x="8683117" y="5927614"/>
            <a:ext cx="3116160" cy="369332"/>
          </a:xfrm>
          <a:prstGeom prst="rect">
            <a:avLst/>
          </a:prstGeom>
          <a:noFill/>
        </p:spPr>
        <p:txBody>
          <a:bodyPr wrap="square" rtlCol="0">
            <a:spAutoFit/>
          </a:bodyPr>
          <a:lstStyle/>
          <a:p>
            <a:r>
              <a:rPr lang="fr-BE" dirty="0">
                <a:solidFill>
                  <a:schemeClr val="accent1"/>
                </a:solidFill>
                <a:latin typeface="Verdana" panose="020B0604030504040204" pitchFamily="34" charset="0"/>
                <a:ea typeface="Verdana" panose="020B0604030504040204" pitchFamily="34" charset="0"/>
              </a:rPr>
              <a:t>© Copyright ANEC 2021</a:t>
            </a:r>
          </a:p>
        </p:txBody>
      </p:sp>
      <p:grpSp>
        <p:nvGrpSpPr>
          <p:cNvPr id="8" name="Groupe 11">
            <a:extLst>
              <a:ext uri="{FF2B5EF4-FFF2-40B4-BE49-F238E27FC236}">
                <a16:creationId xmlns:a16="http://schemas.microsoft.com/office/drawing/2014/main" id="{8D26327E-00B5-412F-A709-26941DA46A80}"/>
              </a:ext>
            </a:extLst>
          </p:cNvPr>
          <p:cNvGrpSpPr/>
          <p:nvPr/>
        </p:nvGrpSpPr>
        <p:grpSpPr>
          <a:xfrm>
            <a:off x="3754407" y="2837137"/>
            <a:ext cx="4710078" cy="1544808"/>
            <a:chOff x="3273995" y="2016474"/>
            <a:chExt cx="4710078" cy="1544808"/>
          </a:xfrm>
        </p:grpSpPr>
        <p:sp>
          <p:nvSpPr>
            <p:cNvPr id="21" name="Rectangle 20">
              <a:extLst>
                <a:ext uri="{FF2B5EF4-FFF2-40B4-BE49-F238E27FC236}">
                  <a16:creationId xmlns:a16="http://schemas.microsoft.com/office/drawing/2014/main" id="{C84DB580-1095-42A7-9524-FC6361D5535C}"/>
                </a:ext>
              </a:extLst>
            </p:cNvPr>
            <p:cNvSpPr/>
            <p:nvPr/>
          </p:nvSpPr>
          <p:spPr>
            <a:xfrm>
              <a:off x="4521092" y="2998694"/>
              <a:ext cx="2215885" cy="562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Sous-titre 2">
              <a:extLst>
                <a:ext uri="{FF2B5EF4-FFF2-40B4-BE49-F238E27FC236}">
                  <a16:creationId xmlns:a16="http://schemas.microsoft.com/office/drawing/2014/main" id="{5A97D118-2FE4-412E-82CA-A34B6C4DCE07}"/>
                </a:ext>
              </a:extLst>
            </p:cNvPr>
            <p:cNvSpPr txBox="1">
              <a:spLocks/>
            </p:cNvSpPr>
            <p:nvPr/>
          </p:nvSpPr>
          <p:spPr>
            <a:xfrm>
              <a:off x="3273995" y="2016474"/>
              <a:ext cx="4710078" cy="7138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800" b="0" dirty="0" err="1">
                  <a:solidFill>
                    <a:schemeClr val="accent3"/>
                  </a:solidFill>
                  <a:latin typeface="Verdana" panose="020B0604030504040204" pitchFamily="34" charset="0"/>
                  <a:ea typeface="Verdana" panose="020B0604030504040204" pitchFamily="34" charset="0"/>
                </a:rPr>
                <a:t>Thank</a:t>
              </a:r>
              <a:r>
                <a:rPr lang="fr-FR" sz="4800" b="0" dirty="0">
                  <a:solidFill>
                    <a:schemeClr val="accent3"/>
                  </a:solidFill>
                  <a:latin typeface="Verdana" panose="020B0604030504040204" pitchFamily="34" charset="0"/>
                  <a:ea typeface="Verdana" panose="020B0604030504040204" pitchFamily="34" charset="0"/>
                </a:rPr>
                <a:t> </a:t>
              </a:r>
              <a:r>
                <a:rPr lang="fr-FR" sz="4800" b="0" dirty="0" err="1">
                  <a:solidFill>
                    <a:schemeClr val="accent3"/>
                  </a:solidFill>
                  <a:latin typeface="Verdana" panose="020B0604030504040204" pitchFamily="34" charset="0"/>
                  <a:ea typeface="Verdana" panose="020B0604030504040204" pitchFamily="34" charset="0"/>
                </a:rPr>
                <a:t>you</a:t>
              </a:r>
              <a:r>
                <a:rPr lang="fr-FR" sz="4800" b="0" dirty="0">
                  <a:solidFill>
                    <a:schemeClr val="accent3"/>
                  </a:solidFill>
                  <a:latin typeface="Verdana" panose="020B0604030504040204" pitchFamily="34" charset="0"/>
                  <a:ea typeface="Verdana" panose="020B0604030504040204" pitchFamily="34" charset="0"/>
                </a:rPr>
                <a:t> !</a:t>
              </a:r>
            </a:p>
          </p:txBody>
        </p:sp>
        <p:sp>
          <p:nvSpPr>
            <p:cNvPr id="23" name="ZoneTexte 10">
              <a:extLst>
                <a:ext uri="{FF2B5EF4-FFF2-40B4-BE49-F238E27FC236}">
                  <a16:creationId xmlns:a16="http://schemas.microsoft.com/office/drawing/2014/main" id="{ACFC62D5-EF9A-4A80-8CA5-055F7EE7A9E9}"/>
                </a:ext>
              </a:extLst>
            </p:cNvPr>
            <p:cNvSpPr txBox="1"/>
            <p:nvPr/>
          </p:nvSpPr>
          <p:spPr>
            <a:xfrm>
              <a:off x="4521091" y="3032330"/>
              <a:ext cx="2215885" cy="430887"/>
            </a:xfrm>
            <a:prstGeom prst="rect">
              <a:avLst/>
            </a:prstGeom>
            <a:noFill/>
            <a:ln>
              <a:noFill/>
            </a:ln>
          </p:spPr>
          <p:txBody>
            <a:bodyPr wrap="square" rtlCol="0">
              <a:spAutoFit/>
            </a:bodyPr>
            <a:lstStyle/>
            <a:p>
              <a:pPr algn="ctr"/>
              <a:r>
                <a:rPr lang="fr-FR" sz="2200" dirty="0" err="1">
                  <a:solidFill>
                    <a:schemeClr val="bg1"/>
                  </a:solidFill>
                  <a:latin typeface="Verdana" panose="020B0604030504040204" pitchFamily="34" charset="0"/>
                  <a:ea typeface="Verdana" panose="020B0604030504040204" pitchFamily="34" charset="0"/>
                </a:rPr>
                <a:t>www.anec.eu</a:t>
              </a:r>
              <a:endParaRPr lang="fr-FR" sz="2200" b="1" dirty="0">
                <a:solidFill>
                  <a:schemeClr val="bg1"/>
                </a:solidFill>
                <a:latin typeface="Verdana" panose="020B0604030504040204" pitchFamily="34" charset="0"/>
                <a:ea typeface="Verdana" panose="020B0604030504040204" pitchFamily="34" charset="0"/>
              </a:endParaRPr>
            </a:p>
          </p:txBody>
        </p:sp>
      </p:grpSp>
      <p:pic>
        <p:nvPicPr>
          <p:cNvPr id="3" name="Picture 2">
            <a:extLst>
              <a:ext uri="{FF2B5EF4-FFF2-40B4-BE49-F238E27FC236}">
                <a16:creationId xmlns:a16="http://schemas.microsoft.com/office/drawing/2014/main" id="{C219DF43-E341-4DFD-BD88-DE4C1C4490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15789" y="397468"/>
            <a:ext cx="2215885" cy="1691070"/>
          </a:xfrm>
          <a:prstGeom prst="rect">
            <a:avLst/>
          </a:prstGeom>
        </p:spPr>
      </p:pic>
      <p:sp>
        <p:nvSpPr>
          <p:cNvPr id="24" name="TextBox 23">
            <a:extLst>
              <a:ext uri="{FF2B5EF4-FFF2-40B4-BE49-F238E27FC236}">
                <a16:creationId xmlns:a16="http://schemas.microsoft.com/office/drawing/2014/main" id="{9D686F86-703E-4F77-9965-CC67408E0F98}"/>
              </a:ext>
            </a:extLst>
          </p:cNvPr>
          <p:cNvSpPr txBox="1"/>
          <p:nvPr userDrawn="1"/>
        </p:nvSpPr>
        <p:spPr>
          <a:xfrm>
            <a:off x="8683117" y="1929639"/>
            <a:ext cx="4807131" cy="276999"/>
          </a:xfrm>
          <a:prstGeom prst="rect">
            <a:avLst/>
          </a:prstGeom>
          <a:noFill/>
        </p:spPr>
        <p:txBody>
          <a:bodyPr wrap="square" rtlCol="0">
            <a:spAutoFit/>
          </a:bodyPr>
          <a:lstStyle/>
          <a:p>
            <a:r>
              <a:rPr lang="sl-SI" sz="1200" b="1" i="1" dirty="0" err="1">
                <a:solidFill>
                  <a:schemeClr val="accent4"/>
                </a:solidFill>
                <a:latin typeface="Verdana" panose="020B0604030504040204" pitchFamily="34" charset="0"/>
                <a:ea typeface="Verdana" panose="020B0604030504040204" pitchFamily="34" charset="0"/>
              </a:rPr>
              <a:t>Raising</a:t>
            </a:r>
            <a:r>
              <a:rPr lang="sl-SI" sz="1200" b="1" i="1" dirty="0">
                <a:solidFill>
                  <a:schemeClr val="accent4"/>
                </a:solidFill>
                <a:latin typeface="Verdana" panose="020B0604030504040204" pitchFamily="34" charset="0"/>
                <a:ea typeface="Verdana" panose="020B0604030504040204" pitchFamily="34" charset="0"/>
              </a:rPr>
              <a:t> </a:t>
            </a:r>
            <a:r>
              <a:rPr lang="sl-SI" sz="1200" b="1" i="1" dirty="0" err="1">
                <a:solidFill>
                  <a:schemeClr val="accent4"/>
                </a:solidFill>
                <a:latin typeface="Verdana" panose="020B0604030504040204" pitchFamily="34" charset="0"/>
                <a:ea typeface="Verdana" panose="020B0604030504040204" pitchFamily="34" charset="0"/>
              </a:rPr>
              <a:t>standards</a:t>
            </a:r>
            <a:r>
              <a:rPr lang="sl-SI" sz="1200" b="1" i="1" dirty="0">
                <a:solidFill>
                  <a:schemeClr val="accent4"/>
                </a:solidFill>
                <a:latin typeface="Verdana" panose="020B0604030504040204" pitchFamily="34" charset="0"/>
                <a:ea typeface="Verdana" panose="020B0604030504040204" pitchFamily="34" charset="0"/>
              </a:rPr>
              <a:t> </a:t>
            </a:r>
            <a:r>
              <a:rPr lang="sl-SI" sz="1200" b="1" i="1" dirty="0" err="1">
                <a:solidFill>
                  <a:schemeClr val="accent4"/>
                </a:solidFill>
                <a:latin typeface="Verdana" panose="020B0604030504040204" pitchFamily="34" charset="0"/>
                <a:ea typeface="Verdana" panose="020B0604030504040204" pitchFamily="34" charset="0"/>
              </a:rPr>
              <a:t>for</a:t>
            </a:r>
            <a:r>
              <a:rPr lang="sl-SI" sz="1200" b="1" i="1" dirty="0">
                <a:solidFill>
                  <a:schemeClr val="accent4"/>
                </a:solidFill>
                <a:latin typeface="Verdana" panose="020B0604030504040204" pitchFamily="34" charset="0"/>
                <a:ea typeface="Verdana" panose="020B0604030504040204" pitchFamily="34" charset="0"/>
              </a:rPr>
              <a:t> </a:t>
            </a:r>
            <a:r>
              <a:rPr lang="sl-SI" sz="1200" b="1" i="1" dirty="0" err="1">
                <a:solidFill>
                  <a:schemeClr val="accent4"/>
                </a:solidFill>
                <a:latin typeface="Verdana" panose="020B0604030504040204" pitchFamily="34" charset="0"/>
                <a:ea typeface="Verdana" panose="020B0604030504040204" pitchFamily="34" charset="0"/>
              </a:rPr>
              <a:t>consumers</a:t>
            </a:r>
            <a:endParaRPr lang="en-GB" sz="1200" b="1" i="1" dirty="0">
              <a:solidFill>
                <a:schemeClr val="accent4"/>
              </a:solidFill>
              <a:latin typeface="Verdana" panose="020B0604030504040204" pitchFamily="34" charset="0"/>
              <a:ea typeface="Verdana" panose="020B0604030504040204" pitchFamily="34" charset="0"/>
            </a:endParaRPr>
          </a:p>
        </p:txBody>
      </p:sp>
      <p:pic>
        <p:nvPicPr>
          <p:cNvPr id="19" name="Image 2">
            <a:extLst>
              <a:ext uri="{FF2B5EF4-FFF2-40B4-BE49-F238E27FC236}">
                <a16:creationId xmlns:a16="http://schemas.microsoft.com/office/drawing/2014/main" id="{AE54B7B4-0190-443B-A850-E85CD956369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08261" y="2418934"/>
            <a:ext cx="2993409" cy="1923996"/>
          </a:xfrm>
          <a:prstGeom prst="rect">
            <a:avLst/>
          </a:prstGeom>
        </p:spPr>
      </p:pic>
    </p:spTree>
    <p:extLst>
      <p:ext uri="{BB962C8B-B14F-4D97-AF65-F5344CB8AC3E}">
        <p14:creationId xmlns:p14="http://schemas.microsoft.com/office/powerpoint/2010/main" val="1717032252"/>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3.tif"/><Relationship Id="rId4" Type="http://schemas.openxmlformats.org/officeDocument/2006/relationships/image" Target="../media/image22.tif"/></Relationships>
</file>

<file path=ppt/slides/_rels/slide25.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hyperlink" Target="https://standards.cencenelec.eu/dyn/www/f?p=CEN:5:0:::::,"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edf-feph.org/" TargetMode="External"/><Relationship Id="rId2" Type="http://schemas.openxmlformats.org/officeDocument/2006/relationships/notesSlide" Target="../notesSlides/notesSlide70.xml"/><Relationship Id="rId1" Type="http://schemas.openxmlformats.org/officeDocument/2006/relationships/slideLayout" Target="../slideLayouts/slideLayout8.xml"/><Relationship Id="rId6" Type="http://schemas.openxmlformats.org/officeDocument/2006/relationships/hyperlink" Target="http://www.anec.eu/" TargetMode="External"/><Relationship Id="rId5" Type="http://schemas.openxmlformats.org/officeDocument/2006/relationships/image" Target="../media/image3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899" y="3429000"/>
            <a:ext cx="9144000" cy="1277126"/>
          </a:xfrm>
        </p:spPr>
        <p:txBody>
          <a:bodyPr>
            <a:noAutofit/>
          </a:bodyPr>
          <a:lstStyle/>
          <a:p>
            <a:r>
              <a:rPr lang="en-BE" sz="4400" dirty="0">
                <a:latin typeface="Verdana" panose="020B0604030504040204" pitchFamily="34" charset="0"/>
                <a:ea typeface="Verdana" panose="020B0604030504040204" pitchFamily="34" charset="0"/>
              </a:rPr>
              <a:t>A</a:t>
            </a:r>
            <a:r>
              <a:rPr lang="en-GB" sz="4400" b="1" dirty="0" err="1">
                <a:solidFill>
                  <a:srgbClr val="0070C0"/>
                </a:solidFill>
                <a:latin typeface="Verdana" panose="020B0604030504040204" pitchFamily="34" charset="0"/>
                <a:ea typeface="Verdana" panose="020B0604030504040204" pitchFamily="34" charset="0"/>
              </a:rPr>
              <a:t>ccessibility</a:t>
            </a:r>
            <a:r>
              <a:rPr lang="en-GB" sz="4400" b="1" dirty="0">
                <a:solidFill>
                  <a:srgbClr val="0070C0"/>
                </a:solidFill>
                <a:latin typeface="Verdana" panose="020B0604030504040204" pitchFamily="34" charset="0"/>
                <a:ea typeface="Verdana" panose="020B0604030504040204" pitchFamily="34" charset="0"/>
              </a:rPr>
              <a:t> standards for the built environment </a:t>
            </a:r>
            <a:endParaRPr lang="fr-BE" sz="4400" b="1" dirty="0">
              <a:solidFill>
                <a:srgbClr val="0070C0"/>
              </a:solidFill>
              <a:latin typeface="Verdana" panose="020B0604030504040204" pitchFamily="34" charset="0"/>
              <a:ea typeface="Verdana" panose="020B0604030504040204" pitchFamily="34" charset="0"/>
            </a:endParaRPr>
          </a:p>
        </p:txBody>
      </p:sp>
      <p:sp>
        <p:nvSpPr>
          <p:cNvPr id="3" name="Subtitle 2"/>
          <p:cNvSpPr>
            <a:spLocks noGrp="1"/>
          </p:cNvSpPr>
          <p:nvPr>
            <p:ph type="subTitle" idx="1"/>
          </p:nvPr>
        </p:nvSpPr>
        <p:spPr>
          <a:xfrm>
            <a:off x="1555899" y="5070521"/>
            <a:ext cx="9144000" cy="1168476"/>
          </a:xfrm>
        </p:spPr>
        <p:txBody>
          <a:bodyPr>
            <a:normAutofit/>
          </a:bodyPr>
          <a:lstStyle/>
          <a:p>
            <a:r>
              <a:rPr lang="en-BE" dirty="0">
                <a:latin typeface="Verdana" panose="020B0604030504040204" pitchFamily="34" charset="0"/>
                <a:ea typeface="Verdana" panose="020B0604030504040204" pitchFamily="34" charset="0"/>
              </a:rPr>
              <a:t>ANEC-EDF </a:t>
            </a:r>
            <a:r>
              <a:rPr lang="en-GB" dirty="0">
                <a:latin typeface="Verdana" panose="020B0604030504040204" pitchFamily="34" charset="0"/>
                <a:ea typeface="Verdana" panose="020B0604030504040204" pitchFamily="34" charset="0"/>
              </a:rPr>
              <a:t>Webinar on 14 September 2022</a:t>
            </a:r>
          </a:p>
          <a:p>
            <a:r>
              <a:rPr lang="en-GB" dirty="0">
                <a:latin typeface="Verdana" panose="020B0604030504040204" pitchFamily="34" charset="0"/>
                <a:ea typeface="Verdana" panose="020B0604030504040204" pitchFamily="34" charset="0"/>
              </a:rPr>
              <a:t>We will start at 14h</a:t>
            </a:r>
            <a:r>
              <a:rPr lang="en-BE" dirty="0">
                <a:latin typeface="Verdana" panose="020B0604030504040204" pitchFamily="34" charset="0"/>
                <a:ea typeface="Verdana" panose="020B0604030504040204" pitchFamily="34" charset="0"/>
              </a:rPr>
              <a:t>0</a:t>
            </a:r>
            <a:r>
              <a:rPr lang="en-GB" dirty="0">
                <a:latin typeface="Verdana" panose="020B0604030504040204" pitchFamily="34" charset="0"/>
                <a:ea typeface="Verdana" panose="020B0604030504040204" pitchFamily="34" charset="0"/>
              </a:rPr>
              <a:t>0 until 15h30 CET</a:t>
            </a:r>
          </a:p>
          <a:p>
            <a:endParaRPr lang="en-GB" sz="2800"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472" y="192391"/>
            <a:ext cx="2595744" cy="2872214"/>
          </a:xfrm>
          <a:prstGeom prst="rect">
            <a:avLst/>
          </a:prstGeom>
        </p:spPr>
      </p:pic>
      <p:pic>
        <p:nvPicPr>
          <p:cNvPr id="5" name="Picture 4">
            <a:extLst>
              <a:ext uri="{FF2B5EF4-FFF2-40B4-BE49-F238E27FC236}">
                <a16:creationId xmlns:a16="http://schemas.microsoft.com/office/drawing/2014/main" id="{C4088B26-6553-4605-995A-C080D7BEE8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38970" y="318449"/>
            <a:ext cx="3447280" cy="2286462"/>
          </a:xfrm>
          <a:prstGeom prst="rect">
            <a:avLst/>
          </a:prstGeom>
        </p:spPr>
      </p:pic>
      <p:sp>
        <p:nvSpPr>
          <p:cNvPr id="4" name="Slide Number Placeholder 4">
            <a:extLst>
              <a:ext uri="{FF2B5EF4-FFF2-40B4-BE49-F238E27FC236}">
                <a16:creationId xmlns:a16="http://schemas.microsoft.com/office/drawing/2014/main" id="{11D5667A-8C9C-9C5B-B950-6B14C71CA248}"/>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1</a:t>
            </a:fld>
            <a:endParaRPr lang="fr-BE" dirty="0"/>
          </a:p>
        </p:txBody>
      </p:sp>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55" y="370177"/>
            <a:ext cx="10515600" cy="1325563"/>
          </a:xfrm>
        </p:spPr>
        <p:txBody>
          <a:bodyPr>
            <a:normAutofit/>
          </a:bodyPr>
          <a:lstStyle/>
          <a:p>
            <a:r>
              <a:rPr lang="en-GB" sz="3400" b="1" dirty="0">
                <a:solidFill>
                  <a:srgbClr val="0070C0"/>
                </a:solidFill>
              </a:rPr>
              <a:t>M</a:t>
            </a:r>
            <a:r>
              <a:rPr lang="en-BE" sz="3400" b="1" dirty="0" err="1">
                <a:solidFill>
                  <a:srgbClr val="0070C0"/>
                </a:solidFill>
              </a:rPr>
              <a:t>andate</a:t>
            </a:r>
            <a:r>
              <a:rPr lang="en-BE" sz="3400" b="1" dirty="0">
                <a:solidFill>
                  <a:srgbClr val="0070C0"/>
                </a:solidFill>
              </a:rPr>
              <a:t> </a:t>
            </a:r>
            <a:r>
              <a:rPr lang="en-GB" sz="3400" b="1" dirty="0">
                <a:solidFill>
                  <a:srgbClr val="0070C0"/>
                </a:solidFill>
              </a:rPr>
              <a:t>420: </a:t>
            </a:r>
            <a:r>
              <a:rPr lang="en-BE" sz="3400" dirty="0"/>
              <a:t>scope</a:t>
            </a:r>
            <a:br>
              <a:rPr lang="en-GB" sz="3400" b="1" dirty="0">
                <a:solidFill>
                  <a:srgbClr val="0070C0"/>
                </a:solidFill>
              </a:rPr>
            </a:br>
            <a:endParaRPr lang="en-GB" sz="3400" b="1" dirty="0">
              <a:solidFill>
                <a:srgbClr val="0070C0"/>
              </a:solidFill>
            </a:endParaRPr>
          </a:p>
        </p:txBody>
      </p:sp>
      <p:sp>
        <p:nvSpPr>
          <p:cNvPr id="3" name="Content Placeholder 2"/>
          <p:cNvSpPr>
            <a:spLocks noGrp="1"/>
          </p:cNvSpPr>
          <p:nvPr>
            <p:ph idx="1"/>
          </p:nvPr>
        </p:nvSpPr>
        <p:spPr>
          <a:xfrm>
            <a:off x="324255" y="886769"/>
            <a:ext cx="11622580" cy="5601054"/>
          </a:xfrm>
        </p:spPr>
        <p:txBody>
          <a:bodyPr>
            <a:noAutofit/>
          </a:bodyPr>
          <a:lstStyle/>
          <a:p>
            <a:pPr marL="0" indent="0">
              <a:lnSpc>
                <a:spcPct val="100000"/>
              </a:lnSpc>
              <a:buNone/>
            </a:pPr>
            <a:r>
              <a:rPr lang="en-GB" dirty="0"/>
              <a:t>Phase I</a:t>
            </a:r>
            <a:r>
              <a:rPr lang="en-BE" dirty="0"/>
              <a:t>: </a:t>
            </a:r>
            <a:r>
              <a:rPr lang="en-GB" dirty="0"/>
              <a:t>Inventory and feasibility of European and international accessibility standards in the built environment </a:t>
            </a:r>
            <a:endParaRPr lang="en-BE" dirty="0"/>
          </a:p>
          <a:p>
            <a:pPr marL="0" indent="0">
              <a:lnSpc>
                <a:spcPct val="100000"/>
              </a:lnSpc>
              <a:buNone/>
            </a:pPr>
            <a:r>
              <a:rPr lang="en-GB" dirty="0"/>
              <a:t>Phase II - Standardisation activities</a:t>
            </a:r>
          </a:p>
          <a:p>
            <a:pPr>
              <a:lnSpc>
                <a:spcPct val="100000"/>
              </a:lnSpc>
            </a:pPr>
            <a:r>
              <a:rPr lang="en-GB" dirty="0"/>
              <a:t>1 European standards with functional requirements (FRs) and</a:t>
            </a:r>
          </a:p>
          <a:p>
            <a:pPr>
              <a:lnSpc>
                <a:spcPct val="100000"/>
              </a:lnSpc>
            </a:pPr>
            <a:r>
              <a:rPr lang="en-GB" dirty="0"/>
              <a:t>1 Technical report with examples on dimensions how to fulfil the EN’s FRs and </a:t>
            </a:r>
          </a:p>
          <a:p>
            <a:pPr>
              <a:lnSpc>
                <a:spcPct val="100000"/>
              </a:lnSpc>
            </a:pPr>
            <a:r>
              <a:rPr lang="en-GB" dirty="0"/>
              <a:t>1 Technical report on conformity assessment – fulfilling the ENs FRs </a:t>
            </a:r>
          </a:p>
          <a:p>
            <a:pPr>
              <a:lnSpc>
                <a:spcPct val="100000"/>
              </a:lnSpc>
            </a:pPr>
            <a:r>
              <a:rPr lang="en-GB" dirty="0"/>
              <a:t>the recommended toolkit has been deleted by EC before Phase II has started in 2016</a:t>
            </a:r>
            <a:endParaRPr lang="en-BE" dirty="0"/>
          </a:p>
          <a:p>
            <a:pPr marL="0" indent="0">
              <a:lnSpc>
                <a:spcPct val="100000"/>
              </a:lnSpc>
              <a:buNone/>
            </a:pPr>
            <a:r>
              <a:rPr lang="en-GB" dirty="0"/>
              <a:t>EN 17210 is one of the deliverables of M/420.</a:t>
            </a:r>
          </a:p>
        </p:txBody>
      </p:sp>
      <p:sp>
        <p:nvSpPr>
          <p:cNvPr id="4" name="Slide Number Placeholder 4">
            <a:extLst>
              <a:ext uri="{FF2B5EF4-FFF2-40B4-BE49-F238E27FC236}">
                <a16:creationId xmlns:a16="http://schemas.microsoft.com/office/drawing/2014/main" id="{37AAE579-ADE4-E669-8A96-23E0ECE0B45E}"/>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10</a:t>
            </a:fld>
            <a:endParaRPr lang="fr-BE" dirty="0"/>
          </a:p>
        </p:txBody>
      </p:sp>
    </p:spTree>
    <p:extLst>
      <p:ext uri="{BB962C8B-B14F-4D97-AF65-F5344CB8AC3E}">
        <p14:creationId xmlns:p14="http://schemas.microsoft.com/office/powerpoint/2010/main" val="17504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4190D9-B148-0D18-F401-F4C4F3C83A8C}"/>
              </a:ext>
            </a:extLst>
          </p:cNvPr>
          <p:cNvSpPr>
            <a:spLocks noGrp="1"/>
          </p:cNvSpPr>
          <p:nvPr>
            <p:ph type="sldNum" sz="quarter" idx="12"/>
          </p:nvPr>
        </p:nvSpPr>
        <p:spPr/>
        <p:txBody>
          <a:bodyPr/>
          <a:lstStyle/>
          <a:p>
            <a:fld id="{0CC06037-44A0-42BA-8800-9704F8DAAE06}" type="slidenum">
              <a:rPr lang="fr-BE" smtClean="0"/>
              <a:t>11</a:t>
            </a:fld>
            <a:endParaRPr lang="fr-BE" dirty="0"/>
          </a:p>
        </p:txBody>
      </p:sp>
      <p:sp>
        <p:nvSpPr>
          <p:cNvPr id="6" name="Title 1">
            <a:extLst>
              <a:ext uri="{FF2B5EF4-FFF2-40B4-BE49-F238E27FC236}">
                <a16:creationId xmlns:a16="http://schemas.microsoft.com/office/drawing/2014/main" id="{689F0521-FD95-8FE5-2E16-5AF951B74965}"/>
              </a:ext>
            </a:extLst>
          </p:cNvPr>
          <p:cNvSpPr txBox="1">
            <a:spLocks noGrp="1"/>
          </p:cNvSpPr>
          <p:nvPr>
            <p:ph type="title" idx="4294967295"/>
          </p:nvPr>
        </p:nvSpPr>
        <p:spPr>
          <a:xfrm>
            <a:off x="394705" y="38613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Accessibility of lifts </a:t>
            </a:r>
            <a:b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2DF0348A-0443-14C9-4F82-B90124A73BDC}"/>
              </a:ext>
            </a:extLst>
          </p:cNvPr>
          <p:cNvSpPr txBox="1"/>
          <p:nvPr/>
        </p:nvSpPr>
        <p:spPr>
          <a:xfrm>
            <a:off x="394705" y="1146460"/>
            <a:ext cx="11140751" cy="4893647"/>
          </a:xfrm>
          <a:prstGeom prst="rect">
            <a:avLst/>
          </a:prstGeom>
          <a:noFill/>
        </p:spPr>
        <p:txBody>
          <a:bodyPr wrap="square">
            <a:spAutoFit/>
          </a:bodyPr>
          <a:lstStyle/>
          <a:p>
            <a:r>
              <a:rPr lang="en-GB" sz="2600" dirty="0">
                <a:latin typeface="Verdana" panose="020B0604030504040204" pitchFamily="34" charset="0"/>
                <a:ea typeface="Verdana" panose="020B0604030504040204" pitchFamily="34" charset="0"/>
                <a:cs typeface="Vani" panose="02040502050405020303" pitchFamily="18" charset="0"/>
              </a:rPr>
              <a:t>Directive 2014/33/EU on the harmonisation of the laws of the Member States relating to lifts and safety components for lifts </a:t>
            </a:r>
          </a:p>
          <a:p>
            <a:endParaRPr lang="en-BE" sz="2600" dirty="0">
              <a:latin typeface="Verdana" panose="020B0604030504040204" pitchFamily="34" charset="0"/>
              <a:ea typeface="Verdana" panose="020B0604030504040204" pitchFamily="34" charset="0"/>
              <a:cs typeface="Vani" panose="02040502050405020303" pitchFamily="18" charset="0"/>
            </a:endParaRPr>
          </a:p>
          <a:p>
            <a:r>
              <a:rPr lang="en-GB" sz="2600" dirty="0">
                <a:latin typeface="Verdana" panose="020B0604030504040204" pitchFamily="34" charset="0"/>
                <a:ea typeface="Verdana" panose="020B0604030504040204" pitchFamily="34" charset="0"/>
                <a:cs typeface="Vani" panose="02040502050405020303" pitchFamily="18" charset="0"/>
              </a:rPr>
              <a:t>Article 14</a:t>
            </a:r>
            <a:r>
              <a:rPr lang="en-BE" sz="2600" dirty="0">
                <a:latin typeface="Verdana" panose="020B0604030504040204" pitchFamily="34" charset="0"/>
                <a:ea typeface="Verdana" panose="020B0604030504040204" pitchFamily="34" charset="0"/>
                <a:cs typeface="Vani" panose="02040502050405020303" pitchFamily="18" charset="0"/>
              </a:rPr>
              <a:t> </a:t>
            </a:r>
            <a:r>
              <a:rPr lang="en-GB" sz="2600" dirty="0">
                <a:latin typeface="Verdana" panose="020B0604030504040204" pitchFamily="34" charset="0"/>
                <a:ea typeface="Verdana" panose="020B0604030504040204" pitchFamily="34" charset="0"/>
                <a:cs typeface="Vani" panose="02040502050405020303" pitchFamily="18" charset="0"/>
              </a:rPr>
              <a:t>Presumption of conformity of lifts and safety components for lifts</a:t>
            </a:r>
          </a:p>
          <a:p>
            <a:endParaRPr lang="en-GB" sz="2600" dirty="0">
              <a:latin typeface="Verdana" panose="020B0604030504040204" pitchFamily="34" charset="0"/>
              <a:ea typeface="Verdana" panose="020B0604030504040204" pitchFamily="34" charset="0"/>
              <a:cs typeface="Vani" panose="02040502050405020303" pitchFamily="18" charset="0"/>
            </a:endParaRPr>
          </a:p>
          <a:p>
            <a:r>
              <a:rPr lang="en-GB" sz="2600" dirty="0">
                <a:latin typeface="Verdana" panose="020B0604030504040204" pitchFamily="34" charset="0"/>
                <a:ea typeface="Verdana" panose="020B0604030504040204" pitchFamily="34" charset="0"/>
                <a:cs typeface="Vani" panose="02040502050405020303" pitchFamily="18" charset="0"/>
              </a:rPr>
              <a:t>Lifts and safety components for lifts which are in conformity with harmonised standards or parts thereof the references of which have been published in the Official Journal of the European Union shall be presumed to be in conformity with the essential health and safety requirements set out in Annex I covered by those standards or parts thereof.</a:t>
            </a:r>
            <a:endParaRPr lang="en-BE" sz="2600" dirty="0">
              <a:latin typeface="Verdana" panose="020B0604030504040204" pitchFamily="34" charset="0"/>
              <a:ea typeface="Verdana" panose="020B0604030504040204" pitchFamily="34" charset="0"/>
              <a:cs typeface="Vani" panose="02040502050405020303" pitchFamily="18" charset="0"/>
            </a:endParaRPr>
          </a:p>
        </p:txBody>
      </p:sp>
    </p:spTree>
    <p:extLst>
      <p:ext uri="{BB962C8B-B14F-4D97-AF65-F5344CB8AC3E}">
        <p14:creationId xmlns:p14="http://schemas.microsoft.com/office/powerpoint/2010/main" val="31406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4190D9-B148-0D18-F401-F4C4F3C83A8C}"/>
              </a:ext>
            </a:extLst>
          </p:cNvPr>
          <p:cNvSpPr>
            <a:spLocks noGrp="1"/>
          </p:cNvSpPr>
          <p:nvPr>
            <p:ph type="sldNum" sz="quarter" idx="12"/>
          </p:nvPr>
        </p:nvSpPr>
        <p:spPr/>
        <p:txBody>
          <a:bodyPr/>
          <a:lstStyle/>
          <a:p>
            <a:fld id="{0CC06037-44A0-42BA-8800-9704F8DAAE06}" type="slidenum">
              <a:rPr lang="fr-BE" smtClean="0"/>
              <a:t>12</a:t>
            </a:fld>
            <a:endParaRPr lang="fr-BE"/>
          </a:p>
        </p:txBody>
      </p:sp>
      <p:sp>
        <p:nvSpPr>
          <p:cNvPr id="6" name="Title 1">
            <a:extLst>
              <a:ext uri="{FF2B5EF4-FFF2-40B4-BE49-F238E27FC236}">
                <a16:creationId xmlns:a16="http://schemas.microsoft.com/office/drawing/2014/main" id="{689F0521-FD95-8FE5-2E16-5AF951B74965}"/>
              </a:ext>
            </a:extLst>
          </p:cNvPr>
          <p:cNvSpPr txBox="1">
            <a:spLocks noGrp="1"/>
          </p:cNvSpPr>
          <p:nvPr>
            <p:ph type="title" idx="4294967295"/>
          </p:nvPr>
        </p:nvSpPr>
        <p:spPr>
          <a:xfrm>
            <a:off x="394705" y="64645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Accessibility of lifts </a:t>
            </a:r>
            <a:b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2DF0348A-0443-14C9-4F82-B90124A73BDC}"/>
              </a:ext>
            </a:extLst>
          </p:cNvPr>
          <p:cNvSpPr txBox="1"/>
          <p:nvPr/>
        </p:nvSpPr>
        <p:spPr>
          <a:xfrm>
            <a:off x="394705" y="1128433"/>
            <a:ext cx="11140751" cy="4401205"/>
          </a:xfrm>
          <a:prstGeom prst="rect">
            <a:avLst/>
          </a:prstGeom>
          <a:noFill/>
        </p:spPr>
        <p:txBody>
          <a:bodyPr wrap="square">
            <a:spAutoFit/>
          </a:bodyPr>
          <a:lstStyle/>
          <a:p>
            <a:endParaRPr lang="en-BE" sz="2800" dirty="0">
              <a:latin typeface="Verdana" panose="020B0604030504040204" pitchFamily="34" charset="0"/>
              <a:ea typeface="Verdana" panose="020B0604030504040204" pitchFamily="34" charset="0"/>
              <a:cs typeface="Vani" panose="02040502050405020303" pitchFamily="18" charset="0"/>
            </a:endParaRPr>
          </a:p>
          <a:p>
            <a:r>
              <a:rPr lang="en-GB" sz="2800" dirty="0">
                <a:latin typeface="Verdana" panose="020B0604030504040204" pitchFamily="34" charset="0"/>
                <a:ea typeface="Verdana" panose="020B0604030504040204" pitchFamily="34" charset="0"/>
                <a:cs typeface="Vani" panose="02040502050405020303" pitchFamily="18" charset="0"/>
              </a:rPr>
              <a:t>ANNEX I</a:t>
            </a:r>
            <a:r>
              <a:rPr lang="en-BE" sz="2800" dirty="0">
                <a:latin typeface="Verdana" panose="020B0604030504040204" pitchFamily="34" charset="0"/>
                <a:ea typeface="Verdana" panose="020B0604030504040204" pitchFamily="34" charset="0"/>
                <a:cs typeface="Vani" panose="02040502050405020303" pitchFamily="18" charset="0"/>
              </a:rPr>
              <a:t> </a:t>
            </a:r>
            <a:r>
              <a:rPr lang="en-GB" sz="2800" dirty="0">
                <a:latin typeface="Verdana" panose="020B0604030504040204" pitchFamily="34" charset="0"/>
                <a:ea typeface="Verdana" panose="020B0604030504040204" pitchFamily="34" charset="0"/>
                <a:cs typeface="Vani" panose="02040502050405020303" pitchFamily="18" charset="0"/>
              </a:rPr>
              <a:t>ESSENTIAL HEALTH AND SAFETY REQUIREMENTS</a:t>
            </a:r>
            <a:endParaRPr lang="en-BE" sz="2800" dirty="0">
              <a:latin typeface="Verdana" panose="020B0604030504040204" pitchFamily="34" charset="0"/>
              <a:ea typeface="Verdana" panose="020B0604030504040204" pitchFamily="34" charset="0"/>
              <a:cs typeface="Vani" panose="02040502050405020303" pitchFamily="18" charset="0"/>
            </a:endParaRPr>
          </a:p>
          <a:p>
            <a:r>
              <a:rPr lang="en-GB" sz="2800" dirty="0">
                <a:latin typeface="Verdana" panose="020B0604030504040204" pitchFamily="34" charset="0"/>
                <a:ea typeface="Verdana" panose="020B0604030504040204" pitchFamily="34" charset="0"/>
                <a:cs typeface="Vani" panose="02040502050405020303" pitchFamily="18" charset="0"/>
              </a:rPr>
              <a:t>1.2.   Carrier</a:t>
            </a:r>
          </a:p>
          <a:p>
            <a:r>
              <a:rPr lang="en-BE" sz="2800" dirty="0">
                <a:latin typeface="Verdana" panose="020B0604030504040204" pitchFamily="34" charset="0"/>
                <a:ea typeface="Verdana" panose="020B0604030504040204" pitchFamily="34" charset="0"/>
                <a:cs typeface="Vani" panose="02040502050405020303" pitchFamily="18" charset="0"/>
              </a:rPr>
              <a:t>(…)</a:t>
            </a:r>
            <a:endParaRPr lang="en-GB" sz="2800" dirty="0">
              <a:latin typeface="Verdana" panose="020B0604030504040204" pitchFamily="34" charset="0"/>
              <a:ea typeface="Verdana" panose="020B0604030504040204" pitchFamily="34" charset="0"/>
              <a:cs typeface="Vani" panose="02040502050405020303" pitchFamily="18" charset="0"/>
            </a:endParaRPr>
          </a:p>
          <a:p>
            <a:r>
              <a:rPr lang="en-GB" sz="2800" dirty="0">
                <a:latin typeface="Verdana" panose="020B0604030504040204" pitchFamily="34" charset="0"/>
                <a:ea typeface="Verdana" panose="020B0604030504040204" pitchFamily="34" charset="0"/>
                <a:cs typeface="Vani" panose="02040502050405020303" pitchFamily="18" charset="0"/>
              </a:rPr>
              <a:t>Where the lift is intended for the transport of persons, and where its dimensions permit, the car must be designed and constructed in such a way that its structural features do not obstruct or impede access and use by disabled persons and so as to allow any appropriate adjustments intended to facilitate its use by them.</a:t>
            </a:r>
            <a:endParaRPr lang="en-BE" sz="2800" dirty="0">
              <a:latin typeface="Verdana" panose="020B0604030504040204" pitchFamily="34" charset="0"/>
              <a:ea typeface="Verdana" panose="020B0604030504040204" pitchFamily="34" charset="0"/>
              <a:cs typeface="Vani" panose="02040502050405020303" pitchFamily="18" charset="0"/>
            </a:endParaRPr>
          </a:p>
        </p:txBody>
      </p:sp>
    </p:spTree>
    <p:extLst>
      <p:ext uri="{BB962C8B-B14F-4D97-AF65-F5344CB8AC3E}">
        <p14:creationId xmlns:p14="http://schemas.microsoft.com/office/powerpoint/2010/main" val="175230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4190D9-B148-0D18-F401-F4C4F3C83A8C}"/>
              </a:ext>
            </a:extLst>
          </p:cNvPr>
          <p:cNvSpPr>
            <a:spLocks noGrp="1"/>
          </p:cNvSpPr>
          <p:nvPr>
            <p:ph type="sldNum" sz="quarter" idx="12"/>
          </p:nvPr>
        </p:nvSpPr>
        <p:spPr/>
        <p:txBody>
          <a:bodyPr/>
          <a:lstStyle/>
          <a:p>
            <a:fld id="{0CC06037-44A0-42BA-8800-9704F8DAAE06}" type="slidenum">
              <a:rPr lang="fr-BE" smtClean="0"/>
              <a:t>13</a:t>
            </a:fld>
            <a:endParaRPr lang="fr-BE" dirty="0"/>
          </a:p>
        </p:txBody>
      </p:sp>
      <p:sp>
        <p:nvSpPr>
          <p:cNvPr id="6" name="Title 1">
            <a:extLst>
              <a:ext uri="{FF2B5EF4-FFF2-40B4-BE49-F238E27FC236}">
                <a16:creationId xmlns:a16="http://schemas.microsoft.com/office/drawing/2014/main" id="{689F0521-FD95-8FE5-2E16-5AF951B74965}"/>
              </a:ext>
            </a:extLst>
          </p:cNvPr>
          <p:cNvSpPr txBox="1">
            <a:spLocks noGrp="1"/>
          </p:cNvSpPr>
          <p:nvPr>
            <p:ph type="title" idx="4294967295"/>
          </p:nvPr>
        </p:nvSpPr>
        <p:spPr>
          <a:xfrm>
            <a:off x="394705" y="83379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EN 81-70 accessibility of lifts </a:t>
            </a:r>
            <a:b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2DF0348A-0443-14C9-4F82-B90124A73BDC}"/>
              </a:ext>
            </a:extLst>
          </p:cNvPr>
          <p:cNvSpPr txBox="1"/>
          <p:nvPr/>
        </p:nvSpPr>
        <p:spPr>
          <a:xfrm>
            <a:off x="394705" y="1496573"/>
            <a:ext cx="11140751" cy="4401205"/>
          </a:xfrm>
          <a:prstGeom prst="rect">
            <a:avLst/>
          </a:prstGeom>
          <a:noFill/>
        </p:spPr>
        <p:txBody>
          <a:bodyPr wrap="square">
            <a:spAutoFit/>
          </a:bodyPr>
          <a:lstStyle/>
          <a:p>
            <a:r>
              <a:rPr lang="en-GB" sz="2800" dirty="0">
                <a:latin typeface="Verdana" panose="020B0604030504040204" pitchFamily="34" charset="0"/>
                <a:ea typeface="Verdana" panose="020B0604030504040204" pitchFamily="34" charset="0"/>
              </a:rPr>
              <a:t>Safety rules for the construction and installation of lifts - Particular applications for passenger and goods passenger lift - Part 70: Accessibility to lifts for persons including persons with disability</a:t>
            </a:r>
            <a:endParaRPr lang="en-BE" sz="2800" dirty="0">
              <a:latin typeface="Verdana" panose="020B0604030504040204" pitchFamily="34" charset="0"/>
              <a:ea typeface="Verdana" panose="020B0604030504040204" pitchFamily="34" charset="0"/>
            </a:endParaRPr>
          </a:p>
          <a:p>
            <a:endParaRPr lang="en-BE" sz="2800" dirty="0">
              <a:latin typeface="Verdana" panose="020B0604030504040204" pitchFamily="34" charset="0"/>
              <a:ea typeface="Verdana" panose="020B0604030504040204" pitchFamily="34" charset="0"/>
            </a:endParaRPr>
          </a:p>
          <a:p>
            <a:r>
              <a:rPr lang="en-BE" sz="2800" dirty="0">
                <a:latin typeface="Verdana" panose="020B0604030504040204" pitchFamily="34" charset="0"/>
                <a:ea typeface="Verdana" panose="020B0604030504040204" pitchFamily="34" charset="0"/>
              </a:rPr>
              <a:t>Harmonised Standard providing presumption of conformity with Lifts Directive</a:t>
            </a:r>
          </a:p>
          <a:p>
            <a:endParaRPr lang="en-BE" sz="2800" dirty="0">
              <a:latin typeface="Verdana" panose="020B0604030504040204" pitchFamily="34" charset="0"/>
              <a:ea typeface="Verdana" panose="020B0604030504040204" pitchFamily="34" charset="0"/>
            </a:endParaRPr>
          </a:p>
          <a:p>
            <a:r>
              <a:rPr lang="fr-BE" sz="2800" dirty="0">
                <a:latin typeface="Verdana" panose="020B0604030504040204" pitchFamily="34" charset="0"/>
                <a:ea typeface="Verdana" panose="020B0604030504040204" pitchFamily="34" charset="0"/>
              </a:rPr>
              <a:t>I</a:t>
            </a:r>
            <a:r>
              <a:rPr lang="en-BE" sz="2800" dirty="0">
                <a:latin typeface="Verdana" panose="020B0604030504040204" pitchFamily="34" charset="0"/>
                <a:ea typeface="Verdana" panose="020B0604030504040204" pitchFamily="34" charset="0"/>
              </a:rPr>
              <a:t>n 2017, ANEC appeal against EN 81-70 (colour contrast clause) solved in 2021 with revision of clause. </a:t>
            </a:r>
          </a:p>
        </p:txBody>
      </p:sp>
    </p:spTree>
    <p:extLst>
      <p:ext uri="{BB962C8B-B14F-4D97-AF65-F5344CB8AC3E}">
        <p14:creationId xmlns:p14="http://schemas.microsoft.com/office/powerpoint/2010/main" val="1106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D2F5F-75F4-4424-96C2-0E37C6AB90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79" y="435491"/>
            <a:ext cx="2336205" cy="1559418"/>
          </a:xfrm>
          <a:prstGeom prst="rect">
            <a:avLst/>
          </a:prstGeom>
        </p:spPr>
      </p:pic>
      <p:pic>
        <p:nvPicPr>
          <p:cNvPr id="7" name="Content Placeholder 6">
            <a:extLst>
              <a:ext uri="{FF2B5EF4-FFF2-40B4-BE49-F238E27FC236}">
                <a16:creationId xmlns:a16="http://schemas.microsoft.com/office/drawing/2014/main" id="{7AEF53E8-2BCE-4E92-AAE8-45A007907185}"/>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1129816" y="3875314"/>
            <a:ext cx="2142937" cy="2670429"/>
          </a:xfrm>
          <a:prstGeom prst="rect">
            <a:avLst/>
          </a:prstGeom>
        </p:spPr>
      </p:pic>
      <p:sp>
        <p:nvSpPr>
          <p:cNvPr id="6" name="Content Placeholder 5"/>
          <p:cNvSpPr>
            <a:spLocks noGrp="1"/>
          </p:cNvSpPr>
          <p:nvPr>
            <p:ph type="title" idx="4294967295"/>
          </p:nvPr>
        </p:nvSpPr>
        <p:spPr>
          <a:xfrm>
            <a:off x="4846483" y="817794"/>
            <a:ext cx="5904089" cy="4376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3200" b="1" i="0" u="none" strike="noStrike" kern="1200" cap="none" spc="0" normalizeH="0" baseline="0" noProof="0" dirty="0">
                <a:ln>
                  <a:noFill/>
                </a:ln>
                <a:solidFill>
                  <a:srgbClr val="000000"/>
                </a:solidFill>
                <a:effectLst/>
                <a:uLnTx/>
                <a:uFillTx/>
                <a:latin typeface="+mn-lt"/>
                <a:ea typeface="+mn-ea"/>
                <a:cs typeface="+mn-cs"/>
              </a:rPr>
              <a:t> </a:t>
            </a:r>
            <a:endParaRPr kumimoji="0" lang="en-BE" sz="3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Part </a:t>
            </a:r>
            <a:r>
              <a:rPr kumimoji="0" lang="en-BE" sz="3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1</a:t>
            </a:r>
            <a:r>
              <a:rPr kumimoji="0" lang="en-GB" sz="3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endParaRPr kumimoji="0" lang="en-BE" sz="3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BE" sz="3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EN 17210 and its Technical Reports on the accessibility and usability of the built environment </a:t>
            </a:r>
            <a:endParaRPr kumimoji="0" lang="en-BE" sz="3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BE" sz="3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Monika Klenovec, Project Leader for EN 17210</a:t>
            </a:r>
            <a:endParaRPr kumimoji="0" lang="en-BE"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2" name="Slide Number Placeholder 4">
            <a:extLst>
              <a:ext uri="{FF2B5EF4-FFF2-40B4-BE49-F238E27FC236}">
                <a16:creationId xmlns:a16="http://schemas.microsoft.com/office/drawing/2014/main" id="{575BDE5B-89DF-5E2A-FB4A-2DB321217DCC}"/>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14</a:t>
            </a:fld>
            <a:endParaRPr lang="fr-BE" dirty="0"/>
          </a:p>
        </p:txBody>
      </p:sp>
    </p:spTree>
    <p:extLst>
      <p:ext uri="{BB962C8B-B14F-4D97-AF65-F5344CB8AC3E}">
        <p14:creationId xmlns:p14="http://schemas.microsoft.com/office/powerpoint/2010/main" val="399981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313776E-663D-4039-9064-F8DD0A7E3BEC}"/>
              </a:ext>
            </a:extLst>
          </p:cNvPr>
          <p:cNvSpPr>
            <a:spLocks noGrp="1" noChangeArrowheads="1"/>
          </p:cNvSpPr>
          <p:nvPr>
            <p:ph type="title"/>
          </p:nvPr>
        </p:nvSpPr>
        <p:spPr>
          <a:xfrm>
            <a:off x="611503" y="504147"/>
            <a:ext cx="10968994" cy="801052"/>
          </a:xfrm>
        </p:spPr>
        <p:txBody>
          <a:bodyPr>
            <a:normAutofit/>
          </a:bodyPr>
          <a:lstStyle/>
          <a:p>
            <a:pPr eaLnBrk="1" hangingPunct="1"/>
            <a:r>
              <a:rPr lang="en-GB" altLang="en-US" sz="3400" dirty="0"/>
              <a:t>Deliverables of M/420 – Phase II </a:t>
            </a:r>
          </a:p>
        </p:txBody>
      </p:sp>
      <p:sp>
        <p:nvSpPr>
          <p:cNvPr id="9219" name="Rectangle 3">
            <a:extLst>
              <a:ext uri="{FF2B5EF4-FFF2-40B4-BE49-F238E27FC236}">
                <a16:creationId xmlns:a16="http://schemas.microsoft.com/office/drawing/2014/main" id="{EB0D570F-A8E5-4B4E-B3A4-5F7C79E2D73F}"/>
              </a:ext>
            </a:extLst>
          </p:cNvPr>
          <p:cNvSpPr>
            <a:spLocks noGrp="1" noChangeArrowheads="1"/>
          </p:cNvSpPr>
          <p:nvPr>
            <p:ph idx="1"/>
          </p:nvPr>
        </p:nvSpPr>
        <p:spPr>
          <a:xfrm>
            <a:off x="225479" y="1191276"/>
            <a:ext cx="11675369" cy="5404054"/>
          </a:xfrm>
        </p:spPr>
        <p:txBody>
          <a:bodyPr>
            <a:noAutofit/>
          </a:bodyPr>
          <a:lstStyle/>
          <a:p>
            <a:pPr marL="360363" indent="0">
              <a:buClr>
                <a:srgbClr val="FFFFFF"/>
              </a:buClr>
              <a:buNone/>
              <a:defRPr/>
            </a:pPr>
            <a:r>
              <a:rPr lang="es-ES" sz="2400" b="1" dirty="0" err="1"/>
              <a:t>European</a:t>
            </a:r>
            <a:r>
              <a:rPr lang="es-ES" sz="2400" b="1" dirty="0"/>
              <a:t> Standard - EN 17210 </a:t>
            </a:r>
            <a:r>
              <a:rPr lang="es-ES" sz="2400" dirty="0"/>
              <a:t> </a:t>
            </a:r>
          </a:p>
          <a:p>
            <a:pPr marL="360363" lvl="1" indent="0">
              <a:lnSpc>
                <a:spcPct val="120000"/>
              </a:lnSpc>
              <a:buClr>
                <a:srgbClr val="FFFFFF"/>
              </a:buClr>
              <a:buNone/>
              <a:defRPr/>
            </a:pPr>
            <a:r>
              <a:rPr lang="es-ES" sz="2400" dirty="0">
                <a:ea typeface="+mn-ea"/>
                <a:cs typeface="+mn-cs"/>
              </a:rPr>
              <a:t>performance based with </a:t>
            </a:r>
            <a:r>
              <a:rPr lang="es-ES" sz="2400" b="1" dirty="0">
                <a:solidFill>
                  <a:srgbClr val="C00000"/>
                </a:solidFill>
                <a:ea typeface="+mn-ea"/>
                <a:cs typeface="+mn-cs"/>
              </a:rPr>
              <a:t>functional accessibility requirements </a:t>
            </a:r>
            <a:r>
              <a:rPr lang="es-ES" sz="2400" dirty="0">
                <a:solidFill>
                  <a:srgbClr val="FF0000"/>
                </a:solidFill>
                <a:ea typeface="+mn-ea"/>
                <a:cs typeface="+mn-cs"/>
              </a:rPr>
              <a:t>(FRs) </a:t>
            </a:r>
            <a:r>
              <a:rPr lang="es-ES" sz="2400" dirty="0">
                <a:ea typeface="+mn-ea"/>
                <a:cs typeface="+mn-cs"/>
              </a:rPr>
              <a:t>and recommendations – </a:t>
            </a:r>
            <a:r>
              <a:rPr lang="es-ES" sz="2400" u="sng" dirty="0">
                <a:ea typeface="+mn-ea"/>
                <a:cs typeface="+mn-cs"/>
              </a:rPr>
              <a:t>no dimensions or values!</a:t>
            </a:r>
          </a:p>
          <a:p>
            <a:pPr marL="360363" lvl="1" indent="0">
              <a:lnSpc>
                <a:spcPct val="120000"/>
              </a:lnSpc>
              <a:buClr>
                <a:srgbClr val="FFFFFF"/>
              </a:buClr>
              <a:buNone/>
              <a:defRPr/>
            </a:pPr>
            <a:r>
              <a:rPr lang="es-ES" sz="2400" dirty="0">
                <a:ea typeface="+mn-ea"/>
                <a:cs typeface="+mn-cs"/>
              </a:rPr>
              <a:t>National deviations can be raised</a:t>
            </a:r>
          </a:p>
          <a:p>
            <a:pPr marL="342900" indent="0">
              <a:buClr>
                <a:srgbClr val="FFFFFF"/>
              </a:buClr>
              <a:buNone/>
              <a:defRPr/>
            </a:pPr>
            <a:r>
              <a:rPr lang="es-ES" sz="2400" b="1" dirty="0" err="1"/>
              <a:t>Technical</a:t>
            </a:r>
            <a:r>
              <a:rPr lang="es-ES" sz="2400" b="1" dirty="0"/>
              <a:t> Report 1 – CEN/TR 17621</a:t>
            </a:r>
            <a:endParaRPr lang="es-ES" sz="2400" dirty="0"/>
          </a:p>
          <a:p>
            <a:pPr marL="342900" lvl="1" indent="0">
              <a:lnSpc>
                <a:spcPct val="120000"/>
              </a:lnSpc>
              <a:buClr>
                <a:srgbClr val="FFFFFF"/>
              </a:buClr>
              <a:buNone/>
              <a:defRPr/>
            </a:pPr>
            <a:r>
              <a:rPr lang="es-ES" sz="2400" dirty="0">
                <a:ea typeface="+mn-ea"/>
                <a:cs typeface="+mn-cs"/>
              </a:rPr>
              <a:t>with </a:t>
            </a:r>
            <a:r>
              <a:rPr lang="es-ES" sz="2400" dirty="0">
                <a:solidFill>
                  <a:srgbClr val="FF0000"/>
                </a:solidFill>
                <a:ea typeface="+mn-ea"/>
                <a:cs typeface="+mn-cs"/>
              </a:rPr>
              <a:t>technical performance criteria and specifications </a:t>
            </a:r>
            <a:r>
              <a:rPr lang="es-ES" sz="2400" dirty="0">
                <a:ea typeface="+mn-ea"/>
                <a:cs typeface="+mn-cs"/>
              </a:rPr>
              <a:t>(</a:t>
            </a:r>
            <a:r>
              <a:rPr lang="es-ES" sz="2400" dirty="0">
                <a:solidFill>
                  <a:srgbClr val="C00000"/>
                </a:solidFill>
                <a:ea typeface="+mn-ea"/>
                <a:cs typeface="+mn-cs"/>
              </a:rPr>
              <a:t>recommendations</a:t>
            </a:r>
            <a:r>
              <a:rPr lang="es-ES" sz="2400" dirty="0">
                <a:ea typeface="+mn-ea"/>
                <a:cs typeface="+mn-cs"/>
              </a:rPr>
              <a:t>) fulfilling EN 17210, based on ISO 21542 and other good guidance (ENs, national standards or guides) with recommendations only</a:t>
            </a:r>
          </a:p>
          <a:p>
            <a:pPr marL="342900" indent="0">
              <a:buClr>
                <a:srgbClr val="FFFFFF"/>
              </a:buClr>
              <a:buNone/>
              <a:defRPr/>
            </a:pPr>
            <a:r>
              <a:rPr lang="en-GB" sz="2400" b="1" dirty="0"/>
              <a:t>Technical Report 2 –CEN/TR 17622</a:t>
            </a:r>
            <a:r>
              <a:rPr lang="en-GB" sz="2400" dirty="0"/>
              <a:t> </a:t>
            </a:r>
          </a:p>
          <a:p>
            <a:pPr marL="342900" lvl="1" indent="0">
              <a:lnSpc>
                <a:spcPct val="120000"/>
              </a:lnSpc>
              <a:buClr>
                <a:srgbClr val="FFFFFF"/>
              </a:buClr>
              <a:buNone/>
              <a:defRPr/>
            </a:pPr>
            <a:r>
              <a:rPr lang="en-GB" sz="2400" dirty="0">
                <a:ea typeface="+mn-ea"/>
                <a:cs typeface="+mn-cs"/>
              </a:rPr>
              <a:t>with </a:t>
            </a:r>
            <a:r>
              <a:rPr lang="en-GB" sz="2400" dirty="0">
                <a:solidFill>
                  <a:srgbClr val="FF0000"/>
                </a:solidFill>
                <a:ea typeface="+mn-ea"/>
                <a:cs typeface="+mn-cs"/>
              </a:rPr>
              <a:t>criteria</a:t>
            </a:r>
            <a:r>
              <a:rPr lang="en-GB" sz="2400" dirty="0">
                <a:ea typeface="+mn-ea"/>
                <a:cs typeface="+mn-cs"/>
              </a:rPr>
              <a:t> (</a:t>
            </a:r>
            <a:r>
              <a:rPr lang="en-GB" sz="2400" dirty="0">
                <a:solidFill>
                  <a:srgbClr val="C00000"/>
                </a:solidFill>
                <a:ea typeface="+mn-ea"/>
                <a:cs typeface="+mn-cs"/>
              </a:rPr>
              <a:t>recommendations</a:t>
            </a:r>
            <a:r>
              <a:rPr lang="en-GB" sz="2400" dirty="0">
                <a:ea typeface="+mn-ea"/>
                <a:cs typeface="+mn-cs"/>
              </a:rPr>
              <a:t>) </a:t>
            </a:r>
            <a:r>
              <a:rPr lang="en-GB" sz="2400" dirty="0">
                <a:solidFill>
                  <a:srgbClr val="FF0000"/>
                </a:solidFill>
                <a:ea typeface="+mn-ea"/>
                <a:cs typeface="+mn-cs"/>
              </a:rPr>
              <a:t>to assess conformity with FRs of </a:t>
            </a:r>
            <a:br>
              <a:rPr lang="en-GB" sz="2400" dirty="0">
                <a:ea typeface="+mn-ea"/>
                <a:cs typeface="+mn-cs"/>
              </a:rPr>
            </a:br>
            <a:r>
              <a:rPr lang="en-GB" sz="2400" dirty="0">
                <a:solidFill>
                  <a:srgbClr val="FF0000"/>
                </a:solidFill>
                <a:ea typeface="+mn-ea"/>
                <a:cs typeface="+mn-cs"/>
              </a:rPr>
              <a:t>EN 17210</a:t>
            </a:r>
          </a:p>
          <a:p>
            <a:pPr marL="0" indent="0">
              <a:buNone/>
              <a:defRPr/>
            </a:pPr>
            <a:endParaRPr lang="en-GB" altLang="en-US" sz="2400" dirty="0"/>
          </a:p>
        </p:txBody>
      </p:sp>
      <p:sp>
        <p:nvSpPr>
          <p:cNvPr id="2" name="Slide Number Placeholder 4">
            <a:extLst>
              <a:ext uri="{FF2B5EF4-FFF2-40B4-BE49-F238E27FC236}">
                <a16:creationId xmlns:a16="http://schemas.microsoft.com/office/drawing/2014/main" id="{08662BF3-EFCB-1093-F6A4-5ECB8FF36BD4}"/>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15</a:t>
            </a:fld>
            <a:endParaRPr lang="fr-B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38D21C25-1627-9C27-49BE-BB540FDE0BA8}"/>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solidFill>
                  <a:schemeClr val="bg1"/>
                </a:solidFill>
              </a:rPr>
              <a:t>16</a:t>
            </a:fld>
            <a:endParaRPr lang="fr-BE" dirty="0">
              <a:solidFill>
                <a:schemeClr val="bg1"/>
              </a:solidFill>
            </a:endParaRPr>
          </a:p>
        </p:txBody>
      </p:sp>
      <p:sp>
        <p:nvSpPr>
          <p:cNvPr id="2" name="Rectangle 2">
            <a:extLst>
              <a:ext uri="{FF2B5EF4-FFF2-40B4-BE49-F238E27FC236}">
                <a16:creationId xmlns:a16="http://schemas.microsoft.com/office/drawing/2014/main" id="{3C1B6EF9-29B0-B0D7-1F83-6C4794F4460E}"/>
              </a:ext>
            </a:extLst>
          </p:cNvPr>
          <p:cNvSpPr>
            <a:spLocks noGrp="1" noChangeArrowheads="1"/>
          </p:cNvSpPr>
          <p:nvPr>
            <p:ph type="title"/>
          </p:nvPr>
        </p:nvSpPr>
        <p:spPr>
          <a:xfrm>
            <a:off x="349058" y="258487"/>
            <a:ext cx="10309843" cy="568523"/>
          </a:xfrm>
        </p:spPr>
        <p:txBody>
          <a:bodyPr>
            <a:noAutofit/>
          </a:bodyPr>
          <a:lstStyle/>
          <a:p>
            <a:pPr marL="0" marR="0" lvl="0" indent="0" algn="l" defTabSz="966155" rtl="0" eaLnBrk="1" fontAlgn="auto" latinLnBrk="0" hangingPunct="1">
              <a:lnSpc>
                <a:spcPct val="100000"/>
              </a:lnSpc>
              <a:spcBef>
                <a:spcPts val="0"/>
              </a:spcBef>
              <a:spcAft>
                <a:spcPts val="0"/>
              </a:spcAft>
              <a:buClrTx/>
              <a:buSzTx/>
              <a:buFontTx/>
              <a:buNone/>
              <a:tabLst/>
              <a:defRPr/>
            </a:pPr>
            <a:r>
              <a:rPr lang="es-ES" sz="3400" b="1" dirty="0">
                <a:solidFill>
                  <a:srgbClr val="0070C0"/>
                </a:solidFill>
                <a:latin typeface="Verdana" panose="020B0604030504040204" pitchFamily="34" charset="0"/>
                <a:ea typeface="Verdana" panose="020B0604030504040204" pitchFamily="34" charset="0"/>
                <a:cs typeface="Verdana" panose="020B0604030504040204" pitchFamily="34" charset="0"/>
              </a:rPr>
              <a:t>EN 17210: </a:t>
            </a:r>
            <a:r>
              <a:rPr lang="es-ES" sz="3400" b="1" dirty="0" err="1">
                <a:solidFill>
                  <a:srgbClr val="0070C0"/>
                </a:solidFill>
                <a:latin typeface="Verdana" panose="020B0604030504040204" pitchFamily="34" charset="0"/>
                <a:ea typeface="Verdana" panose="020B0604030504040204" pitchFamily="34" charset="0"/>
                <a:cs typeface="Verdana" panose="020B0604030504040204" pitchFamily="34" charset="0"/>
              </a:rPr>
              <a:t>Structure</a:t>
            </a:r>
            <a:r>
              <a:rPr lang="es-ES" sz="3400" b="1" dirty="0">
                <a:solidFill>
                  <a:srgbClr val="0070C0"/>
                </a:solidFill>
                <a:latin typeface="Verdana" panose="020B0604030504040204" pitchFamily="34" charset="0"/>
                <a:ea typeface="Verdana" panose="020B0604030504040204" pitchFamily="34" charset="0"/>
                <a:cs typeface="Verdana" panose="020B0604030504040204" pitchFamily="34" charset="0"/>
              </a:rPr>
              <a:t> and </a:t>
            </a:r>
            <a:r>
              <a:rPr lang="es-ES" sz="34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overview</a:t>
            </a:r>
            <a:br>
              <a:rPr lang="es-ES" sz="3400" b="1" dirty="0">
                <a:solidFill>
                  <a:srgbClr val="0070C0"/>
                </a:solidFill>
                <a:latin typeface="Verdana" panose="020B0604030504040204" pitchFamily="34" charset="0"/>
                <a:ea typeface="Verdana" panose="020B0604030504040204" pitchFamily="34" charset="0"/>
                <a:cs typeface="Verdana" panose="020B0604030504040204" pitchFamily="34" charset="0"/>
              </a:rPr>
            </a:br>
            <a:br>
              <a:rPr lang="es-ES" altLang="en-US" sz="3400" dirty="0">
                <a:latin typeface="Arial" panose="020B0604020202020204" pitchFamily="34" charset="0"/>
              </a:rPr>
            </a:br>
            <a:endParaRPr lang="es-ES" altLang="en-US" sz="3400" dirty="0">
              <a:latin typeface="Arial" panose="020B0604020202020204" pitchFamily="34" charset="0"/>
            </a:endParaRPr>
          </a:p>
        </p:txBody>
      </p:sp>
      <p:sp>
        <p:nvSpPr>
          <p:cNvPr id="12" name="11 CuadroTexto">
            <a:extLst>
              <a:ext uri="{FF2B5EF4-FFF2-40B4-BE49-F238E27FC236}">
                <a16:creationId xmlns:a16="http://schemas.microsoft.com/office/drawing/2014/main" id="{F9CB3083-5E41-4083-BCF9-F166558546E7}"/>
              </a:ext>
            </a:extLst>
          </p:cNvPr>
          <p:cNvSpPr txBox="1"/>
          <p:nvPr/>
        </p:nvSpPr>
        <p:spPr>
          <a:xfrm>
            <a:off x="349058" y="827010"/>
            <a:ext cx="10445861" cy="6422271"/>
          </a:xfrm>
          <a:prstGeom prst="rect">
            <a:avLst/>
          </a:prstGeom>
          <a:noFill/>
        </p:spPr>
        <p:txBody>
          <a:bodyPr wrap="square">
            <a:spAutoFit/>
          </a:bodyPr>
          <a:lstStyle/>
          <a:p>
            <a:pPr defTabSz="457200">
              <a:spcAft>
                <a:spcPts val="1200"/>
              </a:spcAft>
              <a:defRPr/>
            </a:pPr>
            <a:r>
              <a:rPr lang="es-ES" sz="2400" b="1" dirty="0" err="1">
                <a:solidFill>
                  <a:srgbClr val="C00000"/>
                </a:solidFill>
                <a:latin typeface="Verdana" panose="020B0604030504040204" pitchFamily="34" charset="0"/>
                <a:ea typeface="Verdana" panose="020B0604030504040204" pitchFamily="34" charset="0"/>
                <a:cs typeface="Verdana" panose="020B0604030504040204" pitchFamily="34" charset="0"/>
              </a:rPr>
              <a:t>This</a:t>
            </a:r>
            <a:r>
              <a:rPr lang="es-ES" sz="2400" b="1" dirty="0">
                <a:solidFill>
                  <a:srgbClr val="C00000"/>
                </a:solidFill>
                <a:latin typeface="Verdana" panose="020B0604030504040204" pitchFamily="34" charset="0"/>
                <a:ea typeface="Verdana" panose="020B0604030504040204" pitchFamily="34" charset="0"/>
                <a:cs typeface="Verdana" panose="020B0604030504040204" pitchFamily="34" charset="0"/>
              </a:rPr>
              <a:t> European standard supports the implementation of accessibility and usability of the built environment</a:t>
            </a:r>
            <a:br>
              <a:rPr lang="es-ES" sz="2400" b="1" dirty="0">
                <a:solidFill>
                  <a:srgbClr val="C00000"/>
                </a:solidFill>
                <a:latin typeface="Verdana" panose="020B0604030504040204" pitchFamily="34" charset="0"/>
                <a:ea typeface="Verdana" panose="020B0604030504040204" pitchFamily="34" charset="0"/>
                <a:cs typeface="Verdana" panose="020B0604030504040204" pitchFamily="34" charset="0"/>
              </a:rPr>
            </a:br>
            <a:r>
              <a:rPr lang="es-ES" sz="2400" b="1" dirty="0">
                <a:solidFill>
                  <a:srgbClr val="C00000"/>
                </a:solidFill>
                <a:latin typeface="Verdana" panose="020B0604030504040204" pitchFamily="34" charset="0"/>
                <a:ea typeface="Verdana" panose="020B0604030504040204" pitchFamily="34" charset="0"/>
                <a:cs typeface="Verdana" panose="020B0604030504040204" pitchFamily="34" charset="0"/>
              </a:rPr>
              <a:t>– with a new comprehensive approach, based on </a:t>
            </a:r>
            <a:br>
              <a:rPr lang="es-ES" sz="2400" b="1" dirty="0">
                <a:solidFill>
                  <a:srgbClr val="C00000"/>
                </a:solidFill>
                <a:latin typeface="Verdana" panose="020B0604030504040204" pitchFamily="34" charset="0"/>
                <a:ea typeface="Verdana" panose="020B0604030504040204" pitchFamily="34" charset="0"/>
                <a:cs typeface="Verdana" panose="020B0604030504040204" pitchFamily="34" charset="0"/>
              </a:rPr>
            </a:br>
            <a:r>
              <a:rPr lang="es-ES" sz="2400" b="1" u="sng" dirty="0">
                <a:solidFill>
                  <a:srgbClr val="C00000"/>
                </a:solidFill>
                <a:latin typeface="Verdana" panose="020B0604030504040204" pitchFamily="34" charset="0"/>
                <a:ea typeface="Verdana" panose="020B0604030504040204" pitchFamily="34" charset="0"/>
                <a:cs typeface="Verdana" panose="020B0604030504040204" pitchFamily="34" charset="0"/>
              </a:rPr>
              <a:t>functional requirements</a:t>
            </a:r>
            <a:r>
              <a:rPr lang="es-ES" sz="24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ES" sz="2400" b="1" u="sng" dirty="0">
                <a:solidFill>
                  <a:srgbClr val="C00000"/>
                </a:solidFill>
                <a:latin typeface="Verdana" panose="020B0604030504040204" pitchFamily="34" charset="0"/>
                <a:ea typeface="Verdana" panose="020B0604030504040204" pitchFamily="34" charset="0"/>
                <a:cs typeface="Verdana" panose="020B0604030504040204" pitchFamily="34" charset="0"/>
              </a:rPr>
              <a:t>mandatory implementation by NSBs</a:t>
            </a:r>
          </a:p>
          <a:p>
            <a:pPr defTabSz="457200">
              <a:spcAft>
                <a:spcPts val="200"/>
              </a:spcAft>
              <a:defRPr/>
            </a:pPr>
            <a:r>
              <a:rPr lang="es-E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Introduction</a:t>
            </a:r>
          </a:p>
          <a:p>
            <a:pPr marL="514350" indent="-514350" defTabSz="457200">
              <a:spcAft>
                <a:spcPts val="200"/>
              </a:spcAft>
              <a:buFont typeface="+mj-lt"/>
              <a:buAutoNum type="arabicPeriod"/>
              <a:defRPr/>
            </a:pP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Scope</a:t>
            </a:r>
          </a:p>
          <a:p>
            <a:pPr marL="514350" indent="-514350" defTabSz="457200">
              <a:spcAft>
                <a:spcPts val="200"/>
              </a:spcAft>
              <a:buFont typeface="+mj-lt"/>
              <a:buAutoNum type="arabicPeriod"/>
              <a:defRPr/>
            </a:pP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Normative references</a:t>
            </a:r>
          </a:p>
          <a:p>
            <a:pPr marL="514350" indent="-514350" defTabSz="457200">
              <a:spcAft>
                <a:spcPts val="200"/>
              </a:spcAft>
              <a:buFont typeface="+mj-lt"/>
              <a:buAutoNum type="arabicPeriod"/>
              <a:defRPr/>
            </a:pP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Terms and definitions</a:t>
            </a:r>
          </a:p>
          <a:p>
            <a:pPr marL="514350" indent="-514350" defTabSz="457200">
              <a:spcAft>
                <a:spcPts val="200"/>
              </a:spcAft>
              <a:buFont typeface="+mj-lt"/>
              <a:buAutoNum type="arabicPeriod"/>
              <a:defRPr/>
            </a:pP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Legal and </a:t>
            </a:r>
            <a:r>
              <a:rPr lang="es-E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policy</a:t>
            </a: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background</a:t>
            </a:r>
            <a:endPar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514350" indent="-514350" defTabSz="457200">
              <a:spcAft>
                <a:spcPts val="200"/>
              </a:spcAft>
              <a:buFont typeface="+mj-lt"/>
              <a:buAutoNum type="arabicPeriod"/>
              <a:defRPr/>
            </a:pP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Diversity of users and design considerations – Key areas</a:t>
            </a:r>
          </a:p>
          <a:p>
            <a:pPr marL="457200" indent="-457200" defTabSz="457200">
              <a:spcAft>
                <a:spcPts val="200"/>
              </a:spcAft>
              <a:buAutoNum type="arabicPeriod" startAt="6"/>
              <a:defRPr/>
            </a:pP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-15. Basic functional requirements (FRs) </a:t>
            </a:r>
            <a:r>
              <a:rPr lang="es-E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on</a:t>
            </a: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accessibility</a:t>
            </a: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in the </a:t>
            </a:r>
            <a:r>
              <a:rPr lang="es-E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built</a:t>
            </a: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environment</a:t>
            </a:r>
            <a:endPar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457200">
              <a:spcAft>
                <a:spcPts val="200"/>
              </a:spcAft>
              <a:defRPr/>
            </a:pP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16. -20 </a:t>
            </a:r>
            <a:r>
              <a:rPr lang="es-E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Specific</a:t>
            </a:r>
            <a:r>
              <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environments</a:t>
            </a:r>
            <a:endParaRPr lang="es-E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457200">
              <a:defRPr/>
            </a:pPr>
            <a:endParaRPr lang="es-ES" sz="26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457200">
              <a:defRPr/>
            </a:pPr>
            <a:endParaRPr lang="es-ES" sz="2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7411" name="Grafik 1" descr="fire exit sign; blind man using a Guide Cane; “push to open” button; disabled toilet signs. &#10;">
            <a:extLst>
              <a:ext uri="{FF2B5EF4-FFF2-40B4-BE49-F238E27FC236}">
                <a16:creationId xmlns:a16="http://schemas.microsoft.com/office/drawing/2014/main" id="{1BA32386-4328-4F83-8F89-1D28602BDC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4919" y="130974"/>
            <a:ext cx="1397081" cy="659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1 CuadroTexto">
            <a:extLst>
              <a:ext uri="{FF2B5EF4-FFF2-40B4-BE49-F238E27FC236}">
                <a16:creationId xmlns:a16="http://schemas.microsoft.com/office/drawing/2014/main" id="{3D6C928A-746C-435A-9D54-5E528E077AAF}"/>
              </a:ext>
            </a:extLst>
          </p:cNvPr>
          <p:cNvSpPr txBox="1">
            <a:spLocks noChangeArrowheads="1"/>
          </p:cNvSpPr>
          <p:nvPr/>
        </p:nvSpPr>
        <p:spPr bwMode="auto">
          <a:xfrm>
            <a:off x="337929" y="896526"/>
            <a:ext cx="11854071"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defTabSz="457200">
              <a:spcBef>
                <a:spcPct val="20000"/>
              </a:spcBef>
              <a:buClr>
                <a:schemeClr val="tx1"/>
              </a:buClr>
              <a:buFont typeface="Wingdings" panose="05000000000000000000" pitchFamily="2" charset="2"/>
              <a:buChar char="§"/>
              <a:defRPr sz="3200">
                <a:solidFill>
                  <a:schemeClr val="tx1"/>
                </a:solidFill>
                <a:latin typeface="Arial" panose="020B0604020202020204" pitchFamily="34" charset="0"/>
              </a:defRPr>
            </a:lvl1pPr>
            <a:lvl2pPr marL="742950" indent="-285750" defTabSz="457200">
              <a:spcBef>
                <a:spcPct val="20000"/>
              </a:spcBef>
              <a:buClr>
                <a:schemeClr val="tx1"/>
              </a:buClr>
              <a:buFont typeface="Wingdings" panose="05000000000000000000" pitchFamily="2" charset="2"/>
              <a:buChar char="§"/>
              <a:defRPr sz="2800">
                <a:solidFill>
                  <a:schemeClr val="tx1"/>
                </a:solidFill>
                <a:latin typeface="Arial" panose="020B0604020202020204" pitchFamily="34" charset="0"/>
              </a:defRPr>
            </a:lvl2pPr>
            <a:lvl3pPr marL="1143000" indent="-228600" defTabSz="45720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defRPr>
            </a:lvl3pPr>
            <a:lvl4pPr marL="1600200" indent="-228600" defTabSz="45720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45720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9pPr>
          </a:lstStyle>
          <a:p>
            <a:pPr marL="622300" indent="-622300">
              <a:spcBef>
                <a:spcPct val="0"/>
              </a:spcBef>
              <a:spcAft>
                <a:spcPts val="600"/>
              </a:spcAft>
              <a:buClrTx/>
              <a:buAutoNum type="arabicPeriod" startAt="6"/>
            </a:pPr>
            <a:r>
              <a:rPr lang="es-ES" altLang="en-U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Wayfinding</a:t>
            </a:r>
            <a:endPar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622300" indent="-622300">
              <a:spcBef>
                <a:spcPct val="0"/>
              </a:spcBef>
              <a:spcAft>
                <a:spcPts val="600"/>
              </a:spcAft>
              <a:buClrTx/>
              <a:buAutoNum type="arabicPeriod" startAt="6"/>
            </a:pPr>
            <a:r>
              <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Access in the outdoor environment </a:t>
            </a:r>
            <a:r>
              <a:rPr lang="es-ES" altLang="en-U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(routes, street furniture, squares and plazas, plantings etc.)</a:t>
            </a:r>
          </a:p>
          <a:p>
            <a:pPr marL="0" indent="0">
              <a:spcBef>
                <a:spcPct val="0"/>
              </a:spcBef>
              <a:spcAft>
                <a:spcPts val="600"/>
              </a:spcAft>
              <a:buClrTx/>
              <a:buNone/>
            </a:pPr>
            <a:r>
              <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8.  </a:t>
            </a:r>
            <a:r>
              <a:rPr lang="es-ES" altLang="en-U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Arrival</a:t>
            </a:r>
            <a:r>
              <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and departure areas </a:t>
            </a:r>
            <a:r>
              <a:rPr lang="es-ES" altLang="en-U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Parking areas</a:t>
            </a:r>
          </a:p>
          <a:p>
            <a:pPr marL="622300" indent="-622300">
              <a:spcBef>
                <a:spcPct val="0"/>
              </a:spcBef>
              <a:spcAft>
                <a:spcPts val="600"/>
              </a:spcAft>
              <a:buClrTx/>
              <a:buFont typeface="+mj-lt"/>
              <a:buAutoNum type="arabicPeriod" startAt="9"/>
            </a:pPr>
            <a:r>
              <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Horizontal circulation </a:t>
            </a:r>
            <a:r>
              <a:rPr lang="es-ES" altLang="en-U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(entrances, doors, windows, patios, terraces, surface finishes and materials)</a:t>
            </a:r>
          </a:p>
          <a:p>
            <a:pPr marL="622300" indent="-622300">
              <a:spcBef>
                <a:spcPct val="0"/>
              </a:spcBef>
              <a:spcAft>
                <a:spcPts val="600"/>
              </a:spcAft>
              <a:buClrTx/>
              <a:buFont typeface="+mj-lt"/>
              <a:buAutoNum type="arabicPeriod" startAt="9"/>
            </a:pPr>
            <a:r>
              <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Vertical circulation </a:t>
            </a:r>
            <a:r>
              <a:rPr lang="es-ES" altLang="en-U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(ramps, stairs, handrails, lifts, escalators)</a:t>
            </a:r>
          </a:p>
          <a:p>
            <a:pPr marL="622300" indent="-622300">
              <a:spcBef>
                <a:spcPct val="0"/>
              </a:spcBef>
              <a:spcAft>
                <a:spcPts val="600"/>
              </a:spcAft>
              <a:buClrTx/>
              <a:buFont typeface="+mj-lt"/>
              <a:buAutoNum type="arabicPeriod" startAt="9"/>
            </a:pPr>
            <a:r>
              <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Specific areas, equipment and provisions </a:t>
            </a:r>
            <a:r>
              <a:rPr lang="es-ES" altLang="en-U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(service counters, seating, waiting &amp; storage areas, kitchenettes, facilities for assistance dogs etc.)</a:t>
            </a:r>
          </a:p>
          <a:p>
            <a:pPr marL="622300" indent="-622300">
              <a:spcBef>
                <a:spcPct val="0"/>
              </a:spcBef>
              <a:spcAft>
                <a:spcPts val="600"/>
              </a:spcAft>
              <a:buClrTx/>
              <a:buFont typeface="+mj-lt"/>
              <a:buAutoNum type="arabicPeriod" startAt="9"/>
            </a:pPr>
            <a:r>
              <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Sanitary accommodation</a:t>
            </a:r>
          </a:p>
          <a:p>
            <a:pPr marL="622300" indent="-622300">
              <a:spcBef>
                <a:spcPct val="0"/>
              </a:spcBef>
              <a:spcAft>
                <a:spcPts val="600"/>
              </a:spcAft>
              <a:buClrTx/>
              <a:buFont typeface="+mj-lt"/>
              <a:buAutoNum type="arabicPeriod" startAt="9"/>
            </a:pPr>
            <a:r>
              <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User interface, controls and switches</a:t>
            </a:r>
          </a:p>
          <a:p>
            <a:pPr marL="622300" indent="-622300">
              <a:spcBef>
                <a:spcPct val="0"/>
              </a:spcBef>
              <a:spcAft>
                <a:spcPts val="600"/>
              </a:spcAft>
              <a:buClrTx/>
              <a:buFont typeface="+mj-lt"/>
              <a:buAutoNum type="arabicPeriod" startAt="9"/>
            </a:pPr>
            <a:r>
              <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Fire safety for all – Evacuation and </a:t>
            </a:r>
            <a:r>
              <a:rPr lang="es-ES" altLang="en-U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emergency</a:t>
            </a:r>
            <a:r>
              <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s-ES" altLang="en-US" sz="2400" b="1" dirty="0" err="1">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exits</a:t>
            </a:r>
            <a:endParaRPr lang="es-ES"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459" name="8 CuadroTexto">
            <a:extLst>
              <a:ext uri="{FF2B5EF4-FFF2-40B4-BE49-F238E27FC236}">
                <a16:creationId xmlns:a16="http://schemas.microsoft.com/office/drawing/2014/main" id="{F4A4D5B9-FE6F-445F-A4C1-7E7D3EEA6535}"/>
              </a:ext>
            </a:extLst>
          </p:cNvPr>
          <p:cNvSpPr txBox="1">
            <a:spLocks noGrp="1" noChangeArrowheads="1"/>
          </p:cNvSpPr>
          <p:nvPr>
            <p:ph type="title" idx="4294967295"/>
          </p:nvPr>
        </p:nvSpPr>
        <p:spPr bwMode="auto">
          <a:xfrm>
            <a:off x="337929" y="188639"/>
            <a:ext cx="11529815" cy="6155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defTabSz="457200">
              <a:spcBef>
                <a:spcPct val="20000"/>
              </a:spcBef>
              <a:buClr>
                <a:schemeClr val="tx1"/>
              </a:buClr>
              <a:buFont typeface="Wingdings" panose="05000000000000000000" pitchFamily="2" charset="2"/>
              <a:buChar char="§"/>
              <a:defRPr sz="3200">
                <a:solidFill>
                  <a:schemeClr val="tx1"/>
                </a:solidFill>
                <a:latin typeface="Arial" panose="020B0604020202020204" pitchFamily="34" charset="0"/>
              </a:defRPr>
            </a:lvl1pPr>
            <a:lvl2pPr marL="742950" indent="-285750" defTabSz="457200">
              <a:spcBef>
                <a:spcPct val="20000"/>
              </a:spcBef>
              <a:buClr>
                <a:schemeClr val="tx1"/>
              </a:buClr>
              <a:buFont typeface="Wingdings" panose="05000000000000000000" pitchFamily="2" charset="2"/>
              <a:buChar char="§"/>
              <a:defRPr sz="2800">
                <a:solidFill>
                  <a:schemeClr val="tx1"/>
                </a:solidFill>
                <a:latin typeface="Arial" panose="020B0604020202020204" pitchFamily="34" charset="0"/>
              </a:defRPr>
            </a:lvl2pPr>
            <a:lvl3pPr marL="1143000" indent="-228600" defTabSz="45720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defRPr>
            </a:lvl3pPr>
            <a:lvl4pPr marL="1600200" indent="-228600" defTabSz="45720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45720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alt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EN 17210 – </a:t>
            </a:r>
            <a:r>
              <a:rPr kumimoji="0" lang="es-ES" altLang="en-US"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basic</a:t>
            </a:r>
            <a:r>
              <a:rPr kumimoji="0" lang="es-ES" alt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s-ES" altLang="en-US"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FRs</a:t>
            </a:r>
            <a:r>
              <a:rPr kumimoji="0" lang="es-ES" alt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p>
        </p:txBody>
      </p:sp>
      <p:sp>
        <p:nvSpPr>
          <p:cNvPr id="2" name="Slide Number Placeholder 4">
            <a:extLst>
              <a:ext uri="{FF2B5EF4-FFF2-40B4-BE49-F238E27FC236}">
                <a16:creationId xmlns:a16="http://schemas.microsoft.com/office/drawing/2014/main" id="{E6393018-17AB-E7E8-A470-4E4C597FEECB}"/>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17</a:t>
            </a:fld>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11 CuadroTexto">
            <a:extLst>
              <a:ext uri="{FF2B5EF4-FFF2-40B4-BE49-F238E27FC236}">
                <a16:creationId xmlns:a16="http://schemas.microsoft.com/office/drawing/2014/main" id="{69AC2F2E-1411-472C-B041-3475AA5C3110}"/>
              </a:ext>
            </a:extLst>
          </p:cNvPr>
          <p:cNvSpPr txBox="1">
            <a:spLocks noChangeArrowheads="1"/>
          </p:cNvSpPr>
          <p:nvPr/>
        </p:nvSpPr>
        <p:spPr bwMode="auto">
          <a:xfrm>
            <a:off x="216682" y="804396"/>
            <a:ext cx="11975318"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defTabSz="457200">
              <a:spcBef>
                <a:spcPct val="20000"/>
              </a:spcBef>
              <a:buClr>
                <a:schemeClr val="tx1"/>
              </a:buClr>
              <a:buFont typeface="Wingdings" panose="05000000000000000000" pitchFamily="2" charset="2"/>
              <a:buChar char="§"/>
              <a:defRPr sz="3200">
                <a:solidFill>
                  <a:schemeClr val="tx1"/>
                </a:solidFill>
                <a:latin typeface="Arial" panose="020B0604020202020204" pitchFamily="34" charset="0"/>
              </a:defRPr>
            </a:lvl1pPr>
            <a:lvl2pPr marL="742950" indent="-285750" defTabSz="457200">
              <a:spcBef>
                <a:spcPct val="20000"/>
              </a:spcBef>
              <a:buClr>
                <a:schemeClr val="tx1"/>
              </a:buClr>
              <a:buFont typeface="Wingdings" panose="05000000000000000000" pitchFamily="2" charset="2"/>
              <a:buChar char="§"/>
              <a:defRPr sz="2800">
                <a:solidFill>
                  <a:schemeClr val="tx1"/>
                </a:solidFill>
                <a:latin typeface="Arial" panose="020B0604020202020204" pitchFamily="34" charset="0"/>
              </a:defRPr>
            </a:lvl2pPr>
            <a:lvl3pPr marL="1143000" indent="-228600" defTabSz="45720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defRPr>
            </a:lvl3pPr>
            <a:lvl4pPr marL="1600200" indent="-228600" defTabSz="45720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45720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9pPr>
          </a:lstStyle>
          <a:p>
            <a:pPr marL="0" indent="0">
              <a:spcBef>
                <a:spcPct val="0"/>
              </a:spcBef>
              <a:spcAft>
                <a:spcPts val="1200"/>
              </a:spcAft>
              <a:buClrTx/>
              <a:buNone/>
            </a:pPr>
            <a:r>
              <a:rPr lang="en-GB"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15. Environmental conditions in buildings (lighting,</a:t>
            </a:r>
            <a:br>
              <a:rPr lang="en-GB"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br>
            <a:r>
              <a:rPr lang="en-GB"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acoustics, indoor climate)</a:t>
            </a:r>
          </a:p>
          <a:p>
            <a:pPr marL="0" indent="0">
              <a:spcBef>
                <a:spcPct val="0"/>
              </a:spcBef>
              <a:spcAft>
                <a:spcPts val="1200"/>
              </a:spcAft>
              <a:buClrTx/>
              <a:buNone/>
            </a:pPr>
            <a:r>
              <a:rPr lang="en-GB"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16. Accommodation</a:t>
            </a:r>
            <a:r>
              <a:rPr lang="en-GB" altLang="en-U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(hotels, student accommodation, adaptable housing</a:t>
            </a:r>
          </a:p>
          <a:p>
            <a:pPr marL="0" indent="0">
              <a:spcBef>
                <a:spcPct val="0"/>
              </a:spcBef>
              <a:spcAft>
                <a:spcPts val="1200"/>
              </a:spcAft>
              <a:buClrTx/>
              <a:buNone/>
            </a:pPr>
            <a:r>
              <a:rPr lang="en-GB"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17. Cultural, leisure and sport buildings </a:t>
            </a:r>
            <a:r>
              <a:rPr lang="en-GB" altLang="en-U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(auditoriums, concert halls,  libraries, museums, heritage buildings and sites, retail and shopping, sport facilities, restaurants etc., swimming pools, saunas)</a:t>
            </a:r>
          </a:p>
          <a:p>
            <a:pPr marL="534988" indent="-534988">
              <a:spcBef>
                <a:spcPct val="0"/>
              </a:spcBef>
              <a:spcAft>
                <a:spcPts val="1200"/>
              </a:spcAft>
              <a:buClrTx/>
              <a:buFontTx/>
              <a:buAutoNum type="arabicPeriod" startAt="18"/>
            </a:pPr>
            <a:r>
              <a:rPr lang="en-GB"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Administrative, service and employment buildings </a:t>
            </a:r>
            <a:r>
              <a:rPr lang="en-GB" altLang="en-U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(conference venues, offices, healthcare and educational buildings, laboratories, banks, post offices, industrial buildings, courts, police stations etc., religious buildings)</a:t>
            </a:r>
          </a:p>
          <a:p>
            <a:pPr marL="534988" indent="-534988">
              <a:spcBef>
                <a:spcPct val="0"/>
              </a:spcBef>
              <a:spcAft>
                <a:spcPts val="1200"/>
              </a:spcAft>
              <a:buClrTx/>
              <a:buFontTx/>
              <a:buAutoNum type="arabicPeriod" startAt="18"/>
            </a:pPr>
            <a:r>
              <a:rPr lang="en-GB"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Outdoor and urban areas</a:t>
            </a:r>
            <a:r>
              <a:rPr lang="en-GB" altLang="en-U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(playgrounds, garden, parks etc., beaches)</a:t>
            </a:r>
          </a:p>
          <a:p>
            <a:pPr marL="534988" indent="-534988">
              <a:spcBef>
                <a:spcPct val="0"/>
              </a:spcBef>
              <a:spcAft>
                <a:spcPts val="1200"/>
              </a:spcAft>
              <a:buClrTx/>
              <a:buFontTx/>
              <a:buAutoNum type="arabicPeriod" startAt="18"/>
            </a:pPr>
            <a:r>
              <a:rPr lang="en-GB" altLang="en-US" sz="24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Transport facilities </a:t>
            </a:r>
            <a:r>
              <a:rPr lang="en-GB" altLang="en-US" sz="2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(taxi, bus and coach, metro/underground, tram/light rail, airport, ports and cable car facilities.</a:t>
            </a:r>
            <a:r>
              <a:rPr lang="en-GB" alt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GB" altLang="en-US" sz="2400" dirty="0">
                <a:solidFill>
                  <a:srgbClr val="FFFFFF"/>
                </a:solidFill>
                <a:latin typeface="Calibri" panose="020F0502020204030204" pitchFamily="34" charset="0"/>
                <a:ea typeface="Verdana" panose="020B0604030504040204" pitchFamily="34" charset="0"/>
                <a:cs typeface="Verdana" panose="020B0604030504040204" pitchFamily="34" charset="0"/>
              </a:rPr>
              <a:t>gas stations) </a:t>
            </a:r>
            <a:endParaRPr lang="en-GB" altLang="en-US" sz="2400" b="1" dirty="0">
              <a:solidFill>
                <a:srgbClr val="FFFFFF"/>
              </a:solidFill>
              <a:latin typeface="Calibri" panose="020F0502020204030204" pitchFamily="34" charset="0"/>
              <a:ea typeface="Verdana" panose="020B0604030504040204" pitchFamily="34" charset="0"/>
              <a:cs typeface="Verdana" panose="020B0604030504040204" pitchFamily="34" charset="0"/>
            </a:endParaRPr>
          </a:p>
        </p:txBody>
      </p:sp>
      <p:sp>
        <p:nvSpPr>
          <p:cNvPr id="21508" name="8 CuadroTexto">
            <a:extLst>
              <a:ext uri="{FF2B5EF4-FFF2-40B4-BE49-F238E27FC236}">
                <a16:creationId xmlns:a16="http://schemas.microsoft.com/office/drawing/2014/main" id="{65FB9370-0C93-4384-9FEA-77CC036E8FCD}"/>
              </a:ext>
            </a:extLst>
          </p:cNvPr>
          <p:cNvSpPr txBox="1">
            <a:spLocks noGrp="1" noChangeArrowheads="1"/>
          </p:cNvSpPr>
          <p:nvPr>
            <p:ph type="title" idx="4294967295"/>
          </p:nvPr>
        </p:nvSpPr>
        <p:spPr bwMode="auto">
          <a:xfrm>
            <a:off x="216682" y="188843"/>
            <a:ext cx="11393210" cy="6155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defTabSz="457200">
              <a:spcBef>
                <a:spcPct val="20000"/>
              </a:spcBef>
              <a:buClr>
                <a:schemeClr val="tx1"/>
              </a:buClr>
              <a:buFont typeface="Wingdings" panose="05000000000000000000" pitchFamily="2" charset="2"/>
              <a:buChar char="§"/>
              <a:defRPr sz="3200">
                <a:solidFill>
                  <a:schemeClr val="tx1"/>
                </a:solidFill>
                <a:latin typeface="Arial" panose="020B0604020202020204" pitchFamily="34" charset="0"/>
              </a:defRPr>
            </a:lvl1pPr>
            <a:lvl2pPr marL="742950" indent="-285750" defTabSz="457200">
              <a:spcBef>
                <a:spcPct val="20000"/>
              </a:spcBef>
              <a:buClr>
                <a:schemeClr val="tx1"/>
              </a:buClr>
              <a:buFont typeface="Wingdings" panose="05000000000000000000" pitchFamily="2" charset="2"/>
              <a:buChar char="§"/>
              <a:defRPr sz="2800">
                <a:solidFill>
                  <a:schemeClr val="tx1"/>
                </a:solidFill>
                <a:latin typeface="Arial" panose="020B0604020202020204" pitchFamily="34" charset="0"/>
              </a:defRPr>
            </a:lvl2pPr>
            <a:lvl3pPr marL="1143000" indent="-228600" defTabSz="45720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defRPr>
            </a:lvl3pPr>
            <a:lvl4pPr marL="1600200" indent="-228600" defTabSz="45720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45720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alt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EN 17210 </a:t>
            </a:r>
            <a:r>
              <a:rPr kumimoji="0" lang="es-ES" altLang="en-US"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content</a:t>
            </a:r>
            <a:r>
              <a:rPr kumimoji="0" lang="es-ES" alt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 </a:t>
            </a:r>
            <a:r>
              <a:rPr kumimoji="0" lang="es-ES" altLang="en-US"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specific</a:t>
            </a:r>
            <a:r>
              <a:rPr kumimoji="0" lang="es-ES" alt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uses 1</a:t>
            </a:r>
          </a:p>
        </p:txBody>
      </p:sp>
      <p:sp>
        <p:nvSpPr>
          <p:cNvPr id="2" name="Slide Number Placeholder 4">
            <a:extLst>
              <a:ext uri="{FF2B5EF4-FFF2-40B4-BE49-F238E27FC236}">
                <a16:creationId xmlns:a16="http://schemas.microsoft.com/office/drawing/2014/main" id="{0C789CE1-0AE2-0B38-FD3A-F5C735317F71}"/>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18</a:t>
            </a:fld>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8 CuadroTexto">
            <a:extLst>
              <a:ext uri="{FF2B5EF4-FFF2-40B4-BE49-F238E27FC236}">
                <a16:creationId xmlns:a16="http://schemas.microsoft.com/office/drawing/2014/main" id="{65FB9370-0C93-4384-9FEA-77CC036E8FCD}"/>
              </a:ext>
            </a:extLst>
          </p:cNvPr>
          <p:cNvSpPr txBox="1">
            <a:spLocks noGrp="1" noChangeArrowheads="1"/>
          </p:cNvSpPr>
          <p:nvPr>
            <p:ph type="title" idx="4294967295"/>
          </p:nvPr>
        </p:nvSpPr>
        <p:spPr bwMode="auto">
          <a:xfrm>
            <a:off x="334964" y="188843"/>
            <a:ext cx="11393210" cy="6155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defTabSz="457200">
              <a:spcBef>
                <a:spcPct val="20000"/>
              </a:spcBef>
              <a:buClr>
                <a:schemeClr val="tx1"/>
              </a:buClr>
              <a:buFont typeface="Wingdings" panose="05000000000000000000" pitchFamily="2" charset="2"/>
              <a:buChar char="§"/>
              <a:defRPr sz="3200">
                <a:solidFill>
                  <a:schemeClr val="tx1"/>
                </a:solidFill>
                <a:latin typeface="Arial" panose="020B0604020202020204" pitchFamily="34" charset="0"/>
              </a:defRPr>
            </a:lvl1pPr>
            <a:lvl2pPr marL="742950" indent="-285750" defTabSz="457200">
              <a:spcBef>
                <a:spcPct val="20000"/>
              </a:spcBef>
              <a:buClr>
                <a:schemeClr val="tx1"/>
              </a:buClr>
              <a:buFont typeface="Wingdings" panose="05000000000000000000" pitchFamily="2" charset="2"/>
              <a:buChar char="§"/>
              <a:defRPr sz="2800">
                <a:solidFill>
                  <a:schemeClr val="tx1"/>
                </a:solidFill>
                <a:latin typeface="Arial" panose="020B0604020202020204" pitchFamily="34" charset="0"/>
              </a:defRPr>
            </a:lvl2pPr>
            <a:lvl3pPr marL="1143000" indent="-228600" defTabSz="457200">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defRPr>
            </a:lvl3pPr>
            <a:lvl4pPr marL="1600200" indent="-228600" defTabSz="45720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45720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alt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EN 17210 – new </a:t>
            </a:r>
            <a:r>
              <a:rPr kumimoji="0" lang="es-ES" altLang="en-US"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approach</a:t>
            </a:r>
            <a:endParaRPr kumimoji="0" lang="es-ES" alt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2" name="Textfeld 1">
            <a:extLst>
              <a:ext uri="{FF2B5EF4-FFF2-40B4-BE49-F238E27FC236}">
                <a16:creationId xmlns:a16="http://schemas.microsoft.com/office/drawing/2014/main" id="{F5B774A0-8206-26DB-2D1D-13DF8436A03F}"/>
              </a:ext>
            </a:extLst>
          </p:cNvPr>
          <p:cNvSpPr txBox="1"/>
          <p:nvPr/>
        </p:nvSpPr>
        <p:spPr>
          <a:xfrm>
            <a:off x="520504" y="1364566"/>
            <a:ext cx="11207669" cy="4616648"/>
          </a:xfrm>
          <a:prstGeom prst="rect">
            <a:avLst/>
          </a:prstGeom>
          <a:noFill/>
        </p:spPr>
        <p:txBody>
          <a:bodyPr wrap="square" rtlCol="0">
            <a:spAutoFit/>
          </a:bodyPr>
          <a:lstStyle/>
          <a:p>
            <a:pPr marL="457200" indent="-457200">
              <a:spcAft>
                <a:spcPts val="1200"/>
              </a:spcAft>
              <a:buFont typeface="Wingdings" panose="05000000000000000000" pitchFamily="2" charset="2"/>
              <a:buChar char="q"/>
            </a:pPr>
            <a:r>
              <a:rPr lang="de-AT" sz="2400" b="1" dirty="0">
                <a:latin typeface="Verdana" panose="020B0604030504040204" pitchFamily="34" charset="0"/>
                <a:ea typeface="Verdana" panose="020B0604030504040204" pitchFamily="34" charset="0"/>
              </a:rPr>
              <a:t>A </a:t>
            </a:r>
            <a:r>
              <a:rPr lang="de-AT" sz="2400" b="1" dirty="0" err="1">
                <a:latin typeface="Verdana" panose="020B0604030504040204" pitchFamily="34" charset="0"/>
                <a:ea typeface="Verdana" panose="020B0604030504040204" pitchFamily="34" charset="0"/>
              </a:rPr>
              <a:t>standard</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based</a:t>
            </a:r>
            <a:r>
              <a:rPr lang="de-AT" sz="2400" b="1" dirty="0">
                <a:latin typeface="Verdana" panose="020B0604030504040204" pitchFamily="34" charset="0"/>
                <a:ea typeface="Verdana" panose="020B0604030504040204" pitchFamily="34" charset="0"/>
              </a:rPr>
              <a:t> on </a:t>
            </a:r>
            <a:r>
              <a:rPr lang="de-AT" sz="2400" b="1" dirty="0" err="1">
                <a:latin typeface="Verdana" panose="020B0604030504040204" pitchFamily="34" charset="0"/>
                <a:ea typeface="Verdana" panose="020B0604030504040204" pitchFamily="34" charset="0"/>
              </a:rPr>
              <a:t>functional</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requirements</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with</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shall</a:t>
            </a:r>
            <a:r>
              <a:rPr lang="de-AT" sz="2400" b="1" dirty="0">
                <a:latin typeface="Verdana" panose="020B0604030504040204" pitchFamily="34" charset="0"/>
                <a:ea typeface="Verdana" panose="020B0604030504040204" pitchFamily="34" charset="0"/>
              </a:rPr>
              <a:t>“ and „</a:t>
            </a:r>
            <a:r>
              <a:rPr lang="de-AT" sz="2400" b="1" dirty="0" err="1">
                <a:latin typeface="Verdana" panose="020B0604030504040204" pitchFamily="34" charset="0"/>
                <a:ea typeface="Verdana" panose="020B0604030504040204" pitchFamily="34" charset="0"/>
              </a:rPr>
              <a:t>should</a:t>
            </a:r>
            <a:r>
              <a:rPr lang="de-AT" sz="2400" b="1" dirty="0">
                <a:latin typeface="Verdana" panose="020B0604030504040204" pitchFamily="34" charset="0"/>
                <a:ea typeface="Verdana" panose="020B0604030504040204" pitchFamily="34" charset="0"/>
              </a:rPr>
              <a:t>“ </a:t>
            </a:r>
          </a:p>
          <a:p>
            <a:pPr marL="457200" indent="-457200">
              <a:spcAft>
                <a:spcPts val="1200"/>
              </a:spcAft>
              <a:buFont typeface="Wingdings" panose="05000000000000000000" pitchFamily="2" charset="2"/>
              <a:buChar char="q"/>
            </a:pPr>
            <a:r>
              <a:rPr lang="de-AT" sz="2400" b="1" dirty="0">
                <a:latin typeface="Verdana" panose="020B0604030504040204" pitchFamily="34" charset="0"/>
                <a:ea typeface="Verdana" panose="020B0604030504040204" pitchFamily="34" charset="0"/>
              </a:rPr>
              <a:t>Separation in </a:t>
            </a:r>
            <a:r>
              <a:rPr lang="de-AT" sz="2400" b="1" dirty="0" err="1">
                <a:latin typeface="Verdana" panose="020B0604030504040204" pitchFamily="34" charset="0"/>
                <a:ea typeface="Verdana" panose="020B0604030504040204" pitchFamily="34" charset="0"/>
              </a:rPr>
              <a:t>basic</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accessibility</a:t>
            </a:r>
            <a:r>
              <a:rPr lang="de-AT" sz="2400" b="1" dirty="0">
                <a:latin typeface="Verdana" panose="020B0604030504040204" pitchFamily="34" charset="0"/>
                <a:ea typeface="Verdana" panose="020B0604030504040204" pitchFamily="34" charset="0"/>
              </a:rPr>
              <a:t> FRs + </a:t>
            </a:r>
            <a:r>
              <a:rPr lang="de-AT" sz="2400" b="1" dirty="0" err="1">
                <a:latin typeface="Verdana" panose="020B0604030504040204" pitchFamily="34" charset="0"/>
                <a:ea typeface="Verdana" panose="020B0604030504040204" pitchFamily="34" charset="0"/>
              </a:rPr>
              <a:t>comprehensive</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specific</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uses</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with</a:t>
            </a:r>
            <a:r>
              <a:rPr lang="de-AT" sz="2400" b="1" dirty="0">
                <a:latin typeface="Verdana" panose="020B0604030504040204" pitchFamily="34" charset="0"/>
                <a:ea typeface="Verdana" panose="020B0604030504040204" pitchFamily="34" charset="0"/>
              </a:rPr>
              <a:t> additional FRs</a:t>
            </a:r>
          </a:p>
          <a:p>
            <a:pPr marL="457200" indent="-457200">
              <a:spcAft>
                <a:spcPts val="1200"/>
              </a:spcAft>
              <a:buFont typeface="Wingdings" panose="05000000000000000000" pitchFamily="2" charset="2"/>
              <a:buChar char="q"/>
            </a:pPr>
            <a:r>
              <a:rPr lang="de-AT" sz="2400" b="1" dirty="0">
                <a:latin typeface="Verdana" panose="020B0604030504040204" pitchFamily="34" charset="0"/>
                <a:ea typeface="Verdana" panose="020B0604030504040204" pitchFamily="34" charset="0"/>
              </a:rPr>
              <a:t>10 Key </a:t>
            </a:r>
            <a:r>
              <a:rPr lang="de-AT" sz="2400" b="1" dirty="0" err="1">
                <a:latin typeface="Verdana" panose="020B0604030504040204" pitchFamily="34" charset="0"/>
                <a:ea typeface="Verdana" panose="020B0604030504040204" pitchFamily="34" charset="0"/>
              </a:rPr>
              <a:t>areas</a:t>
            </a:r>
            <a:r>
              <a:rPr lang="de-AT" sz="2400" b="1" dirty="0">
                <a:latin typeface="Verdana" panose="020B0604030504040204" pitchFamily="34" charset="0"/>
                <a:ea typeface="Verdana" panose="020B0604030504040204" pitchFamily="34" charset="0"/>
              </a:rPr>
              <a:t> </a:t>
            </a:r>
            <a:r>
              <a:rPr lang="de-AT" sz="2400" dirty="0">
                <a:latin typeface="Verdana" panose="020B0604030504040204" pitchFamily="34" charset="0"/>
                <a:ea typeface="Verdana" panose="020B0604030504040204" pitchFamily="34" charset="0"/>
              </a:rPr>
              <a:t>and </a:t>
            </a:r>
            <a:r>
              <a:rPr lang="de-AT" sz="2400" dirty="0" err="1">
                <a:latin typeface="Verdana" panose="020B0604030504040204" pitchFamily="34" charset="0"/>
                <a:ea typeface="Verdana" panose="020B0604030504040204" pitchFamily="34" charset="0"/>
              </a:rPr>
              <a:t>elements</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of</a:t>
            </a:r>
            <a:r>
              <a:rPr lang="de-AT" sz="2400" dirty="0">
                <a:latin typeface="Verdana" panose="020B0604030504040204" pitchFamily="34" charset="0"/>
                <a:ea typeface="Verdana" panose="020B0604030504040204" pitchFamily="34" charset="0"/>
              </a:rPr>
              <a:t> an </a:t>
            </a:r>
            <a:r>
              <a:rPr lang="de-AT" sz="2400" dirty="0" err="1">
                <a:latin typeface="Verdana" panose="020B0604030504040204" pitchFamily="34" charset="0"/>
                <a:ea typeface="Verdana" panose="020B0604030504040204" pitchFamily="34" charset="0"/>
              </a:rPr>
              <a:t>accessible</a:t>
            </a:r>
            <a:r>
              <a:rPr lang="de-AT" sz="2400" dirty="0">
                <a:latin typeface="Verdana" panose="020B0604030504040204" pitchFamily="34" charset="0"/>
                <a:ea typeface="Verdana" panose="020B0604030504040204" pitchFamily="34" charset="0"/>
              </a:rPr>
              <a:t> and </a:t>
            </a:r>
            <a:r>
              <a:rPr lang="de-AT" sz="2400" dirty="0" err="1">
                <a:latin typeface="Verdana" panose="020B0604030504040204" pitchFamily="34" charset="0"/>
                <a:ea typeface="Verdana" panose="020B0604030504040204" pitchFamily="34" charset="0"/>
              </a:rPr>
              <a:t>usable</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built</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environment</a:t>
            </a:r>
            <a:r>
              <a:rPr lang="de-AT" sz="2400" dirty="0">
                <a:latin typeface="Verdana" panose="020B0604030504040204" pitchFamily="34" charset="0"/>
                <a:ea typeface="Verdana" panose="020B0604030504040204" pitchFamily="34" charset="0"/>
              </a:rPr>
              <a:t> at </a:t>
            </a:r>
            <a:r>
              <a:rPr lang="de-AT" sz="2400" dirty="0" err="1">
                <a:latin typeface="Verdana" panose="020B0604030504040204" pitchFamily="34" charset="0"/>
                <a:ea typeface="Verdana" panose="020B0604030504040204" pitchFamily="34" charset="0"/>
              </a:rPr>
              <a:t>the</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beginning</a:t>
            </a:r>
            <a:r>
              <a:rPr lang="de-AT" sz="2400" dirty="0">
                <a:latin typeface="Verdana" panose="020B0604030504040204" pitchFamily="34" charset="0"/>
                <a:ea typeface="Verdana" panose="020B0604030504040204" pitchFamily="34" charset="0"/>
              </a:rPr>
              <a:t> – </a:t>
            </a:r>
            <a:r>
              <a:rPr lang="de-AT" sz="2400" dirty="0" err="1">
                <a:latin typeface="Verdana" panose="020B0604030504040204" pitchFamily="34" charset="0"/>
                <a:ea typeface="Verdana" panose="020B0604030504040204" pitchFamily="34" charset="0"/>
              </a:rPr>
              <a:t>supporting</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overview</a:t>
            </a:r>
            <a:r>
              <a:rPr lang="de-AT" sz="2400" dirty="0">
                <a:latin typeface="Verdana" panose="020B0604030504040204" pitchFamily="34" charset="0"/>
                <a:ea typeface="Verdana" panose="020B0604030504040204" pitchFamily="34" charset="0"/>
              </a:rPr>
              <a:t> and final check</a:t>
            </a:r>
          </a:p>
          <a:p>
            <a:pPr marL="457200" indent="-457200">
              <a:spcAft>
                <a:spcPts val="1200"/>
              </a:spcAft>
              <a:buFont typeface="Wingdings" panose="05000000000000000000" pitchFamily="2" charset="2"/>
              <a:buChar char="q"/>
            </a:pPr>
            <a:r>
              <a:rPr lang="de-AT" sz="2400" b="1" dirty="0">
                <a:latin typeface="Verdana" panose="020B0604030504040204" pitchFamily="34" charset="0"/>
                <a:ea typeface="Verdana" panose="020B0604030504040204" pitchFamily="34" charset="0"/>
              </a:rPr>
              <a:t>Rationale</a:t>
            </a:r>
            <a:r>
              <a:rPr lang="de-AT" sz="2400" dirty="0">
                <a:latin typeface="Verdana" panose="020B0604030504040204" pitchFamily="34" charset="0"/>
                <a:ea typeface="Verdana" panose="020B0604030504040204" pitchFamily="34" charset="0"/>
              </a:rPr>
              <a:t> at </a:t>
            </a:r>
            <a:r>
              <a:rPr lang="de-AT" sz="2400" dirty="0" err="1">
                <a:latin typeface="Verdana" panose="020B0604030504040204" pitchFamily="34" charset="0"/>
                <a:ea typeface="Verdana" panose="020B0604030504040204" pitchFamily="34" charset="0"/>
              </a:rPr>
              <a:t>the</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beginning</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of</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each</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functional</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requirement</a:t>
            </a:r>
            <a:r>
              <a:rPr lang="de-AT" sz="2400" dirty="0">
                <a:latin typeface="Verdana" panose="020B0604030504040204" pitchFamily="34" charset="0"/>
                <a:ea typeface="Verdana" panose="020B0604030504040204" pitchFamily="34" charset="0"/>
              </a:rPr>
              <a:t>: </a:t>
            </a:r>
            <a:br>
              <a:rPr lang="de-AT" sz="2400" dirty="0">
                <a:latin typeface="Verdana" panose="020B0604030504040204" pitchFamily="34" charset="0"/>
                <a:ea typeface="Verdana" panose="020B0604030504040204" pitchFamily="34" charset="0"/>
              </a:rPr>
            </a:br>
            <a:r>
              <a:rPr lang="de-AT" sz="2400" dirty="0">
                <a:latin typeface="Verdana" panose="020B0604030504040204" pitchFamily="34" charset="0"/>
                <a:ea typeface="Verdana" panose="020B0604030504040204" pitchFamily="34" charset="0"/>
              </a:rPr>
              <a:t>„</a:t>
            </a:r>
            <a:r>
              <a:rPr lang="de-AT" sz="2400" b="1" dirty="0" err="1">
                <a:latin typeface="Verdana" panose="020B0604030504040204" pitchFamily="34" charset="0"/>
                <a:ea typeface="Verdana" panose="020B0604030504040204" pitchFamily="34" charset="0"/>
              </a:rPr>
              <a:t>Why</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should</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we</a:t>
            </a:r>
            <a:r>
              <a:rPr lang="de-AT" sz="2400" b="1" dirty="0">
                <a:latin typeface="Verdana" panose="020B0604030504040204" pitchFamily="34" charset="0"/>
                <a:ea typeface="Verdana" panose="020B0604030504040204" pitchFamily="34" charset="0"/>
              </a:rPr>
              <a:t> do </a:t>
            </a:r>
            <a:r>
              <a:rPr lang="de-AT" sz="2400" b="1" dirty="0" err="1">
                <a:latin typeface="Verdana" panose="020B0604030504040204" pitchFamily="34" charset="0"/>
                <a:ea typeface="Verdana" panose="020B0604030504040204" pitchFamily="34" charset="0"/>
              </a:rPr>
              <a:t>this</a:t>
            </a:r>
            <a:r>
              <a:rPr lang="de-AT" sz="2400" b="1" dirty="0">
                <a:latin typeface="Verdana" panose="020B0604030504040204" pitchFamily="34" charset="0"/>
                <a:ea typeface="Verdana" panose="020B0604030504040204" pitchFamily="34" charset="0"/>
              </a:rPr>
              <a:t>!“ = </a:t>
            </a:r>
            <a:r>
              <a:rPr lang="de-AT" sz="2400" b="1" dirty="0" err="1">
                <a:latin typeface="Verdana" panose="020B0604030504040204" pitchFamily="34" charset="0"/>
                <a:ea typeface="Verdana" panose="020B0604030504040204" pitchFamily="34" charset="0"/>
              </a:rPr>
              <a:t>educational</a:t>
            </a:r>
            <a:r>
              <a:rPr lang="de-AT" sz="2400" b="1" dirty="0">
                <a:latin typeface="Verdana" panose="020B0604030504040204" pitchFamily="34" charset="0"/>
                <a:ea typeface="Verdana" panose="020B0604030504040204" pitchFamily="34" charset="0"/>
              </a:rPr>
              <a:t> </a:t>
            </a:r>
            <a:r>
              <a:rPr lang="de-AT" sz="2400" b="1" dirty="0" err="1">
                <a:latin typeface="Verdana" panose="020B0604030504040204" pitchFamily="34" charset="0"/>
                <a:ea typeface="Verdana" panose="020B0604030504040204" pitchFamily="34" charset="0"/>
              </a:rPr>
              <a:t>approach</a:t>
            </a:r>
            <a:endParaRPr lang="de-AT" sz="2400" b="1" dirty="0">
              <a:latin typeface="Verdana" panose="020B0604030504040204" pitchFamily="34" charset="0"/>
              <a:ea typeface="Verdana" panose="020B0604030504040204" pitchFamily="34" charset="0"/>
            </a:endParaRPr>
          </a:p>
          <a:p>
            <a:pPr marL="457200" indent="-457200">
              <a:spcAft>
                <a:spcPts val="1200"/>
              </a:spcAft>
              <a:buFont typeface="Wingdings" panose="05000000000000000000" pitchFamily="2" charset="2"/>
              <a:buChar char="q"/>
            </a:pPr>
            <a:r>
              <a:rPr lang="de-AT" sz="2400" b="1" dirty="0">
                <a:latin typeface="Verdana" panose="020B0604030504040204" pitchFamily="34" charset="0"/>
                <a:ea typeface="Verdana" panose="020B0604030504040204" pitchFamily="34" charset="0"/>
              </a:rPr>
              <a:t>Many </a:t>
            </a:r>
            <a:r>
              <a:rPr lang="de-AT" sz="2400" b="1" dirty="0" err="1">
                <a:latin typeface="Verdana" panose="020B0604030504040204" pitchFamily="34" charset="0"/>
                <a:ea typeface="Verdana" panose="020B0604030504040204" pitchFamily="34" charset="0"/>
              </a:rPr>
              <a:t>Figures</a:t>
            </a:r>
            <a:r>
              <a:rPr lang="de-AT" sz="2400" b="1" dirty="0">
                <a:latin typeface="Verdana" panose="020B0604030504040204" pitchFamily="34" charset="0"/>
                <a:ea typeface="Verdana" panose="020B0604030504040204" pitchFamily="34" charset="0"/>
              </a:rPr>
              <a:t>: </a:t>
            </a:r>
            <a:r>
              <a:rPr lang="de-AT" sz="2400" dirty="0">
                <a:latin typeface="Verdana" panose="020B0604030504040204" pitchFamily="34" charset="0"/>
                <a:ea typeface="Verdana" panose="020B0604030504040204" pitchFamily="34" charset="0"/>
              </a:rPr>
              <a:t>support </a:t>
            </a:r>
            <a:r>
              <a:rPr lang="de-AT" sz="2400" dirty="0" err="1">
                <a:latin typeface="Verdana" panose="020B0604030504040204" pitchFamily="34" charset="0"/>
                <a:ea typeface="Verdana" panose="020B0604030504040204" pitchFamily="34" charset="0"/>
              </a:rPr>
              <a:t>better</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understanding</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of</a:t>
            </a:r>
            <a:r>
              <a:rPr lang="de-AT" sz="2400" dirty="0">
                <a:latin typeface="Verdana" panose="020B0604030504040204" pitchFamily="34" charset="0"/>
                <a:ea typeface="Verdana" panose="020B0604030504040204" pitchFamily="34" charset="0"/>
              </a:rPr>
              <a:t> </a:t>
            </a:r>
            <a:r>
              <a:rPr lang="de-AT" sz="2400" dirty="0" err="1">
                <a:latin typeface="Verdana" panose="020B0604030504040204" pitchFamily="34" charset="0"/>
                <a:ea typeface="Verdana" panose="020B0604030504040204" pitchFamily="34" charset="0"/>
              </a:rPr>
              <a:t>functionality</a:t>
            </a:r>
            <a:endParaRPr lang="de-AT" sz="2400" dirty="0">
              <a:latin typeface="Verdana" panose="020B0604030504040204" pitchFamily="34" charset="0"/>
              <a:ea typeface="Verdana" panose="020B0604030504040204" pitchFamily="34" charset="0"/>
            </a:endParaRPr>
          </a:p>
          <a:p>
            <a:pPr marL="457200" indent="-457200">
              <a:spcAft>
                <a:spcPts val="1200"/>
              </a:spcAft>
              <a:buFont typeface="Arial" panose="020B0604020202020204" pitchFamily="34" charset="0"/>
              <a:buChar char="•"/>
            </a:pPr>
            <a:endParaRPr lang="en-GB" sz="2800" b="1" dirty="0">
              <a:latin typeface="Verdana" panose="020B0604030504040204" pitchFamily="34" charset="0"/>
              <a:ea typeface="Verdana" panose="020B0604030504040204" pitchFamily="34" charset="0"/>
            </a:endParaRPr>
          </a:p>
        </p:txBody>
      </p:sp>
      <p:sp>
        <p:nvSpPr>
          <p:cNvPr id="3" name="Slide Number Placeholder 4">
            <a:extLst>
              <a:ext uri="{FF2B5EF4-FFF2-40B4-BE49-F238E27FC236}">
                <a16:creationId xmlns:a16="http://schemas.microsoft.com/office/drawing/2014/main" id="{B5EF652F-93E9-B1E6-32F3-7D72C36F382D}"/>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19</a:t>
            </a:fld>
            <a:endParaRPr lang="fr-BE" dirty="0"/>
          </a:p>
        </p:txBody>
      </p:sp>
    </p:spTree>
    <p:extLst>
      <p:ext uri="{BB962C8B-B14F-4D97-AF65-F5344CB8AC3E}">
        <p14:creationId xmlns:p14="http://schemas.microsoft.com/office/powerpoint/2010/main" val="246229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4000" b="1" dirty="0">
                <a:solidFill>
                  <a:srgbClr val="0070C0"/>
                </a:solidFill>
              </a:rPr>
            </a:br>
            <a:br>
              <a:rPr lang="en-GB" sz="4000" b="1" dirty="0">
                <a:solidFill>
                  <a:srgbClr val="0070C0"/>
                </a:solidFill>
              </a:rPr>
            </a:br>
            <a:r>
              <a:rPr lang="en-GB" sz="4000" b="1" dirty="0">
                <a:solidFill>
                  <a:srgbClr val="0070C0"/>
                </a:solidFill>
              </a:rPr>
              <a:t>      Your webinar hosts</a:t>
            </a:r>
          </a:p>
        </p:txBody>
      </p:sp>
      <p:sp>
        <p:nvSpPr>
          <p:cNvPr id="3" name="Content Placeholder 2"/>
          <p:cNvSpPr>
            <a:spLocks noGrp="1"/>
          </p:cNvSpPr>
          <p:nvPr>
            <p:ph idx="1"/>
          </p:nvPr>
        </p:nvSpPr>
        <p:spPr>
          <a:xfrm>
            <a:off x="838199" y="1814866"/>
            <a:ext cx="10811933" cy="4351338"/>
          </a:xfrm>
        </p:spPr>
        <p:txBody>
          <a:bodyPr>
            <a:normAutofit fontScale="92500"/>
          </a:bodyPr>
          <a:lstStyle/>
          <a:p>
            <a:pPr>
              <a:lnSpc>
                <a:spcPct val="150000"/>
              </a:lnSpc>
            </a:pPr>
            <a:r>
              <a:rPr lang="it-IT" sz="3000" dirty="0"/>
              <a:t>Chiara Giovannini, Senior Manager Policy &amp; Innovation Deputy Secretary-General, ANEC </a:t>
            </a:r>
            <a:endParaRPr lang="en-BE" sz="3000" dirty="0"/>
          </a:p>
          <a:p>
            <a:pPr>
              <a:lnSpc>
                <a:spcPct val="150000"/>
              </a:lnSpc>
            </a:pPr>
            <a:r>
              <a:rPr lang="en-GB" sz="3000" dirty="0"/>
              <a:t>Alejandro Moledo, Deputy Director &amp; Head of Policy, </a:t>
            </a:r>
            <a:r>
              <a:rPr lang="en-BE" sz="3000" dirty="0"/>
              <a:t>EDF</a:t>
            </a:r>
            <a:endParaRPr lang="en-GB" sz="3000" dirty="0"/>
          </a:p>
          <a:p>
            <a:pPr>
              <a:lnSpc>
                <a:spcPct val="150000"/>
              </a:lnSpc>
            </a:pPr>
            <a:r>
              <a:rPr lang="en-GB" sz="3000" dirty="0"/>
              <a:t>Monika </a:t>
            </a:r>
            <a:r>
              <a:rPr lang="en-GB" sz="3000" dirty="0" err="1"/>
              <a:t>Klenovec</a:t>
            </a:r>
            <a:r>
              <a:rPr lang="en-GB" sz="3000" dirty="0"/>
              <a:t>, EN 17210 Project Team Leader </a:t>
            </a:r>
          </a:p>
          <a:p>
            <a:pPr>
              <a:lnSpc>
                <a:spcPct val="150000"/>
              </a:lnSpc>
            </a:pPr>
            <a:r>
              <a:rPr lang="en-BE" sz="3000" dirty="0"/>
              <a:t>Isabella Steff</a:t>
            </a:r>
            <a:r>
              <a:rPr lang="es-ES" sz="3000" dirty="0"/>
              <a:t>a</a:t>
            </a:r>
            <a:r>
              <a:rPr lang="en-BE" sz="3000" dirty="0"/>
              <a:t>n</a:t>
            </a:r>
            <a:r>
              <a:rPr lang="en-GB" sz="3000" dirty="0"/>
              <a:t>, Committee member for EN 81-70 and EN 17210</a:t>
            </a:r>
          </a:p>
          <a:p>
            <a:pPr>
              <a:lnSpc>
                <a:spcPct val="150000"/>
              </a:lnSpc>
            </a:pPr>
            <a:endParaRPr lang="en-GB" dirty="0"/>
          </a:p>
        </p:txBody>
      </p:sp>
      <p:sp>
        <p:nvSpPr>
          <p:cNvPr id="6" name="Slide Number Placeholder 4">
            <a:extLst>
              <a:ext uri="{FF2B5EF4-FFF2-40B4-BE49-F238E27FC236}">
                <a16:creationId xmlns:a16="http://schemas.microsoft.com/office/drawing/2014/main" id="{A73EFDE6-EAD3-2455-861A-49CF6DD1CFED}"/>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a:t>
            </a:fld>
            <a:endParaRPr lang="fr-BE" dirty="0"/>
          </a:p>
        </p:txBody>
      </p:sp>
    </p:spTree>
    <p:extLst>
      <p:ext uri="{BB962C8B-B14F-4D97-AF65-F5344CB8AC3E}">
        <p14:creationId xmlns:p14="http://schemas.microsoft.com/office/powerpoint/2010/main" val="284096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DF1BACB-1260-531C-B1C5-42E060B7B88F}"/>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20</a:t>
            </a:fld>
            <a:endParaRPr lang="fr-BE" dirty="0"/>
          </a:p>
        </p:txBody>
      </p:sp>
      <p:sp>
        <p:nvSpPr>
          <p:cNvPr id="2" name="Titel 1">
            <a:extLst>
              <a:ext uri="{FF2B5EF4-FFF2-40B4-BE49-F238E27FC236}">
                <a16:creationId xmlns:a16="http://schemas.microsoft.com/office/drawing/2014/main" id="{7E2F6099-DAE1-434C-88BC-7B96F7988B44}"/>
              </a:ext>
            </a:extLst>
          </p:cNvPr>
          <p:cNvSpPr>
            <a:spLocks noGrp="1"/>
          </p:cNvSpPr>
          <p:nvPr>
            <p:ph type="title"/>
          </p:nvPr>
        </p:nvSpPr>
        <p:spPr>
          <a:xfrm>
            <a:off x="422031" y="266297"/>
            <a:ext cx="10716138" cy="1141815"/>
          </a:xfrm>
        </p:spPr>
        <p:txBody>
          <a:bodyPr>
            <a:normAutofit/>
          </a:bodyPr>
          <a:lstStyle/>
          <a:p>
            <a:r>
              <a:rPr lang="de-AT" sz="3400" dirty="0"/>
              <a:t>5.3 Key areas for accessibility and </a:t>
            </a:r>
            <a:br>
              <a:rPr lang="de-AT" sz="3400" dirty="0"/>
            </a:br>
            <a:r>
              <a:rPr lang="de-AT" sz="3400" dirty="0"/>
              <a:t>usability of the built environment</a:t>
            </a:r>
            <a:endParaRPr lang="en-GB" sz="3400" dirty="0"/>
          </a:p>
        </p:txBody>
      </p:sp>
      <p:sp>
        <p:nvSpPr>
          <p:cNvPr id="3" name="Inhaltsplatzhalter 2">
            <a:extLst>
              <a:ext uri="{FF2B5EF4-FFF2-40B4-BE49-F238E27FC236}">
                <a16:creationId xmlns:a16="http://schemas.microsoft.com/office/drawing/2014/main" id="{4C4489DF-1B08-4BF2-951D-AEF66967075A}"/>
              </a:ext>
            </a:extLst>
          </p:cNvPr>
          <p:cNvSpPr>
            <a:spLocks noGrp="1"/>
          </p:cNvSpPr>
          <p:nvPr>
            <p:ph idx="1"/>
          </p:nvPr>
        </p:nvSpPr>
        <p:spPr>
          <a:xfrm>
            <a:off x="422031" y="1396857"/>
            <a:ext cx="5956584" cy="4966628"/>
          </a:xfrm>
        </p:spPr>
        <p:txBody>
          <a:bodyPr>
            <a:noAutofit/>
          </a:bodyPr>
          <a:lstStyle/>
          <a:p>
            <a:pPr marL="0" indent="0">
              <a:buNone/>
            </a:pPr>
            <a:r>
              <a:rPr lang="de-AT" sz="2400" b="1" dirty="0" err="1"/>
              <a:t>Accessible</a:t>
            </a:r>
            <a:r>
              <a:rPr lang="de-AT" sz="2400" b="1" dirty="0"/>
              <a:t> and </a:t>
            </a:r>
            <a:r>
              <a:rPr lang="de-AT" sz="2400" b="1" dirty="0" err="1"/>
              <a:t>usable</a:t>
            </a:r>
            <a:r>
              <a:rPr lang="de-AT" sz="2400" b="1" dirty="0"/>
              <a:t> ….</a:t>
            </a:r>
          </a:p>
          <a:p>
            <a:r>
              <a:rPr lang="de-AT" sz="2400" dirty="0" err="1"/>
              <a:t>pedestrian</a:t>
            </a:r>
            <a:r>
              <a:rPr lang="de-AT" sz="2400" dirty="0"/>
              <a:t> </a:t>
            </a:r>
            <a:r>
              <a:rPr lang="de-AT" sz="2400" dirty="0" err="1"/>
              <a:t>areas</a:t>
            </a:r>
            <a:endParaRPr lang="de-AT" sz="2400" dirty="0"/>
          </a:p>
          <a:p>
            <a:r>
              <a:rPr lang="de-AT" sz="2400" dirty="0" err="1"/>
              <a:t>approach</a:t>
            </a:r>
            <a:r>
              <a:rPr lang="de-AT" sz="2400" dirty="0"/>
              <a:t> </a:t>
            </a:r>
            <a:r>
              <a:rPr lang="de-AT" sz="2400" dirty="0" err="1"/>
              <a:t>to</a:t>
            </a:r>
            <a:r>
              <a:rPr lang="de-AT" sz="2400" dirty="0"/>
              <a:t> a </a:t>
            </a:r>
            <a:r>
              <a:rPr lang="de-AT" sz="2400" dirty="0" err="1"/>
              <a:t>building</a:t>
            </a:r>
            <a:endParaRPr lang="de-AT" sz="2400" dirty="0"/>
          </a:p>
          <a:p>
            <a:r>
              <a:rPr lang="de-AT" sz="2400" b="1" dirty="0" err="1">
                <a:solidFill>
                  <a:srgbClr val="C00000"/>
                </a:solidFill>
              </a:rPr>
              <a:t>entrances</a:t>
            </a:r>
            <a:r>
              <a:rPr lang="de-AT" sz="2400" b="1" dirty="0"/>
              <a:t> </a:t>
            </a:r>
          </a:p>
          <a:p>
            <a:r>
              <a:rPr lang="de-AT" sz="2400" dirty="0" err="1"/>
              <a:t>routes</a:t>
            </a:r>
            <a:r>
              <a:rPr lang="de-AT" sz="2400" dirty="0"/>
              <a:t> in horizontal </a:t>
            </a:r>
            <a:r>
              <a:rPr lang="de-AT" sz="2400" dirty="0" err="1"/>
              <a:t>circlation</a:t>
            </a:r>
            <a:endParaRPr lang="de-AT" sz="2400" dirty="0"/>
          </a:p>
          <a:p>
            <a:r>
              <a:rPr lang="de-AT" sz="2400" dirty="0" err="1"/>
              <a:t>routes</a:t>
            </a:r>
            <a:r>
              <a:rPr lang="de-AT" sz="2400" dirty="0"/>
              <a:t> in </a:t>
            </a:r>
            <a:r>
              <a:rPr lang="de-AT" sz="2400" dirty="0" err="1"/>
              <a:t>vertical</a:t>
            </a:r>
            <a:r>
              <a:rPr lang="de-AT" sz="2400" dirty="0"/>
              <a:t> </a:t>
            </a:r>
            <a:r>
              <a:rPr lang="de-AT" sz="2400" dirty="0" err="1"/>
              <a:t>circulation</a:t>
            </a:r>
            <a:endParaRPr lang="de-AT" sz="2400" dirty="0"/>
          </a:p>
          <a:p>
            <a:r>
              <a:rPr lang="de-AT" sz="2400" dirty="0" err="1"/>
              <a:t>rooms</a:t>
            </a:r>
            <a:endParaRPr lang="de-AT" sz="2400" dirty="0"/>
          </a:p>
          <a:p>
            <a:r>
              <a:rPr lang="de-AT" sz="2400" dirty="0" err="1"/>
              <a:t>equipment</a:t>
            </a:r>
            <a:r>
              <a:rPr lang="de-AT" sz="2400" dirty="0"/>
              <a:t> and </a:t>
            </a:r>
            <a:r>
              <a:rPr lang="de-AT" sz="2400" dirty="0" err="1"/>
              <a:t>facilities</a:t>
            </a:r>
            <a:endParaRPr lang="de-AT" sz="2400" dirty="0"/>
          </a:p>
          <a:p>
            <a:r>
              <a:rPr lang="de-AT" sz="2400" b="1" dirty="0" err="1">
                <a:solidFill>
                  <a:srgbClr val="C00000"/>
                </a:solidFill>
              </a:rPr>
              <a:t>toilets</a:t>
            </a:r>
            <a:r>
              <a:rPr lang="de-AT" sz="2400" b="1" dirty="0">
                <a:solidFill>
                  <a:srgbClr val="C00000"/>
                </a:solidFill>
              </a:rPr>
              <a:t> and </a:t>
            </a:r>
            <a:r>
              <a:rPr lang="de-AT" sz="2400" b="1" dirty="0" err="1">
                <a:solidFill>
                  <a:srgbClr val="C00000"/>
                </a:solidFill>
              </a:rPr>
              <a:t>sanitary</a:t>
            </a:r>
            <a:r>
              <a:rPr lang="de-AT" sz="2400" b="1" dirty="0">
                <a:solidFill>
                  <a:srgbClr val="C00000"/>
                </a:solidFill>
              </a:rPr>
              <a:t> </a:t>
            </a:r>
            <a:r>
              <a:rPr lang="de-AT" sz="2400" b="1" dirty="0" err="1">
                <a:solidFill>
                  <a:srgbClr val="C00000"/>
                </a:solidFill>
              </a:rPr>
              <a:t>facilities</a:t>
            </a:r>
            <a:endParaRPr lang="de-AT" sz="2400" b="1" dirty="0">
              <a:solidFill>
                <a:srgbClr val="C00000"/>
              </a:solidFill>
            </a:endParaRPr>
          </a:p>
          <a:p>
            <a:r>
              <a:rPr lang="de-AT" sz="2400" dirty="0" err="1"/>
              <a:t>exit</a:t>
            </a:r>
            <a:r>
              <a:rPr lang="de-AT" sz="2400" dirty="0"/>
              <a:t> and </a:t>
            </a:r>
            <a:r>
              <a:rPr lang="de-AT" sz="2400" dirty="0" err="1"/>
              <a:t>evacuation</a:t>
            </a:r>
            <a:r>
              <a:rPr lang="de-AT" sz="2400" dirty="0"/>
              <a:t> </a:t>
            </a:r>
            <a:r>
              <a:rPr lang="de-AT" sz="2400" dirty="0" err="1"/>
              <a:t>routesi</a:t>
            </a:r>
            <a:endParaRPr lang="de-AT" sz="2400" dirty="0"/>
          </a:p>
          <a:p>
            <a:r>
              <a:rPr lang="de-AT" sz="2400" b="1" dirty="0" err="1">
                <a:solidFill>
                  <a:srgbClr val="C00000"/>
                </a:solidFill>
              </a:rPr>
              <a:t>information</a:t>
            </a:r>
            <a:r>
              <a:rPr lang="de-AT" sz="2400" b="1" dirty="0">
                <a:solidFill>
                  <a:srgbClr val="C00000"/>
                </a:solidFill>
              </a:rPr>
              <a:t> via multiple </a:t>
            </a:r>
            <a:r>
              <a:rPr lang="de-AT" sz="2400" b="1" dirty="0" err="1">
                <a:solidFill>
                  <a:srgbClr val="C00000"/>
                </a:solidFill>
              </a:rPr>
              <a:t>senses</a:t>
            </a:r>
            <a:endParaRPr lang="de-AT" sz="2400" b="1" dirty="0">
              <a:solidFill>
                <a:srgbClr val="C00000"/>
              </a:solidFill>
            </a:endParaRPr>
          </a:p>
          <a:p>
            <a:pPr>
              <a:buFont typeface="Courier New" panose="02070309020205020404" pitchFamily="49" charset="0"/>
              <a:buChar char="o"/>
            </a:pPr>
            <a:endParaRPr lang="de-AT" sz="2400" dirty="0"/>
          </a:p>
          <a:p>
            <a:pPr>
              <a:buFont typeface="Courier New" panose="02070309020205020404" pitchFamily="49" charset="0"/>
              <a:buChar char="o"/>
            </a:pPr>
            <a:endParaRPr lang="de-AT" sz="2400" dirty="0"/>
          </a:p>
          <a:p>
            <a:pPr>
              <a:buFont typeface="Courier New" panose="02070309020205020404" pitchFamily="49" charset="0"/>
              <a:buChar char="o"/>
            </a:pPr>
            <a:endParaRPr lang="de-AT" sz="2400" dirty="0"/>
          </a:p>
          <a:p>
            <a:endParaRPr lang="en-GB" sz="2400" dirty="0"/>
          </a:p>
        </p:txBody>
      </p:sp>
      <p:pic>
        <p:nvPicPr>
          <p:cNvPr id="7" name="Grafik 6" descr="Accessible and usable entrances&#10;">
            <a:extLst>
              <a:ext uri="{FF2B5EF4-FFF2-40B4-BE49-F238E27FC236}">
                <a16:creationId xmlns:a16="http://schemas.microsoft.com/office/drawing/2014/main" id="{2CD24747-38DD-4FFD-AA99-A1028F919C84}"/>
              </a:ext>
            </a:extLst>
          </p:cNvPr>
          <p:cNvPicPr>
            <a:picLocks noChangeAspect="1"/>
          </p:cNvPicPr>
          <p:nvPr/>
        </p:nvPicPr>
        <p:blipFill>
          <a:blip r:embed="rId3"/>
          <a:stretch>
            <a:fillRect/>
          </a:stretch>
        </p:blipFill>
        <p:spPr>
          <a:xfrm>
            <a:off x="6378615" y="1339593"/>
            <a:ext cx="4734056" cy="1697470"/>
          </a:xfrm>
          <a:prstGeom prst="rect">
            <a:avLst/>
          </a:prstGeom>
        </p:spPr>
      </p:pic>
      <p:pic>
        <p:nvPicPr>
          <p:cNvPr id="5" name="Grafik 4" descr="Accessible and usable toilets and sanitary facilities">
            <a:extLst>
              <a:ext uri="{FF2B5EF4-FFF2-40B4-BE49-F238E27FC236}">
                <a16:creationId xmlns:a16="http://schemas.microsoft.com/office/drawing/2014/main" id="{C096F04F-DF50-4A31-A394-789F7249EC2C}"/>
              </a:ext>
            </a:extLst>
          </p:cNvPr>
          <p:cNvPicPr>
            <a:picLocks noChangeAspect="1"/>
          </p:cNvPicPr>
          <p:nvPr/>
        </p:nvPicPr>
        <p:blipFill>
          <a:blip r:embed="rId4"/>
          <a:stretch>
            <a:fillRect/>
          </a:stretch>
        </p:blipFill>
        <p:spPr>
          <a:xfrm>
            <a:off x="6404113" y="3222553"/>
            <a:ext cx="4734056" cy="1867655"/>
          </a:xfrm>
          <a:prstGeom prst="rect">
            <a:avLst/>
          </a:prstGeom>
        </p:spPr>
      </p:pic>
      <p:pic>
        <p:nvPicPr>
          <p:cNvPr id="9" name="Grafik 8" descr="Accessible and usable information via multiple senses">
            <a:extLst>
              <a:ext uri="{FF2B5EF4-FFF2-40B4-BE49-F238E27FC236}">
                <a16:creationId xmlns:a16="http://schemas.microsoft.com/office/drawing/2014/main" id="{12C7B7BE-4268-42F0-9EBA-FA0EC0E5EEDD}"/>
              </a:ext>
            </a:extLst>
          </p:cNvPr>
          <p:cNvPicPr>
            <a:picLocks noChangeAspect="1"/>
          </p:cNvPicPr>
          <p:nvPr/>
        </p:nvPicPr>
        <p:blipFill>
          <a:blip r:embed="rId5"/>
          <a:stretch>
            <a:fillRect/>
          </a:stretch>
        </p:blipFill>
        <p:spPr>
          <a:xfrm>
            <a:off x="6378615" y="5124665"/>
            <a:ext cx="5105845" cy="1141814"/>
          </a:xfrm>
          <a:prstGeom prst="rect">
            <a:avLst/>
          </a:prstGeom>
        </p:spPr>
      </p:pic>
    </p:spTree>
    <p:extLst>
      <p:ext uri="{BB962C8B-B14F-4D97-AF65-F5344CB8AC3E}">
        <p14:creationId xmlns:p14="http://schemas.microsoft.com/office/powerpoint/2010/main" val="2752037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967199-143A-4DB7-BCE9-ABFB65C077A1}"/>
              </a:ext>
            </a:extLst>
          </p:cNvPr>
          <p:cNvSpPr>
            <a:spLocks noGrp="1"/>
          </p:cNvSpPr>
          <p:nvPr>
            <p:ph type="title"/>
          </p:nvPr>
        </p:nvSpPr>
        <p:spPr>
          <a:xfrm>
            <a:off x="266149" y="591521"/>
            <a:ext cx="9382818" cy="791912"/>
          </a:xfrm>
        </p:spPr>
        <p:txBody>
          <a:bodyPr anchor="ctr">
            <a:noAutofit/>
          </a:bodyPr>
          <a:lstStyle/>
          <a:p>
            <a:r>
              <a:rPr lang="de-AT" sz="3400" dirty="0"/>
              <a:t>EN 17210 - 5.3 Key </a:t>
            </a:r>
            <a:r>
              <a:rPr lang="de-AT" sz="3400" dirty="0" err="1"/>
              <a:t>areas</a:t>
            </a:r>
            <a:br>
              <a:rPr lang="de-AT" sz="3400" dirty="0"/>
            </a:br>
            <a:r>
              <a:rPr lang="de-AT" sz="3400" dirty="0" err="1"/>
              <a:t>Accessible</a:t>
            </a:r>
            <a:r>
              <a:rPr lang="de-AT" sz="3400" dirty="0"/>
              <a:t> and </a:t>
            </a:r>
            <a:r>
              <a:rPr lang="de-AT" sz="3400" dirty="0" err="1"/>
              <a:t>usable</a:t>
            </a:r>
            <a:r>
              <a:rPr lang="de-AT" sz="3400" dirty="0"/>
              <a:t> </a:t>
            </a:r>
            <a:r>
              <a:rPr lang="de-AT" sz="3400" dirty="0" err="1"/>
              <a:t>rooms</a:t>
            </a:r>
            <a:endParaRPr lang="en-US" sz="3400" dirty="0"/>
          </a:p>
        </p:txBody>
      </p:sp>
      <p:pic>
        <p:nvPicPr>
          <p:cNvPr id="3" name="Billede 2" descr="Accessible routes and spaces, acoustics, lighting, visual contrast, indoor climate">
            <a:extLst>
              <a:ext uri="{FF2B5EF4-FFF2-40B4-BE49-F238E27FC236}">
                <a16:creationId xmlns:a16="http://schemas.microsoft.com/office/drawing/2014/main" id="{887A0BB5-4E19-4C40-95DA-18259277E9FF}"/>
              </a:ext>
            </a:extLst>
          </p:cNvPr>
          <p:cNvPicPr>
            <a:picLocks noChangeAspect="1"/>
          </p:cNvPicPr>
          <p:nvPr/>
        </p:nvPicPr>
        <p:blipFill>
          <a:blip r:embed="rId3"/>
          <a:stretch>
            <a:fillRect/>
          </a:stretch>
        </p:blipFill>
        <p:spPr>
          <a:xfrm>
            <a:off x="195618" y="1931003"/>
            <a:ext cx="8877430" cy="2995994"/>
          </a:xfrm>
          <a:prstGeom prst="rect">
            <a:avLst/>
          </a:prstGeom>
        </p:spPr>
      </p:pic>
      <p:sp>
        <p:nvSpPr>
          <p:cNvPr id="20" name="Tekstfelt 19">
            <a:extLst>
              <a:ext uri="{FF2B5EF4-FFF2-40B4-BE49-F238E27FC236}">
                <a16:creationId xmlns:a16="http://schemas.microsoft.com/office/drawing/2014/main" id="{1A9C3017-154B-4114-B7C2-C69F1DDE26DA}"/>
              </a:ext>
            </a:extLst>
          </p:cNvPr>
          <p:cNvSpPr txBox="1"/>
          <p:nvPr/>
        </p:nvSpPr>
        <p:spPr>
          <a:xfrm>
            <a:off x="8993875" y="1181609"/>
            <a:ext cx="3002507" cy="5632311"/>
          </a:xfrm>
          <a:prstGeom prst="rect">
            <a:avLst/>
          </a:prstGeom>
          <a:noFill/>
        </p:spPr>
        <p:txBody>
          <a:bodyPr wrap="square">
            <a:spAutoFit/>
          </a:bodyPr>
          <a:lstStyle/>
          <a:p>
            <a:r>
              <a:rPr lang="da-DK" sz="2000" b="1" dirty="0">
                <a:latin typeface="Verdana" panose="020B0604030504040204" pitchFamily="34" charset="0"/>
                <a:ea typeface="Verdana" panose="020B0604030504040204" pitchFamily="34" charset="0"/>
              </a:rPr>
              <a:t>6. Accessible and usable rooms</a:t>
            </a:r>
          </a:p>
          <a:p>
            <a:r>
              <a:rPr lang="en-US" sz="2000" dirty="0">
                <a:latin typeface="Verdana" panose="020B0604030504040204" pitchFamily="34" charset="0"/>
                <a:ea typeface="Verdana" panose="020B0604030504040204" pitchFamily="34" charset="0"/>
              </a:rPr>
              <a:t>1 accessible route in rooms</a:t>
            </a:r>
          </a:p>
          <a:p>
            <a:r>
              <a:rPr lang="en-US" sz="2000" dirty="0">
                <a:latin typeface="Verdana" panose="020B0604030504040204" pitchFamily="34" charset="0"/>
                <a:ea typeface="Verdana" panose="020B0604030504040204" pitchFamily="34" charset="0"/>
              </a:rPr>
              <a:t>2 adequate door widths</a:t>
            </a:r>
          </a:p>
          <a:p>
            <a:r>
              <a:rPr lang="en-US" sz="2000" dirty="0">
                <a:latin typeface="Verdana" panose="020B0604030504040204" pitchFamily="34" charset="0"/>
                <a:ea typeface="Verdana" panose="020B0604030504040204" pitchFamily="34" charset="0"/>
              </a:rPr>
              <a:t>3 adequate circulation space</a:t>
            </a:r>
          </a:p>
          <a:p>
            <a:r>
              <a:rPr lang="en-US" sz="2000" dirty="0">
                <a:latin typeface="Verdana" panose="020B0604030504040204" pitchFamily="34" charset="0"/>
                <a:ea typeface="Verdana" panose="020B0604030504040204" pitchFamily="34" charset="0"/>
              </a:rPr>
              <a:t>4 different seating options </a:t>
            </a:r>
          </a:p>
          <a:p>
            <a:r>
              <a:rPr lang="en-US" sz="2000" dirty="0">
                <a:latin typeface="Verdana" panose="020B0604030504040204" pitchFamily="34" charset="0"/>
                <a:ea typeface="Verdana" panose="020B0604030504040204" pitchFamily="34" charset="0"/>
              </a:rPr>
              <a:t>5 good indoor climate</a:t>
            </a:r>
          </a:p>
          <a:p>
            <a:r>
              <a:rPr lang="en-US" sz="2000" dirty="0">
                <a:latin typeface="Verdana" panose="020B0604030504040204" pitchFamily="34" charset="0"/>
                <a:ea typeface="Verdana" panose="020B0604030504040204" pitchFamily="34" charset="0"/>
              </a:rPr>
              <a:t>6 good acoustics</a:t>
            </a:r>
          </a:p>
          <a:p>
            <a:r>
              <a:rPr lang="en-US" sz="2000" dirty="0">
                <a:latin typeface="Verdana" panose="020B0604030504040204" pitchFamily="34" charset="0"/>
                <a:ea typeface="Verdana" panose="020B0604030504040204" pitchFamily="34" charset="0"/>
              </a:rPr>
              <a:t>7 good sound and hearing enhancement systems</a:t>
            </a:r>
          </a:p>
          <a:p>
            <a:r>
              <a:rPr lang="en-US" sz="2000" dirty="0">
                <a:latin typeface="Verdana" panose="020B0604030504040204" pitchFamily="34" charset="0"/>
                <a:ea typeface="Verdana" panose="020B0604030504040204" pitchFamily="34" charset="0"/>
              </a:rPr>
              <a:t>8 good lighting</a:t>
            </a:r>
          </a:p>
          <a:p>
            <a:r>
              <a:rPr lang="en-US" sz="2000" dirty="0">
                <a:latin typeface="Verdana" panose="020B0604030504040204" pitchFamily="34" charset="0"/>
                <a:ea typeface="Verdana" panose="020B0604030504040204" pitchFamily="34" charset="0"/>
              </a:rPr>
              <a:t>9 good visual contrast</a:t>
            </a:r>
            <a:endParaRPr lang="da-DK" sz="2000" dirty="0">
              <a:latin typeface="Verdana" panose="020B0604030504040204" pitchFamily="34" charset="0"/>
              <a:ea typeface="Verdana" panose="020B0604030504040204" pitchFamily="34" charset="0"/>
            </a:endParaRPr>
          </a:p>
        </p:txBody>
      </p:sp>
      <p:sp>
        <p:nvSpPr>
          <p:cNvPr id="2" name="Slide Number Placeholder 4">
            <a:extLst>
              <a:ext uri="{FF2B5EF4-FFF2-40B4-BE49-F238E27FC236}">
                <a16:creationId xmlns:a16="http://schemas.microsoft.com/office/drawing/2014/main" id="{3BE8F0DB-52BF-F12B-DF94-4E75C20023D8}"/>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21</a:t>
            </a:fld>
            <a:endParaRPr lang="fr-BE" dirty="0"/>
          </a:p>
        </p:txBody>
      </p:sp>
    </p:spTree>
    <p:extLst>
      <p:ext uri="{BB962C8B-B14F-4D97-AF65-F5344CB8AC3E}">
        <p14:creationId xmlns:p14="http://schemas.microsoft.com/office/powerpoint/2010/main" val="2156829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C2D8058E-0949-1600-B9D9-C8B65621D114}"/>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22</a:t>
            </a:fld>
            <a:endParaRPr lang="fr-BE" dirty="0"/>
          </a:p>
        </p:txBody>
      </p:sp>
      <p:sp>
        <p:nvSpPr>
          <p:cNvPr id="3" name="Textfeld 6">
            <a:extLst>
              <a:ext uri="{FF2B5EF4-FFF2-40B4-BE49-F238E27FC236}">
                <a16:creationId xmlns:a16="http://schemas.microsoft.com/office/drawing/2014/main" id="{5979F41E-5586-9502-8B6D-3E170DFDDD26}"/>
              </a:ext>
              <a:ext uri="{C183D7F6-B498-43B3-948B-1728B52AA6E4}">
                <adec:decorative xmlns:adec="http://schemas.microsoft.com/office/drawing/2017/decorative" val="0"/>
              </a:ext>
            </a:extLst>
          </p:cNvPr>
          <p:cNvSpPr txBox="1">
            <a:spLocks noGrp="1"/>
          </p:cNvSpPr>
          <p:nvPr>
            <p:ph type="title" idx="4294967295"/>
          </p:nvPr>
        </p:nvSpPr>
        <p:spPr>
          <a:xfrm>
            <a:off x="405318" y="138459"/>
            <a:ext cx="10750361"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EN 17210 – 10.3 Handrails</a:t>
            </a:r>
            <a:endPar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12" name="11 CuadroTexto"/>
          <p:cNvSpPr txBox="1"/>
          <p:nvPr/>
        </p:nvSpPr>
        <p:spPr>
          <a:xfrm>
            <a:off x="252920" y="723234"/>
            <a:ext cx="5706852" cy="3785652"/>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2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GB" sz="2200" b="1" dirty="0">
                <a:solidFill>
                  <a:srgbClr val="000000"/>
                </a:solidFill>
                <a:highlight>
                  <a:srgbClr val="FFFF00"/>
                </a:highlight>
                <a:latin typeface="Verdana" panose="020B0604030504040204" pitchFamily="34" charset="0"/>
                <a:ea typeface="Verdana" panose="020B0604030504040204" pitchFamily="34" charset="0"/>
                <a:cs typeface="Verdana" panose="020B0604030504040204" pitchFamily="34" charset="0"/>
              </a:rPr>
              <a:t>Rationale</a:t>
            </a:r>
            <a:r>
              <a:rPr lang="en-GB" sz="2200" dirty="0">
                <a:solidFill>
                  <a:srgbClr val="000000"/>
                </a:solidFill>
                <a:latin typeface="Verdana" panose="020B0604030504040204" pitchFamily="34" charset="0"/>
                <a:ea typeface="Verdana" panose="020B0604030504040204" pitchFamily="34" charset="0"/>
                <a:cs typeface="Verdana" panose="020B0604030504040204" pitchFamily="34" charset="0"/>
              </a:rPr>
              <a:t>”: provides an explanation to each topic: </a:t>
            </a:r>
            <a:r>
              <a:rPr lang="en-GB" sz="2200" b="1" dirty="0">
                <a:solidFill>
                  <a:srgbClr val="000000"/>
                </a:solidFill>
                <a:latin typeface="Verdana" panose="020B0604030504040204" pitchFamily="34" charset="0"/>
                <a:ea typeface="Verdana" panose="020B0604030504040204" pitchFamily="34" charset="0"/>
                <a:cs typeface="Verdana" panose="020B0604030504040204" pitchFamily="34" charset="0"/>
              </a:rPr>
              <a:t>”Why should we do this?”</a:t>
            </a:r>
          </a:p>
          <a:p>
            <a:pPr marL="342900" indent="-342900">
              <a:spcAft>
                <a:spcPts val="1200"/>
              </a:spcAft>
              <a:buFont typeface="Wingdings" panose="05000000000000000000" pitchFamily="2" charset="2"/>
              <a:buChar char="Ø"/>
            </a:pPr>
            <a:r>
              <a:rPr lang="en-GB" sz="2200" b="1" dirty="0">
                <a:solidFill>
                  <a:srgbClr val="000000"/>
                </a:solidFill>
                <a:latin typeface="Verdana" panose="020B0604030504040204" pitchFamily="34" charset="0"/>
                <a:ea typeface="Verdana" panose="020B0604030504040204" pitchFamily="34" charset="0"/>
                <a:cs typeface="Verdana" panose="020B0604030504040204" pitchFamily="34" charset="0"/>
              </a:rPr>
              <a:t>Functional requirements and recommendations expressed </a:t>
            </a:r>
            <a:r>
              <a:rPr lang="en-GB" sz="2200" dirty="0">
                <a:solidFill>
                  <a:srgbClr val="000000"/>
                </a:solidFill>
                <a:latin typeface="Verdana" panose="020B0604030504040204" pitchFamily="34" charset="0"/>
                <a:ea typeface="Verdana" panose="020B0604030504040204" pitchFamily="34" charset="0"/>
                <a:cs typeface="Verdana" panose="020B0604030504040204" pitchFamily="34" charset="0"/>
              </a:rPr>
              <a:t>with "</a:t>
            </a:r>
            <a:r>
              <a:rPr lang="en-GB" sz="2200" b="1" dirty="0">
                <a:solidFill>
                  <a:srgbClr val="000000"/>
                </a:solidFill>
                <a:latin typeface="Verdana" panose="020B0604030504040204" pitchFamily="34" charset="0"/>
                <a:ea typeface="Verdana" panose="020B0604030504040204" pitchFamily="34" charset="0"/>
                <a:cs typeface="Verdana" panose="020B0604030504040204" pitchFamily="34" charset="0"/>
              </a:rPr>
              <a:t>shall</a:t>
            </a:r>
            <a:r>
              <a:rPr lang="en-GB" sz="2200" dirty="0">
                <a:solidFill>
                  <a:srgbClr val="000000"/>
                </a:solidFill>
                <a:latin typeface="Verdana" panose="020B0604030504040204" pitchFamily="34" charset="0"/>
                <a:ea typeface="Verdana" panose="020B0604030504040204" pitchFamily="34" charset="0"/>
                <a:cs typeface="Verdana" panose="020B0604030504040204" pitchFamily="34" charset="0"/>
              </a:rPr>
              <a:t>“ or "</a:t>
            </a:r>
            <a:r>
              <a:rPr lang="en-GB" sz="2200" b="1" dirty="0">
                <a:solidFill>
                  <a:srgbClr val="000000"/>
                </a:solidFill>
                <a:latin typeface="Verdana" panose="020B0604030504040204" pitchFamily="34" charset="0"/>
                <a:ea typeface="Verdana" panose="020B0604030504040204" pitchFamily="34" charset="0"/>
                <a:cs typeface="Verdana" panose="020B0604030504040204" pitchFamily="34" charset="0"/>
              </a:rPr>
              <a:t>should</a:t>
            </a:r>
            <a:r>
              <a:rPr lang="en-GB" sz="2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GB" sz="2200" dirty="0">
              <a:solidFill>
                <a:srgbClr val="00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Font typeface="Wingdings" panose="05000000000000000000" pitchFamily="2" charset="2"/>
              <a:buChar char="Ø"/>
            </a:pPr>
            <a:r>
              <a:rPr lang="en-GB" sz="2200" b="1" dirty="0">
                <a:solidFill>
                  <a:srgbClr val="000000"/>
                </a:solidFill>
                <a:latin typeface="Verdana" panose="020B0604030504040204" pitchFamily="34" charset="0"/>
                <a:ea typeface="Verdana" panose="020B0604030504040204" pitchFamily="34" charset="0"/>
                <a:cs typeface="Verdana" panose="020B0604030504040204" pitchFamily="34" charset="0"/>
              </a:rPr>
              <a:t>”Figures support better understanding about functionality”, </a:t>
            </a:r>
            <a:r>
              <a:rPr lang="en-GB" sz="2200" dirty="0">
                <a:solidFill>
                  <a:srgbClr val="000000"/>
                </a:solidFill>
                <a:latin typeface="Verdana" panose="020B0604030504040204" pitchFamily="34" charset="0"/>
                <a:ea typeface="Verdana" panose="020B0604030504040204" pitchFamily="34" charset="0"/>
                <a:cs typeface="Verdana" panose="020B0604030504040204" pitchFamily="34" charset="0"/>
              </a:rPr>
              <a:t>showing different </a:t>
            </a:r>
            <a:br>
              <a:rPr lang="en-GB" sz="22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GB" sz="2200" b="1" dirty="0">
                <a:solidFill>
                  <a:srgbClr val="C00000"/>
                </a:solidFill>
                <a:latin typeface="Verdana" panose="020B0604030504040204" pitchFamily="34" charset="0"/>
                <a:ea typeface="Verdana" panose="020B0604030504040204" pitchFamily="34" charset="0"/>
                <a:cs typeface="Verdana" panose="020B0604030504040204" pitchFamily="34" charset="0"/>
              </a:rPr>
              <a:t>correct</a:t>
            </a:r>
            <a:r>
              <a:rPr lang="en-GB" sz="2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2200" b="1" dirty="0">
                <a:solidFill>
                  <a:srgbClr val="C00000"/>
                </a:solidFill>
                <a:latin typeface="Verdana" panose="020B0604030504040204" pitchFamily="34" charset="0"/>
                <a:ea typeface="Verdana" panose="020B0604030504040204" pitchFamily="34" charset="0"/>
                <a:cs typeface="Verdana" panose="020B0604030504040204" pitchFamily="34" charset="0"/>
              </a:rPr>
              <a:t>and</a:t>
            </a:r>
            <a:r>
              <a:rPr lang="en-GB" sz="2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2200" b="1" dirty="0">
                <a:solidFill>
                  <a:srgbClr val="C00000"/>
                </a:solidFill>
                <a:latin typeface="Verdana" panose="020B0604030504040204" pitchFamily="34" charset="0"/>
                <a:ea typeface="Verdana" panose="020B0604030504040204" pitchFamily="34" charset="0"/>
                <a:cs typeface="Verdana" panose="020B0604030504040204" pitchFamily="34" charset="0"/>
              </a:rPr>
              <a:t>incorrect solutions</a:t>
            </a:r>
          </a:p>
        </p:txBody>
      </p:sp>
      <p:pic>
        <p:nvPicPr>
          <p:cNvPr id="11" name="Grafik 10" descr="correct solutions">
            <a:extLst>
              <a:ext uri="{FF2B5EF4-FFF2-40B4-BE49-F238E27FC236}">
                <a16:creationId xmlns:a16="http://schemas.microsoft.com/office/drawing/2014/main" id="{E1D989ED-5B99-4C44-99AA-6A1FC95B0E1E}"/>
              </a:ext>
            </a:extLst>
          </p:cNvPr>
          <p:cNvPicPr>
            <a:picLocks noChangeAspect="1"/>
          </p:cNvPicPr>
          <p:nvPr/>
        </p:nvPicPr>
        <p:blipFill>
          <a:blip r:embed="rId3"/>
          <a:stretch>
            <a:fillRect/>
          </a:stretch>
        </p:blipFill>
        <p:spPr>
          <a:xfrm>
            <a:off x="468646" y="4453339"/>
            <a:ext cx="2875055" cy="1971302"/>
          </a:xfrm>
          <a:prstGeom prst="rect">
            <a:avLst/>
          </a:prstGeom>
        </p:spPr>
      </p:pic>
      <p:pic>
        <p:nvPicPr>
          <p:cNvPr id="18" name="Grafik 17" descr="incorrect solutions">
            <a:extLst>
              <a:ext uri="{FF2B5EF4-FFF2-40B4-BE49-F238E27FC236}">
                <a16:creationId xmlns:a16="http://schemas.microsoft.com/office/drawing/2014/main" id="{E35C10DA-85F0-4B26-AFFA-0F3EFE83099D}"/>
              </a:ext>
            </a:extLst>
          </p:cNvPr>
          <p:cNvPicPr>
            <a:picLocks noChangeAspect="1"/>
          </p:cNvPicPr>
          <p:nvPr/>
        </p:nvPicPr>
        <p:blipFill>
          <a:blip r:embed="rId4"/>
          <a:stretch>
            <a:fillRect/>
          </a:stretch>
        </p:blipFill>
        <p:spPr>
          <a:xfrm>
            <a:off x="3293094" y="5412906"/>
            <a:ext cx="2717285" cy="721860"/>
          </a:xfrm>
          <a:prstGeom prst="rect">
            <a:avLst/>
          </a:prstGeom>
        </p:spPr>
      </p:pic>
      <p:sp>
        <p:nvSpPr>
          <p:cNvPr id="4" name="Inhaltsplatzhalter 3">
            <a:extLst>
              <a:ext uri="{FF2B5EF4-FFF2-40B4-BE49-F238E27FC236}">
                <a16:creationId xmlns:a16="http://schemas.microsoft.com/office/drawing/2014/main" id="{E86A77B0-7731-4C41-9137-8ADE67700BFC}"/>
              </a:ext>
            </a:extLst>
          </p:cNvPr>
          <p:cNvSpPr>
            <a:spLocks noGrp="1"/>
          </p:cNvSpPr>
          <p:nvPr>
            <p:ph sz="half" idx="2"/>
          </p:nvPr>
        </p:nvSpPr>
        <p:spPr>
          <a:xfrm>
            <a:off x="5959770" y="756722"/>
            <a:ext cx="5979309" cy="5829712"/>
          </a:xfrm>
        </p:spPr>
        <p:txBody>
          <a:bodyPr>
            <a:noAutofit/>
          </a:bodyPr>
          <a:lstStyle/>
          <a:p>
            <a:pPr marL="0" indent="0">
              <a:lnSpc>
                <a:spcPct val="100000"/>
              </a:lnSpc>
              <a:spcBef>
                <a:spcPts val="600"/>
              </a:spcBef>
              <a:buNone/>
            </a:pPr>
            <a:r>
              <a:rPr lang="en-GB" sz="1900" b="1" dirty="0">
                <a:latin typeface="Verdana" panose="020B0604030504040204" pitchFamily="34" charset="0"/>
                <a:ea typeface="Verdana" panose="020B0604030504040204" pitchFamily="34" charset="0"/>
              </a:rPr>
              <a:t>10.3  Handrails</a:t>
            </a:r>
          </a:p>
          <a:p>
            <a:pPr marL="0" indent="0">
              <a:lnSpc>
                <a:spcPct val="100000"/>
              </a:lnSpc>
              <a:spcBef>
                <a:spcPts val="600"/>
              </a:spcBef>
              <a:buNone/>
            </a:pPr>
            <a:r>
              <a:rPr lang="en-GB" sz="1900" b="1" dirty="0">
                <a:latin typeface="Verdana" panose="020B0604030504040204" pitchFamily="34" charset="0"/>
                <a:ea typeface="Verdana" panose="020B0604030504040204" pitchFamily="34" charset="0"/>
              </a:rPr>
              <a:t>10.3.1  </a:t>
            </a:r>
            <a:r>
              <a:rPr lang="en-GB" sz="1900" b="1" dirty="0">
                <a:highlight>
                  <a:srgbClr val="FFFF00"/>
                </a:highlight>
                <a:latin typeface="Verdana" panose="020B0604030504040204" pitchFamily="34" charset="0"/>
                <a:ea typeface="Verdana" panose="020B0604030504040204" pitchFamily="34" charset="0"/>
              </a:rPr>
              <a:t>Rationale</a:t>
            </a:r>
          </a:p>
          <a:p>
            <a:pPr marL="0" indent="0">
              <a:lnSpc>
                <a:spcPct val="100000"/>
              </a:lnSpc>
              <a:spcBef>
                <a:spcPts val="0"/>
              </a:spcBef>
              <a:spcAft>
                <a:spcPts val="600"/>
              </a:spcAft>
              <a:buNone/>
            </a:pPr>
            <a:r>
              <a:rPr lang="en-GB" sz="1900" dirty="0">
                <a:solidFill>
                  <a:srgbClr val="0A0A0A"/>
                </a:solidFill>
                <a:latin typeface="Verdana" panose="020B0604030504040204" pitchFamily="34" charset="0"/>
                <a:ea typeface="Verdana" panose="020B0604030504040204" pitchFamily="34" charset="0"/>
              </a:rPr>
              <a:t>Handrails are means of support, stability and guidance for the user, and they are a basic tool to enable safe travel up and down stairs, a flight of steps or a ramp, on stepped and sloped paths, and also in lift cars. Functionality and safety of users is of great importance when designing and installing handrails.</a:t>
            </a:r>
          </a:p>
          <a:p>
            <a:pPr marL="0" indent="0">
              <a:lnSpc>
                <a:spcPct val="100000"/>
              </a:lnSpc>
              <a:spcBef>
                <a:spcPts val="600"/>
              </a:spcBef>
              <a:buNone/>
            </a:pPr>
            <a:r>
              <a:rPr lang="en-GB" sz="1900" b="1" dirty="0">
                <a:latin typeface="Verdana" panose="020B0604030504040204" pitchFamily="34" charset="0"/>
                <a:ea typeface="Verdana" panose="020B0604030504040204" pitchFamily="34" charset="0"/>
              </a:rPr>
              <a:t>10.3.2  General</a:t>
            </a:r>
          </a:p>
          <a:p>
            <a:pPr marL="0" indent="0">
              <a:lnSpc>
                <a:spcPct val="100000"/>
              </a:lnSpc>
              <a:spcBef>
                <a:spcPts val="0"/>
              </a:spcBef>
              <a:spcAft>
                <a:spcPts val="600"/>
              </a:spcAft>
              <a:buNone/>
            </a:pPr>
            <a:r>
              <a:rPr lang="en-GB" sz="1900" dirty="0">
                <a:effectLst/>
                <a:latin typeface="Verdana" panose="020B0604030504040204" pitchFamily="34" charset="0"/>
                <a:ea typeface="Verdana" panose="020B0604030504040204" pitchFamily="34" charset="0"/>
                <a:cs typeface="Cambria" panose="02040503050406030204" pitchFamily="18" charset="0"/>
              </a:rPr>
              <a:t>The following requirements and recommendations apply:</a:t>
            </a:r>
          </a:p>
          <a:p>
            <a:pPr marL="0" lvl="0" indent="0">
              <a:spcBef>
                <a:spcPts val="300"/>
              </a:spcBef>
              <a:spcAft>
                <a:spcPts val="600"/>
              </a:spcAft>
              <a:buNone/>
            </a:pPr>
            <a:r>
              <a:rPr lang="en-GB" sz="1900" dirty="0">
                <a:effectLst/>
                <a:latin typeface="Verdana" panose="020B0604030504040204" pitchFamily="34" charset="0"/>
                <a:ea typeface="Verdana" panose="020B0604030504040204" pitchFamily="34" charset="0"/>
                <a:cs typeface="Cambria" panose="02040503050406030204" pitchFamily="18" charset="0"/>
              </a:rPr>
              <a:t>a) Handrails shall be provided on both sides of stairs or ramps to provide support to right and left-handed persons as well as persons with functional limitations on one body side and also for persons when using the stairs at the same time, standing next to or passing each other.</a:t>
            </a:r>
          </a:p>
          <a:p>
            <a:pPr marL="0" indent="0">
              <a:lnSpc>
                <a:spcPct val="100000"/>
              </a:lnSpc>
              <a:spcBef>
                <a:spcPts val="0"/>
              </a:spcBef>
              <a:spcAft>
                <a:spcPts val="600"/>
              </a:spcAft>
              <a:buNone/>
            </a:pPr>
            <a:endParaRPr lang="en-GB" sz="1900" dirty="0">
              <a:solidFill>
                <a:srgbClr val="0A0A0A"/>
              </a:solidFill>
              <a:latin typeface="Verdana" panose="020B0604030504040204" pitchFamily="34" charset="0"/>
              <a:ea typeface="Verdana" panose="020B0604030504040204" pitchFamily="34" charset="0"/>
            </a:endParaRPr>
          </a:p>
          <a:p>
            <a:pPr marL="0" indent="0">
              <a:buNone/>
            </a:pPr>
            <a:endParaRPr lang="en-GB" sz="1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122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C2D8058E-0949-1600-B9D9-C8B65621D114}"/>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23</a:t>
            </a:fld>
            <a:endParaRPr lang="fr-BE" dirty="0"/>
          </a:p>
        </p:txBody>
      </p:sp>
      <p:sp>
        <p:nvSpPr>
          <p:cNvPr id="7" name="Textfeld 6">
            <a:extLst>
              <a:ext uri="{FF2B5EF4-FFF2-40B4-BE49-F238E27FC236}">
                <a16:creationId xmlns:a16="http://schemas.microsoft.com/office/drawing/2014/main" id="{59BEA4CD-5FDC-4F04-85DA-41F3627B5E61}"/>
              </a:ext>
            </a:extLst>
          </p:cNvPr>
          <p:cNvSpPr txBox="1">
            <a:spLocks noGrp="1"/>
          </p:cNvSpPr>
          <p:nvPr>
            <p:ph type="title" idx="4294967295"/>
          </p:nvPr>
        </p:nvSpPr>
        <p:spPr>
          <a:xfrm>
            <a:off x="196631" y="514784"/>
            <a:ext cx="10750361"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EN 17210 – 10.3 Handrails</a:t>
            </a:r>
            <a:endPar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4" name="Inhaltsplatzhalter 3">
            <a:extLst>
              <a:ext uri="{FF2B5EF4-FFF2-40B4-BE49-F238E27FC236}">
                <a16:creationId xmlns:a16="http://schemas.microsoft.com/office/drawing/2014/main" id="{E86A77B0-7731-4C41-9137-8ADE67700BFC}"/>
              </a:ext>
            </a:extLst>
          </p:cNvPr>
          <p:cNvSpPr>
            <a:spLocks noGrp="1"/>
          </p:cNvSpPr>
          <p:nvPr>
            <p:ph sz="half" idx="2"/>
          </p:nvPr>
        </p:nvSpPr>
        <p:spPr>
          <a:xfrm>
            <a:off x="196631" y="1166154"/>
            <a:ext cx="11690569" cy="5829712"/>
          </a:xfrm>
        </p:spPr>
        <p:txBody>
          <a:bodyPr>
            <a:noAutofit/>
          </a:bodyPr>
          <a:lstStyle/>
          <a:p>
            <a:pPr marL="0" indent="0">
              <a:lnSpc>
                <a:spcPct val="100000"/>
              </a:lnSpc>
              <a:spcBef>
                <a:spcPts val="600"/>
              </a:spcBef>
              <a:buNone/>
            </a:pPr>
            <a:r>
              <a:rPr lang="en-GB" sz="2200" dirty="0">
                <a:effectLst/>
                <a:latin typeface="Verdana" panose="020B0604030504040204" pitchFamily="34" charset="0"/>
                <a:ea typeface="Verdana" panose="020B0604030504040204" pitchFamily="34" charset="0"/>
                <a:cs typeface="Cambria" panose="02040503050406030204" pitchFamily="18" charset="0"/>
              </a:rPr>
              <a:t>b) On wide stairs a central handrail should be provided, so that people have access to a handrail to either side.</a:t>
            </a:r>
          </a:p>
          <a:p>
            <a:pPr marL="0" indent="0">
              <a:lnSpc>
                <a:spcPct val="100000"/>
              </a:lnSpc>
              <a:spcBef>
                <a:spcPts val="600"/>
              </a:spcBef>
              <a:buNone/>
            </a:pPr>
            <a:r>
              <a:rPr lang="en-GB" sz="2200" dirty="0">
                <a:effectLst/>
                <a:latin typeface="Verdana" panose="020B0604030504040204" pitchFamily="34" charset="0"/>
                <a:ea typeface="Verdana" panose="020B0604030504040204" pitchFamily="34" charset="0"/>
                <a:cs typeface="Cambria" panose="02040503050406030204" pitchFamily="18" charset="0"/>
              </a:rPr>
              <a:t>NOTE The provision of a central handrail may be determined by national legislation/regulations.</a:t>
            </a:r>
          </a:p>
          <a:p>
            <a:pPr marL="0" indent="0">
              <a:lnSpc>
                <a:spcPct val="100000"/>
              </a:lnSpc>
              <a:spcBef>
                <a:spcPts val="600"/>
              </a:spcBef>
              <a:buNone/>
            </a:pPr>
            <a:endParaRPr lang="en-GB" sz="2200" b="1" dirty="0">
              <a:latin typeface="Verdana" panose="020B0604030504040204" pitchFamily="34" charset="0"/>
              <a:ea typeface="Verdana" panose="020B0604030504040204" pitchFamily="34" charset="0"/>
            </a:endParaRPr>
          </a:p>
          <a:p>
            <a:pPr marL="0" indent="0">
              <a:lnSpc>
                <a:spcPct val="100000"/>
              </a:lnSpc>
              <a:spcBef>
                <a:spcPts val="600"/>
              </a:spcBef>
              <a:buNone/>
            </a:pPr>
            <a:r>
              <a:rPr lang="en-GB" sz="2200" b="1" dirty="0">
                <a:latin typeface="Verdana" panose="020B0604030504040204" pitchFamily="34" charset="0"/>
                <a:ea typeface="Verdana" panose="020B0604030504040204" pitchFamily="34" charset="0"/>
              </a:rPr>
              <a:t>10.3.5  Profile of handrails</a:t>
            </a:r>
          </a:p>
          <a:p>
            <a:pPr marL="0" indent="0" algn="just">
              <a:lnSpc>
                <a:spcPct val="100000"/>
              </a:lnSpc>
              <a:spcBef>
                <a:spcPts val="0"/>
              </a:spcBef>
              <a:spcAft>
                <a:spcPts val="600"/>
              </a:spcAft>
              <a:buNone/>
            </a:pPr>
            <a:r>
              <a:rPr lang="en-GB" sz="2200" dirty="0">
                <a:effectLst/>
                <a:latin typeface="Verdana" panose="020B0604030504040204" pitchFamily="34" charset="0"/>
                <a:ea typeface="Verdana" panose="020B0604030504040204" pitchFamily="34" charset="0"/>
                <a:cs typeface="Cambria" panose="02040503050406030204" pitchFamily="18" charset="0"/>
              </a:rPr>
              <a:t>The following requirements apply:</a:t>
            </a:r>
          </a:p>
          <a:p>
            <a:pPr marL="182563" lvl="0" indent="-182563" algn="just">
              <a:lnSpc>
                <a:spcPct val="100000"/>
              </a:lnSpc>
              <a:spcBef>
                <a:spcPts val="0"/>
              </a:spcBef>
              <a:spcAft>
                <a:spcPts val="600"/>
              </a:spcAft>
              <a:buFont typeface="+mj-lt"/>
              <a:buAutoNum type="alphaLcParenR"/>
            </a:pPr>
            <a:r>
              <a:rPr lang="en-GB" sz="2200" dirty="0">
                <a:effectLst/>
                <a:latin typeface="Verdana" panose="020B0604030504040204" pitchFamily="34" charset="0"/>
                <a:ea typeface="Verdana" panose="020B0604030504040204" pitchFamily="34" charset="0"/>
                <a:cs typeface="Cambria" panose="02040503050406030204" pitchFamily="18" charset="0"/>
              </a:rPr>
              <a:t> The size and profile of the handrail shall allow easy grip for adults and children.</a:t>
            </a:r>
          </a:p>
          <a:p>
            <a:pPr marL="182563" lvl="0" indent="-182563" algn="just">
              <a:lnSpc>
                <a:spcPct val="100000"/>
              </a:lnSpc>
              <a:spcBef>
                <a:spcPts val="0"/>
              </a:spcBef>
              <a:spcAft>
                <a:spcPts val="600"/>
              </a:spcAft>
              <a:buFont typeface="+mj-lt"/>
              <a:buAutoNum type="alphaLcParenR"/>
            </a:pPr>
            <a:r>
              <a:rPr lang="en-GB" sz="2200" dirty="0">
                <a:effectLst/>
                <a:latin typeface="Verdana" panose="020B0604030504040204" pitchFamily="34" charset="0"/>
                <a:ea typeface="Verdana" panose="020B0604030504040204" pitchFamily="34" charset="0"/>
                <a:cs typeface="Cambria" panose="02040503050406030204" pitchFamily="18" charset="0"/>
              </a:rPr>
              <a:t> Handrails shall have a surface which provides adequate resistance to hand slippage and does not cause damage or injuries to user’s hands.</a:t>
            </a:r>
          </a:p>
          <a:p>
            <a:pPr marL="182563" lvl="0" indent="-182563" algn="just">
              <a:lnSpc>
                <a:spcPct val="100000"/>
              </a:lnSpc>
              <a:spcBef>
                <a:spcPts val="0"/>
              </a:spcBef>
              <a:spcAft>
                <a:spcPts val="600"/>
              </a:spcAft>
              <a:buFont typeface="+mj-lt"/>
              <a:buAutoNum type="alphaLcParenR"/>
            </a:pPr>
            <a:r>
              <a:rPr lang="en-GB" sz="2200" dirty="0">
                <a:effectLst/>
                <a:latin typeface="Verdana" panose="020B0604030504040204" pitchFamily="34" charset="0"/>
                <a:ea typeface="Verdana" panose="020B0604030504040204" pitchFamily="34" charset="0"/>
                <a:cs typeface="Cambria" panose="02040503050406030204" pitchFamily="18" charset="0"/>
              </a:rPr>
              <a:t> Handrails shall be fixed to the wall or other fix-points allowing adequate distance for users to hold the rail without difficulty and avoid hurting their fingers.</a:t>
            </a:r>
          </a:p>
          <a:p>
            <a:pPr marL="0" indent="0">
              <a:buNone/>
            </a:pPr>
            <a:endParaRPr lang="en-GB"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69275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CB40898-39FF-B7A4-8A6C-F4A805851350}"/>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24</a:t>
            </a:fld>
            <a:endParaRPr lang="fr-BE" dirty="0"/>
          </a:p>
        </p:txBody>
      </p:sp>
      <p:sp>
        <p:nvSpPr>
          <p:cNvPr id="6" name="Title 1">
            <a:extLst>
              <a:ext uri="{FF2B5EF4-FFF2-40B4-BE49-F238E27FC236}">
                <a16:creationId xmlns:a16="http://schemas.microsoft.com/office/drawing/2014/main" id="{3A9F1318-EDED-43E6-982B-959CADC081AF}"/>
              </a:ext>
            </a:extLst>
          </p:cNvPr>
          <p:cNvSpPr>
            <a:spLocks noGrp="1"/>
          </p:cNvSpPr>
          <p:nvPr>
            <p:ph type="title"/>
          </p:nvPr>
        </p:nvSpPr>
        <p:spPr>
          <a:xfrm>
            <a:off x="407368" y="257766"/>
            <a:ext cx="11353223" cy="707886"/>
          </a:xfrm>
        </p:spPr>
        <p:txBody>
          <a:bodyPr>
            <a:normAutofit/>
          </a:bodyPr>
          <a:lstStyle/>
          <a:p>
            <a:r>
              <a:rPr lang="en-US" sz="3400" dirty="0"/>
              <a:t>EN 17210 Example detailed issues</a:t>
            </a:r>
          </a:p>
        </p:txBody>
      </p:sp>
      <p:pic>
        <p:nvPicPr>
          <p:cNvPr id="4" name="Grafik 3" descr="Example of adequate foot support on stairs&#10;">
            <a:extLst>
              <a:ext uri="{FF2B5EF4-FFF2-40B4-BE49-F238E27FC236}">
                <a16:creationId xmlns:a16="http://schemas.microsoft.com/office/drawing/2014/main" id="{DC842B3A-7CAE-074D-9F32-A6EA93F6EC79}"/>
              </a:ext>
            </a:extLst>
          </p:cNvPr>
          <p:cNvPicPr>
            <a:picLocks noChangeAspect="1"/>
          </p:cNvPicPr>
          <p:nvPr/>
        </p:nvPicPr>
        <p:blipFill>
          <a:blip r:embed="rId3"/>
          <a:stretch>
            <a:fillRect/>
          </a:stretch>
        </p:blipFill>
        <p:spPr>
          <a:xfrm>
            <a:off x="562277" y="1116626"/>
            <a:ext cx="2487490" cy="2068474"/>
          </a:xfrm>
          <a:prstGeom prst="rect">
            <a:avLst/>
          </a:prstGeom>
        </p:spPr>
      </p:pic>
      <p:sp>
        <p:nvSpPr>
          <p:cNvPr id="16" name="Tekstfelt 15">
            <a:extLst>
              <a:ext uri="{FF2B5EF4-FFF2-40B4-BE49-F238E27FC236}">
                <a16:creationId xmlns:a16="http://schemas.microsoft.com/office/drawing/2014/main" id="{B0899802-7CE5-4F32-8595-C3232BF628D6}"/>
              </a:ext>
            </a:extLst>
          </p:cNvPr>
          <p:cNvSpPr txBox="1"/>
          <p:nvPr/>
        </p:nvSpPr>
        <p:spPr>
          <a:xfrm>
            <a:off x="195794" y="3359583"/>
            <a:ext cx="3489383" cy="707886"/>
          </a:xfrm>
          <a:prstGeom prst="rect">
            <a:avLst/>
          </a:prstGeom>
          <a:noFill/>
        </p:spPr>
        <p:txBody>
          <a:bodyPr wrap="square">
            <a:spAutoFit/>
          </a:bodyPr>
          <a:lstStyle/>
          <a:p>
            <a:pPr algn="ctr"/>
            <a:r>
              <a:rPr lang="en-US" sz="2000" b="1" dirty="0">
                <a:latin typeface="Verdana" panose="020B0604030504040204" pitchFamily="34" charset="0"/>
                <a:ea typeface="Verdana" panose="020B0604030504040204" pitchFamily="34" charset="0"/>
              </a:rPr>
              <a:t>Example of adequate foot support on stairs</a:t>
            </a:r>
            <a:endParaRPr lang="da-DK" sz="2000" b="1" dirty="0">
              <a:latin typeface="Verdana" panose="020B0604030504040204" pitchFamily="34" charset="0"/>
              <a:ea typeface="Verdana" panose="020B0604030504040204" pitchFamily="34" charset="0"/>
            </a:endParaRPr>
          </a:p>
        </p:txBody>
      </p:sp>
      <p:pic>
        <p:nvPicPr>
          <p:cNvPr id="13" name="Billede 12" descr="Examples of incorrect surfaces of routes&#10;">
            <a:extLst>
              <a:ext uri="{FF2B5EF4-FFF2-40B4-BE49-F238E27FC236}">
                <a16:creationId xmlns:a16="http://schemas.microsoft.com/office/drawing/2014/main" id="{81476113-9025-4906-86D8-08A6A484A3F1}"/>
              </a:ext>
            </a:extLst>
          </p:cNvPr>
          <p:cNvPicPr>
            <a:picLocks noChangeAspect="1"/>
          </p:cNvPicPr>
          <p:nvPr/>
        </p:nvPicPr>
        <p:blipFill>
          <a:blip r:embed="rId4"/>
          <a:stretch>
            <a:fillRect/>
          </a:stretch>
        </p:blipFill>
        <p:spPr>
          <a:xfrm>
            <a:off x="3685177" y="1347489"/>
            <a:ext cx="7944546" cy="1719730"/>
          </a:xfrm>
          <a:prstGeom prst="rect">
            <a:avLst/>
          </a:prstGeom>
        </p:spPr>
      </p:pic>
      <p:sp>
        <p:nvSpPr>
          <p:cNvPr id="15" name="Tekstfelt 14">
            <a:extLst>
              <a:ext uri="{FF2B5EF4-FFF2-40B4-BE49-F238E27FC236}">
                <a16:creationId xmlns:a16="http://schemas.microsoft.com/office/drawing/2014/main" id="{BA989D0D-567B-4137-B14B-D08F5777F11D}"/>
              </a:ext>
            </a:extLst>
          </p:cNvPr>
          <p:cNvSpPr txBox="1"/>
          <p:nvPr/>
        </p:nvSpPr>
        <p:spPr>
          <a:xfrm>
            <a:off x="4476466" y="3239796"/>
            <a:ext cx="6574439" cy="400110"/>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rPr>
              <a:t>Examples of incorrect surfaces of routes</a:t>
            </a:r>
            <a:endParaRPr lang="da-DK" sz="2000" b="1" dirty="0">
              <a:latin typeface="Verdana" panose="020B0604030504040204" pitchFamily="34" charset="0"/>
              <a:ea typeface="Verdana" panose="020B0604030504040204" pitchFamily="34" charset="0"/>
            </a:endParaRPr>
          </a:p>
        </p:txBody>
      </p:sp>
      <p:pic>
        <p:nvPicPr>
          <p:cNvPr id="5" name="Billede 4" descr="Examples of adequate and inadequate absorption of noise in rooms">
            <a:extLst>
              <a:ext uri="{FF2B5EF4-FFF2-40B4-BE49-F238E27FC236}">
                <a16:creationId xmlns:a16="http://schemas.microsoft.com/office/drawing/2014/main" id="{F48DA42F-C97D-41D5-B3C6-F757B6FEF2E6}"/>
              </a:ext>
            </a:extLst>
          </p:cNvPr>
          <p:cNvPicPr>
            <a:picLocks noChangeAspect="1"/>
          </p:cNvPicPr>
          <p:nvPr/>
        </p:nvPicPr>
        <p:blipFill>
          <a:blip r:embed="rId5"/>
          <a:stretch>
            <a:fillRect/>
          </a:stretch>
        </p:blipFill>
        <p:spPr>
          <a:xfrm>
            <a:off x="2010619" y="4101847"/>
            <a:ext cx="7252759" cy="1725515"/>
          </a:xfrm>
          <a:prstGeom prst="rect">
            <a:avLst/>
          </a:prstGeom>
        </p:spPr>
      </p:pic>
      <p:sp>
        <p:nvSpPr>
          <p:cNvPr id="17" name="Tekstfelt 16">
            <a:extLst>
              <a:ext uri="{FF2B5EF4-FFF2-40B4-BE49-F238E27FC236}">
                <a16:creationId xmlns:a16="http://schemas.microsoft.com/office/drawing/2014/main" id="{5BBE2562-A8BF-4186-912C-D83A80BA7061}"/>
              </a:ext>
            </a:extLst>
          </p:cNvPr>
          <p:cNvSpPr txBox="1"/>
          <p:nvPr/>
        </p:nvSpPr>
        <p:spPr>
          <a:xfrm>
            <a:off x="1278738" y="5721885"/>
            <a:ext cx="8716520" cy="707886"/>
          </a:xfrm>
          <a:prstGeom prst="rect">
            <a:avLst/>
          </a:prstGeom>
          <a:noFill/>
        </p:spPr>
        <p:txBody>
          <a:bodyPr wrap="square">
            <a:spAutoFit/>
          </a:bodyPr>
          <a:lstStyle/>
          <a:p>
            <a:pPr algn="ctr"/>
            <a:r>
              <a:rPr lang="en-US" sz="2000" b="1" dirty="0">
                <a:latin typeface="Verdana" panose="020B0604030504040204" pitchFamily="34" charset="0"/>
                <a:ea typeface="Verdana" panose="020B0604030504040204" pitchFamily="34" charset="0"/>
              </a:rPr>
              <a:t>Examples of adequate and inadequate absorption </a:t>
            </a:r>
          </a:p>
          <a:p>
            <a:pPr algn="ctr"/>
            <a:r>
              <a:rPr lang="en-US" sz="2000" b="1" dirty="0">
                <a:latin typeface="Verdana" panose="020B0604030504040204" pitchFamily="34" charset="0"/>
                <a:ea typeface="Verdana" panose="020B0604030504040204" pitchFamily="34" charset="0"/>
              </a:rPr>
              <a:t>of noise in rooms</a:t>
            </a:r>
            <a:endParaRPr lang="da-DK"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6215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967199-143A-4DB7-BCE9-ABFB65C077A1}"/>
              </a:ext>
            </a:extLst>
          </p:cNvPr>
          <p:cNvSpPr>
            <a:spLocks noGrp="1"/>
          </p:cNvSpPr>
          <p:nvPr>
            <p:ph type="title"/>
          </p:nvPr>
        </p:nvSpPr>
        <p:spPr>
          <a:xfrm>
            <a:off x="407963" y="351728"/>
            <a:ext cx="10677379" cy="787756"/>
          </a:xfrm>
        </p:spPr>
        <p:txBody>
          <a:bodyPr anchor="ctr">
            <a:noAutofit/>
          </a:bodyPr>
          <a:lstStyle/>
          <a:p>
            <a:r>
              <a:rPr lang="en-US" sz="3400" dirty="0"/>
              <a:t>EN 17210: Example for </a:t>
            </a:r>
            <a:br>
              <a:rPr lang="en-US" sz="3400" dirty="0"/>
            </a:br>
            <a:r>
              <a:rPr lang="en-US" sz="3400" dirty="0"/>
              <a:t>accessible and usable pedestrian areas</a:t>
            </a:r>
          </a:p>
        </p:txBody>
      </p:sp>
      <p:pic>
        <p:nvPicPr>
          <p:cNvPr id="5" name="Billede 4" descr="City scape access with accessible routes, visual and tactile guidance and contrast, lighting, sound, resting options">
            <a:extLst>
              <a:ext uri="{FF2B5EF4-FFF2-40B4-BE49-F238E27FC236}">
                <a16:creationId xmlns:a16="http://schemas.microsoft.com/office/drawing/2014/main" id="{C21D65C1-3E3F-426C-88FF-B15CED0B3FC9}"/>
              </a:ext>
            </a:extLst>
          </p:cNvPr>
          <p:cNvPicPr>
            <a:picLocks noChangeAspect="1"/>
          </p:cNvPicPr>
          <p:nvPr/>
        </p:nvPicPr>
        <p:blipFill>
          <a:blip r:embed="rId3"/>
          <a:stretch>
            <a:fillRect/>
          </a:stretch>
        </p:blipFill>
        <p:spPr>
          <a:xfrm>
            <a:off x="1716258" y="1631853"/>
            <a:ext cx="8997388" cy="4196240"/>
          </a:xfrm>
          <a:prstGeom prst="rect">
            <a:avLst/>
          </a:prstGeom>
        </p:spPr>
      </p:pic>
      <p:sp>
        <p:nvSpPr>
          <p:cNvPr id="22" name="Tekstfelt 21">
            <a:extLst>
              <a:ext uri="{FF2B5EF4-FFF2-40B4-BE49-F238E27FC236}">
                <a16:creationId xmlns:a16="http://schemas.microsoft.com/office/drawing/2014/main" id="{0EE6BC8D-693B-4530-A7F3-A37898872FB2}"/>
              </a:ext>
            </a:extLst>
          </p:cNvPr>
          <p:cNvSpPr txBox="1"/>
          <p:nvPr/>
        </p:nvSpPr>
        <p:spPr>
          <a:xfrm>
            <a:off x="3080772" y="5741155"/>
            <a:ext cx="5711484" cy="707886"/>
          </a:xfrm>
          <a:prstGeom prst="rect">
            <a:avLst/>
          </a:prstGeom>
          <a:noFill/>
        </p:spPr>
        <p:txBody>
          <a:bodyPr wrap="square">
            <a:spAutoFit/>
          </a:bodyPr>
          <a:lstStyle/>
          <a:p>
            <a:pPr algn="ctr"/>
            <a:r>
              <a:rPr lang="en-US" sz="2000" b="1" dirty="0">
                <a:latin typeface="Verdana" panose="020B0604030504040204" pitchFamily="34" charset="0"/>
                <a:ea typeface="Verdana" panose="020B0604030504040204" pitchFamily="34" charset="0"/>
              </a:rPr>
              <a:t>Accessible and usable pedestrian areas</a:t>
            </a:r>
            <a:endParaRPr lang="da-DK" sz="2000" b="1" dirty="0">
              <a:latin typeface="Verdana" panose="020B0604030504040204" pitchFamily="34" charset="0"/>
              <a:ea typeface="Verdana" panose="020B0604030504040204" pitchFamily="34" charset="0"/>
            </a:endParaRPr>
          </a:p>
        </p:txBody>
      </p:sp>
      <p:sp>
        <p:nvSpPr>
          <p:cNvPr id="2" name="Slide Number Placeholder 4">
            <a:extLst>
              <a:ext uri="{FF2B5EF4-FFF2-40B4-BE49-F238E27FC236}">
                <a16:creationId xmlns:a16="http://schemas.microsoft.com/office/drawing/2014/main" id="{0938ED7C-2C82-AB37-6CF1-254188E094F7}"/>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25</a:t>
            </a:fld>
            <a:endParaRPr lang="fr-BE" dirty="0"/>
          </a:p>
        </p:txBody>
      </p:sp>
    </p:spTree>
    <p:extLst>
      <p:ext uri="{BB962C8B-B14F-4D97-AF65-F5344CB8AC3E}">
        <p14:creationId xmlns:p14="http://schemas.microsoft.com/office/powerpoint/2010/main" val="427374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967199-143A-4DB7-BCE9-ABFB65C077A1}"/>
              </a:ext>
            </a:extLst>
          </p:cNvPr>
          <p:cNvSpPr>
            <a:spLocks noGrp="1"/>
          </p:cNvSpPr>
          <p:nvPr>
            <p:ph type="title"/>
          </p:nvPr>
        </p:nvSpPr>
        <p:spPr>
          <a:xfrm>
            <a:off x="436098" y="295422"/>
            <a:ext cx="11394831" cy="1026941"/>
          </a:xfrm>
        </p:spPr>
        <p:txBody>
          <a:bodyPr anchor="ctr">
            <a:noAutofit/>
          </a:bodyPr>
          <a:lstStyle/>
          <a:p>
            <a:r>
              <a:rPr lang="en-US" sz="3600" dirty="0"/>
              <a:t>EN 17210 Example for </a:t>
            </a:r>
            <a:br>
              <a:rPr lang="en-US" sz="3600" dirty="0"/>
            </a:br>
            <a:r>
              <a:rPr lang="en-US" sz="3600" dirty="0"/>
              <a:t>accessible routes in railway stations</a:t>
            </a:r>
          </a:p>
        </p:txBody>
      </p:sp>
      <p:pic>
        <p:nvPicPr>
          <p:cNvPr id="13" name="Billede 12" descr="Accessible mobile information, user interfaces, accessible routes, facilities, audio, resting options, independent entry">
            <a:extLst>
              <a:ext uri="{FF2B5EF4-FFF2-40B4-BE49-F238E27FC236}">
                <a16:creationId xmlns:a16="http://schemas.microsoft.com/office/drawing/2014/main" id="{07D88F35-4047-4239-9DDE-D492959A6106}"/>
              </a:ext>
            </a:extLst>
          </p:cNvPr>
          <p:cNvPicPr>
            <a:picLocks noChangeAspect="1"/>
          </p:cNvPicPr>
          <p:nvPr/>
        </p:nvPicPr>
        <p:blipFill>
          <a:blip r:embed="rId3"/>
          <a:stretch>
            <a:fillRect/>
          </a:stretch>
        </p:blipFill>
        <p:spPr>
          <a:xfrm>
            <a:off x="856906" y="1832178"/>
            <a:ext cx="10059624" cy="4121563"/>
          </a:xfrm>
          <a:prstGeom prst="rect">
            <a:avLst/>
          </a:prstGeom>
        </p:spPr>
      </p:pic>
      <p:sp>
        <p:nvSpPr>
          <p:cNvPr id="4" name="Textfeld 3">
            <a:extLst>
              <a:ext uri="{FF2B5EF4-FFF2-40B4-BE49-F238E27FC236}">
                <a16:creationId xmlns:a16="http://schemas.microsoft.com/office/drawing/2014/main" id="{3A16D1E4-E962-49A7-86B2-6D30E3180448}"/>
              </a:ext>
            </a:extLst>
          </p:cNvPr>
          <p:cNvSpPr txBox="1"/>
          <p:nvPr/>
        </p:nvSpPr>
        <p:spPr>
          <a:xfrm>
            <a:off x="2053883" y="5753686"/>
            <a:ext cx="6634405" cy="400110"/>
          </a:xfrm>
          <a:prstGeom prst="rect">
            <a:avLst/>
          </a:prstGeom>
          <a:noFill/>
        </p:spPr>
        <p:txBody>
          <a:bodyPr wrap="square" rtlCol="0">
            <a:spAutoFit/>
          </a:bodyPr>
          <a:lstStyle/>
          <a:p>
            <a:pPr algn="ctr"/>
            <a:r>
              <a:rPr lang="de-AT" sz="2000" b="1" dirty="0" err="1"/>
              <a:t>Accessible</a:t>
            </a:r>
            <a:r>
              <a:rPr lang="de-AT" sz="2000" b="1" dirty="0"/>
              <a:t> </a:t>
            </a:r>
            <a:r>
              <a:rPr lang="de-AT" sz="2000" b="1" dirty="0" err="1"/>
              <a:t>routes</a:t>
            </a:r>
            <a:r>
              <a:rPr lang="de-AT" sz="2000" b="1" dirty="0"/>
              <a:t> in </a:t>
            </a:r>
            <a:r>
              <a:rPr lang="de-AT" sz="2000" b="1" dirty="0" err="1"/>
              <a:t>railway</a:t>
            </a:r>
            <a:r>
              <a:rPr lang="de-AT" sz="2000" b="1" dirty="0"/>
              <a:t> </a:t>
            </a:r>
            <a:r>
              <a:rPr lang="de-AT" sz="2000" b="1" dirty="0" err="1"/>
              <a:t>stations</a:t>
            </a:r>
            <a:endParaRPr lang="en-GB" sz="2000" b="1" dirty="0"/>
          </a:p>
        </p:txBody>
      </p:sp>
      <p:sp>
        <p:nvSpPr>
          <p:cNvPr id="2" name="Slide Number Placeholder 4">
            <a:extLst>
              <a:ext uri="{FF2B5EF4-FFF2-40B4-BE49-F238E27FC236}">
                <a16:creationId xmlns:a16="http://schemas.microsoft.com/office/drawing/2014/main" id="{7F1925E0-24E2-DAA3-A8B8-FA8DDCFD20F7}"/>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26</a:t>
            </a:fld>
            <a:endParaRPr lang="fr-BE" dirty="0"/>
          </a:p>
        </p:txBody>
      </p:sp>
    </p:spTree>
    <p:extLst>
      <p:ext uri="{BB962C8B-B14F-4D97-AF65-F5344CB8AC3E}">
        <p14:creationId xmlns:p14="http://schemas.microsoft.com/office/powerpoint/2010/main" val="2308862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A7459AF-E78F-8DEE-A155-7BC652DA4545}"/>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27</a:t>
            </a:fld>
            <a:endParaRPr lang="fr-BE" dirty="0"/>
          </a:p>
        </p:txBody>
      </p:sp>
      <p:sp>
        <p:nvSpPr>
          <p:cNvPr id="27650" name="Titel 1">
            <a:extLst>
              <a:ext uri="{FF2B5EF4-FFF2-40B4-BE49-F238E27FC236}">
                <a16:creationId xmlns:a16="http://schemas.microsoft.com/office/drawing/2014/main" id="{087C6C2B-DC1E-4CD6-B371-D528D0ECD657}"/>
              </a:ext>
            </a:extLst>
          </p:cNvPr>
          <p:cNvSpPr>
            <a:spLocks noGrp="1" noChangeArrowheads="1"/>
          </p:cNvSpPr>
          <p:nvPr>
            <p:ph type="title"/>
          </p:nvPr>
        </p:nvSpPr>
        <p:spPr>
          <a:xfrm>
            <a:off x="445477" y="269632"/>
            <a:ext cx="11554265" cy="1474762"/>
          </a:xfrm>
        </p:spPr>
        <p:txBody>
          <a:bodyPr>
            <a:noAutofit/>
          </a:bodyPr>
          <a:lstStyle/>
          <a:p>
            <a:r>
              <a:rPr lang="de-AT" altLang="de-DE" sz="3400" dirty="0"/>
              <a:t>2 CEN Technical Reports </a:t>
            </a:r>
            <a:br>
              <a:rPr lang="de-AT" altLang="de-DE" sz="3400" dirty="0"/>
            </a:br>
            <a:r>
              <a:rPr lang="de-AT" altLang="de-DE" sz="3000" b="0" dirty="0">
                <a:solidFill>
                  <a:srgbClr val="C00000"/>
                </a:solidFill>
              </a:rPr>
              <a:t>(voluntary national </a:t>
            </a:r>
            <a:r>
              <a:rPr lang="de-AT" altLang="de-DE" sz="3000" b="0" dirty="0" err="1">
                <a:solidFill>
                  <a:srgbClr val="C00000"/>
                </a:solidFill>
              </a:rPr>
              <a:t>implementation</a:t>
            </a:r>
            <a:r>
              <a:rPr lang="de-AT" altLang="de-DE" sz="3000" b="0" dirty="0">
                <a:solidFill>
                  <a:srgbClr val="C00000"/>
                </a:solidFill>
              </a:rPr>
              <a:t>, </a:t>
            </a:r>
            <a:br>
              <a:rPr lang="de-AT" altLang="de-DE" sz="3000" b="0" dirty="0">
                <a:solidFill>
                  <a:srgbClr val="C00000"/>
                </a:solidFill>
              </a:rPr>
            </a:br>
            <a:r>
              <a:rPr lang="de-AT" altLang="de-DE" sz="3000" b="0" dirty="0" err="1">
                <a:solidFill>
                  <a:srgbClr val="C00000"/>
                </a:solidFill>
              </a:rPr>
              <a:t>with</a:t>
            </a:r>
            <a:r>
              <a:rPr lang="de-AT" altLang="de-DE" sz="3000" b="0" dirty="0">
                <a:solidFill>
                  <a:srgbClr val="C00000"/>
                </a:solidFill>
              </a:rPr>
              <a:t> </a:t>
            </a:r>
            <a:r>
              <a:rPr lang="de-AT" altLang="de-DE" sz="3000" dirty="0" err="1">
                <a:solidFill>
                  <a:srgbClr val="C00000"/>
                </a:solidFill>
              </a:rPr>
              <a:t>recommendations</a:t>
            </a:r>
            <a:r>
              <a:rPr lang="de-AT" altLang="de-DE" sz="3000" b="0" dirty="0">
                <a:solidFill>
                  <a:srgbClr val="C00000"/>
                </a:solidFill>
              </a:rPr>
              <a:t> </a:t>
            </a:r>
            <a:r>
              <a:rPr lang="de-AT" altLang="de-DE" sz="3000" b="0" dirty="0" err="1">
                <a:solidFill>
                  <a:srgbClr val="C00000"/>
                </a:solidFill>
              </a:rPr>
              <a:t>only</a:t>
            </a:r>
            <a:r>
              <a:rPr lang="de-AT" altLang="de-DE" sz="3000" b="0" dirty="0">
                <a:solidFill>
                  <a:srgbClr val="C00000"/>
                </a:solidFill>
              </a:rPr>
              <a:t>, </a:t>
            </a:r>
            <a:r>
              <a:rPr lang="de-AT" altLang="de-DE" sz="3000" b="0" dirty="0" err="1">
                <a:solidFill>
                  <a:srgbClr val="C00000"/>
                </a:solidFill>
              </a:rPr>
              <a:t>examples</a:t>
            </a:r>
            <a:r>
              <a:rPr lang="de-AT" altLang="de-DE" sz="3000" b="0" dirty="0">
                <a:solidFill>
                  <a:srgbClr val="C00000"/>
                </a:solidFill>
              </a:rPr>
              <a:t> </a:t>
            </a:r>
            <a:r>
              <a:rPr lang="de-AT" altLang="de-DE" sz="3000" b="0" dirty="0" err="1">
                <a:solidFill>
                  <a:srgbClr val="C00000"/>
                </a:solidFill>
              </a:rPr>
              <a:t>or</a:t>
            </a:r>
            <a:r>
              <a:rPr lang="de-AT" altLang="de-DE" sz="3000" b="0" dirty="0">
                <a:solidFill>
                  <a:srgbClr val="C00000"/>
                </a:solidFill>
              </a:rPr>
              <a:t> a </a:t>
            </a:r>
            <a:r>
              <a:rPr lang="de-AT" altLang="de-DE" sz="3000" b="0" dirty="0" err="1">
                <a:solidFill>
                  <a:srgbClr val="C00000"/>
                </a:solidFill>
              </a:rPr>
              <a:t>methodology</a:t>
            </a:r>
            <a:r>
              <a:rPr lang="de-AT" altLang="de-DE" sz="3000" b="0" dirty="0">
                <a:solidFill>
                  <a:srgbClr val="C00000"/>
                </a:solidFill>
              </a:rPr>
              <a:t>)</a:t>
            </a:r>
          </a:p>
        </p:txBody>
      </p:sp>
      <p:sp>
        <p:nvSpPr>
          <p:cNvPr id="17411" name="Inhaltsplatzhalter 2">
            <a:extLst>
              <a:ext uri="{FF2B5EF4-FFF2-40B4-BE49-F238E27FC236}">
                <a16:creationId xmlns:a16="http://schemas.microsoft.com/office/drawing/2014/main" id="{3712C9DD-00F4-46BF-A155-AF0AFFBDDCED}"/>
              </a:ext>
            </a:extLst>
          </p:cNvPr>
          <p:cNvSpPr>
            <a:spLocks noGrp="1"/>
          </p:cNvSpPr>
          <p:nvPr>
            <p:ph idx="1"/>
          </p:nvPr>
        </p:nvSpPr>
        <p:spPr>
          <a:xfrm>
            <a:off x="445477" y="2330198"/>
            <a:ext cx="11179125" cy="4301406"/>
          </a:xfrm>
        </p:spPr>
        <p:txBody>
          <a:bodyPr>
            <a:normAutofit lnSpcReduction="10000"/>
          </a:bodyPr>
          <a:lstStyle/>
          <a:p>
            <a:pPr marL="0" indent="0">
              <a:buNone/>
              <a:defRPr/>
            </a:pPr>
            <a:r>
              <a:rPr lang="fr-BE" b="1" dirty="0">
                <a:solidFill>
                  <a:srgbClr val="C00000"/>
                </a:solidFill>
                <a:cs typeface="Cambria" panose="02040503050406030204" pitchFamily="18" charset="0"/>
              </a:rPr>
              <a:t>CEN/TR 17621:2021</a:t>
            </a:r>
          </a:p>
          <a:p>
            <a:pPr marL="0" indent="0">
              <a:buNone/>
              <a:defRPr/>
            </a:pPr>
            <a:r>
              <a:rPr lang="en-GB" dirty="0">
                <a:cs typeface="Cambria" panose="02040503050406030204" pitchFamily="18" charset="0"/>
              </a:rPr>
              <a:t>Accessibility and usability of the built environment – </a:t>
            </a:r>
            <a:r>
              <a:rPr lang="en-GB" b="1" dirty="0">
                <a:cs typeface="Cambria" panose="02040503050406030204" pitchFamily="18" charset="0"/>
              </a:rPr>
              <a:t>Technical performance criteria and specifications</a:t>
            </a:r>
          </a:p>
          <a:p>
            <a:pPr marL="450850" indent="-450850">
              <a:buFont typeface="Wingdings" panose="05000000000000000000" pitchFamily="2" charset="2"/>
              <a:buChar char="Ø"/>
              <a:defRPr/>
            </a:pPr>
            <a:r>
              <a:rPr lang="en-GB" u="sng" dirty="0">
                <a:cs typeface="Cambria" panose="02040503050406030204" pitchFamily="18" charset="0"/>
              </a:rPr>
              <a:t>Sources of recommendations</a:t>
            </a:r>
            <a:r>
              <a:rPr lang="en-GB" dirty="0">
                <a:cs typeface="Cambria" panose="02040503050406030204" pitchFamily="18" charset="0"/>
              </a:rPr>
              <a:t>: mainly ISO 21542:2021 and different national standards /Guidelines etc. (indicated with references)</a:t>
            </a:r>
            <a:br>
              <a:rPr lang="en-GB" dirty="0">
                <a:cs typeface="Cambria" panose="02040503050406030204" pitchFamily="18" charset="0"/>
              </a:rPr>
            </a:br>
            <a:endParaRPr lang="en-GB" dirty="0">
              <a:cs typeface="Cambria" panose="02040503050406030204" pitchFamily="18" charset="0"/>
            </a:endParaRPr>
          </a:p>
          <a:p>
            <a:pPr marL="0" indent="0">
              <a:buNone/>
              <a:defRPr/>
            </a:pPr>
            <a:r>
              <a:rPr lang="en-GB" b="1" dirty="0">
                <a:solidFill>
                  <a:srgbClr val="C00000"/>
                </a:solidFill>
                <a:cs typeface="Cambria" panose="02040503050406030204" pitchFamily="18" charset="0"/>
              </a:rPr>
              <a:t>CEN/TR 17622:2021</a:t>
            </a:r>
          </a:p>
          <a:p>
            <a:pPr marL="0" indent="0">
              <a:buNone/>
              <a:defRPr/>
            </a:pPr>
            <a:r>
              <a:rPr lang="en-GB" dirty="0">
                <a:cs typeface="Cambria" panose="02040503050406030204" pitchFamily="18" charset="0"/>
              </a:rPr>
              <a:t>Accessibility and usability of the built environment – </a:t>
            </a:r>
            <a:r>
              <a:rPr lang="en-GB" b="1" dirty="0">
                <a:cs typeface="Cambria" panose="02040503050406030204" pitchFamily="18" charset="0"/>
              </a:rPr>
              <a:t>Conformity assessment</a:t>
            </a:r>
          </a:p>
          <a:p>
            <a:pPr marL="0" indent="0">
              <a:buNone/>
              <a:defRPr/>
            </a:pPr>
            <a:endParaRPr lang="en-US" b="1" dirty="0">
              <a:solidFill>
                <a:srgbClr val="C00000"/>
              </a:solidFill>
              <a:cs typeface="Cambria" panose="02040503050406030204" pitchFamily="18" charset="0"/>
            </a:endParaRPr>
          </a:p>
          <a:p>
            <a:pPr>
              <a:defRPr/>
            </a:pPr>
            <a:endParaRPr lang="en-US" dirty="0">
              <a:cs typeface="Cambria" panose="02040503050406030204" pitchFamily="18" charset="0"/>
            </a:endParaRPr>
          </a:p>
          <a:p>
            <a:pPr>
              <a:defRPr/>
            </a:pPr>
            <a:endParaRPr lang="de-AT" alt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A2CB9C-28BE-4D8A-A362-599D1D33E2BC}"/>
              </a:ext>
            </a:extLst>
          </p:cNvPr>
          <p:cNvSpPr>
            <a:spLocks noGrp="1" noChangeArrowheads="1"/>
          </p:cNvSpPr>
          <p:nvPr>
            <p:ph type="title"/>
          </p:nvPr>
        </p:nvSpPr>
        <p:spPr>
          <a:xfrm>
            <a:off x="339970" y="398586"/>
            <a:ext cx="9085384" cy="476057"/>
          </a:xfrm>
        </p:spPr>
        <p:txBody>
          <a:bodyPr>
            <a:normAutofit fontScale="90000"/>
          </a:bodyPr>
          <a:lstStyle/>
          <a:p>
            <a:pPr eaLnBrk="1" hangingPunct="1"/>
            <a:r>
              <a:rPr lang="fr-BE" altLang="en-US" sz="4000" dirty="0">
                <a:cs typeface="Cambria" panose="02040503050406030204" pitchFamily="18" charset="0"/>
              </a:rPr>
              <a:t>CEN/TR </a:t>
            </a:r>
            <a:r>
              <a:rPr lang="fr-BE" altLang="en-US" sz="3800" dirty="0">
                <a:cs typeface="Cambria" panose="02040503050406030204" pitchFamily="18" charset="0"/>
              </a:rPr>
              <a:t>17621:2021</a:t>
            </a:r>
            <a:endParaRPr lang="en-GB" altLang="en-US" sz="3800" dirty="0">
              <a:ea typeface="MS Mincho" panose="02020609040205080304" pitchFamily="49" charset="-128"/>
              <a:cs typeface="Cambria" panose="02040503050406030204" pitchFamily="18" charset="0"/>
            </a:endParaRPr>
          </a:p>
        </p:txBody>
      </p:sp>
      <p:sp>
        <p:nvSpPr>
          <p:cNvPr id="31747" name="Rectangle 3">
            <a:extLst>
              <a:ext uri="{FF2B5EF4-FFF2-40B4-BE49-F238E27FC236}">
                <a16:creationId xmlns:a16="http://schemas.microsoft.com/office/drawing/2014/main" id="{F9181D4A-20E8-47BE-8661-C1FCC5612D84}"/>
              </a:ext>
            </a:extLst>
          </p:cNvPr>
          <p:cNvSpPr>
            <a:spLocks noGrp="1" noChangeArrowheads="1"/>
          </p:cNvSpPr>
          <p:nvPr>
            <p:ph idx="1"/>
          </p:nvPr>
        </p:nvSpPr>
        <p:spPr>
          <a:xfrm>
            <a:off x="361121" y="1065651"/>
            <a:ext cx="11469757" cy="5377898"/>
          </a:xfrm>
        </p:spPr>
        <p:txBody>
          <a:bodyPr>
            <a:noAutofit/>
          </a:bodyPr>
          <a:lstStyle/>
          <a:p>
            <a:pPr eaLnBrk="1" hangingPunct="1">
              <a:lnSpc>
                <a:spcPct val="120000"/>
              </a:lnSpc>
              <a:spcBef>
                <a:spcPts val="0"/>
              </a:spcBef>
              <a:spcAft>
                <a:spcPts val="600"/>
              </a:spcAft>
            </a:pPr>
            <a:r>
              <a:rPr lang="en-GB" altLang="en-US" sz="2400" dirty="0"/>
              <a:t>exemplifies a way / or ways, of meeting the functional requirements and recommendations of EN 17210 </a:t>
            </a:r>
          </a:p>
          <a:p>
            <a:pPr eaLnBrk="1" hangingPunct="1">
              <a:lnSpc>
                <a:spcPct val="120000"/>
              </a:lnSpc>
              <a:spcBef>
                <a:spcPts val="0"/>
              </a:spcBef>
              <a:spcAft>
                <a:spcPts val="600"/>
              </a:spcAft>
            </a:pPr>
            <a:r>
              <a:rPr lang="en-GB" altLang="en-US" sz="2400" dirty="0"/>
              <a:t>follows the content structure of EN 17210</a:t>
            </a:r>
          </a:p>
          <a:p>
            <a:pPr eaLnBrk="1" hangingPunct="1">
              <a:lnSpc>
                <a:spcPct val="120000"/>
              </a:lnSpc>
              <a:spcBef>
                <a:spcPts val="0"/>
              </a:spcBef>
              <a:spcAft>
                <a:spcPts val="600"/>
              </a:spcAft>
            </a:pPr>
            <a:r>
              <a:rPr lang="en-GB" altLang="en-US" sz="2400" dirty="0"/>
              <a:t>provides options to allow for variations in Europe</a:t>
            </a:r>
          </a:p>
          <a:p>
            <a:pPr eaLnBrk="1" hangingPunct="1">
              <a:lnSpc>
                <a:spcPct val="120000"/>
              </a:lnSpc>
              <a:spcBef>
                <a:spcPts val="0"/>
              </a:spcBef>
              <a:spcAft>
                <a:spcPts val="600"/>
              </a:spcAft>
            </a:pPr>
            <a:r>
              <a:rPr lang="en-GB" altLang="en-US" sz="2400" dirty="0"/>
              <a:t>supporting harmonisation on accessibility in the built environment</a:t>
            </a:r>
          </a:p>
          <a:p>
            <a:pPr eaLnBrk="1" hangingPunct="1">
              <a:lnSpc>
                <a:spcPct val="120000"/>
              </a:lnSpc>
              <a:spcBef>
                <a:spcPts val="0"/>
              </a:spcBef>
              <a:spcAft>
                <a:spcPts val="600"/>
              </a:spcAft>
            </a:pPr>
            <a:r>
              <a:rPr lang="en-GB" altLang="en-US" sz="2400" dirty="0"/>
              <a:t>figures show examples of implementation in different countries </a:t>
            </a:r>
          </a:p>
          <a:p>
            <a:pPr eaLnBrk="1" hangingPunct="1">
              <a:lnSpc>
                <a:spcPct val="120000"/>
              </a:lnSpc>
              <a:spcBef>
                <a:spcPts val="0"/>
              </a:spcBef>
              <a:spcAft>
                <a:spcPts val="600"/>
              </a:spcAft>
            </a:pPr>
            <a:r>
              <a:rPr lang="en-GB" altLang="en-US" sz="2400" b="1" dirty="0"/>
              <a:t>a Technical Report is not a European Standard with the mandatory implementation by NSBs; </a:t>
            </a:r>
            <a:r>
              <a:rPr lang="en-GB" altLang="en-US" sz="2400" u="sng" dirty="0"/>
              <a:t>but it can be implemented as a national document</a:t>
            </a:r>
            <a:r>
              <a:rPr lang="en-GB" altLang="en-US" sz="2400" b="1" dirty="0"/>
              <a:t> </a:t>
            </a:r>
            <a:r>
              <a:rPr lang="en-GB" altLang="en-US" sz="2400" dirty="0"/>
              <a:t>(includes only recommendations and information)</a:t>
            </a:r>
          </a:p>
          <a:p>
            <a:pPr eaLnBrk="1" hangingPunct="1">
              <a:lnSpc>
                <a:spcPct val="120000"/>
              </a:lnSpc>
              <a:spcBef>
                <a:spcPts val="0"/>
              </a:spcBef>
              <a:spcAft>
                <a:spcPts val="600"/>
              </a:spcAft>
            </a:pPr>
            <a:r>
              <a:rPr lang="en-GB" altLang="en-US" sz="2400" b="1" dirty="0"/>
              <a:t>also a National Standard </a:t>
            </a:r>
            <a:r>
              <a:rPr lang="en-GB" altLang="en-US" sz="2400" dirty="0"/>
              <a:t>can provide the technical criteria and specifications for EN 17210  </a:t>
            </a:r>
          </a:p>
          <a:p>
            <a:pPr eaLnBrk="1" hangingPunct="1"/>
            <a:endParaRPr lang="en-GB" altLang="en-US" sz="2400" dirty="0"/>
          </a:p>
        </p:txBody>
      </p:sp>
      <p:sp>
        <p:nvSpPr>
          <p:cNvPr id="2" name="Slide Number Placeholder 4">
            <a:extLst>
              <a:ext uri="{FF2B5EF4-FFF2-40B4-BE49-F238E27FC236}">
                <a16:creationId xmlns:a16="http://schemas.microsoft.com/office/drawing/2014/main" id="{BEFF0E43-3A92-3500-7DB1-FEE4910B9DD1}"/>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28</a:t>
            </a:fld>
            <a:endParaRPr lang="fr-B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66BF0ADF-4628-4BBB-8E12-1F85850AA6A5}"/>
              </a:ext>
            </a:extLst>
          </p:cNvPr>
          <p:cNvSpPr>
            <a:spLocks noGrp="1" noChangeArrowheads="1"/>
          </p:cNvSpPr>
          <p:nvPr>
            <p:ph type="title"/>
          </p:nvPr>
        </p:nvSpPr>
        <p:spPr>
          <a:xfrm>
            <a:off x="422031" y="152398"/>
            <a:ext cx="11324492" cy="855787"/>
          </a:xfrm>
        </p:spPr>
        <p:txBody>
          <a:bodyPr>
            <a:normAutofit/>
          </a:bodyPr>
          <a:lstStyle/>
          <a:p>
            <a:r>
              <a:rPr lang="de-AT" sz="3400" b="1" dirty="0">
                <a:solidFill>
                  <a:srgbClr val="0070C0"/>
                </a:solidFill>
              </a:rPr>
              <a:t>EN 17210</a:t>
            </a:r>
            <a:r>
              <a:rPr lang="fr-BE" altLang="en-US" sz="3400" dirty="0">
                <a:cs typeface="Cambria" panose="02040503050406030204" pitchFamily="18" charset="0"/>
              </a:rPr>
              <a:t> – 10.3 </a:t>
            </a:r>
            <a:r>
              <a:rPr lang="fr-BE" altLang="en-US" sz="3400" dirty="0" err="1">
                <a:cs typeface="Cambria" panose="02040503050406030204" pitchFamily="18" charset="0"/>
              </a:rPr>
              <a:t>Handrails</a:t>
            </a:r>
            <a:r>
              <a:rPr lang="fr-BE" altLang="en-US" sz="3400" dirty="0">
                <a:cs typeface="Cambria" panose="02040503050406030204" pitchFamily="18" charset="0"/>
              </a:rPr>
              <a:t> </a:t>
            </a:r>
            <a:r>
              <a:rPr lang="fr-BE" altLang="en-US" sz="3400" dirty="0">
                <a:solidFill>
                  <a:srgbClr val="FFFFFF"/>
                </a:solidFill>
                <a:cs typeface="Cambria" panose="02040503050406030204" pitchFamily="18" charset="0"/>
              </a:rPr>
              <a:t>7621:2020</a:t>
            </a:r>
            <a:endParaRPr lang="de-AT" altLang="de-DE" sz="3400" dirty="0">
              <a:cs typeface="Cambria" panose="02040503050406030204" pitchFamily="18" charset="0"/>
            </a:endParaRPr>
          </a:p>
        </p:txBody>
      </p:sp>
      <p:sp>
        <p:nvSpPr>
          <p:cNvPr id="17411" name="Inhaltsplatzhalter 2">
            <a:extLst>
              <a:ext uri="{FF2B5EF4-FFF2-40B4-BE49-F238E27FC236}">
                <a16:creationId xmlns:a16="http://schemas.microsoft.com/office/drawing/2014/main" id="{FD2FE020-2456-417C-B63B-F4FCFAA991A6}"/>
              </a:ext>
            </a:extLst>
          </p:cNvPr>
          <p:cNvSpPr>
            <a:spLocks noGrp="1"/>
          </p:cNvSpPr>
          <p:nvPr>
            <p:ph idx="1"/>
          </p:nvPr>
        </p:nvSpPr>
        <p:spPr>
          <a:xfrm>
            <a:off x="422031" y="728293"/>
            <a:ext cx="11254154" cy="5705351"/>
          </a:xfrm>
        </p:spPr>
        <p:txBody>
          <a:bodyPr>
            <a:noAutofit/>
          </a:bodyPr>
          <a:lstStyle/>
          <a:p>
            <a:pPr marL="0" indent="0">
              <a:buNone/>
              <a:defRPr/>
            </a:pPr>
            <a:r>
              <a:rPr lang="en-GB" sz="2200" b="1" dirty="0">
                <a:cs typeface="Cambria" panose="02040503050406030204" pitchFamily="18" charset="0"/>
              </a:rPr>
              <a:t>10.3.5 Profile of handrails</a:t>
            </a:r>
          </a:p>
          <a:p>
            <a:pPr marL="457200" indent="-457200">
              <a:lnSpc>
                <a:spcPct val="100000"/>
              </a:lnSpc>
              <a:spcBef>
                <a:spcPts val="0"/>
              </a:spcBef>
              <a:spcAft>
                <a:spcPts val="600"/>
              </a:spcAft>
              <a:buFont typeface="+mj-lt"/>
              <a:buAutoNum type="alphaLcParenR"/>
              <a:defRPr/>
            </a:pPr>
            <a:r>
              <a:rPr lang="en-GB" sz="2200" dirty="0">
                <a:effectLst/>
                <a:cs typeface="Cambria" panose="02040503050406030204" pitchFamily="18" charset="0"/>
              </a:rPr>
              <a:t>The size and profile of the handrail shall allow easy grip for adults and children.</a:t>
            </a:r>
            <a:endParaRPr lang="en-US" sz="2200" dirty="0">
              <a:effectLst/>
              <a:cs typeface="Cambria" panose="02040503050406030204" pitchFamily="18" charset="0"/>
            </a:endParaRPr>
          </a:p>
          <a:p>
            <a:pPr marL="457200" indent="-457200">
              <a:lnSpc>
                <a:spcPct val="100000"/>
              </a:lnSpc>
              <a:spcBef>
                <a:spcPts val="0"/>
              </a:spcBef>
              <a:spcAft>
                <a:spcPts val="600"/>
              </a:spcAft>
              <a:buFont typeface="+mj-lt"/>
              <a:buAutoNum type="alphaLcParenR"/>
              <a:defRPr/>
            </a:pPr>
            <a:r>
              <a:rPr lang="en-GB" sz="2200" dirty="0">
                <a:effectLst/>
                <a:cs typeface="Cambria" panose="02040503050406030204" pitchFamily="18" charset="0"/>
              </a:rPr>
              <a:t>Handrails shall have a surface which provides adequate resistance to hand slippage and does not cause damage or injuries to user’s hands.</a:t>
            </a:r>
            <a:endParaRPr lang="en-US" sz="2200" dirty="0">
              <a:effectLst/>
              <a:cs typeface="Cambria" panose="02040503050406030204" pitchFamily="18" charset="0"/>
            </a:endParaRPr>
          </a:p>
          <a:p>
            <a:pPr marL="457200" indent="-457200">
              <a:lnSpc>
                <a:spcPct val="100000"/>
              </a:lnSpc>
              <a:spcBef>
                <a:spcPts val="0"/>
              </a:spcBef>
              <a:spcAft>
                <a:spcPts val="600"/>
              </a:spcAft>
              <a:buFont typeface="+mj-lt"/>
              <a:buAutoNum type="alphaLcParenR"/>
              <a:defRPr/>
            </a:pPr>
            <a:r>
              <a:rPr lang="en-GB" sz="2200" dirty="0">
                <a:cs typeface="Cambria" panose="02040503050406030204" pitchFamily="18" charset="0"/>
              </a:rPr>
              <a:t>Handrails </a:t>
            </a:r>
            <a:r>
              <a:rPr lang="en-GB" sz="2200" dirty="0">
                <a:effectLst/>
                <a:cs typeface="Cambria" panose="02040503050406030204" pitchFamily="18" charset="0"/>
              </a:rPr>
              <a:t>shall be fixed to the wall or other fix-points allowing adequate distance for users to hold the rail without difficulty and avoid hurting their fingers.</a:t>
            </a:r>
            <a:endParaRPr lang="en-US" sz="2200" dirty="0">
              <a:effectLst/>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0" indent="0">
              <a:lnSpc>
                <a:spcPct val="100000"/>
              </a:lnSpc>
              <a:spcBef>
                <a:spcPts val="0"/>
              </a:spcBef>
              <a:spcAft>
                <a:spcPts val="600"/>
              </a:spcAft>
              <a:buNone/>
              <a:defRPr/>
            </a:pPr>
            <a:endParaRPr lang="en-GB" sz="2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0" indent="0">
              <a:buNone/>
              <a:defRPr/>
            </a:pPr>
            <a:endParaRPr lang="en-US" sz="2200" dirty="0">
              <a:cs typeface="Cambria" panose="02040503050406030204" pitchFamily="18" charset="0"/>
            </a:endParaRPr>
          </a:p>
          <a:p>
            <a:pPr marL="0" indent="0">
              <a:buNone/>
              <a:defRPr/>
            </a:pPr>
            <a:endParaRPr lang="en-US" sz="2200" dirty="0">
              <a:cs typeface="Cambria" panose="02040503050406030204" pitchFamily="18" charset="0"/>
            </a:endParaRPr>
          </a:p>
          <a:p>
            <a:pPr marL="0" indent="0">
              <a:buNone/>
              <a:defRPr/>
            </a:pPr>
            <a:r>
              <a:rPr lang="en-GB" sz="2200" b="1" dirty="0">
                <a:effectLst/>
                <a:cs typeface="Times New Roman" panose="02020603050405020304" pitchFamily="18" charset="0"/>
              </a:rPr>
              <a:t>     </a:t>
            </a:r>
            <a:endParaRPr lang="en-US" sz="2200" dirty="0">
              <a:cs typeface="Cambria" panose="02040503050406030204" pitchFamily="18" charset="0"/>
            </a:endParaRPr>
          </a:p>
          <a:p>
            <a:pPr>
              <a:defRPr/>
            </a:pPr>
            <a:endParaRPr lang="de-AT" altLang="de-DE" sz="2200" dirty="0"/>
          </a:p>
        </p:txBody>
      </p:sp>
      <p:pic>
        <p:nvPicPr>
          <p:cNvPr id="2" name="Picture 1" descr="Examples of handrail profiles suitable for adults and children:&#10;a) Small circular profile&#10;b) Medium size profile&#10;c) Elliptical profile&#10;d) Square rounded profile&#10;e) Rectangular rounded profile&#10;&#10;&#10;">
            <a:extLst>
              <a:ext uri="{FF2B5EF4-FFF2-40B4-BE49-F238E27FC236}">
                <a16:creationId xmlns:a16="http://schemas.microsoft.com/office/drawing/2014/main" id="{5D574DB4-6649-4EC4-BA75-5DAFF68FDFB9}"/>
              </a:ext>
            </a:extLst>
          </p:cNvPr>
          <p:cNvPicPr>
            <a:picLocks noChangeAspect="1"/>
          </p:cNvPicPr>
          <p:nvPr/>
        </p:nvPicPr>
        <p:blipFill>
          <a:blip r:embed="rId3"/>
          <a:stretch>
            <a:fillRect/>
          </a:stretch>
        </p:blipFill>
        <p:spPr>
          <a:xfrm>
            <a:off x="783543" y="3563364"/>
            <a:ext cx="6029467" cy="1457070"/>
          </a:xfrm>
          <a:prstGeom prst="rect">
            <a:avLst/>
          </a:prstGeom>
        </p:spPr>
      </p:pic>
      <p:graphicFrame>
        <p:nvGraphicFramePr>
          <p:cNvPr id="3" name="Table 2">
            <a:extLst>
              <a:ext uri="{FF2B5EF4-FFF2-40B4-BE49-F238E27FC236}">
                <a16:creationId xmlns:a16="http://schemas.microsoft.com/office/drawing/2014/main" id="{C7D62A13-A4B5-46C8-8C01-EED9FF7AA4E5}"/>
              </a:ext>
            </a:extLst>
          </p:cNvPr>
          <p:cNvGraphicFramePr>
            <a:graphicFrameLocks noGrp="1"/>
          </p:cNvGraphicFramePr>
          <p:nvPr>
            <p:extLst>
              <p:ext uri="{D42A27DB-BD31-4B8C-83A1-F6EECF244321}">
                <p14:modId xmlns:p14="http://schemas.microsoft.com/office/powerpoint/2010/main" val="3409741493"/>
              </p:ext>
            </p:extLst>
          </p:nvPr>
        </p:nvGraphicFramePr>
        <p:xfrm>
          <a:off x="889882" y="5039417"/>
          <a:ext cx="5923128" cy="747713"/>
        </p:xfrm>
        <a:graphic>
          <a:graphicData uri="http://schemas.openxmlformats.org/drawingml/2006/table">
            <a:tbl>
              <a:tblPr firstRow="1" firstCol="1" bandRow="1">
                <a:tableStyleId>{5C22544A-7EE6-4342-B048-85BDC9FD1C3A}</a:tableStyleId>
              </a:tblPr>
              <a:tblGrid>
                <a:gridCol w="1122661">
                  <a:extLst>
                    <a:ext uri="{9D8B030D-6E8A-4147-A177-3AD203B41FA5}">
                      <a16:colId xmlns:a16="http://schemas.microsoft.com/office/drawing/2014/main" val="942668886"/>
                    </a:ext>
                  </a:extLst>
                </a:gridCol>
                <a:gridCol w="1266222">
                  <a:extLst>
                    <a:ext uri="{9D8B030D-6E8A-4147-A177-3AD203B41FA5}">
                      <a16:colId xmlns:a16="http://schemas.microsoft.com/office/drawing/2014/main" val="1868126037"/>
                    </a:ext>
                  </a:extLst>
                </a:gridCol>
                <a:gridCol w="1113413">
                  <a:extLst>
                    <a:ext uri="{9D8B030D-6E8A-4147-A177-3AD203B41FA5}">
                      <a16:colId xmlns:a16="http://schemas.microsoft.com/office/drawing/2014/main" val="2672511482"/>
                    </a:ext>
                  </a:extLst>
                </a:gridCol>
                <a:gridCol w="1180624">
                  <a:extLst>
                    <a:ext uri="{9D8B030D-6E8A-4147-A177-3AD203B41FA5}">
                      <a16:colId xmlns:a16="http://schemas.microsoft.com/office/drawing/2014/main" val="2522734178"/>
                    </a:ext>
                  </a:extLst>
                </a:gridCol>
                <a:gridCol w="1240208">
                  <a:extLst>
                    <a:ext uri="{9D8B030D-6E8A-4147-A177-3AD203B41FA5}">
                      <a16:colId xmlns:a16="http://schemas.microsoft.com/office/drawing/2014/main" val="795544102"/>
                    </a:ext>
                  </a:extLst>
                </a:gridCol>
              </a:tblGrid>
              <a:tr h="747713">
                <a:tc>
                  <a:txBody>
                    <a:bodyPr/>
                    <a:lstStyle/>
                    <a:p>
                      <a:pPr marL="342900" marR="0" lvl="0" indent="-342900" algn="l">
                        <a:spcBef>
                          <a:spcPts val="300"/>
                        </a:spcBef>
                        <a:spcAft>
                          <a:spcPts val="600"/>
                        </a:spcAft>
                        <a:buFont typeface="+mj-lt"/>
                        <a:buAutoNum type="alphaLcParenR"/>
                      </a:pPr>
                      <a:endParaRPr lang="en-GB" sz="400" dirty="0">
                        <a:effectLst/>
                      </a:endParaRPr>
                    </a:p>
                    <a:p>
                      <a:pPr marL="342900" marR="0" lvl="0" indent="-342900" algn="l">
                        <a:spcBef>
                          <a:spcPts val="300"/>
                        </a:spcBef>
                        <a:spcAft>
                          <a:spcPts val="600"/>
                        </a:spcAft>
                        <a:buFont typeface="+mj-lt"/>
                        <a:buAutoNum type="alphaLcParenR"/>
                      </a:pPr>
                      <a:r>
                        <a:rPr lang="en-GB" sz="1000" dirty="0">
                          <a:effectLst/>
                        </a:rPr>
                        <a:t>Small circular profile</a:t>
                      </a:r>
                      <a:endParaRPr lang="en-US" sz="1100" dirty="0">
                        <a:effectLst/>
                        <a:latin typeface="Cambria" panose="02040503050406030204" pitchFamily="18" charset="0"/>
                        <a:ea typeface="MS Mincho" panose="02020609040205080304" pitchFamily="49" charset="-128"/>
                        <a:cs typeface="Cambria" panose="02040503050406030204" pitchFamily="18" charset="0"/>
                      </a:endParaRPr>
                    </a:p>
                  </a:txBody>
                  <a:tcPr marL="68580" marR="68580" marT="0" marB="0"/>
                </a:tc>
                <a:tc>
                  <a:txBody>
                    <a:bodyPr/>
                    <a:lstStyle/>
                    <a:p>
                      <a:pPr marL="342900" marR="0" lvl="0" indent="-342900" algn="l">
                        <a:spcBef>
                          <a:spcPts val="300"/>
                        </a:spcBef>
                        <a:spcAft>
                          <a:spcPts val="600"/>
                        </a:spcAft>
                        <a:buFont typeface="+mj-lt"/>
                        <a:buAutoNum type="alphaLcParenR"/>
                      </a:pPr>
                      <a:endParaRPr lang="en-GB" sz="400" dirty="0">
                        <a:effectLst/>
                      </a:endParaRPr>
                    </a:p>
                    <a:p>
                      <a:pPr marL="0" marR="0" lvl="0" indent="0" algn="l">
                        <a:spcBef>
                          <a:spcPts val="300"/>
                        </a:spcBef>
                        <a:spcAft>
                          <a:spcPts val="600"/>
                        </a:spcAft>
                        <a:buFont typeface="+mj-lt"/>
                        <a:buNone/>
                      </a:pPr>
                      <a:r>
                        <a:rPr lang="en-GB" sz="1000" dirty="0">
                          <a:effectLst/>
                        </a:rPr>
                        <a:t>b) Medium size profile</a:t>
                      </a:r>
                      <a:endParaRPr lang="en-US" sz="1100" dirty="0">
                        <a:effectLst/>
                        <a:latin typeface="Cambria" panose="02040503050406030204" pitchFamily="18" charset="0"/>
                        <a:ea typeface="MS Mincho" panose="02020609040205080304" pitchFamily="49" charset="-128"/>
                        <a:cs typeface="Cambria" panose="02040503050406030204" pitchFamily="18" charset="0"/>
                      </a:endParaRPr>
                    </a:p>
                  </a:txBody>
                  <a:tcPr marL="68580" marR="68580" marT="0" marB="0"/>
                </a:tc>
                <a:tc>
                  <a:txBody>
                    <a:bodyPr/>
                    <a:lstStyle/>
                    <a:p>
                      <a:pPr marL="342900" marR="0" lvl="0" indent="-342900" algn="l">
                        <a:spcBef>
                          <a:spcPts val="300"/>
                        </a:spcBef>
                        <a:spcAft>
                          <a:spcPts val="600"/>
                        </a:spcAft>
                        <a:buFont typeface="+mj-lt"/>
                        <a:buAutoNum type="alphaLcParenR"/>
                      </a:pPr>
                      <a:endParaRPr lang="en-GB" sz="400" dirty="0">
                        <a:effectLst/>
                      </a:endParaRPr>
                    </a:p>
                    <a:p>
                      <a:pPr marL="0" marR="0" lvl="0" indent="0" algn="l">
                        <a:spcBef>
                          <a:spcPts val="300"/>
                        </a:spcBef>
                        <a:spcAft>
                          <a:spcPts val="600"/>
                        </a:spcAft>
                        <a:buFont typeface="+mj-lt"/>
                        <a:buNone/>
                      </a:pPr>
                      <a:r>
                        <a:rPr lang="en-GB" sz="1000" dirty="0">
                          <a:effectLst/>
                        </a:rPr>
                        <a:t>c) Elliptical profile</a:t>
                      </a:r>
                      <a:endParaRPr lang="en-US" sz="1100" dirty="0">
                        <a:effectLst/>
                        <a:latin typeface="Cambria" panose="02040503050406030204" pitchFamily="18" charset="0"/>
                        <a:ea typeface="MS Mincho" panose="02020609040205080304" pitchFamily="49" charset="-128"/>
                        <a:cs typeface="Cambria" panose="02040503050406030204" pitchFamily="18" charset="0"/>
                      </a:endParaRPr>
                    </a:p>
                  </a:txBody>
                  <a:tcPr marL="68580" marR="68580" marT="0" marB="0"/>
                </a:tc>
                <a:tc>
                  <a:txBody>
                    <a:bodyPr/>
                    <a:lstStyle/>
                    <a:p>
                      <a:pPr marL="342900" marR="0" lvl="0" indent="-342900" algn="l">
                        <a:spcBef>
                          <a:spcPts val="300"/>
                        </a:spcBef>
                        <a:spcAft>
                          <a:spcPts val="600"/>
                        </a:spcAft>
                        <a:buFont typeface="+mj-lt"/>
                        <a:buAutoNum type="alphaLcParenR"/>
                      </a:pPr>
                      <a:endParaRPr lang="en-GB" sz="400" dirty="0">
                        <a:effectLst/>
                      </a:endParaRPr>
                    </a:p>
                    <a:p>
                      <a:pPr marL="0" marR="0" lvl="0" indent="0" algn="l">
                        <a:spcBef>
                          <a:spcPts val="300"/>
                        </a:spcBef>
                        <a:spcAft>
                          <a:spcPts val="600"/>
                        </a:spcAft>
                        <a:buFont typeface="+mj-lt"/>
                        <a:buNone/>
                      </a:pPr>
                      <a:r>
                        <a:rPr lang="en-GB" sz="1000" dirty="0">
                          <a:effectLst/>
                        </a:rPr>
                        <a:t>d) Square rounded profile</a:t>
                      </a:r>
                      <a:endParaRPr lang="en-US" sz="1100" dirty="0">
                        <a:effectLst/>
                        <a:latin typeface="Cambria" panose="02040503050406030204" pitchFamily="18" charset="0"/>
                        <a:ea typeface="MS Mincho" panose="02020609040205080304" pitchFamily="49" charset="-128"/>
                        <a:cs typeface="Cambria" panose="02040503050406030204" pitchFamily="18" charset="0"/>
                      </a:endParaRPr>
                    </a:p>
                  </a:txBody>
                  <a:tcPr marL="68580" marR="68580" marT="0" marB="0"/>
                </a:tc>
                <a:tc>
                  <a:txBody>
                    <a:bodyPr/>
                    <a:lstStyle/>
                    <a:p>
                      <a:pPr marL="342900" marR="0" lvl="0" indent="-342900" algn="l">
                        <a:spcBef>
                          <a:spcPts val="300"/>
                        </a:spcBef>
                        <a:spcAft>
                          <a:spcPts val="600"/>
                        </a:spcAft>
                        <a:buFont typeface="+mj-lt"/>
                        <a:buAutoNum type="alphaLcParenR"/>
                      </a:pPr>
                      <a:endParaRPr lang="en-GB" sz="400" dirty="0">
                        <a:effectLst/>
                      </a:endParaRPr>
                    </a:p>
                    <a:p>
                      <a:pPr marL="0" marR="0" lvl="0" indent="0" algn="l">
                        <a:spcBef>
                          <a:spcPts val="300"/>
                        </a:spcBef>
                        <a:spcAft>
                          <a:spcPts val="600"/>
                        </a:spcAft>
                        <a:buFont typeface="+mj-lt"/>
                        <a:buNone/>
                      </a:pPr>
                      <a:r>
                        <a:rPr lang="en-GB" sz="1000" dirty="0">
                          <a:effectLst/>
                        </a:rPr>
                        <a:t>e) Rectangular rounded profile</a:t>
                      </a:r>
                      <a:endParaRPr lang="en-US" sz="1100" dirty="0">
                        <a:effectLst/>
                        <a:latin typeface="Cambria" panose="02040503050406030204" pitchFamily="18" charset="0"/>
                        <a:ea typeface="MS Mincho" panose="02020609040205080304" pitchFamily="49" charset="-128"/>
                        <a:cs typeface="Cambria" panose="02040503050406030204" pitchFamily="18" charset="0"/>
                      </a:endParaRPr>
                    </a:p>
                  </a:txBody>
                  <a:tcPr marL="68580" marR="68580" marT="0" marB="0"/>
                </a:tc>
                <a:extLst>
                  <a:ext uri="{0D108BD9-81ED-4DB2-BD59-A6C34878D82A}">
                    <a16:rowId xmlns:a16="http://schemas.microsoft.com/office/drawing/2014/main" val="3521188881"/>
                  </a:ext>
                </a:extLst>
              </a:tr>
            </a:tbl>
          </a:graphicData>
        </a:graphic>
      </p:graphicFrame>
      <p:pic>
        <p:nvPicPr>
          <p:cNvPr id="8" name="Billede 28" descr="Examples of handrail profiles suitable for adults and children&#10;f) Space between hand and  handrail support elements&#10;g) Example of hand, wrist and finger space around partly recessed handrail &#10;">
            <a:extLst>
              <a:ext uri="{FF2B5EF4-FFF2-40B4-BE49-F238E27FC236}">
                <a16:creationId xmlns:a16="http://schemas.microsoft.com/office/drawing/2014/main" id="{8F237668-0FAC-42C5-8D90-0D925EE710D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74522" y="3829050"/>
            <a:ext cx="4469795" cy="1002074"/>
          </a:xfrm>
          <a:prstGeom prst="rect">
            <a:avLst/>
          </a:prstGeom>
        </p:spPr>
      </p:pic>
      <p:graphicFrame>
        <p:nvGraphicFramePr>
          <p:cNvPr id="4" name="Table 3">
            <a:extLst>
              <a:ext uri="{FF2B5EF4-FFF2-40B4-BE49-F238E27FC236}">
                <a16:creationId xmlns:a16="http://schemas.microsoft.com/office/drawing/2014/main" id="{4FD466AB-E3E1-4A87-95DE-04DD8D56885F}"/>
              </a:ext>
            </a:extLst>
          </p:cNvPr>
          <p:cNvGraphicFramePr>
            <a:graphicFrameLocks noGrp="1"/>
          </p:cNvGraphicFramePr>
          <p:nvPr>
            <p:extLst>
              <p:ext uri="{D42A27DB-BD31-4B8C-83A1-F6EECF244321}">
                <p14:modId xmlns:p14="http://schemas.microsoft.com/office/powerpoint/2010/main" val="2212353503"/>
              </p:ext>
            </p:extLst>
          </p:nvPr>
        </p:nvGraphicFramePr>
        <p:xfrm>
          <a:off x="7610724" y="5006970"/>
          <a:ext cx="4065461" cy="850778"/>
        </p:xfrm>
        <a:graphic>
          <a:graphicData uri="http://schemas.openxmlformats.org/drawingml/2006/table">
            <a:tbl>
              <a:tblPr firstRow="1" firstCol="1" bandRow="1">
                <a:tableStyleId>{5C22544A-7EE6-4342-B048-85BDC9FD1C3A}</a:tableStyleId>
              </a:tblPr>
              <a:tblGrid>
                <a:gridCol w="1965194">
                  <a:extLst>
                    <a:ext uri="{9D8B030D-6E8A-4147-A177-3AD203B41FA5}">
                      <a16:colId xmlns:a16="http://schemas.microsoft.com/office/drawing/2014/main" val="2588340744"/>
                    </a:ext>
                  </a:extLst>
                </a:gridCol>
                <a:gridCol w="2100267">
                  <a:extLst>
                    <a:ext uri="{9D8B030D-6E8A-4147-A177-3AD203B41FA5}">
                      <a16:colId xmlns:a16="http://schemas.microsoft.com/office/drawing/2014/main" val="2905204557"/>
                    </a:ext>
                  </a:extLst>
                </a:gridCol>
              </a:tblGrid>
              <a:tr h="850778">
                <a:tc>
                  <a:txBody>
                    <a:bodyPr/>
                    <a:lstStyle/>
                    <a:p>
                      <a:pPr marL="228600" marR="0" indent="-228600" algn="ctr">
                        <a:spcBef>
                          <a:spcPts val="300"/>
                        </a:spcBef>
                        <a:spcAft>
                          <a:spcPts val="600"/>
                        </a:spcAft>
                        <a:buAutoNum type="alphaLcParenR" startAt="6"/>
                      </a:pPr>
                      <a:endParaRPr lang="en-GB" sz="400" dirty="0">
                        <a:effectLst/>
                      </a:endParaRPr>
                    </a:p>
                    <a:p>
                      <a:pPr marL="228600" marR="0" indent="-228600" algn="ctr">
                        <a:spcBef>
                          <a:spcPts val="300"/>
                        </a:spcBef>
                        <a:spcAft>
                          <a:spcPts val="600"/>
                        </a:spcAft>
                        <a:buAutoNum type="alphaLcParenR" startAt="6"/>
                      </a:pPr>
                      <a:r>
                        <a:rPr lang="en-GB" sz="1000" dirty="0">
                          <a:effectLst/>
                        </a:rPr>
                        <a:t>Space between hand and  handrail support elements</a:t>
                      </a:r>
                      <a:endParaRPr lang="en-US" sz="1100" dirty="0">
                        <a:effectLst/>
                        <a:latin typeface="Cambria" panose="02040503050406030204" pitchFamily="18" charset="0"/>
                        <a:ea typeface="MS Mincho" panose="02020609040205080304" pitchFamily="49" charset="-128"/>
                        <a:cs typeface="Cambria" panose="02040503050406030204" pitchFamily="18" charset="0"/>
                      </a:endParaRPr>
                    </a:p>
                  </a:txBody>
                  <a:tcPr marL="68580" marR="68580" marT="0" marB="0"/>
                </a:tc>
                <a:tc>
                  <a:txBody>
                    <a:bodyPr/>
                    <a:lstStyle/>
                    <a:p>
                      <a:pPr marL="0" marR="0" algn="ctr">
                        <a:spcBef>
                          <a:spcPts val="300"/>
                        </a:spcBef>
                        <a:spcAft>
                          <a:spcPts val="600"/>
                        </a:spcAft>
                      </a:pPr>
                      <a:endParaRPr lang="en-GB" sz="400" dirty="0">
                        <a:effectLst/>
                      </a:endParaRPr>
                    </a:p>
                    <a:p>
                      <a:pPr marL="0" marR="0" algn="ctr">
                        <a:spcBef>
                          <a:spcPts val="300"/>
                        </a:spcBef>
                        <a:spcAft>
                          <a:spcPts val="600"/>
                        </a:spcAft>
                      </a:pPr>
                      <a:r>
                        <a:rPr lang="en-GB" sz="1000" dirty="0">
                          <a:effectLst/>
                        </a:rPr>
                        <a:t>g) Example of hand, wrist and finger space around partly recessed handrail </a:t>
                      </a:r>
                      <a:endParaRPr lang="en-US" sz="1100" dirty="0">
                        <a:effectLst/>
                        <a:latin typeface="Cambria" panose="02040503050406030204" pitchFamily="18" charset="0"/>
                        <a:ea typeface="MS Mincho" panose="02020609040205080304" pitchFamily="49" charset="-128"/>
                        <a:cs typeface="Cambria" panose="02040503050406030204" pitchFamily="18" charset="0"/>
                      </a:endParaRPr>
                    </a:p>
                  </a:txBody>
                  <a:tcPr marL="68580" marR="68580" marT="0" marB="0"/>
                </a:tc>
                <a:extLst>
                  <a:ext uri="{0D108BD9-81ED-4DB2-BD59-A6C34878D82A}">
                    <a16:rowId xmlns:a16="http://schemas.microsoft.com/office/drawing/2014/main" val="1203695275"/>
                  </a:ext>
                </a:extLst>
              </a:tr>
            </a:tbl>
          </a:graphicData>
        </a:graphic>
      </p:graphicFrame>
      <p:sp>
        <p:nvSpPr>
          <p:cNvPr id="5" name="Slide Number Placeholder 4">
            <a:extLst>
              <a:ext uri="{FF2B5EF4-FFF2-40B4-BE49-F238E27FC236}">
                <a16:creationId xmlns:a16="http://schemas.microsoft.com/office/drawing/2014/main" id="{4160ACAC-AA16-4242-DA87-E54BE1832E09}"/>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29</a:t>
            </a:fld>
            <a:endParaRPr lang="fr-BE" dirty="0"/>
          </a:p>
        </p:txBody>
      </p:sp>
      <p:sp>
        <p:nvSpPr>
          <p:cNvPr id="6" name="Tekstfelt 21">
            <a:extLst>
              <a:ext uri="{FF2B5EF4-FFF2-40B4-BE49-F238E27FC236}">
                <a16:creationId xmlns:a16="http://schemas.microsoft.com/office/drawing/2014/main" id="{2ECDEAC6-A968-04EF-67A8-CC29D005D722}"/>
              </a:ext>
            </a:extLst>
          </p:cNvPr>
          <p:cNvSpPr txBox="1"/>
          <p:nvPr/>
        </p:nvSpPr>
        <p:spPr>
          <a:xfrm>
            <a:off x="2557854" y="5775764"/>
            <a:ext cx="7710984" cy="707886"/>
          </a:xfrm>
          <a:prstGeom prst="rect">
            <a:avLst/>
          </a:prstGeom>
          <a:noFill/>
        </p:spPr>
        <p:txBody>
          <a:bodyPr wrap="square">
            <a:spAutoFit/>
          </a:bodyPr>
          <a:lstStyle/>
          <a:p>
            <a:pPr algn="ctr"/>
            <a:r>
              <a:rPr lang="en-GB" sz="2000" b="1" dirty="0">
                <a:latin typeface="Verdana" panose="020B0604030504040204" pitchFamily="34" charset="0"/>
                <a:ea typeface="Verdana" panose="020B0604030504040204" pitchFamily="34" charset="0"/>
              </a:rPr>
              <a:t>Figure 83 — Examples of handrail profiles suitable for adults and children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78" y="754889"/>
            <a:ext cx="10515600" cy="1325563"/>
          </a:xfrm>
        </p:spPr>
        <p:txBody>
          <a:bodyPr/>
          <a:lstStyle/>
          <a:p>
            <a:r>
              <a:rPr lang="fr-BE" sz="3400" b="1" dirty="0">
                <a:solidFill>
                  <a:srgbClr val="0070C0"/>
                </a:solidFill>
              </a:rPr>
              <a:t>Content</a:t>
            </a:r>
          </a:p>
        </p:txBody>
      </p:sp>
      <p:sp>
        <p:nvSpPr>
          <p:cNvPr id="3" name="Content Placeholder 2"/>
          <p:cNvSpPr>
            <a:spLocks noGrp="1"/>
          </p:cNvSpPr>
          <p:nvPr>
            <p:ph idx="1"/>
          </p:nvPr>
        </p:nvSpPr>
        <p:spPr>
          <a:xfrm>
            <a:off x="555978" y="1816092"/>
            <a:ext cx="11559822" cy="5186287"/>
          </a:xfrm>
        </p:spPr>
        <p:txBody>
          <a:bodyPr>
            <a:noAutofit/>
          </a:bodyPr>
          <a:lstStyle/>
          <a:p>
            <a:pPr>
              <a:lnSpc>
                <a:spcPct val="120000"/>
              </a:lnSpc>
              <a:spcBef>
                <a:spcPts val="600"/>
              </a:spcBef>
              <a:spcAft>
                <a:spcPts val="600"/>
              </a:spcAft>
            </a:pPr>
            <a:r>
              <a:rPr lang="en-GB" sz="2300" b="1" dirty="0"/>
              <a:t>14h</a:t>
            </a:r>
            <a:r>
              <a:rPr lang="en-BE" sz="2300" b="1" dirty="0"/>
              <a:t>0</a:t>
            </a:r>
            <a:r>
              <a:rPr lang="en-GB" sz="2300" b="1" dirty="0"/>
              <a:t>0-14h</a:t>
            </a:r>
            <a:r>
              <a:rPr lang="en-BE" sz="2300" b="1" dirty="0"/>
              <a:t>0</a:t>
            </a:r>
            <a:r>
              <a:rPr lang="en-GB" sz="2300" b="1" dirty="0"/>
              <a:t>5: Welcome and housekeeping rules – Alejandro </a:t>
            </a:r>
            <a:r>
              <a:rPr lang="en-GB" sz="2300" b="1" dirty="0" err="1"/>
              <a:t>Moledo</a:t>
            </a:r>
            <a:r>
              <a:rPr lang="en-GB" sz="2300" b="1" dirty="0"/>
              <a:t>, EDF Deputy Director &amp; Head of Policy</a:t>
            </a:r>
          </a:p>
          <a:p>
            <a:pPr>
              <a:lnSpc>
                <a:spcPct val="120000"/>
              </a:lnSpc>
              <a:spcBef>
                <a:spcPts val="600"/>
              </a:spcBef>
              <a:spcAft>
                <a:spcPts val="600"/>
              </a:spcAft>
            </a:pPr>
            <a:r>
              <a:rPr lang="en-GB" sz="2300" b="1" dirty="0"/>
              <a:t>14h</a:t>
            </a:r>
            <a:r>
              <a:rPr lang="en-BE" sz="2300" b="1" dirty="0"/>
              <a:t>0</a:t>
            </a:r>
            <a:r>
              <a:rPr lang="en-GB" sz="2300" b="1" dirty="0"/>
              <a:t>5-14h</a:t>
            </a:r>
            <a:r>
              <a:rPr lang="en-BE" sz="2300" b="1" dirty="0"/>
              <a:t>1</a:t>
            </a:r>
            <a:r>
              <a:rPr lang="en-GB" sz="2300" b="1" dirty="0"/>
              <a:t>5: </a:t>
            </a:r>
            <a:r>
              <a:rPr lang="fr-BE" sz="2300" b="1" dirty="0"/>
              <a:t>Setting the </a:t>
            </a:r>
            <a:r>
              <a:rPr lang="fr-BE" sz="2300" b="1" dirty="0" err="1"/>
              <a:t>scene</a:t>
            </a:r>
            <a:r>
              <a:rPr lang="fr-BE" sz="2300" b="1" dirty="0"/>
              <a:t> – Chiara Giovannini, ANEC Senior Manager Policy &amp; Innovation </a:t>
            </a:r>
            <a:r>
              <a:rPr lang="fr-BE" sz="2300" b="1" dirty="0" err="1"/>
              <a:t>Deputy</a:t>
            </a:r>
            <a:r>
              <a:rPr lang="fr-BE" sz="2300" b="1" dirty="0"/>
              <a:t> Secretary-General</a:t>
            </a:r>
            <a:endParaRPr lang="en-BE" sz="2300" b="1" dirty="0"/>
          </a:p>
          <a:p>
            <a:pPr>
              <a:lnSpc>
                <a:spcPct val="120000"/>
              </a:lnSpc>
              <a:spcBef>
                <a:spcPts val="600"/>
              </a:spcBef>
              <a:spcAft>
                <a:spcPts val="600"/>
              </a:spcAft>
            </a:pPr>
            <a:r>
              <a:rPr lang="en-GB" sz="2300" b="1" dirty="0"/>
              <a:t>14h</a:t>
            </a:r>
            <a:r>
              <a:rPr lang="en-BE" sz="2300" b="1" dirty="0"/>
              <a:t>1</a:t>
            </a:r>
            <a:r>
              <a:rPr lang="en-GB" sz="2300" b="1" dirty="0"/>
              <a:t>5-14h</a:t>
            </a:r>
            <a:r>
              <a:rPr lang="en-BE" sz="2300" b="1" dirty="0"/>
              <a:t>35</a:t>
            </a:r>
            <a:r>
              <a:rPr lang="en-GB" sz="2300" b="1" dirty="0"/>
              <a:t>:</a:t>
            </a:r>
            <a:r>
              <a:rPr lang="en-BE" sz="2300" b="1" dirty="0"/>
              <a:t> Part 1</a:t>
            </a:r>
            <a:r>
              <a:rPr lang="en-GB" sz="2300" b="1" dirty="0"/>
              <a:t>– The EN 17210 and its Technical Reports on the accessibility and usability of the built environment – Monika Klenovec, Architect, Access Consultant and </a:t>
            </a:r>
            <a:r>
              <a:rPr lang="en-BE" sz="2300" b="1" dirty="0"/>
              <a:t>Project Leader </a:t>
            </a:r>
            <a:r>
              <a:rPr lang="en-GB" sz="2300" b="1" dirty="0"/>
              <a:t>for EN 17210, member of CLC/CEN TC 11 responsible for EN 17210 etc.</a:t>
            </a:r>
          </a:p>
          <a:p>
            <a:pPr>
              <a:lnSpc>
                <a:spcPct val="120000"/>
              </a:lnSpc>
              <a:spcBef>
                <a:spcPts val="600"/>
              </a:spcBef>
              <a:spcAft>
                <a:spcPts val="600"/>
              </a:spcAft>
            </a:pPr>
            <a:r>
              <a:rPr lang="en-GB" sz="2300" b="1" dirty="0"/>
              <a:t>1</a:t>
            </a:r>
            <a:r>
              <a:rPr lang="en-BE" sz="2300" b="1" dirty="0"/>
              <a:t>4</a:t>
            </a:r>
            <a:r>
              <a:rPr lang="en-GB" sz="2300" b="1" dirty="0"/>
              <a:t>h</a:t>
            </a:r>
            <a:r>
              <a:rPr lang="en-BE" sz="2300" b="1" dirty="0"/>
              <a:t>3</a:t>
            </a:r>
            <a:r>
              <a:rPr lang="en-GB" sz="2300" b="1" dirty="0"/>
              <a:t>5-1</a:t>
            </a:r>
            <a:r>
              <a:rPr lang="en-BE" sz="2300" b="1" dirty="0"/>
              <a:t>4</a:t>
            </a:r>
            <a:r>
              <a:rPr lang="en-GB" sz="2300" b="1" dirty="0"/>
              <a:t>h</a:t>
            </a:r>
            <a:r>
              <a:rPr lang="en-BE" sz="2300" b="1" dirty="0"/>
              <a:t>40</a:t>
            </a:r>
            <a:r>
              <a:rPr lang="en-GB" sz="2300" b="1" dirty="0"/>
              <a:t>: Q&amp;As</a:t>
            </a:r>
          </a:p>
          <a:p>
            <a:pPr marL="0" indent="0">
              <a:lnSpc>
                <a:spcPct val="120000"/>
              </a:lnSpc>
              <a:spcBef>
                <a:spcPts val="600"/>
              </a:spcBef>
              <a:spcAft>
                <a:spcPts val="600"/>
              </a:spcAft>
              <a:buNone/>
            </a:pPr>
            <a:endParaRPr lang="en-GB" sz="2300" b="1" dirty="0"/>
          </a:p>
        </p:txBody>
      </p:sp>
      <p:sp>
        <p:nvSpPr>
          <p:cNvPr id="4" name="Slide Number Placeholder 4">
            <a:extLst>
              <a:ext uri="{FF2B5EF4-FFF2-40B4-BE49-F238E27FC236}">
                <a16:creationId xmlns:a16="http://schemas.microsoft.com/office/drawing/2014/main" id="{F37771CD-C12F-89B9-D168-81C5C2E311C5}"/>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3</a:t>
            </a:fld>
            <a:endParaRPr lang="fr-BE" dirty="0"/>
          </a:p>
        </p:txBody>
      </p:sp>
    </p:spTree>
    <p:extLst>
      <p:ext uri="{BB962C8B-B14F-4D97-AF65-F5344CB8AC3E}">
        <p14:creationId xmlns:p14="http://schemas.microsoft.com/office/powerpoint/2010/main" val="17753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66BF0ADF-4628-4BBB-8E12-1F85850AA6A5}"/>
              </a:ext>
            </a:extLst>
          </p:cNvPr>
          <p:cNvSpPr>
            <a:spLocks noGrp="1" noChangeArrowheads="1"/>
          </p:cNvSpPr>
          <p:nvPr>
            <p:ph type="title"/>
          </p:nvPr>
        </p:nvSpPr>
        <p:spPr>
          <a:xfrm>
            <a:off x="330346" y="152398"/>
            <a:ext cx="10137487" cy="855787"/>
          </a:xfrm>
        </p:spPr>
        <p:txBody>
          <a:bodyPr>
            <a:normAutofit fontScale="90000"/>
          </a:bodyPr>
          <a:lstStyle/>
          <a:p>
            <a:r>
              <a:rPr lang="fr-BE" altLang="en-US" sz="3400" dirty="0">
                <a:cs typeface="Cambria" panose="02040503050406030204" pitchFamily="18" charset="0"/>
              </a:rPr>
              <a:t>CEN/TR 17621 – 10.3 </a:t>
            </a:r>
            <a:r>
              <a:rPr lang="fr-BE" altLang="en-US" sz="3400" dirty="0" err="1">
                <a:cs typeface="Cambria" panose="02040503050406030204" pitchFamily="18" charset="0"/>
              </a:rPr>
              <a:t>Handrails</a:t>
            </a:r>
            <a:r>
              <a:rPr lang="fr-BE" altLang="en-US" sz="3400" dirty="0">
                <a:cs typeface="Cambria" panose="02040503050406030204" pitchFamily="18" charset="0"/>
              </a:rPr>
              <a:t> </a:t>
            </a:r>
            <a:r>
              <a:rPr lang="fr-BE" altLang="en-US" sz="3400" dirty="0">
                <a:solidFill>
                  <a:srgbClr val="FFFFFF"/>
                </a:solidFill>
                <a:cs typeface="Cambria" panose="02040503050406030204" pitchFamily="18" charset="0"/>
              </a:rPr>
              <a:t>7621:2020</a:t>
            </a:r>
            <a:endParaRPr lang="de-AT" altLang="de-DE" sz="3400" dirty="0">
              <a:cs typeface="Cambria" panose="02040503050406030204" pitchFamily="18" charset="0"/>
            </a:endParaRPr>
          </a:p>
        </p:txBody>
      </p:sp>
      <p:sp>
        <p:nvSpPr>
          <p:cNvPr id="17411" name="Inhaltsplatzhalter 2">
            <a:extLst>
              <a:ext uri="{FF2B5EF4-FFF2-40B4-BE49-F238E27FC236}">
                <a16:creationId xmlns:a16="http://schemas.microsoft.com/office/drawing/2014/main" id="{FD2FE020-2456-417C-B63B-F4FCFAA991A6}"/>
              </a:ext>
            </a:extLst>
          </p:cNvPr>
          <p:cNvSpPr>
            <a:spLocks noGrp="1"/>
          </p:cNvSpPr>
          <p:nvPr>
            <p:ph idx="1"/>
          </p:nvPr>
        </p:nvSpPr>
        <p:spPr>
          <a:xfrm>
            <a:off x="330346" y="758192"/>
            <a:ext cx="11531308" cy="5947410"/>
          </a:xfrm>
        </p:spPr>
        <p:txBody>
          <a:bodyPr>
            <a:noAutofit/>
          </a:bodyPr>
          <a:lstStyle/>
          <a:p>
            <a:pPr marL="0" indent="0">
              <a:buNone/>
              <a:defRPr/>
            </a:pPr>
            <a:r>
              <a:rPr lang="en-GB" sz="2200" b="1" dirty="0">
                <a:cs typeface="Cambria" panose="02040503050406030204" pitchFamily="18" charset="0"/>
              </a:rPr>
              <a:t>10.3.5 Profile of handrails</a:t>
            </a:r>
          </a:p>
          <a:p>
            <a:pPr marL="457200" indent="-457200">
              <a:lnSpc>
                <a:spcPct val="100000"/>
              </a:lnSpc>
              <a:spcBef>
                <a:spcPts val="0"/>
              </a:spcBef>
              <a:spcAft>
                <a:spcPts val="600"/>
              </a:spcAft>
              <a:buFont typeface="+mj-lt"/>
              <a:buAutoNum type="alphaLcParenR"/>
              <a:defRPr/>
            </a:pPr>
            <a:r>
              <a:rPr lang="en-GB" sz="2200" dirty="0">
                <a:cs typeface="Cambria" panose="02040503050406030204" pitchFamily="18" charset="0"/>
              </a:rPr>
              <a:t>A rounded or elliptical profile that can be inscribed into a 45 mm circle, and subscribed to a 35 mm diameter circle, with a radius of the rounded edges minimum 15 mm.</a:t>
            </a:r>
          </a:p>
          <a:p>
            <a:pPr marL="457200" indent="-457200">
              <a:lnSpc>
                <a:spcPct val="100000"/>
              </a:lnSpc>
              <a:spcBef>
                <a:spcPts val="0"/>
              </a:spcBef>
              <a:spcAft>
                <a:spcPts val="600"/>
              </a:spcAft>
              <a:buFont typeface="+mj-lt"/>
              <a:buAutoNum type="alphaLcParenR"/>
              <a:defRPr/>
            </a:pPr>
            <a:r>
              <a:rPr lang="en-GB" sz="2200" dirty="0">
                <a:cs typeface="Cambria" panose="02040503050406030204" pitchFamily="18" charset="0"/>
              </a:rPr>
              <a:t>Handrail surface with smooth finish and no sharp edges, that facilitates the grip and sliding of the hand.</a:t>
            </a:r>
          </a:p>
          <a:p>
            <a:pPr marL="457200" indent="-457200">
              <a:lnSpc>
                <a:spcPct val="100000"/>
              </a:lnSpc>
              <a:spcBef>
                <a:spcPts val="0"/>
              </a:spcBef>
              <a:spcAft>
                <a:spcPts val="600"/>
              </a:spcAft>
              <a:buFont typeface="+mj-lt"/>
              <a:buAutoNum type="alphaLcParenR"/>
              <a:defRPr/>
            </a:pPr>
            <a:r>
              <a:rPr lang="en-GB" sz="2200" dirty="0">
                <a:cs typeface="Cambria" panose="02040503050406030204" pitchFamily="18" charset="0"/>
              </a:rPr>
              <a:t>Handrail located with a minimum clear space of 40 mm from an adjacent wall or other obstruction, an overall projection from any side obstruction of not more than 100 mm, with the top 270 arc of the handrail clear along its full length, and a minimum of 50 mm clearance under the 270 arc along the full length of the handrail for finger indentation. See Figure 54 and Figure 55.</a:t>
            </a: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457200" indent="-457200">
              <a:lnSpc>
                <a:spcPct val="100000"/>
              </a:lnSpc>
              <a:spcBef>
                <a:spcPts val="0"/>
              </a:spcBef>
              <a:spcAft>
                <a:spcPts val="600"/>
              </a:spcAft>
              <a:buFont typeface="+mj-lt"/>
              <a:buAutoNum type="alphaLcParenR"/>
              <a:defRPr/>
            </a:pPr>
            <a:endParaRPr lang="en-GB" sz="2200" dirty="0">
              <a:cs typeface="Cambria" panose="02040503050406030204" pitchFamily="18" charset="0"/>
            </a:endParaRPr>
          </a:p>
          <a:p>
            <a:pPr marL="0" indent="0">
              <a:buNone/>
              <a:defRPr/>
            </a:pPr>
            <a:endParaRPr lang="en-US" sz="2200" dirty="0">
              <a:cs typeface="Cambria" panose="02040503050406030204" pitchFamily="18" charset="0"/>
            </a:endParaRPr>
          </a:p>
          <a:p>
            <a:pPr marL="0" indent="0">
              <a:buNone/>
              <a:defRPr/>
            </a:pPr>
            <a:endParaRPr lang="en-US" sz="2200" dirty="0">
              <a:cs typeface="Cambria" panose="02040503050406030204" pitchFamily="18" charset="0"/>
            </a:endParaRPr>
          </a:p>
          <a:p>
            <a:pPr>
              <a:defRPr/>
            </a:pPr>
            <a:endParaRPr lang="en-US" sz="2200" dirty="0">
              <a:cs typeface="Cambria" panose="02040503050406030204" pitchFamily="18" charset="0"/>
            </a:endParaRPr>
          </a:p>
          <a:p>
            <a:pPr>
              <a:defRPr/>
            </a:pPr>
            <a:endParaRPr lang="de-AT" altLang="de-DE" sz="2200" dirty="0"/>
          </a:p>
        </p:txBody>
      </p:sp>
      <p:pic>
        <p:nvPicPr>
          <p:cNvPr id="33797" name="Picture 1" descr="Figure 54 — Examples of handrail profile, support and clearance&#10;">
            <a:extLst>
              <a:ext uri="{FF2B5EF4-FFF2-40B4-BE49-F238E27FC236}">
                <a16:creationId xmlns:a16="http://schemas.microsoft.com/office/drawing/2014/main" id="{2F48344C-FC4C-46C0-88EB-82463DEC8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101" y="4565911"/>
            <a:ext cx="5029089" cy="188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4">
            <a:extLst>
              <a:ext uri="{FF2B5EF4-FFF2-40B4-BE49-F238E27FC236}">
                <a16:creationId xmlns:a16="http://schemas.microsoft.com/office/drawing/2014/main" id="{7D55AF52-01AF-A450-E9BD-A02C8F93D11C}"/>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30</a:t>
            </a:fld>
            <a:endParaRPr lang="fr-BE" dirty="0"/>
          </a:p>
        </p:txBody>
      </p:sp>
      <p:sp>
        <p:nvSpPr>
          <p:cNvPr id="3" name="Tekstfelt 21">
            <a:extLst>
              <a:ext uri="{FF2B5EF4-FFF2-40B4-BE49-F238E27FC236}">
                <a16:creationId xmlns:a16="http://schemas.microsoft.com/office/drawing/2014/main" id="{A65D6D6E-FBA8-7DDE-318E-C7831D91FFAE}"/>
              </a:ext>
            </a:extLst>
          </p:cNvPr>
          <p:cNvSpPr txBox="1"/>
          <p:nvPr/>
        </p:nvSpPr>
        <p:spPr>
          <a:xfrm>
            <a:off x="6277711" y="5184310"/>
            <a:ext cx="5029089" cy="646331"/>
          </a:xfrm>
          <a:prstGeom prst="rect">
            <a:avLst/>
          </a:prstGeom>
          <a:noFill/>
        </p:spPr>
        <p:txBody>
          <a:bodyPr wrap="square">
            <a:spAutoFit/>
          </a:bodyPr>
          <a:lstStyle/>
          <a:p>
            <a:pPr algn="ctr"/>
            <a:r>
              <a:rPr lang="en-GB" b="1" dirty="0">
                <a:latin typeface="Verdana" panose="020B0604030504040204" pitchFamily="34" charset="0"/>
                <a:ea typeface="Verdana" panose="020B0604030504040204" pitchFamily="34" charset="0"/>
              </a:rPr>
              <a:t>Figure 54 — Examples of handrail profile, support and clearance</a:t>
            </a:r>
          </a:p>
        </p:txBody>
      </p:sp>
    </p:spTree>
    <p:extLst>
      <p:ext uri="{BB962C8B-B14F-4D97-AF65-F5344CB8AC3E}">
        <p14:creationId xmlns:p14="http://schemas.microsoft.com/office/powerpoint/2010/main" val="55829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68B7C0F-229D-43CB-8728-BE251B2A9FC2}"/>
              </a:ext>
            </a:extLst>
          </p:cNvPr>
          <p:cNvSpPr>
            <a:spLocks noGrp="1" noChangeArrowheads="1"/>
          </p:cNvSpPr>
          <p:nvPr>
            <p:ph type="title"/>
          </p:nvPr>
        </p:nvSpPr>
        <p:spPr>
          <a:xfrm>
            <a:off x="407504" y="549274"/>
            <a:ext cx="11374188" cy="722935"/>
          </a:xfrm>
        </p:spPr>
        <p:txBody>
          <a:bodyPr>
            <a:noAutofit/>
          </a:bodyPr>
          <a:lstStyle/>
          <a:p>
            <a:pPr eaLnBrk="1" hangingPunct="1"/>
            <a:r>
              <a:rPr lang="fr-BE" altLang="en-US" sz="3400" dirty="0">
                <a:cs typeface="Cambria" panose="02040503050406030204" pitchFamily="18" charset="0"/>
              </a:rPr>
              <a:t>CEN/TR 17621 – </a:t>
            </a:r>
            <a:br>
              <a:rPr lang="fr-BE" altLang="en-US" sz="3400" dirty="0">
                <a:cs typeface="Cambria" panose="02040503050406030204" pitchFamily="18" charset="0"/>
              </a:rPr>
            </a:br>
            <a:r>
              <a:rPr lang="fr-BE" altLang="en-US" sz="3400" dirty="0">
                <a:cs typeface="Cambria" panose="02040503050406030204" pitchFamily="18" charset="0"/>
              </a:rPr>
              <a:t>Example of content </a:t>
            </a:r>
            <a:r>
              <a:rPr lang="fr-BE" altLang="en-US" sz="3400" dirty="0" err="1">
                <a:cs typeface="Cambria" panose="02040503050406030204" pitchFamily="18" charset="0"/>
              </a:rPr>
              <a:t>providing</a:t>
            </a:r>
            <a:r>
              <a:rPr lang="fr-BE" altLang="en-US" sz="3400" dirty="0">
                <a:cs typeface="Cambria" panose="02040503050406030204" pitchFamily="18" charset="0"/>
              </a:rPr>
              <a:t> options</a:t>
            </a:r>
            <a:endParaRPr lang="en-GB" altLang="en-US" sz="3400" dirty="0">
              <a:cs typeface="Cambria" panose="02040503050406030204" pitchFamily="18" charset="0"/>
            </a:endParaRPr>
          </a:p>
        </p:txBody>
      </p:sp>
      <p:sp>
        <p:nvSpPr>
          <p:cNvPr id="37891" name="Rectangle 3">
            <a:extLst>
              <a:ext uri="{FF2B5EF4-FFF2-40B4-BE49-F238E27FC236}">
                <a16:creationId xmlns:a16="http://schemas.microsoft.com/office/drawing/2014/main" id="{FF646687-7196-4D31-B956-17D79E636BF2}"/>
              </a:ext>
            </a:extLst>
          </p:cNvPr>
          <p:cNvSpPr>
            <a:spLocks noGrp="1" noChangeArrowheads="1"/>
          </p:cNvSpPr>
          <p:nvPr>
            <p:ph idx="1"/>
          </p:nvPr>
        </p:nvSpPr>
        <p:spPr>
          <a:xfrm>
            <a:off x="257908" y="2074985"/>
            <a:ext cx="11523784" cy="4233741"/>
          </a:xfrm>
        </p:spPr>
        <p:txBody>
          <a:bodyPr/>
          <a:lstStyle/>
          <a:p>
            <a:pPr marL="0" indent="0" eaLnBrk="1" hangingPunct="1">
              <a:buNone/>
              <a:defRPr/>
            </a:pPr>
            <a:r>
              <a:rPr lang="en-GB" altLang="en-US" b="1" dirty="0"/>
              <a:t>Visual contrast </a:t>
            </a:r>
            <a:br>
              <a:rPr lang="en-GB" altLang="en-US" b="1" dirty="0"/>
            </a:br>
            <a:endParaRPr lang="en-GB" altLang="en-US" b="1" dirty="0"/>
          </a:p>
          <a:p>
            <a:pPr eaLnBrk="1" hangingPunct="1">
              <a:buFont typeface="Wingdings" panose="05000000000000000000" pitchFamily="2" charset="2"/>
              <a:buChar char="Ø"/>
              <a:defRPr/>
            </a:pPr>
            <a:r>
              <a:rPr lang="en-GB" altLang="en-US" b="1" dirty="0"/>
              <a:t> Specifies the outcome required</a:t>
            </a:r>
          </a:p>
          <a:p>
            <a:pPr lvl="1" eaLnBrk="1" hangingPunct="1">
              <a:defRPr/>
            </a:pPr>
            <a:r>
              <a:rPr lang="en-GB" altLang="en-US" dirty="0"/>
              <a:t>Contrast of min 30 / 60 points difference in LRV</a:t>
            </a:r>
          </a:p>
          <a:p>
            <a:pPr lvl="1" eaLnBrk="1" hangingPunct="1">
              <a:defRPr/>
            </a:pPr>
            <a:r>
              <a:rPr lang="en-GB" altLang="en-US" dirty="0"/>
              <a:t>OR the equivalent using of Michelson or Weber method</a:t>
            </a:r>
          </a:p>
          <a:p>
            <a:pPr eaLnBrk="1" hangingPunct="1">
              <a:buFont typeface="Wingdings" panose="05000000000000000000" pitchFamily="2" charset="2"/>
              <a:buChar char="Ø"/>
              <a:defRPr/>
            </a:pPr>
            <a:r>
              <a:rPr lang="en-GB" altLang="en-US" b="1" dirty="0"/>
              <a:t> Free choice of methods to use </a:t>
            </a:r>
          </a:p>
          <a:p>
            <a:pPr lvl="1" eaLnBrk="1" hangingPunct="1">
              <a:defRPr/>
            </a:pPr>
            <a:r>
              <a:rPr lang="en-GB" altLang="en-US" dirty="0"/>
              <a:t>Different to ISO 21542:2021</a:t>
            </a:r>
          </a:p>
        </p:txBody>
      </p:sp>
      <p:sp>
        <p:nvSpPr>
          <p:cNvPr id="2" name="Slide Number Placeholder 4">
            <a:extLst>
              <a:ext uri="{FF2B5EF4-FFF2-40B4-BE49-F238E27FC236}">
                <a16:creationId xmlns:a16="http://schemas.microsoft.com/office/drawing/2014/main" id="{E87C904D-CD9B-B59C-08A3-F8533E24DC61}"/>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31</a:t>
            </a:fld>
            <a:endParaRPr lang="fr-B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464D46B-B82F-4A4B-827D-85E0A5DD206A}"/>
              </a:ext>
            </a:extLst>
          </p:cNvPr>
          <p:cNvSpPr>
            <a:spLocks noGrp="1" noChangeArrowheads="1"/>
          </p:cNvSpPr>
          <p:nvPr>
            <p:ph type="title"/>
          </p:nvPr>
        </p:nvSpPr>
        <p:spPr>
          <a:xfrm>
            <a:off x="164909" y="248076"/>
            <a:ext cx="10671414" cy="1287707"/>
          </a:xfrm>
        </p:spPr>
        <p:txBody>
          <a:bodyPr>
            <a:noAutofit/>
          </a:bodyPr>
          <a:lstStyle/>
          <a:p>
            <a:pPr eaLnBrk="1" hangingPunct="1"/>
            <a:r>
              <a:rPr lang="fr-BE" altLang="en-US" sz="3100" dirty="0">
                <a:cs typeface="Cambria" panose="02040503050406030204" pitchFamily="18" charset="0"/>
              </a:rPr>
              <a:t>CEN/TR 17622:2021 – </a:t>
            </a:r>
            <a:r>
              <a:rPr lang="fr-BE" altLang="en-US" sz="3100" dirty="0" err="1">
                <a:cs typeface="Cambria" panose="02040503050406030204" pitchFamily="18" charset="0"/>
              </a:rPr>
              <a:t>Conformity</a:t>
            </a:r>
            <a:r>
              <a:rPr lang="fr-BE" altLang="en-US" sz="3100" dirty="0">
                <a:cs typeface="Cambria" panose="02040503050406030204" pitchFamily="18" charset="0"/>
              </a:rPr>
              <a:t> </a:t>
            </a:r>
            <a:r>
              <a:rPr lang="fr-BE" altLang="en-US" sz="3100" dirty="0" err="1">
                <a:cs typeface="Cambria" panose="02040503050406030204" pitchFamily="18" charset="0"/>
              </a:rPr>
              <a:t>Assessment</a:t>
            </a:r>
            <a:r>
              <a:rPr lang="fr-BE" altLang="en-US" sz="3100" dirty="0">
                <a:cs typeface="Cambria" panose="02040503050406030204" pitchFamily="18" charset="0"/>
              </a:rPr>
              <a:t> </a:t>
            </a:r>
            <a:br>
              <a:rPr lang="fr-BE" altLang="en-US" sz="3100" dirty="0">
                <a:cs typeface="Cambria" panose="02040503050406030204" pitchFamily="18" charset="0"/>
              </a:rPr>
            </a:br>
            <a:r>
              <a:rPr lang="fr-BE" altLang="en-US" sz="3100" dirty="0">
                <a:cs typeface="Cambria" panose="02040503050406030204" pitchFamily="18" charset="0"/>
              </a:rPr>
              <a:t>on the </a:t>
            </a:r>
            <a:r>
              <a:rPr lang="fr-BE" altLang="en-US" sz="3100" dirty="0" err="1">
                <a:cs typeface="Cambria" panose="02040503050406030204" pitchFamily="18" charset="0"/>
              </a:rPr>
              <a:t>functional</a:t>
            </a:r>
            <a:r>
              <a:rPr lang="fr-BE" altLang="en-US" sz="3100" dirty="0">
                <a:cs typeface="Cambria" panose="02040503050406030204" pitchFamily="18" charset="0"/>
              </a:rPr>
              <a:t> </a:t>
            </a:r>
            <a:r>
              <a:rPr lang="fr-BE" altLang="en-US" sz="3100" dirty="0" err="1">
                <a:cs typeface="Cambria" panose="02040503050406030204" pitchFamily="18" charset="0"/>
              </a:rPr>
              <a:t>requirements</a:t>
            </a:r>
            <a:r>
              <a:rPr lang="fr-BE" altLang="en-US" sz="3100" dirty="0">
                <a:cs typeface="Cambria" panose="02040503050406030204" pitchFamily="18" charset="0"/>
              </a:rPr>
              <a:t> of EN 17210</a:t>
            </a:r>
            <a:endParaRPr lang="en-GB" altLang="en-US" sz="3100" dirty="0">
              <a:cs typeface="Cambria" panose="02040503050406030204" pitchFamily="18" charset="0"/>
            </a:endParaRPr>
          </a:p>
        </p:txBody>
      </p:sp>
      <p:sp>
        <p:nvSpPr>
          <p:cNvPr id="37891" name="Rectangle 3">
            <a:extLst>
              <a:ext uri="{FF2B5EF4-FFF2-40B4-BE49-F238E27FC236}">
                <a16:creationId xmlns:a16="http://schemas.microsoft.com/office/drawing/2014/main" id="{17E2C3B3-C99C-45F4-9C36-55539C25F4DF}"/>
              </a:ext>
            </a:extLst>
          </p:cNvPr>
          <p:cNvSpPr>
            <a:spLocks noGrp="1" noChangeArrowheads="1"/>
          </p:cNvSpPr>
          <p:nvPr>
            <p:ph idx="1"/>
          </p:nvPr>
        </p:nvSpPr>
        <p:spPr>
          <a:xfrm>
            <a:off x="164909" y="1238274"/>
            <a:ext cx="11663937" cy="4381452"/>
          </a:xfrm>
        </p:spPr>
        <p:txBody>
          <a:bodyPr>
            <a:noAutofit/>
          </a:bodyPr>
          <a:lstStyle/>
          <a:p>
            <a:pPr eaLnBrk="1" hangingPunct="1">
              <a:lnSpc>
                <a:spcPct val="100000"/>
              </a:lnSpc>
            </a:pPr>
            <a:r>
              <a:rPr lang="en-GB" altLang="en-US" sz="2400" b="1" dirty="0">
                <a:solidFill>
                  <a:srgbClr val="C00000"/>
                </a:solidFill>
              </a:rPr>
              <a:t>What to assess? </a:t>
            </a:r>
            <a:r>
              <a:rPr lang="en-GB" altLang="en-US" sz="2400" dirty="0"/>
              <a:t>– clauses and functional requirements to be assessed</a:t>
            </a:r>
          </a:p>
          <a:p>
            <a:pPr eaLnBrk="1" hangingPunct="1">
              <a:lnSpc>
                <a:spcPct val="100000"/>
              </a:lnSpc>
            </a:pPr>
            <a:r>
              <a:rPr lang="en-GB" altLang="en-US" sz="2400" b="1" dirty="0">
                <a:solidFill>
                  <a:srgbClr val="C00000"/>
                </a:solidFill>
              </a:rPr>
              <a:t>When to assess?</a:t>
            </a:r>
          </a:p>
          <a:p>
            <a:pPr lvl="1">
              <a:lnSpc>
                <a:spcPct val="100000"/>
              </a:lnSpc>
            </a:pPr>
            <a:r>
              <a:rPr lang="en-GB" altLang="en-US" sz="2400" dirty="0"/>
              <a:t>Inception / feasibility phase</a:t>
            </a:r>
          </a:p>
          <a:p>
            <a:pPr lvl="1">
              <a:lnSpc>
                <a:spcPct val="100000"/>
              </a:lnSpc>
            </a:pPr>
            <a:r>
              <a:rPr lang="en-GB" altLang="en-US" sz="2400" dirty="0"/>
              <a:t>Planning / design phase</a:t>
            </a:r>
          </a:p>
          <a:p>
            <a:pPr lvl="1">
              <a:lnSpc>
                <a:spcPct val="100000"/>
              </a:lnSpc>
            </a:pPr>
            <a:r>
              <a:rPr lang="en-GB" altLang="en-US" sz="2400" dirty="0"/>
              <a:t>Construction phase</a:t>
            </a:r>
          </a:p>
          <a:p>
            <a:pPr lvl="1">
              <a:lnSpc>
                <a:spcPct val="100000"/>
              </a:lnSpc>
            </a:pPr>
            <a:r>
              <a:rPr lang="en-GB" altLang="en-US" sz="2400" dirty="0"/>
              <a:t>post-occupancy phase</a:t>
            </a:r>
          </a:p>
          <a:p>
            <a:pPr eaLnBrk="1" hangingPunct="1">
              <a:lnSpc>
                <a:spcPct val="100000"/>
              </a:lnSpc>
            </a:pPr>
            <a:r>
              <a:rPr lang="en-GB" altLang="en-US" sz="2400" b="1" dirty="0">
                <a:solidFill>
                  <a:srgbClr val="C00000"/>
                </a:solidFill>
              </a:rPr>
              <a:t>How to assess: </a:t>
            </a:r>
            <a:r>
              <a:rPr lang="en-GB" altLang="en-US" sz="2400" dirty="0"/>
              <a:t>different tools (testing, inspection, certification, etc.)</a:t>
            </a:r>
          </a:p>
          <a:p>
            <a:pPr eaLnBrk="1" hangingPunct="1">
              <a:lnSpc>
                <a:spcPct val="100000"/>
              </a:lnSpc>
            </a:pPr>
            <a:r>
              <a:rPr lang="en-GB" altLang="en-US" sz="2400" dirty="0"/>
              <a:t>Provides guidance on the methods used to assess conformity and the stages to assess:</a:t>
            </a:r>
          </a:p>
          <a:p>
            <a:pPr lvl="1" eaLnBrk="1" hangingPunct="1">
              <a:lnSpc>
                <a:spcPct val="100000"/>
              </a:lnSpc>
            </a:pPr>
            <a:r>
              <a:rPr lang="en-GB" altLang="en-US" sz="2400" dirty="0">
                <a:cs typeface="Calibri" panose="020F0502020204030204" pitchFamily="34" charset="0"/>
              </a:rPr>
              <a:t>self-declaration;</a:t>
            </a:r>
          </a:p>
          <a:p>
            <a:pPr lvl="1" eaLnBrk="1" hangingPunct="1">
              <a:lnSpc>
                <a:spcPct val="100000"/>
              </a:lnSpc>
            </a:pPr>
            <a:r>
              <a:rPr lang="en-GB" altLang="en-US" sz="2400" dirty="0">
                <a:cs typeface="Calibri" panose="020F0502020204030204" pitchFamily="34" charset="0"/>
              </a:rPr>
              <a:t>second-party assessment (auditor / user group); or </a:t>
            </a:r>
          </a:p>
          <a:p>
            <a:pPr lvl="1" eaLnBrk="1" hangingPunct="1">
              <a:lnSpc>
                <a:spcPct val="100000"/>
              </a:lnSpc>
            </a:pPr>
            <a:r>
              <a:rPr lang="en-GB" altLang="en-US" sz="2400" dirty="0">
                <a:cs typeface="Calibri" panose="020F0502020204030204" pitchFamily="34" charset="0"/>
              </a:rPr>
              <a:t>third-party certification</a:t>
            </a:r>
          </a:p>
        </p:txBody>
      </p:sp>
      <p:sp>
        <p:nvSpPr>
          <p:cNvPr id="2" name="Slide Number Placeholder 4">
            <a:extLst>
              <a:ext uri="{FF2B5EF4-FFF2-40B4-BE49-F238E27FC236}">
                <a16:creationId xmlns:a16="http://schemas.microsoft.com/office/drawing/2014/main" id="{BD07B59B-B94B-9D6C-E16A-E9F18EED9AAC}"/>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32</a:t>
            </a:fld>
            <a:endParaRPr lang="fr-B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CF03CC5-4BB7-F7AB-4AD9-3A0BA0C8EAAF}"/>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33</a:t>
            </a:fld>
            <a:endParaRPr lang="fr-BE" dirty="0"/>
          </a:p>
        </p:txBody>
      </p:sp>
      <p:sp>
        <p:nvSpPr>
          <p:cNvPr id="2" name="Title 1"/>
          <p:cNvSpPr>
            <a:spLocks noGrp="1"/>
          </p:cNvSpPr>
          <p:nvPr>
            <p:ph type="title"/>
          </p:nvPr>
        </p:nvSpPr>
        <p:spPr>
          <a:xfrm>
            <a:off x="234463" y="365125"/>
            <a:ext cx="11711352" cy="467213"/>
          </a:xfrm>
        </p:spPr>
        <p:txBody>
          <a:bodyPr>
            <a:noAutofit/>
          </a:bodyPr>
          <a:lstStyle/>
          <a:p>
            <a:r>
              <a:rPr lang="fr-BE" altLang="en-US" sz="3400" dirty="0">
                <a:cs typeface="Cambria" panose="02040503050406030204" pitchFamily="18" charset="0"/>
              </a:rPr>
              <a:t>CEN/TR 17622 – Tables to 10.3 </a:t>
            </a:r>
            <a:r>
              <a:rPr lang="fr-BE" altLang="en-US" sz="3400" dirty="0" err="1">
                <a:cs typeface="Cambria" panose="02040503050406030204" pitchFamily="18" charset="0"/>
              </a:rPr>
              <a:t>Handrails</a:t>
            </a:r>
            <a:endParaRPr lang="en-GB" sz="3400" b="1" dirty="0">
              <a:solidFill>
                <a:srgbClr val="0070C0"/>
              </a:solidFill>
            </a:endParaRPr>
          </a:p>
        </p:txBody>
      </p:sp>
      <p:pic>
        <p:nvPicPr>
          <p:cNvPr id="4" name="Grafik 3">
            <a:extLst>
              <a:ext uri="{FF2B5EF4-FFF2-40B4-BE49-F238E27FC236}">
                <a16:creationId xmlns:a16="http://schemas.microsoft.com/office/drawing/2014/main" id="{87D299A1-6EDC-C528-FE82-A9E5DE1D13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955" y="1042361"/>
            <a:ext cx="5517358" cy="3462828"/>
          </a:xfrm>
          <a:prstGeom prst="rect">
            <a:avLst/>
          </a:prstGeom>
        </p:spPr>
      </p:pic>
      <p:pic>
        <p:nvPicPr>
          <p:cNvPr id="8" name="Inhaltsplatzhalter 7">
            <a:extLst>
              <a:ext uri="{FF2B5EF4-FFF2-40B4-BE49-F238E27FC236}">
                <a16:creationId xmlns:a16="http://schemas.microsoft.com/office/drawing/2014/main" id="{FB3141D4-B2B8-49CF-88B5-6FBD6D650B82}"/>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128955" y="1123299"/>
            <a:ext cx="5517750" cy="3458308"/>
          </a:xfrm>
        </p:spPr>
      </p:pic>
      <p:pic>
        <p:nvPicPr>
          <p:cNvPr id="10" name="Grafik 9" descr="Handrails">
            <a:extLst>
              <a:ext uri="{FF2B5EF4-FFF2-40B4-BE49-F238E27FC236}">
                <a16:creationId xmlns:a16="http://schemas.microsoft.com/office/drawing/2014/main" id="{B340D27A-08A5-4817-8B95-4603DEFAED81}"/>
              </a:ext>
            </a:extLst>
          </p:cNvPr>
          <p:cNvPicPr>
            <a:picLocks noChangeAspect="1"/>
          </p:cNvPicPr>
          <p:nvPr/>
        </p:nvPicPr>
        <p:blipFill>
          <a:blip r:embed="rId5"/>
          <a:stretch>
            <a:fillRect/>
          </a:stretch>
        </p:blipFill>
        <p:spPr>
          <a:xfrm>
            <a:off x="128956" y="4715213"/>
            <a:ext cx="5517750" cy="1355617"/>
          </a:xfrm>
          <a:prstGeom prst="rect">
            <a:avLst/>
          </a:prstGeom>
        </p:spPr>
      </p:pic>
      <p:pic>
        <p:nvPicPr>
          <p:cNvPr id="12" name="Grafik 11" descr="Handrails continued.. ">
            <a:extLst>
              <a:ext uri="{FF2B5EF4-FFF2-40B4-BE49-F238E27FC236}">
                <a16:creationId xmlns:a16="http://schemas.microsoft.com/office/drawing/2014/main" id="{F29D83D2-FB45-45BC-8815-339F969F667F}"/>
              </a:ext>
            </a:extLst>
          </p:cNvPr>
          <p:cNvPicPr>
            <a:picLocks noChangeAspect="1"/>
          </p:cNvPicPr>
          <p:nvPr/>
        </p:nvPicPr>
        <p:blipFill>
          <a:blip r:embed="rId6"/>
          <a:stretch>
            <a:fillRect/>
          </a:stretch>
        </p:blipFill>
        <p:spPr>
          <a:xfrm>
            <a:off x="5941850" y="1123298"/>
            <a:ext cx="6003966" cy="4947531"/>
          </a:xfrm>
          <a:prstGeom prst="rect">
            <a:avLst/>
          </a:prstGeom>
        </p:spPr>
      </p:pic>
    </p:spTree>
    <p:extLst>
      <p:ext uri="{BB962C8B-B14F-4D97-AF65-F5344CB8AC3E}">
        <p14:creationId xmlns:p14="http://schemas.microsoft.com/office/powerpoint/2010/main" val="3734696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07" y="416970"/>
            <a:ext cx="5279408" cy="1128068"/>
          </a:xfrm>
        </p:spPr>
        <p:txBody>
          <a:bodyPr anchor="ctr">
            <a:normAutofit/>
          </a:bodyPr>
          <a:lstStyle/>
          <a:p>
            <a:r>
              <a:rPr lang="en-BE" sz="4000" dirty="0"/>
              <a:t>Q&amp;As</a:t>
            </a:r>
            <a:endParaRPr lang="en-GB" sz="4000" b="1" dirty="0"/>
          </a:p>
        </p:txBody>
      </p:sp>
      <p:sp>
        <p:nvSpPr>
          <p:cNvPr id="3" name="Content Placeholder 2"/>
          <p:cNvSpPr>
            <a:spLocks noGrp="1"/>
          </p:cNvSpPr>
          <p:nvPr>
            <p:ph idx="1"/>
          </p:nvPr>
        </p:nvSpPr>
        <p:spPr>
          <a:xfrm>
            <a:off x="355195" y="2330505"/>
            <a:ext cx="7480510" cy="4098561"/>
          </a:xfrm>
        </p:spPr>
        <p:txBody>
          <a:bodyPr anchor="ctr">
            <a:normAutofit/>
          </a:bodyPr>
          <a:lstStyle/>
          <a:p>
            <a:r>
              <a:rPr lang="en-GB" dirty="0"/>
              <a:t>Thank you for your attention!</a:t>
            </a:r>
            <a:br>
              <a:rPr lang="en-GB" dirty="0"/>
            </a:br>
            <a:endParaRPr lang="en-GB" dirty="0"/>
          </a:p>
          <a:p>
            <a:r>
              <a:rPr lang="en-GB" dirty="0"/>
              <a:t>Please type or ask your questions!</a:t>
            </a:r>
            <a:br>
              <a:rPr lang="en-GB" dirty="0"/>
            </a:br>
            <a:endParaRPr lang="en-GB" dirty="0"/>
          </a:p>
          <a:p>
            <a:r>
              <a:rPr lang="en-GB" dirty="0"/>
              <a:t>Have you already experiences with the use and application of EN 17210?</a:t>
            </a:r>
            <a:endParaRPr lang="en-GB" sz="2000" dirty="0"/>
          </a:p>
        </p:txBody>
      </p:sp>
      <p:pic>
        <p:nvPicPr>
          <p:cNvPr id="5" name="Picture 4">
            <a:extLst>
              <a:ext uri="{FF2B5EF4-FFF2-40B4-BE49-F238E27FC236}">
                <a16:creationId xmlns:a16="http://schemas.microsoft.com/office/drawing/2014/main" id="{EED3190F-2018-4EE9-8EFA-CD381AB4BD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4929" y="428934"/>
            <a:ext cx="3773416" cy="2518756"/>
          </a:xfrm>
          <a:prstGeom prst="rect">
            <a:avLst/>
          </a:prstGeom>
        </p:spPr>
      </p:pic>
      <p:pic>
        <p:nvPicPr>
          <p:cNvPr id="7" name="Picture 6" descr="EDF logo">
            <a:extLst>
              <a:ext uri="{FF2B5EF4-FFF2-40B4-BE49-F238E27FC236}">
                <a16:creationId xmlns:a16="http://schemas.microsoft.com/office/drawing/2014/main" id="{B7FFFC1F-4D63-44B2-9CDF-2E44BC8F6802}"/>
              </a:ext>
            </a:extLst>
          </p:cNvPr>
          <p:cNvPicPr>
            <a:picLocks noChangeAspect="1"/>
          </p:cNvPicPr>
          <p:nvPr/>
        </p:nvPicPr>
        <p:blipFill>
          <a:blip r:embed="rId4"/>
          <a:stretch>
            <a:fillRect/>
          </a:stretch>
        </p:blipFill>
        <p:spPr>
          <a:xfrm>
            <a:off x="7779278" y="3224284"/>
            <a:ext cx="2025955" cy="2518756"/>
          </a:xfrm>
          <a:prstGeom prst="rect">
            <a:avLst/>
          </a:prstGeom>
        </p:spPr>
      </p:pic>
      <p:sp>
        <p:nvSpPr>
          <p:cNvPr id="4" name="Slide Number Placeholder 4">
            <a:extLst>
              <a:ext uri="{FF2B5EF4-FFF2-40B4-BE49-F238E27FC236}">
                <a16:creationId xmlns:a16="http://schemas.microsoft.com/office/drawing/2014/main" id="{B1277E61-58B6-EB38-19A4-307C10ABCED5}"/>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34</a:t>
            </a:fld>
            <a:endParaRPr lang="fr-BE" dirty="0"/>
          </a:p>
        </p:txBody>
      </p:sp>
    </p:spTree>
    <p:extLst>
      <p:ext uri="{BB962C8B-B14F-4D97-AF65-F5344CB8AC3E}">
        <p14:creationId xmlns:p14="http://schemas.microsoft.com/office/powerpoint/2010/main" val="2184788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D2F5F-75F4-4424-96C2-0E37C6AB90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79" y="435491"/>
            <a:ext cx="2336205" cy="1559418"/>
          </a:xfrm>
          <a:prstGeom prst="rect">
            <a:avLst/>
          </a:prstGeom>
        </p:spPr>
      </p:pic>
      <p:pic>
        <p:nvPicPr>
          <p:cNvPr id="7" name="Content Placeholder 6">
            <a:extLst>
              <a:ext uri="{FF2B5EF4-FFF2-40B4-BE49-F238E27FC236}">
                <a16:creationId xmlns:a16="http://schemas.microsoft.com/office/drawing/2014/main" id="{7AEF53E8-2BCE-4E92-AAE8-45A007907185}"/>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1129816" y="3875314"/>
            <a:ext cx="2142937" cy="2670429"/>
          </a:xfrm>
          <a:prstGeom prst="rect">
            <a:avLst/>
          </a:prstGeom>
        </p:spPr>
      </p:pic>
      <p:sp>
        <p:nvSpPr>
          <p:cNvPr id="6" name="Content Placeholder 5"/>
          <p:cNvSpPr>
            <a:spLocks noGrp="1"/>
          </p:cNvSpPr>
          <p:nvPr>
            <p:ph type="title" idx="4294967295"/>
          </p:nvPr>
        </p:nvSpPr>
        <p:spPr>
          <a:xfrm>
            <a:off x="4846483" y="817794"/>
            <a:ext cx="5904089" cy="4376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3200" b="1" i="0" u="none" strike="noStrike" kern="1200" cap="none" spc="0" normalizeH="0" baseline="0" noProof="0" dirty="0">
                <a:ln>
                  <a:noFill/>
                </a:ln>
                <a:solidFill>
                  <a:srgbClr val="000000"/>
                </a:solidFill>
                <a:effectLst/>
                <a:uLnTx/>
                <a:uFillTx/>
                <a:latin typeface="+mn-lt"/>
                <a:ea typeface="+mn-ea"/>
                <a:cs typeface="+mn-cs"/>
              </a:rPr>
              <a:t> </a:t>
            </a:r>
            <a:endParaRPr kumimoji="0" lang="en-BE" sz="3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Part 2 </a:t>
            </a:r>
            <a:endParaRPr kumimoji="0" lang="en-BE" sz="3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BE" sz="3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The EN 81-70 on accessibility of lifts for persons with disabilities </a:t>
            </a:r>
            <a:endParaRPr kumimoji="0" lang="en-BE" sz="3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BE" sz="3200" b="0" i="0" u="none" strike="noStrike" kern="1200" cap="none" spc="0" normalizeH="0" baseline="0" noProof="0" dirty="0">
              <a:ln>
                <a:noFill/>
              </a:ln>
              <a:solidFill>
                <a:srgbClr val="000000"/>
              </a:solidFill>
              <a:effectLst/>
              <a:uLnTx/>
              <a:uFillTx/>
              <a:latin typeface="+mn-lt"/>
              <a:ea typeface="+mn-ea"/>
              <a:cs typeface="+mn-cs"/>
            </a:endParaRPr>
          </a:p>
        </p:txBody>
      </p:sp>
      <p:pic>
        <p:nvPicPr>
          <p:cNvPr id="2" name="Picture 1" descr="Isabella T. Steffan&#10;info@studiosteffan.it&#10;">
            <a:extLst>
              <a:ext uri="{FF2B5EF4-FFF2-40B4-BE49-F238E27FC236}">
                <a16:creationId xmlns:a16="http://schemas.microsoft.com/office/drawing/2014/main" id="{5A76237D-CF41-4A4B-CAFC-C961279D44C3}"/>
              </a:ext>
            </a:extLst>
          </p:cNvPr>
          <p:cNvPicPr>
            <a:picLocks noChangeAspect="1"/>
          </p:cNvPicPr>
          <p:nvPr/>
        </p:nvPicPr>
        <p:blipFill>
          <a:blip r:embed="rId5"/>
          <a:stretch>
            <a:fillRect/>
          </a:stretch>
        </p:blipFill>
        <p:spPr>
          <a:xfrm>
            <a:off x="6641757" y="4789867"/>
            <a:ext cx="2969009" cy="841321"/>
          </a:xfrm>
          <a:prstGeom prst="rect">
            <a:avLst/>
          </a:prstGeom>
        </p:spPr>
      </p:pic>
      <p:sp>
        <p:nvSpPr>
          <p:cNvPr id="3" name="Slide Number Placeholder 4">
            <a:extLst>
              <a:ext uri="{FF2B5EF4-FFF2-40B4-BE49-F238E27FC236}">
                <a16:creationId xmlns:a16="http://schemas.microsoft.com/office/drawing/2014/main" id="{2F554141-0948-A8D3-EB21-5222712CA40C}"/>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35</a:t>
            </a:fld>
            <a:endParaRPr lang="fr-BE" dirty="0"/>
          </a:p>
        </p:txBody>
      </p:sp>
    </p:spTree>
    <p:extLst>
      <p:ext uri="{BB962C8B-B14F-4D97-AF65-F5344CB8AC3E}">
        <p14:creationId xmlns:p14="http://schemas.microsoft.com/office/powerpoint/2010/main" val="428790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 uri="{C183D7F6-B498-43B3-948B-1728B52AA6E4}">
                <adec:decorative xmlns:adec="http://schemas.microsoft.com/office/drawing/2017/decorative" val="0"/>
              </a:ext>
            </a:extLst>
          </p:cNvPr>
          <p:cNvSpPr>
            <a:spLocks noGrp="1"/>
          </p:cNvSpPr>
          <p:nvPr>
            <p:ph type="sldNum" sz="quarter" idx="12"/>
          </p:nvPr>
        </p:nvSpPr>
        <p:spPr/>
        <p:txBody>
          <a:bodyPr/>
          <a:lstStyle/>
          <a:p>
            <a:fld id="{3DD31EBF-2A25-4BB3-B9EF-9E6013DD3497}" type="slidenum">
              <a:rPr lang="en-GB" smtClean="0"/>
              <a:pPr/>
              <a:t>36</a:t>
            </a:fld>
            <a:endParaRPr lang="en-GB" dirty="0"/>
          </a:p>
        </p:txBody>
      </p:sp>
      <p:sp>
        <p:nvSpPr>
          <p:cNvPr id="8" name="ZoneTexte 5">
            <a:extLst>
              <a:ext uri="{FF2B5EF4-FFF2-40B4-BE49-F238E27FC236}">
                <a16:creationId xmlns:a16="http://schemas.microsoft.com/office/drawing/2014/main" id="{5140C22E-6D51-EDAC-9911-1F374A6FE814}"/>
              </a:ext>
              <a:ext uri="{C183D7F6-B498-43B3-948B-1728B52AA6E4}">
                <adec:decorative xmlns:adec="http://schemas.microsoft.com/office/drawing/2017/decorative" val="0"/>
              </a:ext>
            </a:extLst>
          </p:cNvPr>
          <p:cNvSpPr txBox="1">
            <a:spLocks noGrp="1"/>
          </p:cNvSpPr>
          <p:nvPr>
            <p:ph type="title" idx="4294967295"/>
          </p:nvPr>
        </p:nvSpPr>
        <p:spPr>
          <a:xfrm>
            <a:off x="450905" y="226396"/>
            <a:ext cx="10206786"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What is going on</a:t>
            </a:r>
          </a:p>
        </p:txBody>
      </p:sp>
      <p:sp>
        <p:nvSpPr>
          <p:cNvPr id="5" name="ZoneTexte 11">
            <a:extLst>
              <a:ext uri="{FF2B5EF4-FFF2-40B4-BE49-F238E27FC236}">
                <a16:creationId xmlns:a16="http://schemas.microsoft.com/office/drawing/2014/main" id="{2926A543-23D3-4BFB-BCFB-7972BF4CA732}"/>
              </a:ext>
              <a:ext uri="{C183D7F6-B498-43B3-948B-1728B52AA6E4}">
                <adec:decorative xmlns:adec="http://schemas.microsoft.com/office/drawing/2017/decorative" val="0"/>
              </a:ext>
            </a:extLst>
          </p:cNvPr>
          <p:cNvSpPr txBox="1"/>
          <p:nvPr/>
        </p:nvSpPr>
        <p:spPr>
          <a:xfrm>
            <a:off x="450905" y="979203"/>
            <a:ext cx="11290190" cy="5968044"/>
          </a:xfrm>
          <a:prstGeom prst="rect">
            <a:avLst/>
          </a:prstGeom>
          <a:noFill/>
        </p:spPr>
        <p:txBody>
          <a:bodyPr wrap="square" rtlCol="0">
            <a:spAutoFit/>
          </a:bodyPr>
          <a:lstStyle/>
          <a:p>
            <a:r>
              <a:rPr lang="en-GB" sz="2600" dirty="0">
                <a:effectLst/>
                <a:latin typeface="Verdana" panose="020B0604030504040204" pitchFamily="34" charset="0"/>
                <a:ea typeface="Verdana" panose="020B0604030504040204" pitchFamily="34" charset="0"/>
                <a:cs typeface="Arial" panose="020B0604020202020204" pitchFamily="34" charset="0"/>
              </a:rPr>
              <a:t> </a:t>
            </a:r>
            <a:endParaRPr lang="it-IT" sz="2600" b="1" dirty="0">
              <a:effectLst/>
              <a:latin typeface="Verdana" panose="020B0604030504040204" pitchFamily="34" charset="0"/>
              <a:ea typeface="Verdana" panose="020B0604030504040204" pitchFamily="34" charset="0"/>
            </a:endParaRPr>
          </a:p>
          <a:p>
            <a:pPr marL="285750" indent="-285750">
              <a:lnSpc>
                <a:spcPct val="115000"/>
              </a:lnSpc>
              <a:buFont typeface="Arial" panose="020B0604020202020204" pitchFamily="34" charset="0"/>
              <a:buChar char="•"/>
            </a:pPr>
            <a:r>
              <a:rPr lang="en-GB" sz="2600" b="1" dirty="0">
                <a:latin typeface="Verdana" panose="020B0604030504040204" pitchFamily="34" charset="0"/>
                <a:ea typeface="Verdana" panose="020B0604030504040204" pitchFamily="34" charset="0"/>
              </a:rPr>
              <a:t>EN 81-70 </a:t>
            </a:r>
            <a:r>
              <a:rPr lang="en-GB" sz="2600" dirty="0">
                <a:latin typeface="Verdana" panose="020B0604030504040204" pitchFamily="34" charset="0"/>
                <a:ea typeface="Verdana" panose="020B0604030504040204" pitchFamily="34" charset="0"/>
              </a:rPr>
              <a:t>solving the ANEC appeal has been approved, and edited in 2022 with Amendment A1 (visual contrast). WG 7 is now discussing the technical revision of EN 81-70, also requested by ANEC. </a:t>
            </a:r>
          </a:p>
          <a:p>
            <a:pPr marL="285750" indent="-285750">
              <a:lnSpc>
                <a:spcPct val="115000"/>
              </a:lnSpc>
              <a:buFont typeface="Arial" panose="020B0604020202020204" pitchFamily="34" charset="0"/>
              <a:buChar char="•"/>
            </a:pPr>
            <a:r>
              <a:rPr lang="en-GB" sz="2600" b="1" dirty="0">
                <a:effectLst/>
                <a:latin typeface="Verdana" panose="020B0604030504040204" pitchFamily="34" charset="0"/>
                <a:ea typeface="Verdana" panose="020B0604030504040204" pitchFamily="34" charset="0"/>
                <a:cs typeface="Verdana" panose="020B0604030504040204" pitchFamily="34" charset="0"/>
              </a:rPr>
              <a:t>The convenor - </a:t>
            </a:r>
            <a:r>
              <a:rPr lang="en-GB" sz="2600" dirty="0" err="1">
                <a:effectLst/>
                <a:latin typeface="Verdana" panose="020B0604030504040204" pitchFamily="34" charset="0"/>
                <a:ea typeface="Verdana" panose="020B0604030504040204" pitchFamily="34" charset="0"/>
                <a:cs typeface="Verdana" panose="020B0604030504040204" pitchFamily="34" charset="0"/>
              </a:rPr>
              <a:t>Dr.</a:t>
            </a:r>
            <a:r>
              <a:rPr lang="en-GB" sz="2600" dirty="0">
                <a:effectLst/>
                <a:latin typeface="Verdana" panose="020B0604030504040204" pitchFamily="34" charset="0"/>
                <a:ea typeface="Verdana" panose="020B0604030504040204" pitchFamily="34" charset="0"/>
                <a:cs typeface="Verdana" panose="020B0604030504040204" pitchFamily="34" charset="0"/>
              </a:rPr>
              <a:t> Gerhard </a:t>
            </a:r>
            <a:r>
              <a:rPr lang="en-GB" sz="2600" dirty="0" err="1">
                <a:effectLst/>
                <a:latin typeface="Verdana" panose="020B0604030504040204" pitchFamily="34" charset="0"/>
                <a:ea typeface="Verdana" panose="020B0604030504040204" pitchFamily="34" charset="0"/>
                <a:cs typeface="Verdana" panose="020B0604030504040204" pitchFamily="34" charset="0"/>
              </a:rPr>
              <a:t>Schiffner</a:t>
            </a:r>
            <a:r>
              <a:rPr lang="en-GB" sz="2600" dirty="0">
                <a:effectLst/>
                <a:latin typeface="Verdana" panose="020B0604030504040204" pitchFamily="34" charset="0"/>
                <a:ea typeface="Verdana" panose="020B0604030504040204" pitchFamily="34" charset="0"/>
                <a:cs typeface="Verdana" panose="020B0604030504040204" pitchFamily="34" charset="0"/>
              </a:rPr>
              <a:t> retired and resigned for convenorship at the  plenary meeting 1-2 December 2021. </a:t>
            </a:r>
            <a:r>
              <a:rPr lang="en-GB" sz="2600" dirty="0">
                <a:latin typeface="Verdana" panose="020B0604030504040204" pitchFamily="34" charset="0"/>
                <a:ea typeface="Verdana" panose="020B0604030504040204" pitchFamily="34" charset="0"/>
              </a:rPr>
              <a:t>The new convenor is </a:t>
            </a:r>
            <a:r>
              <a:rPr lang="en-GB" sz="2600" dirty="0">
                <a:effectLst/>
                <a:latin typeface="Verdana" panose="020B0604030504040204" pitchFamily="34" charset="0"/>
                <a:ea typeface="Verdana" panose="020B0604030504040204" pitchFamily="34" charset="0"/>
                <a:cs typeface="Verdana" panose="020B0604030504040204" pitchFamily="34" charset="0"/>
              </a:rPr>
              <a:t>Faruk Osmanbasic (first meeting 4-5 April 2022). GS</a:t>
            </a:r>
            <a:r>
              <a:rPr lang="en-GB" sz="2600" dirty="0">
                <a:latin typeface="Verdana" panose="020B0604030504040204" pitchFamily="34" charset="0"/>
                <a:ea typeface="Verdana" panose="020B0604030504040204" pitchFamily="34" charset="0"/>
              </a:rPr>
              <a:t> is still available as interim convenor to finalize the Amendment A1. </a:t>
            </a:r>
            <a:endParaRPr lang="en-GB" sz="26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15000"/>
              </a:lnSpc>
              <a:buFont typeface="Arial" panose="020B0604020202020204" pitchFamily="34" charset="0"/>
              <a:buChar char="•"/>
            </a:pPr>
            <a:r>
              <a:rPr lang="en-GB" sz="2600" b="1" dirty="0">
                <a:effectLst/>
                <a:latin typeface="Verdana" panose="020B0604030504040204" pitchFamily="34" charset="0"/>
                <a:ea typeface="Verdana" panose="020B0604030504040204" pitchFamily="34" charset="0"/>
                <a:cs typeface="Verdana" panose="020B0604030504040204" pitchFamily="34" charset="0"/>
              </a:rPr>
              <a:t>The secretary - </a:t>
            </a:r>
            <a:r>
              <a:rPr lang="en-GB" sz="2600" dirty="0">
                <a:effectLst/>
                <a:latin typeface="Verdana" panose="020B0604030504040204" pitchFamily="34" charset="0"/>
                <a:ea typeface="Verdana" panose="020B0604030504040204" pitchFamily="34" charset="0"/>
                <a:cs typeface="Verdana" panose="020B0604030504040204" pitchFamily="34" charset="0"/>
              </a:rPr>
              <a:t>Dieter Unger changed the department within VDMA, his successor is Maurizio Ritzer. </a:t>
            </a:r>
          </a:p>
          <a:p>
            <a:pPr>
              <a:lnSpc>
                <a:spcPct val="115000"/>
              </a:lnSpc>
            </a:pPr>
            <a:r>
              <a:rPr lang="en-GB" sz="2600" dirty="0">
                <a:effectLst/>
                <a:latin typeface="Verdana" panose="020B0604030504040204" pitchFamily="34" charset="0"/>
                <a:ea typeface="Verdana" panose="020B0604030504040204" pitchFamily="34" charset="0"/>
                <a:cs typeface="Verdana" panose="020B0604030504040204" pitchFamily="34" charset="0"/>
              </a:rPr>
              <a:t> </a:t>
            </a:r>
            <a:endParaRPr lang="it-IT" sz="2600" dirty="0">
              <a:highlight>
                <a:srgbClr val="00FFFF"/>
              </a:highlight>
              <a:latin typeface="Verdana" panose="020B0604030504040204" pitchFamily="34" charset="0"/>
              <a:ea typeface="Verdana" panose="020B0604030504040204" pitchFamily="34" charset="0"/>
              <a:cs typeface="Open Sans" panose="020B0606030504020204" pitchFamily="34" charset="0"/>
            </a:endParaRPr>
          </a:p>
        </p:txBody>
      </p:sp>
    </p:spTree>
    <p:extLst>
      <p:ext uri="{BB962C8B-B14F-4D97-AF65-F5344CB8AC3E}">
        <p14:creationId xmlns:p14="http://schemas.microsoft.com/office/powerpoint/2010/main" val="1121979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pPr/>
              <a:t>37</a:t>
            </a:fld>
            <a:endParaRPr lang="en-GB"/>
          </a:p>
        </p:txBody>
      </p:sp>
      <p:sp>
        <p:nvSpPr>
          <p:cNvPr id="7" name="ZoneTexte 5">
            <a:extLst>
              <a:ext uri="{FF2B5EF4-FFF2-40B4-BE49-F238E27FC236}">
                <a16:creationId xmlns:a16="http://schemas.microsoft.com/office/drawing/2014/main" id="{BC10B1D2-E0DC-4818-AC0B-67B5A72ADA12}"/>
              </a:ext>
            </a:extLst>
          </p:cNvPr>
          <p:cNvSpPr txBox="1">
            <a:spLocks noGrp="1"/>
          </p:cNvSpPr>
          <p:nvPr>
            <p:ph type="title" idx="4294967295"/>
          </p:nvPr>
        </p:nvSpPr>
        <p:spPr>
          <a:xfrm>
            <a:off x="379445" y="251326"/>
            <a:ext cx="10756932"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 Visual Contrast</a:t>
            </a:r>
            <a:endParaRPr kumimoji="0" lang="en-GB" alt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5" name="ZoneTexte 11">
            <a:extLst>
              <a:ext uri="{FF2B5EF4-FFF2-40B4-BE49-F238E27FC236}">
                <a16:creationId xmlns:a16="http://schemas.microsoft.com/office/drawing/2014/main" id="{2926A543-23D3-4BFB-BCFB-7972BF4CA732}"/>
              </a:ext>
            </a:extLst>
          </p:cNvPr>
          <p:cNvSpPr txBox="1"/>
          <p:nvPr/>
        </p:nvSpPr>
        <p:spPr>
          <a:xfrm>
            <a:off x="379445" y="1451655"/>
            <a:ext cx="11047776" cy="5428987"/>
          </a:xfrm>
          <a:prstGeom prst="rect">
            <a:avLst/>
          </a:prstGeom>
          <a:noFill/>
        </p:spPr>
        <p:txBody>
          <a:bodyPr wrap="square" rtlCol="0">
            <a:spAutoFit/>
          </a:bodyPr>
          <a:lstStyle/>
          <a:p>
            <a:pPr algn="just">
              <a:lnSpc>
                <a:spcPct val="115000"/>
              </a:lnSpc>
            </a:pPr>
            <a:r>
              <a:rPr lang="en-GB" sz="2800" dirty="0">
                <a:latin typeface="Verdana" panose="020B0604030504040204" pitchFamily="34" charset="0"/>
                <a:ea typeface="Verdana" panose="020B0604030504040204" pitchFamily="34" charset="0"/>
                <a:cs typeface="Times New Roman" panose="02020603050405020304" pitchFamily="18" charset="0"/>
              </a:rPr>
              <a:t>It may be helpful to consider the revised clause on “visual contrast” in the main standards on accessibility and usability on the built environment:</a:t>
            </a:r>
          </a:p>
          <a:p>
            <a:endParaRPr lang="en-GB" sz="2800" dirty="0">
              <a:effectLst/>
              <a:latin typeface="Verdana" panose="020B0604030504040204" pitchFamily="34" charset="0"/>
              <a:ea typeface="Verdana" panose="020B0604030504040204" pitchFamily="34" charset="0"/>
            </a:endParaRPr>
          </a:p>
          <a:p>
            <a:pPr algn="just">
              <a:lnSpc>
                <a:spcPct val="115000"/>
              </a:lnSpc>
            </a:pPr>
            <a:r>
              <a:rPr lang="en-GB" sz="28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ISO 21542:2021 </a:t>
            </a:r>
            <a:r>
              <a:rPr lang="en-GB" sz="2800" dirty="0">
                <a:effectLst/>
                <a:latin typeface="Verdana" panose="020B0604030504040204" pitchFamily="34" charset="0"/>
                <a:ea typeface="Verdana" panose="020B0604030504040204" pitchFamily="34" charset="0"/>
                <a:cs typeface="Times New Roman" panose="02020603050405020304" pitchFamily="18" charset="0"/>
              </a:rPr>
              <a:t>“</a:t>
            </a:r>
            <a:r>
              <a:rPr lang="en-GB" sz="2800" i="1" dirty="0">
                <a:effectLst/>
                <a:latin typeface="Verdana" panose="020B0604030504040204" pitchFamily="34" charset="0"/>
                <a:ea typeface="Verdana" panose="020B0604030504040204" pitchFamily="34" charset="0"/>
                <a:cs typeface="Times New Roman" panose="02020603050405020304" pitchFamily="18" charset="0"/>
              </a:rPr>
              <a:t>Building construction. Accessibility and usability of the built environment” </a:t>
            </a:r>
            <a:r>
              <a:rPr lang="en-GB" sz="2800" dirty="0">
                <a:effectLst/>
                <a:latin typeface="Verdana" panose="020B0604030504040204" pitchFamily="34" charset="0"/>
                <a:ea typeface="Verdana" panose="020B0604030504040204" pitchFamily="34" charset="0"/>
                <a:cs typeface="Times New Roman" panose="02020603050405020304" pitchFamily="18" charset="0"/>
              </a:rPr>
              <a:t>uses the </a:t>
            </a:r>
            <a:r>
              <a:rPr lang="en-GB" sz="2800" u="sng" dirty="0">
                <a:effectLst/>
                <a:latin typeface="Verdana" panose="020B0604030504040204" pitchFamily="34" charset="0"/>
                <a:ea typeface="Verdana" panose="020B0604030504040204" pitchFamily="34" charset="0"/>
                <a:cs typeface="Times New Roman" panose="02020603050405020304" pitchFamily="18" charset="0"/>
              </a:rPr>
              <a:t>Michelson formula </a:t>
            </a:r>
            <a:r>
              <a:rPr lang="en-GB" sz="2800" dirty="0">
                <a:effectLst/>
                <a:latin typeface="Verdana" panose="020B0604030504040204" pitchFamily="34" charset="0"/>
                <a:ea typeface="Verdana" panose="020B0604030504040204" pitchFamily="34" charset="0"/>
                <a:cs typeface="Times New Roman" panose="02020603050405020304" pitchFamily="18" charset="0"/>
              </a:rPr>
              <a:t>or the Weber formula (while the previous </a:t>
            </a:r>
            <a:br>
              <a:rPr lang="en-GB" sz="2800" dirty="0">
                <a:effectLst/>
                <a:latin typeface="Verdana" panose="020B0604030504040204" pitchFamily="34" charset="0"/>
                <a:ea typeface="Verdana" panose="020B0604030504040204" pitchFamily="34" charset="0"/>
                <a:cs typeface="Times New Roman" panose="02020603050405020304" pitchFamily="18" charset="0"/>
              </a:rPr>
            </a:br>
            <a:r>
              <a:rPr lang="en-GB" sz="2800" dirty="0">
                <a:effectLst/>
                <a:latin typeface="Verdana" panose="020B0604030504040204" pitchFamily="34" charset="0"/>
                <a:ea typeface="Verdana" panose="020B0604030504040204" pitchFamily="34" charset="0"/>
                <a:cs typeface="Times New Roman" panose="02020603050405020304" pitchFamily="18" charset="0"/>
              </a:rPr>
              <a:t>ISO 21542:2011 described also </a:t>
            </a:r>
            <a:r>
              <a:rPr lang="en-GB" sz="2800" i="1" dirty="0">
                <a:effectLst/>
                <a:latin typeface="Verdana" panose="020B0604030504040204" pitchFamily="34" charset="0"/>
                <a:ea typeface="Verdana" panose="020B0604030504040204" pitchFamily="34" charset="0"/>
                <a:cs typeface="Times New Roman" panose="02020603050405020304" pitchFamily="18" charset="0"/>
              </a:rPr>
              <a:t>LRV</a:t>
            </a:r>
            <a:r>
              <a:rPr lang="en-GB" sz="2800" dirty="0">
                <a:effectLst/>
                <a:latin typeface="Verdana" panose="020B0604030504040204" pitchFamily="34" charset="0"/>
                <a:ea typeface="Verdana" panose="020B0604030504040204" pitchFamily="34" charset="0"/>
                <a:cs typeface="Times New Roman" panose="02020603050405020304" pitchFamily="18" charset="0"/>
              </a:rPr>
              <a:t> differences and </a:t>
            </a:r>
            <a:r>
              <a:rPr lang="en-GB" sz="2800" dirty="0" err="1">
                <a:effectLst/>
                <a:latin typeface="Verdana" panose="020B0604030504040204" pitchFamily="34" charset="0"/>
                <a:ea typeface="Verdana" panose="020B0604030504040204" pitchFamily="34" charset="0"/>
                <a:cs typeface="Times New Roman" panose="02020603050405020304" pitchFamily="18" charset="0"/>
              </a:rPr>
              <a:t>Sapolinski</a:t>
            </a:r>
            <a:r>
              <a:rPr lang="en-GB" sz="2800" dirty="0">
                <a:effectLst/>
                <a:latin typeface="Verdana" panose="020B0604030504040204" pitchFamily="34" charset="0"/>
                <a:ea typeface="Verdana" panose="020B0604030504040204" pitchFamily="34" charset="0"/>
                <a:cs typeface="Times New Roman" panose="02020603050405020304" pitchFamily="18" charset="0"/>
              </a:rPr>
              <a:t> formula, as considered the four most commonly used throughout the world). </a:t>
            </a:r>
          </a:p>
          <a:p>
            <a:pPr algn="just">
              <a:lnSpc>
                <a:spcPct val="115000"/>
              </a:lnSpc>
            </a:pPr>
            <a:endParaRPr lang="en-GB" sz="28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87052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pPr/>
              <a:t>38</a:t>
            </a:fld>
            <a:endParaRPr lang="en-GB"/>
          </a:p>
        </p:txBody>
      </p:sp>
      <p:sp>
        <p:nvSpPr>
          <p:cNvPr id="7" name="ZoneTexte 5">
            <a:extLst>
              <a:ext uri="{FF2B5EF4-FFF2-40B4-BE49-F238E27FC236}">
                <a16:creationId xmlns:a16="http://schemas.microsoft.com/office/drawing/2014/main" id="{BC10B1D2-E0DC-4818-AC0B-67B5A72ADA12}"/>
              </a:ext>
            </a:extLst>
          </p:cNvPr>
          <p:cNvSpPr txBox="1">
            <a:spLocks noGrp="1"/>
          </p:cNvSpPr>
          <p:nvPr>
            <p:ph type="title" idx="4294967295"/>
          </p:nvPr>
        </p:nvSpPr>
        <p:spPr>
          <a:xfrm>
            <a:off x="379445" y="950882"/>
            <a:ext cx="10756932"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 Visual Contrast</a:t>
            </a:r>
            <a:endParaRPr kumimoji="0" lang="en-GB" alt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5" name="ZoneTexte 11">
            <a:extLst>
              <a:ext uri="{FF2B5EF4-FFF2-40B4-BE49-F238E27FC236}">
                <a16:creationId xmlns:a16="http://schemas.microsoft.com/office/drawing/2014/main" id="{2926A543-23D3-4BFB-BCFB-7972BF4CA732}"/>
              </a:ext>
            </a:extLst>
          </p:cNvPr>
          <p:cNvSpPr txBox="1"/>
          <p:nvPr/>
        </p:nvSpPr>
        <p:spPr>
          <a:xfrm>
            <a:off x="379445" y="1974169"/>
            <a:ext cx="11047776" cy="2520498"/>
          </a:xfrm>
          <a:prstGeom prst="rect">
            <a:avLst/>
          </a:prstGeom>
          <a:noFill/>
        </p:spPr>
        <p:txBody>
          <a:bodyPr wrap="square" rtlCol="0">
            <a:spAutoFit/>
          </a:bodyPr>
          <a:lstStyle/>
          <a:p>
            <a:pPr algn="just">
              <a:lnSpc>
                <a:spcPct val="115000"/>
              </a:lnSpc>
            </a:pPr>
            <a:endParaRPr lang="en-GB" sz="28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pPr>
            <a:endParaRPr lang="en-GB" sz="2800" b="1"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pPr>
            <a:r>
              <a:rPr lang="en-GB" sz="2800" dirty="0">
                <a:effectLst/>
                <a:latin typeface="Verdana" panose="020B0604030504040204" pitchFamily="34" charset="0"/>
                <a:ea typeface="Verdana" panose="020B0604030504040204" pitchFamily="34" charset="0"/>
                <a:cs typeface="Times New Roman" panose="02020603050405020304" pitchFamily="18" charset="0"/>
              </a:rPr>
              <a:t>For</a:t>
            </a:r>
            <a:r>
              <a:rPr lang="en-GB" sz="2800" b="1" dirty="0">
                <a:effectLst/>
                <a:latin typeface="Verdana" panose="020B0604030504040204" pitchFamily="34" charset="0"/>
                <a:ea typeface="Verdana" panose="020B0604030504040204" pitchFamily="34" charset="0"/>
                <a:cs typeface="Times New Roman" panose="02020603050405020304" pitchFamily="18" charset="0"/>
              </a:rPr>
              <a:t> push buttons on lifts, it will require a luminance contrast of </a:t>
            </a:r>
            <a:r>
              <a:rPr lang="en-GB" sz="2800" b="1" i="1" dirty="0">
                <a:effectLst/>
                <a:latin typeface="Verdana" panose="020B0604030504040204" pitchFamily="34" charset="0"/>
                <a:ea typeface="Verdana" panose="020B0604030504040204" pitchFamily="34" charset="0"/>
                <a:cs typeface="Times New Roman" panose="02020603050405020304" pitchFamily="18" charset="0"/>
              </a:rPr>
              <a:t>C</a:t>
            </a:r>
            <a:r>
              <a:rPr lang="en-GB" sz="2800" b="1" i="1" baseline="-25000" dirty="0">
                <a:effectLst/>
                <a:latin typeface="Verdana" panose="020B0604030504040204" pitchFamily="34" charset="0"/>
                <a:ea typeface="Verdana" panose="020B0604030504040204" pitchFamily="34" charset="0"/>
                <a:cs typeface="Times New Roman" panose="02020603050405020304" pitchFamily="18" charset="0"/>
              </a:rPr>
              <a:t>M</a:t>
            </a:r>
            <a:r>
              <a:rPr lang="en-GB" sz="2800" b="1" dirty="0">
                <a:effectLst/>
                <a:latin typeface="Verdana" panose="020B0604030504040204" pitchFamily="34" charset="0"/>
                <a:ea typeface="Verdana" panose="020B0604030504040204" pitchFamily="34" charset="0"/>
                <a:cs typeface="Times New Roman" panose="02020603050405020304" pitchFamily="18" charset="0"/>
              </a:rPr>
              <a:t> ≥ 60 %, with </a:t>
            </a:r>
            <a:r>
              <a:rPr lang="en-GB" sz="2800" b="1" i="1" dirty="0">
                <a:effectLst/>
                <a:latin typeface="Verdana" panose="020B0604030504040204" pitchFamily="34" charset="0"/>
                <a:ea typeface="Verdana" panose="020B0604030504040204" pitchFamily="34" charset="0"/>
                <a:cs typeface="Times New Roman" panose="02020603050405020304" pitchFamily="18" charset="0"/>
              </a:rPr>
              <a:t>LRV</a:t>
            </a:r>
            <a:r>
              <a:rPr lang="en-GB" sz="2800" b="1" dirty="0">
                <a:effectLst/>
                <a:latin typeface="Verdana" panose="020B0604030504040204" pitchFamily="34" charset="0"/>
                <a:ea typeface="Verdana" panose="020B0604030504040204" pitchFamily="34" charset="0"/>
                <a:cs typeface="Times New Roman" panose="02020603050405020304" pitchFamily="18" charset="0"/>
              </a:rPr>
              <a:t> of the lighter surface ≥ 70 (Michelson formula)</a:t>
            </a:r>
            <a:r>
              <a:rPr lang="en-GB" sz="2800" dirty="0">
                <a:effectLst/>
                <a:latin typeface="Verdana" panose="020B0604030504040204" pitchFamily="34" charset="0"/>
                <a:ea typeface="Verdan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2905092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pPr/>
              <a:t>39</a:t>
            </a:fld>
            <a:endParaRPr lang="en-GB"/>
          </a:p>
        </p:txBody>
      </p:sp>
      <p:sp>
        <p:nvSpPr>
          <p:cNvPr id="8" name="ZoneTexte 5">
            <a:extLst>
              <a:ext uri="{FF2B5EF4-FFF2-40B4-BE49-F238E27FC236}">
                <a16:creationId xmlns:a16="http://schemas.microsoft.com/office/drawing/2014/main" id="{0C49BCB7-4086-E837-7F91-FB33BFCFF48C}"/>
              </a:ext>
            </a:extLst>
          </p:cNvPr>
          <p:cNvSpPr txBox="1">
            <a:spLocks noGrp="1"/>
          </p:cNvSpPr>
          <p:nvPr>
            <p:ph type="title" idx="4294967295"/>
          </p:nvPr>
        </p:nvSpPr>
        <p:spPr>
          <a:xfrm>
            <a:off x="113252" y="216457"/>
            <a:ext cx="10630948"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itchFamily="34" charset="0"/>
                <a:ea typeface="+mj-ea"/>
                <a:cs typeface="+mj-cs"/>
              </a:rPr>
              <a:t>Visual Contrast</a:t>
            </a:r>
            <a:endParaRPr kumimoji="0" lang="en-GB" altLang="en-US" sz="3400" b="1" i="0" u="none" strike="noStrike" kern="1200" cap="none" spc="0" normalizeH="0" baseline="0" noProof="0" dirty="0">
              <a:ln>
                <a:noFill/>
              </a:ln>
              <a:solidFill>
                <a:srgbClr val="0070C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endPar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10" name="TextBox 8">
            <a:extLst>
              <a:ext uri="{FF2B5EF4-FFF2-40B4-BE49-F238E27FC236}">
                <a16:creationId xmlns:a16="http://schemas.microsoft.com/office/drawing/2014/main" id="{E932CEF5-0F24-4B68-A5D3-4A21B8E3EF15}"/>
              </a:ext>
            </a:extLst>
          </p:cNvPr>
          <p:cNvSpPr txBox="1"/>
          <p:nvPr/>
        </p:nvSpPr>
        <p:spPr>
          <a:xfrm>
            <a:off x="198830" y="1326665"/>
            <a:ext cx="11618796" cy="4555093"/>
          </a:xfrm>
          <a:prstGeom prst="rect">
            <a:avLst/>
          </a:prstGeom>
          <a:noFill/>
        </p:spPr>
        <p:txBody>
          <a:bodyPr wrap="square">
            <a:spAutoFit/>
          </a:bodyPr>
          <a:lstStyle/>
          <a:p>
            <a:pPr>
              <a:spcBef>
                <a:spcPts val="600"/>
              </a:spcBef>
            </a:pPr>
            <a:r>
              <a:rPr lang="en-GB" sz="25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CEN/TR 17621:2021 </a:t>
            </a:r>
            <a:r>
              <a:rPr lang="en-GB" sz="2500" i="1" dirty="0">
                <a:effectLst/>
                <a:latin typeface="Verdana" panose="020B0604030504040204" pitchFamily="34" charset="0"/>
                <a:ea typeface="Verdana" panose="020B0604030504040204" pitchFamily="34" charset="0"/>
                <a:cs typeface="Times New Roman" panose="02020603050405020304" pitchFamily="18" charset="0"/>
              </a:rPr>
              <a:t>“</a:t>
            </a:r>
            <a:r>
              <a:rPr lang="en-US" sz="2500" i="1" dirty="0">
                <a:effectLst/>
                <a:latin typeface="Verdana" panose="020B0604030504040204" pitchFamily="34" charset="0"/>
                <a:ea typeface="Verdana" panose="020B0604030504040204" pitchFamily="34" charset="0"/>
                <a:cs typeface="Times New Roman" panose="02020603050405020304" pitchFamily="18" charset="0"/>
              </a:rPr>
              <a:t>Accessibility and usability of the built environment. Technical performance criteria and specifications</a:t>
            </a:r>
            <a:r>
              <a:rPr lang="en-US" sz="2500" b="0" i="1" dirty="0">
                <a:effectLst/>
                <a:latin typeface="Verdana" panose="020B0604030504040204" pitchFamily="34" charset="0"/>
                <a:ea typeface="Verdana" panose="020B0604030504040204" pitchFamily="34" charset="0"/>
                <a:cs typeface="Times New Roman" panose="02020603050405020304" pitchFamily="18" charset="0"/>
              </a:rPr>
              <a:t>”</a:t>
            </a:r>
            <a:r>
              <a:rPr lang="en-US" sz="2500" b="0" dirty="0">
                <a:effectLst/>
                <a:latin typeface="Verdana" panose="020B0604030504040204" pitchFamily="34" charset="0"/>
                <a:ea typeface="Verdana" panose="020B0604030504040204" pitchFamily="34" charset="0"/>
                <a:cs typeface="Times New Roman" panose="02020603050405020304" pitchFamily="18" charset="0"/>
              </a:rPr>
              <a:t> </a:t>
            </a:r>
          </a:p>
          <a:p>
            <a:pPr>
              <a:spcBef>
                <a:spcPts val="600"/>
              </a:spcBef>
            </a:pPr>
            <a:r>
              <a:rPr lang="en-US" sz="2500" b="0" dirty="0">
                <a:effectLst/>
                <a:latin typeface="Verdana" panose="020B0604030504040204" pitchFamily="34" charset="0"/>
                <a:ea typeface="Verdana" panose="020B0604030504040204" pitchFamily="34" charset="0"/>
                <a:cs typeface="Times New Roman" panose="02020603050405020304" pitchFamily="18" charset="0"/>
              </a:rPr>
              <a:t>considering </a:t>
            </a:r>
            <a:r>
              <a:rPr lang="en-US" sz="2500" b="0" u="sng" dirty="0">
                <a:effectLst/>
                <a:latin typeface="Verdana" panose="020B0604030504040204" pitchFamily="34" charset="0"/>
                <a:ea typeface="Verdana" panose="020B0604030504040204" pitchFamily="34" charset="0"/>
                <a:cs typeface="Times New Roman" panose="02020603050405020304" pitchFamily="18" charset="0"/>
              </a:rPr>
              <a:t>Michelson formula, Weber formula and LRV differences</a:t>
            </a:r>
            <a:r>
              <a:rPr lang="en-US" sz="2500" b="0" dirty="0">
                <a:effectLst/>
                <a:latin typeface="Verdana" panose="020B0604030504040204" pitchFamily="34" charset="0"/>
                <a:ea typeface="Verdana" panose="020B0604030504040204" pitchFamily="34" charset="0"/>
                <a:cs typeface="Times New Roman" panose="02020603050405020304" pitchFamily="18" charset="0"/>
              </a:rPr>
              <a:t>, and the designer has the responsibility to choose the best one, according to the context of use. </a:t>
            </a:r>
          </a:p>
          <a:p>
            <a:pPr>
              <a:spcBef>
                <a:spcPts val="600"/>
              </a:spcBef>
            </a:pPr>
            <a:r>
              <a:rPr lang="en-US" sz="2500" b="0" dirty="0">
                <a:effectLst/>
                <a:latin typeface="Verdana" panose="020B0604030504040204" pitchFamily="34" charset="0"/>
                <a:ea typeface="Verdana" panose="020B0604030504040204" pitchFamily="34" charset="0"/>
                <a:cs typeface="Times New Roman" panose="02020603050405020304" pitchFamily="18" charset="0"/>
              </a:rPr>
              <a:t>It underlines that “these three methods are based on different formulas and are not comparable, the selected method is therefore to be used consistently”. </a:t>
            </a:r>
          </a:p>
          <a:p>
            <a:pPr>
              <a:spcBef>
                <a:spcPts val="600"/>
              </a:spcBef>
            </a:pPr>
            <a:r>
              <a:rPr lang="en-GB" sz="2500" b="1" dirty="0">
                <a:effectLst/>
                <a:latin typeface="Verdana" panose="020B0604030504040204" pitchFamily="34" charset="0"/>
                <a:ea typeface="Verdana" panose="020B0604030504040204" pitchFamily="34" charset="0"/>
                <a:cs typeface="Times New Roman" panose="02020603050405020304" pitchFamily="18" charset="0"/>
              </a:rPr>
              <a:t>For push buttons on lifts, according to our agreement, it will require a luminance contrast of </a:t>
            </a:r>
            <a:r>
              <a:rPr lang="en-GB" sz="2500" b="1" i="1" dirty="0">
                <a:effectLst/>
                <a:latin typeface="Verdana" panose="020B0604030504040204" pitchFamily="34" charset="0"/>
                <a:ea typeface="Verdana" panose="020B0604030504040204" pitchFamily="34" charset="0"/>
                <a:cs typeface="Times New Roman" panose="02020603050405020304" pitchFamily="18" charset="0"/>
              </a:rPr>
              <a:t>C</a:t>
            </a:r>
            <a:r>
              <a:rPr lang="en-GB" sz="2500" b="1" i="1" baseline="-25000" dirty="0">
                <a:effectLst/>
                <a:latin typeface="Verdana" panose="020B0604030504040204" pitchFamily="34" charset="0"/>
                <a:ea typeface="Verdana" panose="020B0604030504040204" pitchFamily="34" charset="0"/>
                <a:cs typeface="Times New Roman" panose="02020603050405020304" pitchFamily="18" charset="0"/>
              </a:rPr>
              <a:t>M</a:t>
            </a:r>
            <a:r>
              <a:rPr lang="en-GB" sz="2500" b="1" dirty="0">
                <a:effectLst/>
                <a:latin typeface="Verdana" panose="020B0604030504040204" pitchFamily="34" charset="0"/>
                <a:ea typeface="Verdana" panose="020B0604030504040204" pitchFamily="34" charset="0"/>
                <a:cs typeface="Times New Roman" panose="02020603050405020304" pitchFamily="18" charset="0"/>
              </a:rPr>
              <a:t> ≥ 50 %, with </a:t>
            </a:r>
            <a:r>
              <a:rPr lang="en-GB" sz="2500" b="1" i="1" dirty="0">
                <a:effectLst/>
                <a:latin typeface="Verdana" panose="020B0604030504040204" pitchFamily="34" charset="0"/>
                <a:ea typeface="Verdana" panose="020B0604030504040204" pitchFamily="34" charset="0"/>
                <a:cs typeface="Times New Roman" panose="02020603050405020304" pitchFamily="18" charset="0"/>
              </a:rPr>
              <a:t>LRV</a:t>
            </a:r>
            <a:r>
              <a:rPr lang="en-GB" sz="2500" b="1" dirty="0">
                <a:effectLst/>
                <a:latin typeface="Verdana" panose="020B0604030504040204" pitchFamily="34" charset="0"/>
                <a:ea typeface="Verdana" panose="020B0604030504040204" pitchFamily="34" charset="0"/>
                <a:cs typeface="Times New Roman" panose="02020603050405020304" pitchFamily="18" charset="0"/>
              </a:rPr>
              <a:t> of the lighter surface ≥ 50 (Michelson formula);</a:t>
            </a:r>
          </a:p>
        </p:txBody>
      </p:sp>
    </p:spTree>
    <p:extLst>
      <p:ext uri="{BB962C8B-B14F-4D97-AF65-F5344CB8AC3E}">
        <p14:creationId xmlns:p14="http://schemas.microsoft.com/office/powerpoint/2010/main" val="389168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9" y="318213"/>
            <a:ext cx="10515600" cy="1325563"/>
          </a:xfrm>
        </p:spPr>
        <p:txBody>
          <a:bodyPr/>
          <a:lstStyle/>
          <a:p>
            <a:r>
              <a:rPr lang="fr-BE" sz="3400" b="1" dirty="0">
                <a:solidFill>
                  <a:srgbClr val="0070C0"/>
                </a:solidFill>
              </a:rPr>
              <a:t>Content</a:t>
            </a:r>
          </a:p>
        </p:txBody>
      </p:sp>
      <p:sp>
        <p:nvSpPr>
          <p:cNvPr id="3" name="Content Placeholder 2"/>
          <p:cNvSpPr>
            <a:spLocks noGrp="1"/>
          </p:cNvSpPr>
          <p:nvPr>
            <p:ph idx="1"/>
          </p:nvPr>
        </p:nvSpPr>
        <p:spPr>
          <a:xfrm>
            <a:off x="316089" y="980995"/>
            <a:ext cx="11683406" cy="5186287"/>
          </a:xfrm>
        </p:spPr>
        <p:txBody>
          <a:bodyPr>
            <a:noAutofit/>
          </a:bodyPr>
          <a:lstStyle/>
          <a:p>
            <a:pPr>
              <a:lnSpc>
                <a:spcPct val="120000"/>
              </a:lnSpc>
              <a:spcBef>
                <a:spcPts val="600"/>
              </a:spcBef>
              <a:spcAft>
                <a:spcPts val="600"/>
              </a:spcAft>
            </a:pPr>
            <a:r>
              <a:rPr lang="en-GB" sz="2300" b="1" dirty="0"/>
              <a:t>1</a:t>
            </a:r>
            <a:r>
              <a:rPr lang="en-BE" sz="2300" b="1" dirty="0"/>
              <a:t>4</a:t>
            </a:r>
            <a:r>
              <a:rPr lang="en-GB" sz="2300" b="1" dirty="0"/>
              <a:t>h</a:t>
            </a:r>
            <a:r>
              <a:rPr lang="en-BE" sz="2300" b="1" dirty="0"/>
              <a:t>40</a:t>
            </a:r>
            <a:r>
              <a:rPr lang="en-GB" sz="2300" b="1" dirty="0"/>
              <a:t>-15h</a:t>
            </a:r>
            <a:r>
              <a:rPr lang="en-BE" sz="2300" b="1" dirty="0"/>
              <a:t>00</a:t>
            </a:r>
            <a:r>
              <a:rPr lang="en-GB" sz="2300" b="1" dirty="0"/>
              <a:t>: </a:t>
            </a:r>
            <a:r>
              <a:rPr lang="en-BE" sz="2300" b="1" dirty="0"/>
              <a:t>Part 2 - </a:t>
            </a:r>
            <a:r>
              <a:rPr lang="en-GB" sz="2300" b="1" dirty="0"/>
              <a:t>The EN 81-70 on accessibility of lifts for persons with disabilities – Isabella Steffan</a:t>
            </a:r>
            <a:r>
              <a:rPr lang="en-BE" sz="2300" b="1" dirty="0"/>
              <a:t>,</a:t>
            </a:r>
            <a:r>
              <a:rPr lang="en-GB" sz="2300" b="1" dirty="0"/>
              <a:t> Architect and Ergonomist, member of the T</a:t>
            </a:r>
            <a:r>
              <a:rPr lang="en-BE" sz="2300" b="1" dirty="0"/>
              <a:t>Cs </a:t>
            </a:r>
            <a:r>
              <a:rPr lang="en-GB" sz="2300" b="1" dirty="0"/>
              <a:t>responsible for EN 81-70 and EN 17210</a:t>
            </a:r>
          </a:p>
          <a:p>
            <a:pPr>
              <a:lnSpc>
                <a:spcPct val="120000"/>
              </a:lnSpc>
              <a:spcBef>
                <a:spcPts val="600"/>
              </a:spcBef>
              <a:spcAft>
                <a:spcPts val="600"/>
              </a:spcAft>
            </a:pPr>
            <a:r>
              <a:rPr lang="en-GB" sz="2300" b="1" dirty="0"/>
              <a:t>15h0</a:t>
            </a:r>
            <a:r>
              <a:rPr lang="en-BE" sz="2300" b="1" dirty="0"/>
              <a:t>0</a:t>
            </a:r>
            <a:r>
              <a:rPr lang="en-GB" sz="2300" b="1" dirty="0"/>
              <a:t>-15h</a:t>
            </a:r>
            <a:r>
              <a:rPr lang="en-BE" sz="2300" b="1" dirty="0"/>
              <a:t>10</a:t>
            </a:r>
            <a:r>
              <a:rPr lang="en-GB" sz="2300" b="1" dirty="0"/>
              <a:t>: Q&amp;As </a:t>
            </a:r>
            <a:endParaRPr lang="en-BE" sz="2300" b="1" dirty="0"/>
          </a:p>
          <a:p>
            <a:pPr>
              <a:lnSpc>
                <a:spcPct val="120000"/>
              </a:lnSpc>
              <a:spcBef>
                <a:spcPts val="600"/>
              </a:spcBef>
              <a:spcAft>
                <a:spcPts val="600"/>
              </a:spcAft>
            </a:pPr>
            <a:r>
              <a:rPr lang="en-GB" sz="2300" b="1" dirty="0"/>
              <a:t>15h</a:t>
            </a:r>
            <a:r>
              <a:rPr lang="en-BE" sz="2300" b="1" dirty="0"/>
              <a:t>10-15h15</a:t>
            </a:r>
            <a:r>
              <a:rPr lang="en-GB" sz="2300" b="1" dirty="0"/>
              <a:t>: Standardisation request of the European Accessibility Act and how to get involved – Chiara Giovannini</a:t>
            </a:r>
            <a:endParaRPr lang="en-BE" sz="2300" b="1" dirty="0"/>
          </a:p>
          <a:p>
            <a:pPr>
              <a:lnSpc>
                <a:spcPct val="120000"/>
              </a:lnSpc>
              <a:spcBef>
                <a:spcPts val="600"/>
              </a:spcBef>
              <a:spcAft>
                <a:spcPts val="600"/>
              </a:spcAft>
            </a:pPr>
            <a:r>
              <a:rPr lang="en-GB" sz="2300" b="1" dirty="0"/>
              <a:t>15h15</a:t>
            </a:r>
            <a:r>
              <a:rPr lang="en-BE" sz="2300" b="1" dirty="0"/>
              <a:t>-15h20</a:t>
            </a:r>
            <a:r>
              <a:rPr lang="en-GB" sz="2300" b="1" dirty="0"/>
              <a:t> – How can you make use of these standards? – Alejandro </a:t>
            </a:r>
            <a:r>
              <a:rPr lang="en-GB" sz="2300" b="1" dirty="0" err="1"/>
              <a:t>Moledo</a:t>
            </a:r>
            <a:endParaRPr lang="en-GB" sz="2300" b="1" dirty="0"/>
          </a:p>
          <a:p>
            <a:pPr>
              <a:lnSpc>
                <a:spcPct val="120000"/>
              </a:lnSpc>
              <a:spcBef>
                <a:spcPts val="600"/>
              </a:spcBef>
              <a:spcAft>
                <a:spcPts val="600"/>
              </a:spcAft>
            </a:pPr>
            <a:r>
              <a:rPr lang="en-GB" sz="2300" b="1" dirty="0"/>
              <a:t>15h20 – Q&amp;A</a:t>
            </a:r>
          </a:p>
          <a:p>
            <a:pPr>
              <a:lnSpc>
                <a:spcPct val="120000"/>
              </a:lnSpc>
              <a:spcBef>
                <a:spcPts val="600"/>
              </a:spcBef>
              <a:spcAft>
                <a:spcPts val="600"/>
              </a:spcAft>
            </a:pPr>
            <a:r>
              <a:rPr lang="en-GB" sz="2300" b="1" dirty="0"/>
              <a:t>15h30 – Closing </a:t>
            </a:r>
          </a:p>
        </p:txBody>
      </p:sp>
      <p:sp>
        <p:nvSpPr>
          <p:cNvPr id="4" name="Slide Number Placeholder 4">
            <a:extLst>
              <a:ext uri="{FF2B5EF4-FFF2-40B4-BE49-F238E27FC236}">
                <a16:creationId xmlns:a16="http://schemas.microsoft.com/office/drawing/2014/main" id="{92347398-BCBB-3F9C-9619-48599421D563}"/>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4</a:t>
            </a:fld>
            <a:endParaRPr lang="fr-BE" dirty="0"/>
          </a:p>
        </p:txBody>
      </p:sp>
    </p:spTree>
    <p:extLst>
      <p:ext uri="{BB962C8B-B14F-4D97-AF65-F5344CB8AC3E}">
        <p14:creationId xmlns:p14="http://schemas.microsoft.com/office/powerpoint/2010/main" val="1011587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pPr/>
              <a:t>40</a:t>
            </a:fld>
            <a:endParaRPr lang="en-GB"/>
          </a:p>
        </p:txBody>
      </p:sp>
      <p:sp>
        <p:nvSpPr>
          <p:cNvPr id="8" name="ZoneTexte 5">
            <a:extLst>
              <a:ext uri="{FF2B5EF4-FFF2-40B4-BE49-F238E27FC236}">
                <a16:creationId xmlns:a16="http://schemas.microsoft.com/office/drawing/2014/main" id="{0C49BCB7-4086-E837-7F91-FB33BFCFF48C}"/>
              </a:ext>
            </a:extLst>
          </p:cNvPr>
          <p:cNvSpPr txBox="1">
            <a:spLocks noGrp="1"/>
          </p:cNvSpPr>
          <p:nvPr>
            <p:ph type="title" idx="4294967295"/>
          </p:nvPr>
        </p:nvSpPr>
        <p:spPr>
          <a:xfrm>
            <a:off x="428192" y="399500"/>
            <a:ext cx="10206786"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itchFamily="34" charset="0"/>
                <a:ea typeface="+mj-ea"/>
                <a:cs typeface="+mj-cs"/>
              </a:rPr>
              <a:t>Visual Contrast</a:t>
            </a:r>
            <a:endParaRPr kumimoji="0" lang="en-GB" altLang="en-US" sz="3400" b="1" i="0" u="none" strike="noStrike" kern="1200" cap="none" spc="0" normalizeH="0" baseline="0" noProof="0" dirty="0">
              <a:ln>
                <a:noFill/>
              </a:ln>
              <a:solidFill>
                <a:srgbClr val="0070C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endPar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10" name="TextBox 8">
            <a:extLst>
              <a:ext uri="{FF2B5EF4-FFF2-40B4-BE49-F238E27FC236}">
                <a16:creationId xmlns:a16="http://schemas.microsoft.com/office/drawing/2014/main" id="{E932CEF5-0F24-4B68-A5D3-4A21B8E3EF15}"/>
              </a:ext>
            </a:extLst>
          </p:cNvPr>
          <p:cNvSpPr txBox="1"/>
          <p:nvPr/>
        </p:nvSpPr>
        <p:spPr>
          <a:xfrm>
            <a:off x="428192" y="1366897"/>
            <a:ext cx="11114091" cy="4124206"/>
          </a:xfrm>
          <a:prstGeom prst="rect">
            <a:avLst/>
          </a:prstGeom>
          <a:noFill/>
        </p:spPr>
        <p:txBody>
          <a:bodyPr wrap="square">
            <a:spAutoFit/>
          </a:bodyPr>
          <a:lstStyle/>
          <a:p>
            <a:pPr algn="just">
              <a:spcBef>
                <a:spcPts val="600"/>
              </a:spcBef>
            </a:pPr>
            <a:endParaRPr lang="en-GB" sz="2800" b="1" dirty="0">
              <a:effectLst/>
              <a:latin typeface="Verdana" panose="020B0604030504040204" pitchFamily="34" charset="0"/>
              <a:ea typeface="Verdana" panose="020B0604030504040204" pitchFamily="34" charset="0"/>
              <a:cs typeface="Times New Roman" panose="02020603050405020304" pitchFamily="18" charset="0"/>
            </a:endParaRPr>
          </a:p>
          <a:p>
            <a:pPr algn="just">
              <a:spcBef>
                <a:spcPts val="600"/>
              </a:spcBef>
            </a:pPr>
            <a:r>
              <a:rPr lang="en-GB" sz="2800" b="1" dirty="0">
                <a:solidFill>
                  <a:srgbClr val="C00000"/>
                </a:solidFill>
                <a:effectLst/>
                <a:latin typeface="Verdana" panose="020B0604030504040204" pitchFamily="34" charset="0"/>
                <a:ea typeface="Verdana" panose="020B0604030504040204" pitchFamily="34" charset="0"/>
              </a:rPr>
              <a:t>EN 81-70:2021 </a:t>
            </a:r>
            <a:r>
              <a:rPr lang="en-GB" sz="2800" b="1" dirty="0">
                <a:solidFill>
                  <a:srgbClr val="C00000"/>
                </a:solidFill>
                <a:latin typeface="Verdana" panose="020B0604030504040204" pitchFamily="34" charset="0"/>
                <a:ea typeface="Verdana" panose="020B0604030504040204" pitchFamily="34" charset="0"/>
              </a:rPr>
              <a:t>+ A1:2022  </a:t>
            </a:r>
            <a:r>
              <a:rPr lang="en-GB" sz="2800" i="1" dirty="0">
                <a:effectLst/>
                <a:latin typeface="Verdana" panose="020B0604030504040204" pitchFamily="34" charset="0"/>
                <a:ea typeface="Verdana" panose="020B0604030504040204" pitchFamily="34" charset="0"/>
              </a:rPr>
              <a:t>“Safety rules for the construction and installation of lifts. Particular applications for passenger and goods passenger lift – Part 70: Accessibility to lifts for persons including persons with disability”</a:t>
            </a:r>
            <a:r>
              <a:rPr lang="en-GB" sz="2800" dirty="0">
                <a:effectLst/>
                <a:latin typeface="Verdana" panose="020B0604030504040204" pitchFamily="34" charset="0"/>
                <a:ea typeface="Verdana" panose="020B0604030504040204" pitchFamily="34" charset="0"/>
              </a:rPr>
              <a:t> will use just </a:t>
            </a:r>
            <a:r>
              <a:rPr lang="en-GB" sz="2800" u="sng" dirty="0">
                <a:effectLst/>
                <a:latin typeface="Verdana" panose="020B0604030504040204" pitchFamily="34" charset="0"/>
                <a:ea typeface="Verdana" panose="020B0604030504040204" pitchFamily="34" charset="0"/>
              </a:rPr>
              <a:t>Michelson formula</a:t>
            </a:r>
            <a:r>
              <a:rPr lang="en-GB" sz="2800" dirty="0">
                <a:effectLst/>
                <a:latin typeface="Verdana" panose="020B0604030504040204" pitchFamily="34" charset="0"/>
                <a:ea typeface="Verdana" panose="020B0604030504040204" pitchFamily="34" charset="0"/>
              </a:rPr>
              <a:t>. </a:t>
            </a:r>
          </a:p>
          <a:p>
            <a:pPr algn="just">
              <a:spcBef>
                <a:spcPts val="600"/>
              </a:spcBef>
            </a:pPr>
            <a:r>
              <a:rPr lang="en-GB" sz="2800" dirty="0">
                <a:effectLst/>
                <a:latin typeface="Verdana" panose="020B0604030504040204" pitchFamily="34" charset="0"/>
                <a:ea typeface="Verdana" panose="020B0604030504040204" pitchFamily="34" charset="0"/>
              </a:rPr>
              <a:t>For </a:t>
            </a:r>
            <a:r>
              <a:rPr lang="en-GB" sz="2800" b="1" dirty="0">
                <a:effectLst/>
                <a:latin typeface="Verdana" panose="020B0604030504040204" pitchFamily="34" charset="0"/>
                <a:ea typeface="Verdana" panose="020B0604030504040204" pitchFamily="34" charset="0"/>
              </a:rPr>
              <a:t>push buttons on lifts, according to our agreement, it will require a luminance contrast of </a:t>
            </a:r>
            <a:r>
              <a:rPr lang="en-GB" sz="2800" b="1" i="1" dirty="0">
                <a:effectLst/>
                <a:latin typeface="Verdana" panose="020B0604030504040204" pitchFamily="34" charset="0"/>
                <a:ea typeface="Verdana" panose="020B0604030504040204" pitchFamily="34" charset="0"/>
                <a:cs typeface="Times New Roman" panose="02020603050405020304" pitchFamily="18" charset="0"/>
              </a:rPr>
              <a:t>C</a:t>
            </a:r>
            <a:r>
              <a:rPr lang="en-GB" sz="2800" b="1" i="1" baseline="-25000" dirty="0">
                <a:effectLst/>
                <a:latin typeface="Verdana" panose="020B0604030504040204" pitchFamily="34" charset="0"/>
                <a:ea typeface="Verdana" panose="020B0604030504040204" pitchFamily="34" charset="0"/>
                <a:cs typeface="Times New Roman" panose="02020603050405020304" pitchFamily="18" charset="0"/>
              </a:rPr>
              <a:t>M</a:t>
            </a:r>
            <a:r>
              <a:rPr lang="en-GB" sz="2800" b="1" dirty="0">
                <a:effectLst/>
                <a:latin typeface="Verdana" panose="020B0604030504040204" pitchFamily="34" charset="0"/>
                <a:ea typeface="Verdana" panose="020B0604030504040204" pitchFamily="34" charset="0"/>
              </a:rPr>
              <a:t> ≥ 50 %, with </a:t>
            </a:r>
            <a:r>
              <a:rPr lang="en-GB" sz="2800" b="1" i="1" dirty="0">
                <a:effectLst/>
                <a:latin typeface="Verdana" panose="020B0604030504040204" pitchFamily="34" charset="0"/>
                <a:ea typeface="Verdana" panose="020B0604030504040204" pitchFamily="34" charset="0"/>
              </a:rPr>
              <a:t>LRV</a:t>
            </a:r>
            <a:r>
              <a:rPr lang="en-GB" sz="2800" b="1" dirty="0">
                <a:effectLst/>
                <a:latin typeface="Verdana" panose="020B0604030504040204" pitchFamily="34" charset="0"/>
                <a:ea typeface="Verdana" panose="020B0604030504040204" pitchFamily="34" charset="0"/>
              </a:rPr>
              <a:t> of the lighter surface ≥ 50 (Michelson formula).</a:t>
            </a:r>
            <a:endParaRPr lang="en-GB"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8807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41</a:t>
            </a:fld>
            <a:endParaRPr lang="en-GB"/>
          </a:p>
        </p:txBody>
      </p:sp>
      <p:sp>
        <p:nvSpPr>
          <p:cNvPr id="9" name="ZoneTexte 5">
            <a:extLst>
              <a:ext uri="{FF2B5EF4-FFF2-40B4-BE49-F238E27FC236}">
                <a16:creationId xmlns:a16="http://schemas.microsoft.com/office/drawing/2014/main" id="{100D0F5C-6FEF-9B33-92D1-001B72E1D889}"/>
              </a:ext>
            </a:extLst>
          </p:cNvPr>
          <p:cNvSpPr txBox="1">
            <a:spLocks noGrp="1"/>
          </p:cNvSpPr>
          <p:nvPr>
            <p:ph type="title" idx="4294967295"/>
          </p:nvPr>
        </p:nvSpPr>
        <p:spPr>
          <a:xfrm>
            <a:off x="398228" y="166761"/>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5" name="ZoneTexte 11">
            <a:extLst>
              <a:ext uri="{FF2B5EF4-FFF2-40B4-BE49-F238E27FC236}">
                <a16:creationId xmlns:a16="http://schemas.microsoft.com/office/drawing/2014/main" id="{2926A543-23D3-4BFB-BCFB-7972BF4CA732}"/>
              </a:ext>
            </a:extLst>
          </p:cNvPr>
          <p:cNvSpPr txBox="1"/>
          <p:nvPr/>
        </p:nvSpPr>
        <p:spPr>
          <a:xfrm>
            <a:off x="398228" y="1333849"/>
            <a:ext cx="11137228" cy="5642186"/>
          </a:xfrm>
          <a:prstGeom prst="rect">
            <a:avLst/>
          </a:prstGeom>
          <a:noFill/>
        </p:spPr>
        <p:txBody>
          <a:bodyPr wrap="square" rtlCol="0">
            <a:spAutoFit/>
          </a:bodyPr>
          <a:lstStyle/>
          <a:p>
            <a:pPr>
              <a:lnSpc>
                <a:spcPct val="115000"/>
              </a:lnSpc>
            </a:pPr>
            <a:r>
              <a:rPr lang="en-GB" sz="2600" dirty="0">
                <a:latin typeface="Verdana" panose="020B0604030504040204" pitchFamily="34" charset="0"/>
                <a:ea typeface="Verdana" panose="020B0604030504040204" pitchFamily="34" charset="0"/>
              </a:rPr>
              <a:t>Accessibility of Lifts: How the European standard EN 81-70 can meet the legal requirements. Open technical issues</a:t>
            </a:r>
          </a:p>
          <a:p>
            <a:r>
              <a:rPr lang="en-GB" sz="2600" dirty="0">
                <a:solidFill>
                  <a:schemeClr val="accent1"/>
                </a:solidFill>
                <a:latin typeface="Verdana" panose="020B0604030504040204" pitchFamily="34" charset="0"/>
                <a:ea typeface="Verdana" panose="020B0604030504040204" pitchFamily="34" charset="0"/>
              </a:rPr>
              <a:t> </a:t>
            </a:r>
            <a:endParaRPr lang="it-IT" sz="2600" dirty="0">
              <a:latin typeface="Verdana" panose="020B0604030504040204" pitchFamily="34" charset="0"/>
              <a:ea typeface="Verdana" panose="020B0604030504040204" pitchFamily="34" charset="0"/>
            </a:endParaRPr>
          </a:p>
          <a:p>
            <a:pPr>
              <a:lnSpc>
                <a:spcPct val="115000"/>
              </a:lnSpc>
            </a:pPr>
            <a:r>
              <a:rPr lang="en-US" sz="2600" b="1" dirty="0">
                <a:latin typeface="Verdana" panose="020B0604030504040204" pitchFamily="34" charset="0"/>
                <a:ea typeface="Verdana" panose="020B0604030504040204" pitchFamily="34" charset="0"/>
              </a:rPr>
              <a:t>ANEC </a:t>
            </a:r>
            <a:r>
              <a:rPr lang="en-GB" sz="2600" b="1" dirty="0">
                <a:latin typeface="Verdana" panose="020B0604030504040204" pitchFamily="34" charset="0"/>
                <a:ea typeface="Verdana" panose="020B0604030504040204" pitchFamily="34" charset="0"/>
              </a:rPr>
              <a:t>asks CEN/TC 10 WG 7</a:t>
            </a:r>
          </a:p>
          <a:p>
            <a:pPr marL="342900" marR="160020" lvl="0" indent="-342900">
              <a:lnSpc>
                <a:spcPct val="115000"/>
              </a:lnSpc>
              <a:spcBef>
                <a:spcPts val="295"/>
              </a:spcBef>
              <a:spcAft>
                <a:spcPts val="0"/>
              </a:spcAft>
              <a:buFont typeface="Symbol" panose="05050102010706020507" pitchFamily="18" charset="2"/>
              <a:buChar char=""/>
            </a:pPr>
            <a:r>
              <a:rPr lang="en-US" sz="2600" dirty="0">
                <a:latin typeface="Verdana" panose="020B0604030504040204" pitchFamily="34" charset="0"/>
                <a:ea typeface="Verdana" panose="020B0604030504040204" pitchFamily="34" charset="0"/>
              </a:rPr>
              <a:t>to respect the UN CRPD which is legally binding for EU and their Member States;</a:t>
            </a:r>
            <a:endParaRPr lang="en-GB" sz="2600" dirty="0">
              <a:latin typeface="Verdana" panose="020B0604030504040204" pitchFamily="34" charset="0"/>
              <a:ea typeface="Verdana" panose="020B0604030504040204" pitchFamily="34" charset="0"/>
            </a:endParaRPr>
          </a:p>
          <a:p>
            <a:pPr marL="342900" marR="160020" lvl="0" indent="-342900">
              <a:lnSpc>
                <a:spcPct val="115000"/>
              </a:lnSpc>
              <a:spcBef>
                <a:spcPts val="295"/>
              </a:spcBef>
              <a:spcAft>
                <a:spcPts val="0"/>
              </a:spcAft>
              <a:buFont typeface="Symbol" panose="05050102010706020507" pitchFamily="18" charset="2"/>
              <a:buChar char=""/>
            </a:pPr>
            <a:r>
              <a:rPr lang="en-US" sz="2600" dirty="0">
                <a:latin typeface="Verdana" panose="020B0604030504040204" pitchFamily="34" charset="0"/>
                <a:ea typeface="Verdana" panose="020B0604030504040204" pitchFamily="34" charset="0"/>
              </a:rPr>
              <a:t>to follow Design for All / Universal Design principles as addressed by European Commission and also in relevant accessibility standardization;</a:t>
            </a:r>
            <a:endParaRPr lang="en-GB" sz="2600" dirty="0">
              <a:latin typeface="Verdana" panose="020B0604030504040204" pitchFamily="34" charset="0"/>
              <a:ea typeface="Verdana" panose="020B0604030504040204" pitchFamily="34" charset="0"/>
            </a:endParaRPr>
          </a:p>
          <a:p>
            <a:pPr marL="342900" marR="160020" lvl="0" indent="-342900">
              <a:lnSpc>
                <a:spcPct val="115000"/>
              </a:lnSpc>
              <a:spcBef>
                <a:spcPts val="295"/>
              </a:spcBef>
              <a:spcAft>
                <a:spcPts val="0"/>
              </a:spcAft>
              <a:buFont typeface="Symbol" panose="05050102010706020507" pitchFamily="18" charset="2"/>
              <a:buChar char=""/>
            </a:pPr>
            <a:r>
              <a:rPr lang="en-US" sz="2600" dirty="0">
                <a:latin typeface="Verdana" panose="020B0604030504040204" pitchFamily="34" charset="0"/>
                <a:ea typeface="Verdana" panose="020B0604030504040204" pitchFamily="34" charset="0"/>
              </a:rPr>
              <a:t>to include some technical improvements based on the relevant functional requirements in EN 17210:2021.</a:t>
            </a:r>
            <a:endParaRPr lang="en-GB" sz="2600" dirty="0">
              <a:latin typeface="Verdana" panose="020B0604030504040204" pitchFamily="34" charset="0"/>
              <a:ea typeface="Verdana" panose="020B0604030504040204" pitchFamily="34" charset="0"/>
            </a:endParaRPr>
          </a:p>
          <a:p>
            <a:pPr>
              <a:lnSpc>
                <a:spcPct val="115000"/>
              </a:lnSpc>
            </a:pPr>
            <a:endParaRPr lang="it-IT" sz="2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76726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42</a:t>
            </a:fld>
            <a:endParaRPr lang="en-GB"/>
          </a:p>
        </p:txBody>
      </p:sp>
      <p:sp>
        <p:nvSpPr>
          <p:cNvPr id="3" name="ZoneTexte 5">
            <a:extLst>
              <a:ext uri="{FF2B5EF4-FFF2-40B4-BE49-F238E27FC236}">
                <a16:creationId xmlns:a16="http://schemas.microsoft.com/office/drawing/2014/main" id="{CAD94CB3-98C4-5687-B523-CB74DD9429A6}"/>
              </a:ext>
            </a:extLst>
          </p:cNvPr>
          <p:cNvSpPr txBox="1">
            <a:spLocks noGrp="1"/>
          </p:cNvSpPr>
          <p:nvPr>
            <p:ph type="title" idx="4294967295"/>
          </p:nvPr>
        </p:nvSpPr>
        <p:spPr>
          <a:xfrm>
            <a:off x="408167" y="361165"/>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5" name="ZoneTexte 11">
            <a:extLst>
              <a:ext uri="{FF2B5EF4-FFF2-40B4-BE49-F238E27FC236}">
                <a16:creationId xmlns:a16="http://schemas.microsoft.com/office/drawing/2014/main" id="{2926A543-23D3-4BFB-BCFB-7972BF4CA732}"/>
              </a:ext>
            </a:extLst>
          </p:cNvPr>
          <p:cNvSpPr txBox="1"/>
          <p:nvPr/>
        </p:nvSpPr>
        <p:spPr>
          <a:xfrm>
            <a:off x="487680" y="1921289"/>
            <a:ext cx="11047776" cy="3506024"/>
          </a:xfrm>
          <a:prstGeom prst="rect">
            <a:avLst/>
          </a:prstGeom>
          <a:noFill/>
        </p:spPr>
        <p:txBody>
          <a:bodyPr wrap="square" rtlCol="0">
            <a:spAutoFit/>
          </a:bodyPr>
          <a:lstStyle/>
          <a:p>
            <a:pPr>
              <a:lnSpc>
                <a:spcPct val="115000"/>
              </a:lnSpc>
            </a:pPr>
            <a:r>
              <a:rPr lang="en-GB" sz="2800" dirty="0">
                <a:latin typeface="Verdana" panose="020B0604030504040204" pitchFamily="34" charset="0"/>
                <a:ea typeface="Verdana" panose="020B0604030504040204" pitchFamily="34" charset="0"/>
              </a:rPr>
              <a:t>Accessibility of Lifts: How the European standard EN 81-70 can meet the legal requirements. Open technical issues</a:t>
            </a:r>
          </a:p>
          <a:p>
            <a:r>
              <a:rPr lang="en-GB" sz="2800" dirty="0">
                <a:solidFill>
                  <a:schemeClr val="accent1"/>
                </a:solidFill>
                <a:latin typeface="Verdana" panose="020B0604030504040204" pitchFamily="34" charset="0"/>
                <a:ea typeface="Verdana" panose="020B0604030504040204" pitchFamily="34" charset="0"/>
              </a:rPr>
              <a:t> </a:t>
            </a:r>
            <a:endParaRPr lang="it-IT" sz="2800" dirty="0">
              <a:latin typeface="Verdana" panose="020B0604030504040204" pitchFamily="34" charset="0"/>
              <a:ea typeface="Verdana" panose="020B0604030504040204" pitchFamily="34" charset="0"/>
            </a:endParaRPr>
          </a:p>
          <a:p>
            <a:pPr marR="158115" lvl="0" algn="just">
              <a:lnSpc>
                <a:spcPct val="115000"/>
              </a:lnSpc>
              <a:spcBef>
                <a:spcPts val="1800"/>
              </a:spcBef>
              <a:spcAft>
                <a:spcPts val="600"/>
              </a:spcAft>
            </a:pPr>
            <a:r>
              <a:rPr lang="en-GB" sz="2800" b="1" dirty="0">
                <a:latin typeface="Verdana" panose="020B0604030504040204" pitchFamily="34" charset="0"/>
                <a:ea typeface="Verdana" panose="020B0604030504040204" pitchFamily="34" charset="0"/>
              </a:rPr>
              <a:t>5. Technical guidance</a:t>
            </a:r>
          </a:p>
          <a:p>
            <a:pPr marR="158115" lvl="0" algn="just">
              <a:lnSpc>
                <a:spcPct val="115000"/>
              </a:lnSpc>
              <a:spcBef>
                <a:spcPts val="1800"/>
              </a:spcBef>
              <a:spcAft>
                <a:spcPts val="600"/>
              </a:spcAft>
            </a:pPr>
            <a:r>
              <a:rPr lang="en-GB" sz="2800" dirty="0">
                <a:latin typeface="Verdana" panose="020B0604030504040204" pitchFamily="34" charset="0"/>
                <a:ea typeface="Verdana" panose="020B0604030504040204" pitchFamily="34" charset="0"/>
              </a:rPr>
              <a:t>Missing Design for All/Universal Design requirements under discussion in CEN/TC 10 WG 7</a:t>
            </a:r>
            <a:endParaRPr lang="it-IT"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01349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43</a:t>
            </a:fld>
            <a:endParaRPr lang="en-GB"/>
          </a:p>
        </p:txBody>
      </p:sp>
      <p:sp>
        <p:nvSpPr>
          <p:cNvPr id="3" name="ZoneTexte 5">
            <a:extLst>
              <a:ext uri="{FF2B5EF4-FFF2-40B4-BE49-F238E27FC236}">
                <a16:creationId xmlns:a16="http://schemas.microsoft.com/office/drawing/2014/main" id="{6B39A7DB-098D-CD6F-A1C8-E39E6D0D2BFE}"/>
              </a:ext>
            </a:extLst>
          </p:cNvPr>
          <p:cNvSpPr txBox="1">
            <a:spLocks noGrp="1"/>
          </p:cNvSpPr>
          <p:nvPr>
            <p:ph type="title" idx="4294967295"/>
          </p:nvPr>
        </p:nvSpPr>
        <p:spPr>
          <a:xfrm>
            <a:off x="304800" y="226396"/>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5" name="ZoneTexte 11">
            <a:extLst>
              <a:ext uri="{FF2B5EF4-FFF2-40B4-BE49-F238E27FC236}">
                <a16:creationId xmlns:a16="http://schemas.microsoft.com/office/drawing/2014/main" id="{2926A543-23D3-4BFB-BCFB-7972BF4CA732}"/>
              </a:ext>
            </a:extLst>
          </p:cNvPr>
          <p:cNvSpPr txBox="1"/>
          <p:nvPr/>
        </p:nvSpPr>
        <p:spPr>
          <a:xfrm>
            <a:off x="304800" y="1390944"/>
            <a:ext cx="11731487" cy="5209118"/>
          </a:xfrm>
          <a:prstGeom prst="rect">
            <a:avLst/>
          </a:prstGeom>
          <a:noFill/>
        </p:spPr>
        <p:txBody>
          <a:bodyPr wrap="square" rtlCol="0">
            <a:spAutoFit/>
          </a:bodyPr>
          <a:lstStyle/>
          <a:p>
            <a:pPr marR="160020">
              <a:spcBef>
                <a:spcPts val="295"/>
              </a:spcBef>
            </a:pPr>
            <a:r>
              <a:rPr lang="en-GB" sz="2500" b="1" dirty="0">
                <a:latin typeface="Verdana" panose="020B0604030504040204" pitchFamily="34" charset="0"/>
                <a:ea typeface="Verdana" panose="020B0604030504040204" pitchFamily="34" charset="0"/>
              </a:rPr>
              <a:t>ANEC requests to consider deeper these main revision points</a:t>
            </a:r>
          </a:p>
          <a:p>
            <a:pPr marR="160020">
              <a:spcBef>
                <a:spcPts val="295"/>
              </a:spcBef>
            </a:pPr>
            <a:r>
              <a:rPr lang="en-GB" sz="2500" b="1" dirty="0">
                <a:latin typeface="Verdana" panose="020B0604030504040204" pitchFamily="34" charset="0"/>
                <a:ea typeface="Verdana" panose="020B0604030504040204" pitchFamily="34" charset="0"/>
              </a:rPr>
              <a:t>5.1 Principles: </a:t>
            </a:r>
            <a:r>
              <a:rPr lang="en-GB" sz="2500" dirty="0">
                <a:latin typeface="Verdana" panose="020B0604030504040204" pitchFamily="34" charset="0"/>
                <a:ea typeface="Verdana" panose="020B0604030504040204" pitchFamily="34" charset="0"/>
              </a:rPr>
              <a:t>refer to DFA and UD 7 principles acc. EN 17210:2021 as the leading standard on accessibility in the built environment with functional requirements. </a:t>
            </a:r>
            <a:endParaRPr lang="en-GB" sz="2500" strike="sngStrike" dirty="0">
              <a:latin typeface="Verdana" panose="020B0604030504040204" pitchFamily="34" charset="0"/>
              <a:ea typeface="Verdana" panose="020B0604030504040204" pitchFamily="34" charset="0"/>
            </a:endParaRPr>
          </a:p>
          <a:p>
            <a:pPr marR="160020">
              <a:spcBef>
                <a:spcPts val="295"/>
              </a:spcBef>
            </a:pPr>
            <a:r>
              <a:rPr lang="en-GB" sz="2500" b="1" dirty="0">
                <a:latin typeface="Verdana" panose="020B0604030504040204" pitchFamily="34" charset="0"/>
                <a:ea typeface="Verdana" panose="020B0604030504040204" pitchFamily="34" charset="0"/>
              </a:rPr>
              <a:t>5.1.1 Scope: </a:t>
            </a:r>
            <a:r>
              <a:rPr lang="en-GB" sz="2500" dirty="0">
                <a:latin typeface="Verdana" panose="020B0604030504040204" pitchFamily="34" charset="0"/>
                <a:ea typeface="Verdana" panose="020B0604030504040204" pitchFamily="34" charset="0"/>
              </a:rPr>
              <a:t>ANEC asks also to include a reference to ‘Design for All’ in the Scope. </a:t>
            </a:r>
            <a:endParaRPr lang="en-GB" sz="2500" strike="sngStrike" dirty="0">
              <a:latin typeface="Verdana" panose="020B0604030504040204" pitchFamily="34" charset="0"/>
              <a:ea typeface="Verdana" panose="020B0604030504040204" pitchFamily="34" charset="0"/>
            </a:endParaRPr>
          </a:p>
          <a:p>
            <a:pPr marR="160020">
              <a:spcBef>
                <a:spcPts val="295"/>
              </a:spcBef>
            </a:pPr>
            <a:r>
              <a:rPr lang="en-GB" sz="2500" b="1" dirty="0">
                <a:latin typeface="Verdana" panose="020B0604030504040204" pitchFamily="34" charset="0"/>
                <a:ea typeface="Verdana" panose="020B0604030504040204" pitchFamily="34" charset="0"/>
              </a:rPr>
              <a:t>5.1.2</a:t>
            </a:r>
            <a:r>
              <a:rPr lang="en-GB" sz="2500" dirty="0">
                <a:latin typeface="Verdana" panose="020B0604030504040204" pitchFamily="34" charset="0"/>
                <a:ea typeface="Verdana" panose="020B0604030504040204" pitchFamily="34" charset="0"/>
              </a:rPr>
              <a:t> </a:t>
            </a:r>
            <a:r>
              <a:rPr lang="en-GB" sz="2500" b="1" dirty="0">
                <a:latin typeface="Verdana" panose="020B0604030504040204" pitchFamily="34" charset="0"/>
                <a:ea typeface="Verdana" panose="020B0604030504040204" pitchFamily="34" charset="0"/>
              </a:rPr>
              <a:t>High and lower visual contrast for all design elements</a:t>
            </a:r>
            <a:r>
              <a:rPr lang="en-GB" sz="2500" dirty="0">
                <a:latin typeface="Verdana" panose="020B0604030504040204" pitchFamily="34" charset="0"/>
                <a:ea typeface="Verdana" panose="020B0604030504040204" pitchFamily="34" charset="0"/>
              </a:rPr>
              <a:t>: </a:t>
            </a:r>
            <a:br>
              <a:rPr lang="en-GB" sz="2500" dirty="0">
                <a:latin typeface="Verdana" panose="020B0604030504040204" pitchFamily="34" charset="0"/>
                <a:ea typeface="Verdana" panose="020B0604030504040204" pitchFamily="34" charset="0"/>
              </a:rPr>
            </a:br>
            <a:r>
              <a:rPr lang="en-GB" sz="2500" dirty="0">
                <a:latin typeface="Verdana" panose="020B0604030504040204" pitchFamily="34" charset="0"/>
                <a:ea typeface="Verdana" panose="020B0604030504040204" pitchFamily="34" charset="0"/>
              </a:rPr>
              <a:t>high contrast on inscriptions of floor numbers or symbols on push buttons, according to the agreed amendment using Michelson formula, lower contrast on “Active part of push button to their surrounding” and “Face plates to their surrounding”, referring to ISO 21542:2021, EN 17210:2021 and CEN/TR 17621:2021 for consistency. </a:t>
            </a:r>
          </a:p>
          <a:p>
            <a:endParaRPr lang="it-IT" sz="2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99327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44</a:t>
            </a:fld>
            <a:endParaRPr lang="en-GB"/>
          </a:p>
        </p:txBody>
      </p:sp>
      <p:sp>
        <p:nvSpPr>
          <p:cNvPr id="8" name="ZoneTexte 5">
            <a:extLst>
              <a:ext uri="{FF2B5EF4-FFF2-40B4-BE49-F238E27FC236}">
                <a16:creationId xmlns:a16="http://schemas.microsoft.com/office/drawing/2014/main" id="{7D788720-E21F-575F-6027-E4EB655FD0EC}"/>
              </a:ext>
            </a:extLst>
          </p:cNvPr>
          <p:cNvSpPr txBox="1">
            <a:spLocks noGrp="1"/>
          </p:cNvSpPr>
          <p:nvPr>
            <p:ph type="title" idx="4294967295"/>
          </p:nvPr>
        </p:nvSpPr>
        <p:spPr>
          <a:xfrm>
            <a:off x="384313" y="436988"/>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9" name="CasellaDiTesto 8">
            <a:extLst>
              <a:ext uri="{FF2B5EF4-FFF2-40B4-BE49-F238E27FC236}">
                <a16:creationId xmlns:a16="http://schemas.microsoft.com/office/drawing/2014/main" id="{B506EB18-18B0-4568-B42D-A47C6473E443}"/>
              </a:ext>
            </a:extLst>
          </p:cNvPr>
          <p:cNvSpPr txBox="1"/>
          <p:nvPr/>
        </p:nvSpPr>
        <p:spPr>
          <a:xfrm>
            <a:off x="-529389" y="1876339"/>
            <a:ext cx="11323285" cy="2041008"/>
          </a:xfrm>
          <a:prstGeom prst="rect">
            <a:avLst/>
          </a:prstGeom>
          <a:noFill/>
        </p:spPr>
        <p:txBody>
          <a:bodyPr wrap="square">
            <a:spAutoFit/>
          </a:bodyPr>
          <a:lstStyle/>
          <a:p>
            <a:pPr marR="158115" lvl="2" algn="just">
              <a:lnSpc>
                <a:spcPct val="115000"/>
              </a:lnSpc>
              <a:spcAft>
                <a:spcPts val="1200"/>
              </a:spcAft>
            </a:pPr>
            <a:r>
              <a:rPr lang="en-GB" sz="2800" b="1" dirty="0">
                <a:latin typeface="Verdana" panose="020B0604030504040204" pitchFamily="34" charset="0"/>
                <a:ea typeface="Verdana" panose="020B0604030504040204" pitchFamily="34" charset="0"/>
              </a:rPr>
              <a:t>5.1.4 </a:t>
            </a:r>
            <a:r>
              <a:rPr lang="en-GB" sz="2800" b="1" dirty="0">
                <a:effectLst/>
                <a:latin typeface="Verdana" panose="020B0604030504040204" pitchFamily="34" charset="0"/>
                <a:ea typeface="Calibri" panose="020F0502020204030204" pitchFamily="34" charset="0"/>
                <a:cs typeface="Arial" panose="020B0604020202020204" pitchFamily="34" charset="0"/>
              </a:rPr>
              <a:t>The possibility to choose the appropriate door dwell time</a:t>
            </a:r>
            <a:r>
              <a:rPr lang="en-GB" sz="2800" dirty="0">
                <a:effectLst/>
                <a:latin typeface="Verdana" panose="020B0604030504040204" pitchFamily="34" charset="0"/>
                <a:ea typeface="Calibri" panose="020F0502020204030204" pitchFamily="34" charset="0"/>
                <a:cs typeface="Arial" panose="020B0604020202020204" pitchFamily="34" charset="0"/>
              </a:rPr>
              <a:t>, (operable also within lift car by users - longer or shorter time) according with different users’  needs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CD8AD55A-D477-4A07-1F48-AB444E710EA6}"/>
              </a:ext>
            </a:extLst>
          </p:cNvPr>
          <p:cNvSpPr txBox="1"/>
          <p:nvPr/>
        </p:nvSpPr>
        <p:spPr>
          <a:xfrm>
            <a:off x="384313" y="4071537"/>
            <a:ext cx="6257580" cy="523220"/>
          </a:xfrm>
          <a:prstGeom prst="rect">
            <a:avLst/>
          </a:prstGeom>
          <a:noFill/>
        </p:spPr>
        <p:txBody>
          <a:bodyPr wrap="square">
            <a:spAutoFit/>
          </a:bodyPr>
          <a:lstStyle/>
          <a:p>
            <a:r>
              <a:rPr lang="en-GB" sz="2800" dirty="0">
                <a:solidFill>
                  <a:srgbClr val="C00000"/>
                </a:solidFill>
                <a:latin typeface="Verdana" panose="020B0604030504040204" pitchFamily="34" charset="0"/>
                <a:cs typeface="Arial" panose="020B0604020202020204" pitchFamily="34" charset="0"/>
              </a:rPr>
              <a:t>Proposal under discussion</a:t>
            </a:r>
            <a:endParaRPr lang="it-IT" sz="2800" dirty="0">
              <a:solidFill>
                <a:srgbClr val="C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92671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45</a:t>
            </a:fld>
            <a:endParaRPr lang="en-GB"/>
          </a:p>
        </p:txBody>
      </p:sp>
      <p:sp>
        <p:nvSpPr>
          <p:cNvPr id="7" name="ZoneTexte 5">
            <a:extLst>
              <a:ext uri="{FF2B5EF4-FFF2-40B4-BE49-F238E27FC236}">
                <a16:creationId xmlns:a16="http://schemas.microsoft.com/office/drawing/2014/main" id="{407F08B4-985D-51A0-F3CF-D46EAA35BF67}"/>
              </a:ext>
            </a:extLst>
          </p:cNvPr>
          <p:cNvSpPr txBox="1">
            <a:spLocks noGrp="1"/>
          </p:cNvSpPr>
          <p:nvPr>
            <p:ph type="title" idx="4294967295"/>
          </p:nvPr>
        </p:nvSpPr>
        <p:spPr>
          <a:xfrm>
            <a:off x="364434" y="226396"/>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9" name="CasellaDiTesto 8">
            <a:extLst>
              <a:ext uri="{FF2B5EF4-FFF2-40B4-BE49-F238E27FC236}">
                <a16:creationId xmlns:a16="http://schemas.microsoft.com/office/drawing/2014/main" id="{B506EB18-18B0-4568-B42D-A47C6473E443}"/>
              </a:ext>
            </a:extLst>
          </p:cNvPr>
          <p:cNvSpPr txBox="1"/>
          <p:nvPr/>
        </p:nvSpPr>
        <p:spPr>
          <a:xfrm>
            <a:off x="-524069" y="1430188"/>
            <a:ext cx="12242304" cy="5761834"/>
          </a:xfrm>
          <a:prstGeom prst="rect">
            <a:avLst/>
          </a:prstGeom>
          <a:noFill/>
        </p:spPr>
        <p:txBody>
          <a:bodyPr wrap="square">
            <a:spAutoFit/>
          </a:bodyPr>
          <a:lstStyle/>
          <a:p>
            <a:pPr marR="158115" lvl="2">
              <a:lnSpc>
                <a:spcPct val="115000"/>
              </a:lnSpc>
              <a:spcAft>
                <a:spcPts val="1200"/>
              </a:spcAft>
            </a:pPr>
            <a:r>
              <a:rPr lang="en-GB" sz="2600" b="1" dirty="0">
                <a:latin typeface="Verdana" panose="020B0604030504040204" pitchFamily="34" charset="0"/>
                <a:ea typeface="Verdana" panose="020B0604030504040204" pitchFamily="34" charset="0"/>
              </a:rPr>
              <a:t>5.1.11 </a:t>
            </a:r>
            <a:r>
              <a:rPr lang="en-GB" sz="2600" b="1" dirty="0">
                <a:effectLst/>
                <a:latin typeface="Verdana" panose="020B0604030504040204" pitchFamily="34" charset="0"/>
                <a:ea typeface="Verdana" panose="020B0604030504040204" pitchFamily="34" charset="0"/>
                <a:cs typeface="Arial" panose="020B0604020202020204" pitchFamily="34" charset="0"/>
              </a:rPr>
              <a:t>The provision of alternative ways of use</a:t>
            </a:r>
            <a:r>
              <a:rPr lang="en-GB" sz="2600" dirty="0">
                <a:effectLst/>
                <a:latin typeface="Verdana" panose="020B0604030504040204" pitchFamily="34" charset="0"/>
                <a:ea typeface="Verdana" panose="020B0604030504040204" pitchFamily="34" charset="0"/>
                <a:cs typeface="Arial" panose="020B0604020202020204" pitchFamily="34" charset="0"/>
              </a:rPr>
              <a:t> (following the multiple sense principle) in case of </a:t>
            </a:r>
            <a:r>
              <a:rPr lang="en-GB" sz="2600" u="sng" dirty="0">
                <a:effectLst/>
                <a:latin typeface="Verdana" panose="020B0604030504040204" pitchFamily="34" charset="0"/>
                <a:ea typeface="Verdana" panose="020B0604030504040204" pitchFamily="34" charset="0"/>
                <a:cs typeface="Arial" panose="020B0604020202020204" pitchFamily="34" charset="0"/>
              </a:rPr>
              <a:t>destination control system and touch screen device</a:t>
            </a:r>
            <a:endParaRPr lang="es-ES" sz="2600" dirty="0">
              <a:solidFill>
                <a:srgbClr val="C00000"/>
              </a:solidFill>
              <a:highlight>
                <a:srgbClr val="00FFFF"/>
              </a:highlight>
              <a:latin typeface="Verdana" panose="020B0604030504040204" pitchFamily="34" charset="0"/>
              <a:ea typeface="Verdana" panose="020B0604030504040204" pitchFamily="34" charset="0"/>
              <a:cs typeface="Arial" panose="020B0604020202020204" pitchFamily="34" charset="0"/>
            </a:endParaRPr>
          </a:p>
          <a:p>
            <a:pPr marR="158115" lvl="2">
              <a:lnSpc>
                <a:spcPct val="115000"/>
              </a:lnSpc>
              <a:spcAft>
                <a:spcPts val="1200"/>
              </a:spcAft>
            </a:pPr>
            <a:r>
              <a:rPr lang="en-GB" sz="2600" b="1" dirty="0">
                <a:latin typeface="Verdana" panose="020B0604030504040204" pitchFamily="34" charset="0"/>
                <a:ea typeface="Verdana" panose="020B0604030504040204" pitchFamily="34" charset="0"/>
              </a:rPr>
              <a:t>5.1.12 </a:t>
            </a:r>
            <a:r>
              <a:rPr lang="en-GB" sz="2600" b="1" dirty="0">
                <a:solidFill>
                  <a:srgbClr val="000000"/>
                </a:solidFill>
                <a:effectLst/>
                <a:latin typeface="Verdana" panose="020B0604030504040204" pitchFamily="34" charset="0"/>
                <a:ea typeface="Verdana" panose="020B0604030504040204" pitchFamily="34" charset="0"/>
                <a:cs typeface="Arial" panose="020B0604020202020204" pitchFamily="34" charset="0"/>
              </a:rPr>
              <a:t>The provision of tactile letters/symbols</a:t>
            </a:r>
            <a:r>
              <a:rPr lang="en-GB" sz="2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in 5.4.2.1, Table 4 </a:t>
            </a:r>
          </a:p>
          <a:p>
            <a:pPr marR="158115" lvl="2">
              <a:lnSpc>
                <a:spcPct val="115000"/>
              </a:lnSpc>
              <a:spcAft>
                <a:spcPts val="1200"/>
              </a:spcAft>
            </a:pPr>
            <a:r>
              <a:rPr lang="en-GB" sz="2600" dirty="0">
                <a:solidFill>
                  <a:srgbClr val="C00000"/>
                </a:solidFill>
                <a:effectLst/>
                <a:latin typeface="Verdana" panose="020B0604030504040204" pitchFamily="34" charset="0"/>
                <a:ea typeface="Verdana" panose="020B0604030504040204" pitchFamily="34" charset="0"/>
                <a:cs typeface="Arial" panose="020B0604020202020204" pitchFamily="34" charset="0"/>
              </a:rPr>
              <a:t>To be further discussed </a:t>
            </a:r>
            <a:r>
              <a:rPr lang="en-GB" sz="2600" dirty="0">
                <a:solidFill>
                  <a:srgbClr val="000000"/>
                </a:solidFill>
                <a:latin typeface="Verdana" panose="020B0604030504040204" pitchFamily="34" charset="0"/>
                <a:ea typeface="Verdana" panose="020B0604030504040204" pitchFamily="34" charset="0"/>
                <a:cs typeface="Arial" panose="020B0604020202020204" pitchFamily="34" charset="0"/>
              </a:rPr>
              <a:t>c</a:t>
            </a:r>
            <a:r>
              <a:rPr lang="en-GB" sz="2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onsidering that DIN 32986 is under discussion for an EN standard on tactile letters. </a:t>
            </a:r>
            <a:endParaRPr lang="en-GB" sz="2600" dirty="0">
              <a:effectLst/>
              <a:latin typeface="Verdana" panose="020B0604030504040204" pitchFamily="34" charset="0"/>
              <a:ea typeface="Verdana" panose="020B0604030504040204" pitchFamily="34" charset="0"/>
              <a:cs typeface="Times New Roman" panose="02020603050405020304" pitchFamily="18" charset="0"/>
            </a:endParaRPr>
          </a:p>
          <a:p>
            <a:pPr marR="158115" lvl="2">
              <a:lnSpc>
                <a:spcPct val="115000"/>
              </a:lnSpc>
              <a:spcAft>
                <a:spcPts val="1200"/>
              </a:spcAft>
            </a:pPr>
            <a:r>
              <a:rPr lang="en-GB" sz="2600" b="1" dirty="0">
                <a:latin typeface="Verdana" panose="020B0604030504040204" pitchFamily="34" charset="0"/>
                <a:ea typeface="Verdana" panose="020B0604030504040204" pitchFamily="34" charset="0"/>
              </a:rPr>
              <a:t>5.1.13 </a:t>
            </a:r>
            <a:r>
              <a:rPr lang="en-GB" sz="2600" b="1" dirty="0">
                <a:effectLst/>
                <a:latin typeface="Verdana" panose="020B0604030504040204" pitchFamily="34" charset="0"/>
                <a:ea typeface="Verdana" panose="020B0604030504040204" pitchFamily="34" charset="0"/>
                <a:cs typeface="Arial" panose="020B0604020202020204" pitchFamily="34" charset="0"/>
              </a:rPr>
              <a:t>The provision of information in Braille:</a:t>
            </a:r>
            <a:r>
              <a:rPr lang="en-GB" sz="2600" dirty="0">
                <a:effectLst/>
                <a:latin typeface="Verdana" panose="020B0604030504040204" pitchFamily="34" charset="0"/>
                <a:ea typeface="Verdana" panose="020B0604030504040204" pitchFamily="34" charset="0"/>
                <a:cs typeface="Arial" panose="020B0604020202020204" pitchFamily="34" charset="0"/>
              </a:rPr>
              <a:t> Braille characters shall be provided as a complimentary feature to visually contrasting relief characters. </a:t>
            </a:r>
          </a:p>
          <a:p>
            <a:pPr marR="158115" lvl="2">
              <a:lnSpc>
                <a:spcPct val="115000"/>
              </a:lnSpc>
              <a:spcBef>
                <a:spcPts val="295"/>
              </a:spcBef>
              <a:spcAft>
                <a:spcPts val="1200"/>
              </a:spcAft>
            </a:pPr>
            <a:endParaRPr lang="en-GB" sz="26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27683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46</a:t>
            </a:fld>
            <a:endParaRPr lang="en-GB"/>
          </a:p>
        </p:txBody>
      </p:sp>
      <p:sp>
        <p:nvSpPr>
          <p:cNvPr id="5" name="ZoneTexte 5">
            <a:extLst>
              <a:ext uri="{FF2B5EF4-FFF2-40B4-BE49-F238E27FC236}">
                <a16:creationId xmlns:a16="http://schemas.microsoft.com/office/drawing/2014/main" id="{C7336E6B-99EE-D122-624F-F44829126831}"/>
              </a:ext>
            </a:extLst>
          </p:cNvPr>
          <p:cNvSpPr txBox="1">
            <a:spLocks noGrp="1"/>
          </p:cNvSpPr>
          <p:nvPr>
            <p:ph type="title" idx="4294967295"/>
          </p:nvPr>
        </p:nvSpPr>
        <p:spPr>
          <a:xfrm>
            <a:off x="364434" y="226396"/>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9" name="CasellaDiTesto 8">
            <a:extLst>
              <a:ext uri="{FF2B5EF4-FFF2-40B4-BE49-F238E27FC236}">
                <a16:creationId xmlns:a16="http://schemas.microsoft.com/office/drawing/2014/main" id="{B506EB18-18B0-4568-B42D-A47C6473E443}"/>
              </a:ext>
            </a:extLst>
          </p:cNvPr>
          <p:cNvSpPr txBox="1"/>
          <p:nvPr/>
        </p:nvSpPr>
        <p:spPr>
          <a:xfrm>
            <a:off x="-524068" y="1362558"/>
            <a:ext cx="11983790" cy="5839868"/>
          </a:xfrm>
          <a:prstGeom prst="rect">
            <a:avLst/>
          </a:prstGeom>
          <a:noFill/>
        </p:spPr>
        <p:txBody>
          <a:bodyPr wrap="square">
            <a:spAutoFit/>
          </a:bodyPr>
          <a:lstStyle/>
          <a:p>
            <a:pPr marR="158115" lvl="2" algn="just">
              <a:lnSpc>
                <a:spcPct val="115000"/>
              </a:lnSpc>
              <a:spcAft>
                <a:spcPts val="1200"/>
              </a:spcAft>
            </a:pPr>
            <a:r>
              <a:rPr lang="en-GB" sz="2800" b="1" dirty="0">
                <a:latin typeface="Verdana" panose="020B0604030504040204" pitchFamily="34" charset="0"/>
                <a:ea typeface="Verdana" panose="020B0604030504040204" pitchFamily="34" charset="0"/>
              </a:rPr>
              <a:t>5.1.14 </a:t>
            </a:r>
            <a:r>
              <a:rPr lang="en-GB" sz="2800" b="1" dirty="0">
                <a:latin typeface="Verdana" panose="020B0604030504040204" pitchFamily="34" charset="0"/>
                <a:ea typeface="Verdana" panose="020B0604030504040204" pitchFamily="34" charset="0"/>
                <a:cs typeface="Arial" panose="020B0604020202020204" pitchFamily="34" charset="0"/>
              </a:rPr>
              <a:t>Emergency alarm systems and communication </a:t>
            </a:r>
            <a:r>
              <a:rPr lang="en-GB" sz="2800" dirty="0">
                <a:latin typeface="Verdana" panose="020B0604030504040204" pitchFamily="34" charset="0"/>
                <a:ea typeface="Verdana" panose="020B0604030504040204" pitchFamily="34" charset="0"/>
                <a:cs typeface="Arial" panose="020B0604020202020204" pitchFamily="34" charset="0"/>
              </a:rPr>
              <a:t>for the wide range of users including persons with disabilities, according to the multiple-sense principle and the UD 7 Principles considering low vision and blind persons, hard of hearing and deaf persons, elderly and persons with cognitive impairments.</a:t>
            </a:r>
          </a:p>
          <a:p>
            <a:pPr marR="158115" lvl="2" algn="just">
              <a:lnSpc>
                <a:spcPct val="115000"/>
              </a:lnSpc>
              <a:spcAft>
                <a:spcPts val="1200"/>
              </a:spcAft>
            </a:pPr>
            <a:r>
              <a:rPr lang="en-GB" sz="2800" dirty="0">
                <a:latin typeface="Verdana" panose="020B0604030504040204" pitchFamily="34" charset="0"/>
                <a:ea typeface="Verdana" panose="020B0604030504040204" pitchFamily="34" charset="0"/>
                <a:cs typeface="Arial" panose="020B0604020202020204" pitchFamily="34" charset="0"/>
              </a:rPr>
              <a:t>A two-way-communication for deaf persons and hard of hearing persons has to consider voice (+ induction loop system), and real-time text or video, which is missing in EN 81-70 (and also in EN 81-28). </a:t>
            </a:r>
          </a:p>
          <a:p>
            <a:pPr marR="158115" lvl="2" algn="just">
              <a:lnSpc>
                <a:spcPct val="115000"/>
              </a:lnSpc>
              <a:spcBef>
                <a:spcPts val="295"/>
              </a:spcBef>
              <a:spcAft>
                <a:spcPts val="1200"/>
              </a:spcAft>
            </a:pPr>
            <a:endParaRPr lang="en-GB" sz="28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54225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47</a:t>
            </a:fld>
            <a:endParaRPr lang="en-GB"/>
          </a:p>
        </p:txBody>
      </p:sp>
      <p:sp>
        <p:nvSpPr>
          <p:cNvPr id="3" name="ZoneTexte 5">
            <a:extLst>
              <a:ext uri="{FF2B5EF4-FFF2-40B4-BE49-F238E27FC236}">
                <a16:creationId xmlns:a16="http://schemas.microsoft.com/office/drawing/2014/main" id="{93E043DE-B4AA-7867-F67A-9F68F73D63AA}"/>
              </a:ext>
            </a:extLst>
          </p:cNvPr>
          <p:cNvSpPr txBox="1">
            <a:spLocks noGrp="1"/>
          </p:cNvSpPr>
          <p:nvPr>
            <p:ph type="title" idx="4294967295"/>
          </p:nvPr>
        </p:nvSpPr>
        <p:spPr>
          <a:xfrm>
            <a:off x="364434" y="415239"/>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9" name="CasellaDiTesto 8">
            <a:extLst>
              <a:ext uri="{FF2B5EF4-FFF2-40B4-BE49-F238E27FC236}">
                <a16:creationId xmlns:a16="http://schemas.microsoft.com/office/drawing/2014/main" id="{B506EB18-18B0-4568-B42D-A47C6473E443}"/>
              </a:ext>
            </a:extLst>
          </p:cNvPr>
          <p:cNvSpPr txBox="1"/>
          <p:nvPr/>
        </p:nvSpPr>
        <p:spPr>
          <a:xfrm>
            <a:off x="-524068" y="1725428"/>
            <a:ext cx="11983790" cy="4541051"/>
          </a:xfrm>
          <a:prstGeom prst="rect">
            <a:avLst/>
          </a:prstGeom>
          <a:noFill/>
        </p:spPr>
        <p:txBody>
          <a:bodyPr wrap="square">
            <a:spAutoFit/>
          </a:bodyPr>
          <a:lstStyle/>
          <a:p>
            <a:pPr marR="158115" lvl="2" algn="just">
              <a:lnSpc>
                <a:spcPct val="115000"/>
              </a:lnSpc>
            </a:pPr>
            <a:r>
              <a:rPr lang="en-GB" sz="2800" dirty="0">
                <a:latin typeface="Verdana" panose="020B0604030504040204" pitchFamily="34" charset="0"/>
                <a:ea typeface="Verdana" panose="020B0604030504040204" pitchFamily="34" charset="0"/>
                <a:cs typeface="Arial" panose="020B0604020202020204" pitchFamily="34" charset="0"/>
              </a:rPr>
              <a:t>Hearing enhancement system as a recommendation only must be changed to a requirement and is considering only hard of hearing persons’ needs. </a:t>
            </a:r>
          </a:p>
          <a:p>
            <a:pPr marR="158115" lvl="2" algn="just">
              <a:lnSpc>
                <a:spcPct val="115000"/>
              </a:lnSpc>
            </a:pPr>
            <a:r>
              <a:rPr lang="en-GB" sz="2800" dirty="0">
                <a:solidFill>
                  <a:srgbClr val="C00000"/>
                </a:solidFill>
                <a:latin typeface="Verdana" panose="020B0604030504040204" pitchFamily="34" charset="0"/>
                <a:ea typeface="Verdana" panose="020B0604030504040204" pitchFamily="34" charset="0"/>
                <a:cs typeface="Arial" panose="020B0604020202020204" pitchFamily="34" charset="0"/>
              </a:rPr>
              <a:t>ANEC requested also to add </a:t>
            </a:r>
            <a:r>
              <a:rPr lang="en-GB" sz="2800" dirty="0">
                <a:latin typeface="Verdana" panose="020B0604030504040204" pitchFamily="34" charset="0"/>
                <a:ea typeface="Verdana" panose="020B0604030504040204" pitchFamily="34" charset="0"/>
                <a:cs typeface="Arial" panose="020B0604020202020204" pitchFamily="34" charset="0"/>
              </a:rPr>
              <a:t>a requirement for a real-time text and video based device for emergency alarm systems for deaf persons(EN 17210:2021, 10.4.10 “Alarm system and communication” refers to EN 81-28 as also in EN 81-70). </a:t>
            </a:r>
            <a:endParaRPr lang="en-GB" sz="2800" dirty="0">
              <a:effectLst/>
              <a:latin typeface="Verdana" panose="020B0604030504040204" pitchFamily="34" charset="0"/>
              <a:ea typeface="Verdana" panose="020B0604030504040204" pitchFamily="34" charset="0"/>
              <a:cs typeface="Times New Roman" panose="02020603050405020304" pitchFamily="18" charset="0"/>
            </a:endParaRPr>
          </a:p>
          <a:p>
            <a:pPr marR="158115" lvl="2" algn="just">
              <a:lnSpc>
                <a:spcPct val="115000"/>
              </a:lnSpc>
              <a:spcBef>
                <a:spcPts val="295"/>
              </a:spcBef>
              <a:spcAft>
                <a:spcPts val="1200"/>
              </a:spcAft>
            </a:pPr>
            <a:endParaRPr lang="en-GB" sz="28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03362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48</a:t>
            </a:fld>
            <a:endParaRPr lang="en-GB"/>
          </a:p>
        </p:txBody>
      </p:sp>
      <p:sp>
        <p:nvSpPr>
          <p:cNvPr id="7" name="ZoneTexte 5">
            <a:extLst>
              <a:ext uri="{FF2B5EF4-FFF2-40B4-BE49-F238E27FC236}">
                <a16:creationId xmlns:a16="http://schemas.microsoft.com/office/drawing/2014/main" id="{5F905FBB-C62B-DEC0-F9D2-46597E261512}"/>
              </a:ext>
            </a:extLst>
          </p:cNvPr>
          <p:cNvSpPr txBox="1">
            <a:spLocks noGrp="1"/>
          </p:cNvSpPr>
          <p:nvPr>
            <p:ph type="title" idx="4294967295"/>
          </p:nvPr>
        </p:nvSpPr>
        <p:spPr>
          <a:xfrm>
            <a:off x="364434" y="415239"/>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9" name="CasellaDiTesto 8">
            <a:extLst>
              <a:ext uri="{FF2B5EF4-FFF2-40B4-BE49-F238E27FC236}">
                <a16:creationId xmlns:a16="http://schemas.microsoft.com/office/drawing/2014/main" id="{B506EB18-18B0-4568-B42D-A47C6473E443}"/>
              </a:ext>
            </a:extLst>
          </p:cNvPr>
          <p:cNvSpPr txBox="1"/>
          <p:nvPr/>
        </p:nvSpPr>
        <p:spPr>
          <a:xfrm>
            <a:off x="-524068" y="1576315"/>
            <a:ext cx="11983790" cy="6147645"/>
          </a:xfrm>
          <a:prstGeom prst="rect">
            <a:avLst/>
          </a:prstGeom>
          <a:noFill/>
        </p:spPr>
        <p:txBody>
          <a:bodyPr wrap="square">
            <a:spAutoFit/>
          </a:bodyPr>
          <a:lstStyle/>
          <a:p>
            <a:pPr marR="158115" lvl="2" algn="just">
              <a:lnSpc>
                <a:spcPct val="115000"/>
              </a:lnSpc>
              <a:spcAft>
                <a:spcPts val="1200"/>
              </a:spcAft>
            </a:pPr>
            <a:r>
              <a:rPr lang="en-GB" sz="2800" b="1" dirty="0">
                <a:latin typeface="Verdana" panose="020B0604030504040204" pitchFamily="34" charset="0"/>
                <a:ea typeface="Verdana" panose="020B0604030504040204" pitchFamily="34" charset="0"/>
              </a:rPr>
              <a:t>5.1.15 </a:t>
            </a:r>
            <a:r>
              <a:rPr lang="en-GB" sz="2800" b="1" dirty="0">
                <a:effectLst/>
                <a:latin typeface="Verdana" panose="020B0604030504040204" pitchFamily="34" charset="0"/>
                <a:ea typeface="Verdana" panose="020B0604030504040204" pitchFamily="34" charset="0"/>
                <a:cs typeface="Arial" panose="020B0604020202020204" pitchFamily="34" charset="0"/>
              </a:rPr>
              <a:t>ANNEX A “Categories of disability considered”</a:t>
            </a:r>
          </a:p>
          <a:p>
            <a:pPr marR="158115" lvl="2" algn="just">
              <a:lnSpc>
                <a:spcPct val="115000"/>
              </a:lnSpc>
              <a:spcAft>
                <a:spcPts val="1200"/>
              </a:spcAft>
            </a:pPr>
            <a:r>
              <a:rPr lang="en-GB" sz="2800" dirty="0">
                <a:latin typeface="Verdana" panose="020B0604030504040204" pitchFamily="34" charset="0"/>
                <a:ea typeface="Verdana" panose="020B0604030504040204" pitchFamily="34" charset="0"/>
                <a:cs typeface="Arial" panose="020B0604020202020204" pitchFamily="34" charset="0"/>
              </a:rPr>
              <a:t>to be deleted as it is based on the previous outdated medical model which is not anymore considered in CRPD following the social model, equality and inclusivity. </a:t>
            </a:r>
          </a:p>
          <a:p>
            <a:pPr marR="158115" lvl="2" algn="just">
              <a:lnSpc>
                <a:spcPct val="115000"/>
              </a:lnSpc>
              <a:spcAft>
                <a:spcPts val="1200"/>
              </a:spcAft>
            </a:pPr>
            <a:r>
              <a:rPr lang="es-ES" sz="2800" dirty="0" err="1">
                <a:solidFill>
                  <a:srgbClr val="C00000"/>
                </a:solidFill>
                <a:latin typeface="Verdana" panose="020B0604030504040204" pitchFamily="34" charset="0"/>
                <a:ea typeface="Verdana" panose="020B0604030504040204" pitchFamily="34" charset="0"/>
                <a:cs typeface="Arial" panose="020B0604020202020204" pitchFamily="34" charset="0"/>
              </a:rPr>
              <a:t>Under</a:t>
            </a:r>
            <a:r>
              <a:rPr lang="es-ES" sz="2800" dirty="0">
                <a:solidFill>
                  <a:srgbClr val="C00000"/>
                </a:solidFill>
                <a:latin typeface="Verdana" panose="020B0604030504040204" pitchFamily="34" charset="0"/>
                <a:ea typeface="Verdana" panose="020B0604030504040204" pitchFamily="34" charset="0"/>
                <a:cs typeface="Arial" panose="020B0604020202020204" pitchFamily="34" charset="0"/>
              </a:rPr>
              <a:t> discussion: </a:t>
            </a:r>
            <a:r>
              <a:rPr lang="es-ES" sz="2800" dirty="0">
                <a:latin typeface="Verdana" panose="020B0604030504040204" pitchFamily="34" charset="0"/>
                <a:ea typeface="Verdana" panose="020B0604030504040204" pitchFamily="34" charset="0"/>
                <a:cs typeface="Arial" panose="020B0604020202020204" pitchFamily="34" charset="0"/>
              </a:rPr>
              <a:t>WG7 do not want to delete it as considered a good guidance to know what needs are considered. </a:t>
            </a:r>
            <a:r>
              <a:rPr lang="en-GB" sz="2800" dirty="0">
                <a:latin typeface="Verdana" panose="020B0604030504040204" pitchFamily="34" charset="0"/>
                <a:ea typeface="Verdana" panose="020B0604030504040204" pitchFamily="34" charset="0"/>
                <a:cs typeface="Arial" panose="020B0604020202020204" pitchFamily="34" charset="0"/>
              </a:rPr>
              <a:t>A first draft extracting pertinent clauses from CEN CLC Guide 6 has been already discussed, a second re-elaborated draft will be discussed in September. </a:t>
            </a:r>
          </a:p>
          <a:p>
            <a:pPr marR="158115" lvl="2" algn="just">
              <a:lnSpc>
                <a:spcPct val="115000"/>
              </a:lnSpc>
              <a:spcAft>
                <a:spcPts val="1200"/>
              </a:spcAft>
            </a:pPr>
            <a:endParaRPr lang="en-GB" sz="2800" dirty="0">
              <a:effectLst/>
              <a:latin typeface="Verdana" panose="020B0604030504040204" pitchFamily="34" charset="0"/>
              <a:ea typeface="Verdana" panose="020B0604030504040204" pitchFamily="34" charset="0"/>
              <a:cs typeface="Times New Roman" panose="02020603050405020304" pitchFamily="18" charset="0"/>
            </a:endParaRPr>
          </a:p>
          <a:p>
            <a:pPr marR="158115" lvl="2" algn="just">
              <a:lnSpc>
                <a:spcPct val="115000"/>
              </a:lnSpc>
              <a:spcBef>
                <a:spcPts val="295"/>
              </a:spcBef>
              <a:spcAft>
                <a:spcPts val="1200"/>
              </a:spcAft>
            </a:pPr>
            <a:endParaRPr lang="en-GB" sz="28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7933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49</a:t>
            </a:fld>
            <a:endParaRPr lang="en-GB"/>
          </a:p>
        </p:txBody>
      </p:sp>
      <p:sp>
        <p:nvSpPr>
          <p:cNvPr id="4" name="ZoneTexte 5">
            <a:extLst>
              <a:ext uri="{FF2B5EF4-FFF2-40B4-BE49-F238E27FC236}">
                <a16:creationId xmlns:a16="http://schemas.microsoft.com/office/drawing/2014/main" id="{A8492E12-EBF7-1A74-3FB8-C1C49AF78677}"/>
              </a:ext>
            </a:extLst>
          </p:cNvPr>
          <p:cNvSpPr txBox="1">
            <a:spLocks noGrp="1"/>
          </p:cNvSpPr>
          <p:nvPr>
            <p:ph type="title" idx="4294967295"/>
          </p:nvPr>
        </p:nvSpPr>
        <p:spPr>
          <a:xfrm>
            <a:off x="364434" y="415239"/>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9" name="CasellaDiTesto 8">
            <a:extLst>
              <a:ext uri="{FF2B5EF4-FFF2-40B4-BE49-F238E27FC236}">
                <a16:creationId xmlns:a16="http://schemas.microsoft.com/office/drawing/2014/main" id="{B506EB18-18B0-4568-B42D-A47C6473E443}"/>
              </a:ext>
            </a:extLst>
          </p:cNvPr>
          <p:cNvSpPr txBox="1"/>
          <p:nvPr/>
        </p:nvSpPr>
        <p:spPr>
          <a:xfrm>
            <a:off x="-524068" y="1840191"/>
            <a:ext cx="11983790" cy="5344348"/>
          </a:xfrm>
          <a:prstGeom prst="rect">
            <a:avLst/>
          </a:prstGeom>
          <a:noFill/>
        </p:spPr>
        <p:txBody>
          <a:bodyPr wrap="square">
            <a:spAutoFit/>
          </a:bodyPr>
          <a:lstStyle/>
          <a:p>
            <a:pPr marR="158115" lvl="2">
              <a:lnSpc>
                <a:spcPct val="115000"/>
              </a:lnSpc>
              <a:spcAft>
                <a:spcPts val="1200"/>
              </a:spcAft>
            </a:pPr>
            <a:r>
              <a:rPr lang="en-GB" sz="2800" b="1" dirty="0">
                <a:latin typeface="Verdana" panose="020B0604030504040204" pitchFamily="34" charset="0"/>
                <a:ea typeface="Verdana" panose="020B0604030504040204" pitchFamily="34" charset="0"/>
              </a:rPr>
              <a:t>5.1.16 </a:t>
            </a:r>
            <a:r>
              <a:rPr lang="en-GB" sz="2800" b="1" dirty="0">
                <a:latin typeface="Verdana" panose="020B0604030504040204" pitchFamily="34" charset="0"/>
                <a:ea typeface="Verdana" panose="020B0604030504040204" pitchFamily="34" charset="0"/>
                <a:cs typeface="Arial" panose="020B0604020202020204" pitchFamily="34" charset="0"/>
              </a:rPr>
              <a:t>Annex C “Touch screen devices for destination control systems” </a:t>
            </a:r>
          </a:p>
          <a:p>
            <a:pPr marR="158115" lvl="2">
              <a:lnSpc>
                <a:spcPct val="115000"/>
              </a:lnSpc>
              <a:spcAft>
                <a:spcPts val="1200"/>
              </a:spcAft>
            </a:pPr>
            <a:r>
              <a:rPr lang="en-GB" sz="2800" dirty="0">
                <a:latin typeface="Verdana" panose="020B0604030504040204" pitchFamily="34" charset="0"/>
                <a:ea typeface="Verdana" panose="020B0604030504040204" pitchFamily="34" charset="0"/>
                <a:cs typeface="Arial" panose="020B0604020202020204" pitchFamily="34" charset="0"/>
              </a:rPr>
              <a:t>To be considered the easy use of the “accessibility button”, and the operation and easy use of the accessibility button with several functions for different users which may be critical for ease of use. Too many functions are covered now within one button which is confusing for different users such as: </a:t>
            </a:r>
          </a:p>
          <a:p>
            <a:pPr marR="158115" lvl="3">
              <a:lnSpc>
                <a:spcPct val="115000"/>
              </a:lnSpc>
              <a:spcAft>
                <a:spcPts val="300"/>
              </a:spcAft>
            </a:pPr>
            <a:endParaRPr lang="en-GB" sz="2800" dirty="0">
              <a:latin typeface="Verdana" panose="020B0604030504040204" pitchFamily="34" charset="0"/>
              <a:ea typeface="Verdana" panose="020B0604030504040204" pitchFamily="34" charset="0"/>
              <a:cs typeface="Arial" panose="020B0604020202020204" pitchFamily="34" charset="0"/>
            </a:endParaRPr>
          </a:p>
          <a:p>
            <a:pPr marR="158115" lvl="3">
              <a:lnSpc>
                <a:spcPct val="115000"/>
              </a:lnSpc>
              <a:spcAft>
                <a:spcPts val="300"/>
              </a:spcAft>
            </a:pPr>
            <a:endParaRPr lang="en-GB" sz="28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5108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0129" y="328055"/>
            <a:ext cx="10046044" cy="709913"/>
          </a:xfrm>
        </p:spPr>
        <p:txBody>
          <a:bodyPr>
            <a:normAutofit/>
          </a:bodyPr>
          <a:lstStyle/>
          <a:p>
            <a:r>
              <a:rPr lang="en-GB" sz="3400" dirty="0">
                <a:latin typeface="Verdana" panose="020B0604030504040204" pitchFamily="34" charset="0"/>
                <a:ea typeface="Verdana" panose="020B0604030504040204" pitchFamily="34" charset="0"/>
              </a:rPr>
              <a:t>Housekeeping Rules </a:t>
            </a:r>
          </a:p>
        </p:txBody>
      </p:sp>
      <p:sp>
        <p:nvSpPr>
          <p:cNvPr id="6" name="Content Placeholder 5"/>
          <p:cNvSpPr>
            <a:spLocks noGrp="1"/>
          </p:cNvSpPr>
          <p:nvPr>
            <p:ph sz="half" idx="2"/>
          </p:nvPr>
        </p:nvSpPr>
        <p:spPr>
          <a:xfrm>
            <a:off x="420129" y="976987"/>
            <a:ext cx="11602994" cy="5350474"/>
          </a:xfrm>
        </p:spPr>
        <p:txBody>
          <a:bodyPr>
            <a:noAutofit/>
          </a:bodyPr>
          <a:lstStyle/>
          <a:p>
            <a:pPr marL="0" lvl="0" indent="0" defTabSz="457200" eaLnBrk="0" fontAlgn="base" hangingPunct="0">
              <a:lnSpc>
                <a:spcPct val="100000"/>
              </a:lnSpc>
              <a:spcBef>
                <a:spcPts val="662"/>
              </a:spcBef>
              <a:spcAft>
                <a:spcPts val="662"/>
              </a:spcAft>
              <a:buNone/>
              <a:defRPr/>
            </a:pPr>
            <a:r>
              <a:rPr lang="en-GB" kern="0" dirty="0">
                <a:solidFill>
                  <a:prstClr val="black"/>
                </a:solidFill>
                <a:latin typeface="Verdana" panose="020B0604030504040204" pitchFamily="34" charset="0"/>
                <a:ea typeface="Verdana" panose="020B0604030504040204" pitchFamily="34" charset="0"/>
                <a:cs typeface="Arial" panose="020B0604020202020204" pitchFamily="34" charset="0"/>
              </a:rPr>
              <a:t>Accessibility:</a:t>
            </a:r>
          </a:p>
          <a:p>
            <a:pPr marL="835659" lvl="1" indent="-378459" defTabSz="457200" eaLnBrk="0" fontAlgn="base" hangingPunct="0">
              <a:lnSpc>
                <a:spcPct val="100000"/>
              </a:lnSpc>
              <a:spcBef>
                <a:spcPts val="662"/>
              </a:spcBef>
              <a:spcAft>
                <a:spcPts val="662"/>
              </a:spcAft>
              <a:defRPr/>
            </a:pPr>
            <a:r>
              <a:rPr lang="en-GB" kern="0" dirty="0">
                <a:solidFill>
                  <a:prstClr val="black"/>
                </a:solidFill>
                <a:latin typeface="Verdana" panose="020B0604030504040204" pitchFamily="34" charset="0"/>
                <a:ea typeface="Verdana" panose="020B0604030504040204" pitchFamily="34" charset="0"/>
                <a:cs typeface="Arial" panose="020B0604020202020204" pitchFamily="34" charset="0"/>
              </a:rPr>
              <a:t>Captioning (link in chat box) - </a:t>
            </a:r>
            <a:r>
              <a:rPr lang="en-US" kern="0" dirty="0">
                <a:solidFill>
                  <a:prstClr val="black"/>
                </a:solidFill>
                <a:latin typeface="Verdana" panose="020B0604030504040204" pitchFamily="34" charset="0"/>
                <a:ea typeface="Verdana" panose="020B0604030504040204" pitchFamily="34" charset="0"/>
                <a:cs typeface="Arial" panose="020B0604020202020204" pitchFamily="34" charset="0"/>
              </a:rPr>
              <a:t>Captions in French, Slovak, German, Italian are also available through the external link provided in the chat box</a:t>
            </a:r>
            <a:endParaRPr lang="en-GB" kern="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835659" lvl="1" indent="-378459" defTabSz="457200" eaLnBrk="0" fontAlgn="base" hangingPunct="0">
              <a:lnSpc>
                <a:spcPct val="100000"/>
              </a:lnSpc>
              <a:spcBef>
                <a:spcPts val="662"/>
              </a:spcBef>
              <a:spcAft>
                <a:spcPts val="662"/>
              </a:spcAft>
              <a:defRPr/>
            </a:pPr>
            <a:r>
              <a:rPr lang="en-GB" kern="0" dirty="0">
                <a:solidFill>
                  <a:prstClr val="black"/>
                </a:solidFill>
                <a:latin typeface="Verdana" panose="020B0604030504040204" pitchFamily="34" charset="0"/>
                <a:ea typeface="Verdana" panose="020B0604030504040204" pitchFamily="34" charset="0"/>
                <a:cs typeface="Arial" panose="020B0604020202020204" pitchFamily="34" charset="0"/>
              </a:rPr>
              <a:t>International Sign Interpretation</a:t>
            </a:r>
          </a:p>
          <a:p>
            <a:pPr marL="0" lvl="0" indent="0" defTabSz="457200" eaLnBrk="0" fontAlgn="base" hangingPunct="0">
              <a:lnSpc>
                <a:spcPct val="100000"/>
              </a:lnSpc>
              <a:spcBef>
                <a:spcPts val="662"/>
              </a:spcBef>
              <a:spcAft>
                <a:spcPts val="662"/>
              </a:spcAft>
              <a:buNone/>
              <a:defRPr/>
            </a:pPr>
            <a:r>
              <a:rPr lang="en-GB" kern="0" dirty="0">
                <a:solidFill>
                  <a:prstClr val="black"/>
                </a:solidFill>
                <a:latin typeface="Verdana" panose="020B0604030504040204" pitchFamily="34" charset="0"/>
                <a:ea typeface="Verdana" panose="020B0604030504040204" pitchFamily="34" charset="0"/>
                <a:cs typeface="Arial" panose="020B0604020202020204" pitchFamily="34" charset="0"/>
              </a:rPr>
              <a:t>Questions</a:t>
            </a:r>
          </a:p>
          <a:p>
            <a:pPr marL="835659" lvl="1" indent="-378459" defTabSz="457200" eaLnBrk="0" fontAlgn="base" hangingPunct="0">
              <a:lnSpc>
                <a:spcPct val="100000"/>
              </a:lnSpc>
              <a:spcBef>
                <a:spcPts val="662"/>
              </a:spcBef>
              <a:spcAft>
                <a:spcPts val="662"/>
              </a:spcAft>
              <a:defRPr/>
            </a:pPr>
            <a:r>
              <a:rPr lang="en-GB" kern="0" dirty="0">
                <a:solidFill>
                  <a:prstClr val="black"/>
                </a:solidFill>
                <a:latin typeface="Verdana" panose="020B0604030504040204" pitchFamily="34" charset="0"/>
                <a:ea typeface="Verdana" panose="020B0604030504040204" pitchFamily="34" charset="0"/>
                <a:cs typeface="Arial" panose="020B0604020202020204" pitchFamily="34" charset="0"/>
              </a:rPr>
              <a:t>Chat box: for technical issues</a:t>
            </a:r>
          </a:p>
          <a:p>
            <a:pPr marL="835659" lvl="1" indent="-378459" defTabSz="457200" eaLnBrk="0" fontAlgn="base" hangingPunct="0">
              <a:lnSpc>
                <a:spcPct val="100000"/>
              </a:lnSpc>
              <a:spcBef>
                <a:spcPts val="662"/>
              </a:spcBef>
              <a:spcAft>
                <a:spcPts val="662"/>
              </a:spcAft>
              <a:defRPr/>
            </a:pPr>
            <a:r>
              <a:rPr lang="en-GB" kern="0" dirty="0">
                <a:solidFill>
                  <a:prstClr val="black"/>
                </a:solidFill>
                <a:latin typeface="Verdana" panose="020B0604030504040204" pitchFamily="34" charset="0"/>
                <a:ea typeface="Verdana" panose="020B0604030504040204" pitchFamily="34" charset="0"/>
                <a:cs typeface="Arial" panose="020B0604020202020204" pitchFamily="34" charset="0"/>
              </a:rPr>
              <a:t>Question box: for questions on content</a:t>
            </a:r>
          </a:p>
          <a:p>
            <a:pPr marL="0" indent="0" defTabSz="457200" eaLnBrk="0" fontAlgn="base" hangingPunct="0">
              <a:lnSpc>
                <a:spcPct val="100000"/>
              </a:lnSpc>
              <a:spcBef>
                <a:spcPts val="662"/>
              </a:spcBef>
              <a:spcAft>
                <a:spcPts val="662"/>
              </a:spcAft>
              <a:buNone/>
              <a:defRPr/>
            </a:pPr>
            <a:r>
              <a:rPr lang="en-GB" kern="0" dirty="0">
                <a:solidFill>
                  <a:prstClr val="black"/>
                </a:solidFill>
                <a:latin typeface="Verdana" panose="020B0604030504040204" pitchFamily="34" charset="0"/>
                <a:ea typeface="Verdana" panose="020B0604030504040204" pitchFamily="34" charset="0"/>
                <a:cs typeface="Arial" panose="020B0604020202020204" pitchFamily="34" charset="0"/>
              </a:rPr>
              <a:t>Recorded for internal use. Summary and presentations to be available.</a:t>
            </a:r>
            <a:endParaRPr lang="en-GB" dirty="0">
              <a:latin typeface="Verdana" panose="020B0604030504040204" pitchFamily="34" charset="0"/>
              <a:ea typeface="Verdana" panose="020B0604030504040204" pitchFamily="34" charset="0"/>
            </a:endParaRPr>
          </a:p>
        </p:txBody>
      </p:sp>
      <p:sp>
        <p:nvSpPr>
          <p:cNvPr id="2" name="Slide Number Placeholder 4">
            <a:extLst>
              <a:ext uri="{FF2B5EF4-FFF2-40B4-BE49-F238E27FC236}">
                <a16:creationId xmlns:a16="http://schemas.microsoft.com/office/drawing/2014/main" id="{0CDBD281-787A-896F-3A40-5E755787C329}"/>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5</a:t>
            </a:fld>
            <a:endParaRPr lang="fr-BE" dirty="0"/>
          </a:p>
        </p:txBody>
      </p:sp>
    </p:spTree>
    <p:extLst>
      <p:ext uri="{BB962C8B-B14F-4D97-AF65-F5344CB8AC3E}">
        <p14:creationId xmlns:p14="http://schemas.microsoft.com/office/powerpoint/2010/main" val="387739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50</a:t>
            </a:fld>
            <a:endParaRPr lang="en-GB"/>
          </a:p>
        </p:txBody>
      </p:sp>
      <p:sp>
        <p:nvSpPr>
          <p:cNvPr id="4" name="ZoneTexte 5">
            <a:extLst>
              <a:ext uri="{FF2B5EF4-FFF2-40B4-BE49-F238E27FC236}">
                <a16:creationId xmlns:a16="http://schemas.microsoft.com/office/drawing/2014/main" id="{A8492E12-EBF7-1A74-3FB8-C1C49AF78677}"/>
              </a:ext>
            </a:extLst>
          </p:cNvPr>
          <p:cNvSpPr txBox="1">
            <a:spLocks noGrp="1"/>
          </p:cNvSpPr>
          <p:nvPr>
            <p:ph type="title" idx="4294967295"/>
          </p:nvPr>
        </p:nvSpPr>
        <p:spPr>
          <a:xfrm>
            <a:off x="364434" y="415239"/>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9" name="CasellaDiTesto 8">
            <a:extLst>
              <a:ext uri="{FF2B5EF4-FFF2-40B4-BE49-F238E27FC236}">
                <a16:creationId xmlns:a16="http://schemas.microsoft.com/office/drawing/2014/main" id="{B506EB18-18B0-4568-B42D-A47C6473E443}"/>
              </a:ext>
            </a:extLst>
          </p:cNvPr>
          <p:cNvSpPr txBox="1"/>
          <p:nvPr/>
        </p:nvSpPr>
        <p:spPr>
          <a:xfrm>
            <a:off x="-981268" y="1805150"/>
            <a:ext cx="11983790" cy="4733412"/>
          </a:xfrm>
          <a:prstGeom prst="rect">
            <a:avLst/>
          </a:prstGeom>
          <a:noFill/>
        </p:spPr>
        <p:txBody>
          <a:bodyPr wrap="square">
            <a:spAutoFit/>
          </a:bodyPr>
          <a:lstStyle/>
          <a:p>
            <a:pPr marL="1600200" marR="158115" lvl="3" indent="-228600">
              <a:lnSpc>
                <a:spcPct val="115000"/>
              </a:lnSpc>
              <a:spcAft>
                <a:spcPts val="300"/>
              </a:spcAft>
              <a:buFont typeface="Symbol" panose="05050102010706020507" pitchFamily="18" charset="2"/>
              <a:buChar char=""/>
            </a:pPr>
            <a:r>
              <a:rPr lang="en-GB" sz="2800" dirty="0">
                <a:latin typeface="Verdana" panose="020B0604030504040204" pitchFamily="34" charset="0"/>
                <a:ea typeface="Verdana" panose="020B0604030504040204" pitchFamily="34" charset="0"/>
                <a:cs typeface="Arial" panose="020B0604020202020204" pitchFamily="34" charset="0"/>
              </a:rPr>
              <a:t>audio mode for starting the operation mode for blind users, </a:t>
            </a:r>
          </a:p>
          <a:p>
            <a:pPr marL="1600200" marR="158115" lvl="3" indent="-228600">
              <a:lnSpc>
                <a:spcPct val="115000"/>
              </a:lnSpc>
              <a:spcAft>
                <a:spcPts val="300"/>
              </a:spcAft>
              <a:buFont typeface="Symbol" panose="05050102010706020507" pitchFamily="18" charset="2"/>
              <a:buChar char=""/>
            </a:pPr>
            <a:r>
              <a:rPr lang="en-GB" sz="2800" dirty="0">
                <a:latin typeface="Verdana" panose="020B0604030504040204" pitchFamily="34" charset="0"/>
                <a:ea typeface="Verdana" panose="020B0604030504040204" pitchFamily="34" charset="0"/>
                <a:cs typeface="Arial" panose="020B0604020202020204" pitchFamily="34" charset="0"/>
              </a:rPr>
              <a:t>possibility to choose longer door dwell time, </a:t>
            </a:r>
          </a:p>
          <a:p>
            <a:pPr marL="1600200" marR="158115" lvl="3" indent="-228600">
              <a:lnSpc>
                <a:spcPct val="115000"/>
              </a:lnSpc>
              <a:spcAft>
                <a:spcPts val="300"/>
              </a:spcAft>
              <a:buFont typeface="Symbol" panose="05050102010706020507" pitchFamily="18" charset="2"/>
              <a:buChar char=""/>
            </a:pPr>
            <a:r>
              <a:rPr lang="en-GB" sz="2800" dirty="0">
                <a:latin typeface="Verdana" panose="020B0604030504040204" pitchFamily="34" charset="0"/>
                <a:ea typeface="Verdana" panose="020B0604030504040204" pitchFamily="34" charset="0"/>
                <a:cs typeface="Arial" panose="020B0604020202020204" pitchFamily="34" charset="0"/>
              </a:rPr>
              <a:t>possibility for enlarging fonts at the touch screen.</a:t>
            </a:r>
          </a:p>
          <a:p>
            <a:pPr marL="1600200" marR="158115" lvl="3" indent="-228600">
              <a:lnSpc>
                <a:spcPct val="115000"/>
              </a:lnSpc>
              <a:spcAft>
                <a:spcPts val="300"/>
              </a:spcAft>
              <a:buFont typeface="Symbol" panose="05050102010706020507" pitchFamily="18" charset="2"/>
              <a:buChar char=""/>
            </a:pPr>
            <a:endParaRPr lang="en-GB" sz="2800" dirty="0">
              <a:solidFill>
                <a:srgbClr val="C00000"/>
              </a:solidFill>
              <a:effectLst/>
              <a:latin typeface="Verdana" panose="020B0604030504040204" pitchFamily="34" charset="0"/>
              <a:ea typeface="Verdana" panose="020B0604030504040204" pitchFamily="34" charset="0"/>
              <a:cs typeface="Arial" panose="020B0604020202020204" pitchFamily="34" charset="0"/>
            </a:endParaRPr>
          </a:p>
          <a:p>
            <a:pPr marR="158115" lvl="3">
              <a:lnSpc>
                <a:spcPct val="115000"/>
              </a:lnSpc>
              <a:spcAft>
                <a:spcPts val="300"/>
              </a:spcAft>
            </a:pPr>
            <a:r>
              <a:rPr lang="en-GB" sz="2800" dirty="0">
                <a:solidFill>
                  <a:srgbClr val="C00000"/>
                </a:solidFill>
                <a:latin typeface="Verdana" panose="020B0604030504040204" pitchFamily="34" charset="0"/>
                <a:ea typeface="Verdana" panose="020B0604030504040204" pitchFamily="34" charset="0"/>
                <a:cs typeface="Arial" panose="020B0604020202020204" pitchFamily="34" charset="0"/>
              </a:rPr>
              <a:t>U</a:t>
            </a:r>
            <a:r>
              <a:rPr lang="en-GB" sz="2800" dirty="0">
                <a:solidFill>
                  <a:srgbClr val="C00000"/>
                </a:solidFill>
                <a:effectLst/>
                <a:latin typeface="Verdana" panose="020B0604030504040204" pitchFamily="34" charset="0"/>
                <a:ea typeface="Verdana" panose="020B0604030504040204" pitchFamily="34" charset="0"/>
                <a:cs typeface="Arial" panose="020B0604020202020204" pitchFamily="34" charset="0"/>
              </a:rPr>
              <a:t>nder discussion: not clear how the accessibility button will work</a:t>
            </a:r>
            <a:endParaRPr lang="it-IT" sz="2800" dirty="0">
              <a:effectLst/>
              <a:latin typeface="Verdana" panose="020B0604030504040204" pitchFamily="34" charset="0"/>
              <a:ea typeface="Verdana" panose="020B0604030504040204" pitchFamily="34" charset="0"/>
            </a:endParaRPr>
          </a:p>
          <a:p>
            <a:pPr marR="158115" lvl="3">
              <a:lnSpc>
                <a:spcPct val="115000"/>
              </a:lnSpc>
              <a:spcAft>
                <a:spcPts val="300"/>
              </a:spcAft>
            </a:pPr>
            <a:endParaRPr lang="en-GB" sz="2800" dirty="0">
              <a:latin typeface="Verdana" panose="020B0604030504040204" pitchFamily="34" charset="0"/>
              <a:ea typeface="Verdana" panose="020B0604030504040204" pitchFamily="34" charset="0"/>
              <a:cs typeface="Arial" panose="020B0604020202020204" pitchFamily="34" charset="0"/>
            </a:endParaRPr>
          </a:p>
          <a:p>
            <a:pPr marR="158115" lvl="3">
              <a:lnSpc>
                <a:spcPct val="115000"/>
              </a:lnSpc>
              <a:spcAft>
                <a:spcPts val="300"/>
              </a:spcAft>
            </a:pPr>
            <a:endParaRPr lang="en-GB" sz="28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10036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t>51</a:t>
            </a:fld>
            <a:endParaRPr lang="en-GB"/>
          </a:p>
        </p:txBody>
      </p:sp>
      <p:sp>
        <p:nvSpPr>
          <p:cNvPr id="4" name="ZoneTexte 5">
            <a:extLst>
              <a:ext uri="{FF2B5EF4-FFF2-40B4-BE49-F238E27FC236}">
                <a16:creationId xmlns:a16="http://schemas.microsoft.com/office/drawing/2014/main" id="{890DCE65-9003-D42D-DB3B-E012BEEEE9C4}"/>
              </a:ext>
            </a:extLst>
          </p:cNvPr>
          <p:cNvSpPr txBox="1">
            <a:spLocks noGrp="1"/>
          </p:cNvSpPr>
          <p:nvPr>
            <p:ph type="title" idx="4294967295"/>
          </p:nvPr>
        </p:nvSpPr>
        <p:spPr>
          <a:xfrm>
            <a:off x="364434" y="385422"/>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9" name="CasellaDiTesto 8">
            <a:extLst>
              <a:ext uri="{FF2B5EF4-FFF2-40B4-BE49-F238E27FC236}">
                <a16:creationId xmlns:a16="http://schemas.microsoft.com/office/drawing/2014/main" id="{B506EB18-18B0-4568-B42D-A47C6473E443}"/>
              </a:ext>
            </a:extLst>
          </p:cNvPr>
          <p:cNvSpPr txBox="1"/>
          <p:nvPr/>
        </p:nvSpPr>
        <p:spPr>
          <a:xfrm>
            <a:off x="-474488" y="1550113"/>
            <a:ext cx="12302054" cy="3016018"/>
          </a:xfrm>
          <a:prstGeom prst="rect">
            <a:avLst/>
          </a:prstGeom>
          <a:noFill/>
        </p:spPr>
        <p:txBody>
          <a:bodyPr wrap="square">
            <a:spAutoFit/>
          </a:bodyPr>
          <a:lstStyle/>
          <a:p>
            <a:pPr marR="158115" lvl="2">
              <a:lnSpc>
                <a:spcPct val="115000"/>
              </a:lnSpc>
              <a:spcAft>
                <a:spcPts val="1200"/>
              </a:spcAft>
            </a:pPr>
            <a:r>
              <a:rPr lang="en-GB" sz="2800" dirty="0">
                <a:latin typeface="Verdana" panose="020B0604030504040204" pitchFamily="34" charset="0"/>
                <a:ea typeface="Verdana" panose="020B0604030504040204" pitchFamily="34" charset="0"/>
                <a:cs typeface="Arial" panose="020B0604020202020204" pitchFamily="34" charset="0"/>
              </a:rPr>
              <a:t>For achieving the multiple sense principle, the standard doesn’t have to suggest precise components/devices commonly used already. Technical solutions are already on the market: the products most frequently chosen by the lift’s manufacturers will open new possibilities to guarantee a wider and cheaper product to guarantee accessibility to all. </a:t>
            </a:r>
            <a:endParaRPr lang="en-GB" sz="2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CasellaDiTesto 2">
            <a:extLst>
              <a:ext uri="{FF2B5EF4-FFF2-40B4-BE49-F238E27FC236}">
                <a16:creationId xmlns:a16="http://schemas.microsoft.com/office/drawing/2014/main" id="{9CEB51F5-EA2A-531F-B65E-05A86C9F571F}"/>
              </a:ext>
            </a:extLst>
          </p:cNvPr>
          <p:cNvSpPr txBox="1"/>
          <p:nvPr/>
        </p:nvSpPr>
        <p:spPr>
          <a:xfrm>
            <a:off x="-474488" y="4640662"/>
            <a:ext cx="12666488" cy="2217338"/>
          </a:xfrm>
          <a:prstGeom prst="rect">
            <a:avLst/>
          </a:prstGeom>
          <a:noFill/>
        </p:spPr>
        <p:txBody>
          <a:bodyPr wrap="square">
            <a:spAutoFit/>
          </a:bodyPr>
          <a:lstStyle/>
          <a:p>
            <a:pPr marR="158115" lvl="2">
              <a:lnSpc>
                <a:spcPct val="115000"/>
              </a:lnSpc>
              <a:spcAft>
                <a:spcPts val="1200"/>
              </a:spcAft>
            </a:pPr>
            <a:r>
              <a:rPr lang="es-ES" sz="2800" dirty="0">
                <a:solidFill>
                  <a:srgbClr val="C00000"/>
                </a:solidFill>
                <a:latin typeface="Verdana" panose="020B0604030504040204" pitchFamily="34" charset="0"/>
                <a:ea typeface="Verdana" panose="020B0604030504040204" pitchFamily="34" charset="0"/>
                <a:cs typeface="Arial" panose="020B0604020202020204" pitchFamily="34" charset="0"/>
              </a:rPr>
              <a:t>To be discussed: pratical examples would be very useful.</a:t>
            </a:r>
            <a:r>
              <a:rPr lang="es-ES" sz="2800" dirty="0">
                <a:latin typeface="Verdana" panose="020B0604030504040204" pitchFamily="34" charset="0"/>
                <a:ea typeface="Verdana" panose="020B0604030504040204" pitchFamily="34" charset="0"/>
                <a:cs typeface="Arial" panose="020B0604020202020204" pitchFamily="34" charset="0"/>
              </a:rPr>
              <a:t> </a:t>
            </a:r>
            <a:r>
              <a:rPr lang="es-ES" sz="2800" dirty="0">
                <a:solidFill>
                  <a:srgbClr val="C00000"/>
                </a:solidFill>
                <a:latin typeface="Verdana" panose="020B0604030504040204" pitchFamily="34" charset="0"/>
                <a:ea typeface="Verdana" panose="020B0604030504040204" pitchFamily="34" charset="0"/>
                <a:cs typeface="Arial" panose="020B0604020202020204" pitchFamily="34" charset="0"/>
              </a:rPr>
              <a:t>It is necessary to provide different modality of use, in order to cover as many as possible different needs. </a:t>
            </a:r>
            <a:endParaRPr lang="en-GB" sz="2800" dirty="0">
              <a:solidFill>
                <a:srgbClr val="C00000"/>
              </a:solidFill>
              <a:latin typeface="Verdana" panose="020B0604030504040204" pitchFamily="34" charset="0"/>
              <a:ea typeface="Verdana" panose="020B0604030504040204" pitchFamily="34" charset="0"/>
              <a:cs typeface="Arial" panose="020B0604020202020204" pitchFamily="34" charset="0"/>
            </a:endParaRPr>
          </a:p>
          <a:p>
            <a:pPr marR="158115" lvl="2">
              <a:lnSpc>
                <a:spcPct val="115000"/>
              </a:lnSpc>
              <a:spcBef>
                <a:spcPts val="295"/>
              </a:spcBef>
              <a:spcAft>
                <a:spcPts val="1200"/>
              </a:spcAft>
            </a:pPr>
            <a:endParaRPr lang="en-GB" sz="28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71177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pPr/>
              <a:t>52</a:t>
            </a:fld>
            <a:endParaRPr lang="en-GB"/>
          </a:p>
        </p:txBody>
      </p:sp>
      <p:sp>
        <p:nvSpPr>
          <p:cNvPr id="2" name="ZoneTexte 5">
            <a:extLst>
              <a:ext uri="{FF2B5EF4-FFF2-40B4-BE49-F238E27FC236}">
                <a16:creationId xmlns:a16="http://schemas.microsoft.com/office/drawing/2014/main" id="{AE32755C-9563-81F7-AC01-CC3EEE57E01B}"/>
              </a:ext>
            </a:extLst>
          </p:cNvPr>
          <p:cNvSpPr txBox="1">
            <a:spLocks noGrp="1"/>
          </p:cNvSpPr>
          <p:nvPr>
            <p:ph type="title" idx="4294967295"/>
          </p:nvPr>
        </p:nvSpPr>
        <p:spPr>
          <a:xfrm>
            <a:off x="364434" y="226396"/>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5" name="ZoneTexte 11">
            <a:extLst>
              <a:ext uri="{FF2B5EF4-FFF2-40B4-BE49-F238E27FC236}">
                <a16:creationId xmlns:a16="http://schemas.microsoft.com/office/drawing/2014/main" id="{2926A543-23D3-4BFB-BCFB-7972BF4CA732}"/>
              </a:ext>
            </a:extLst>
          </p:cNvPr>
          <p:cNvSpPr txBox="1"/>
          <p:nvPr/>
        </p:nvSpPr>
        <p:spPr>
          <a:xfrm>
            <a:off x="364433" y="1372832"/>
            <a:ext cx="11653395" cy="4985980"/>
          </a:xfrm>
          <a:prstGeom prst="rect">
            <a:avLst/>
          </a:prstGeom>
          <a:noFill/>
        </p:spPr>
        <p:txBody>
          <a:bodyPr wrap="square" rtlCol="0">
            <a:spAutoFit/>
          </a:bodyPr>
          <a:lstStyle/>
          <a:p>
            <a:r>
              <a:rPr lang="en-GB" sz="2600" dirty="0">
                <a:effectLst/>
                <a:latin typeface="Verdana" panose="020B0604030504040204" pitchFamily="34" charset="0"/>
                <a:ea typeface="Verdana" panose="020B0604030504040204" pitchFamily="34" charset="0"/>
                <a:cs typeface="Verdana" panose="020B0604030504040204" pitchFamily="34" charset="0"/>
              </a:rPr>
              <a:t>The convenor stated: </a:t>
            </a:r>
            <a:r>
              <a:rPr lang="en-GB" sz="2600" b="1" dirty="0">
                <a:effectLst/>
                <a:latin typeface="Verdana" panose="020B0604030504040204" pitchFamily="34" charset="0"/>
                <a:ea typeface="Verdana" panose="020B0604030504040204" pitchFamily="34" charset="0"/>
              </a:rPr>
              <a:t>ANEC Position Paper </a:t>
            </a:r>
            <a:r>
              <a:rPr lang="en-GB" sz="2600" dirty="0">
                <a:effectLst/>
                <a:latin typeface="Verdana" panose="020B0604030504040204" pitchFamily="34" charset="0"/>
                <a:ea typeface="Verdana" panose="020B0604030504040204" pitchFamily="34" charset="0"/>
                <a:cs typeface="Verdana" panose="020B0604030504040204" pitchFamily="34" charset="0"/>
              </a:rPr>
              <a:t>is a good summary of regulations and other references, which “may” be considered in the work of WG7. He </a:t>
            </a:r>
            <a:r>
              <a:rPr lang="it-IT" sz="2600" dirty="0" err="1">
                <a:effectLst/>
                <a:latin typeface="Verdana" panose="020B0604030504040204" pitchFamily="34" charset="0"/>
                <a:ea typeface="Verdana" panose="020B0604030504040204" pitchFamily="34" charset="0"/>
                <a:cs typeface="Verdana" panose="020B0604030504040204" pitchFamily="34" charset="0"/>
              </a:rPr>
              <a:t>underlined</a:t>
            </a:r>
            <a:r>
              <a:rPr lang="it-IT" sz="2600" dirty="0">
                <a:effectLst/>
                <a:latin typeface="Verdana" panose="020B0604030504040204" pitchFamily="34" charset="0"/>
                <a:ea typeface="Verdana" panose="020B0604030504040204" pitchFamily="34" charset="0"/>
                <a:cs typeface="Verdana" panose="020B0604030504040204" pitchFamily="34" charset="0"/>
              </a:rPr>
              <a:t> </a:t>
            </a:r>
            <a:r>
              <a:rPr lang="it-IT" sz="2600" dirty="0" err="1">
                <a:effectLst/>
                <a:latin typeface="Verdana" panose="020B0604030504040204" pitchFamily="34" charset="0"/>
                <a:ea typeface="Verdana" panose="020B0604030504040204" pitchFamily="34" charset="0"/>
                <a:cs typeface="Verdana" panose="020B0604030504040204" pitchFamily="34" charset="0"/>
              </a:rPr>
              <a:t>that</a:t>
            </a:r>
            <a:r>
              <a:rPr lang="it-IT" sz="2600" dirty="0">
                <a:effectLst/>
                <a:latin typeface="Verdana" panose="020B0604030504040204" pitchFamily="34" charset="0"/>
                <a:ea typeface="Verdana" panose="020B0604030504040204" pitchFamily="34" charset="0"/>
                <a:cs typeface="Verdana" panose="020B0604030504040204" pitchFamily="34" charset="0"/>
              </a:rPr>
              <a:t>:</a:t>
            </a:r>
          </a:p>
          <a:p>
            <a:endParaRPr lang="it-IT" sz="2600" dirty="0">
              <a:effectLst/>
              <a:latin typeface="Verdana" panose="020B0604030504040204" pitchFamily="34" charset="0"/>
              <a:ea typeface="Verdana" panose="020B0604030504040204" pitchFamily="34" charset="0"/>
            </a:endParaRPr>
          </a:p>
          <a:p>
            <a:pPr marL="342900" lvl="0" indent="-342900">
              <a:buFont typeface="Symbol" panose="05050102010706020507" pitchFamily="18" charset="2"/>
              <a:buChar char=""/>
            </a:pPr>
            <a:r>
              <a:rPr lang="en-GB" sz="2600" dirty="0">
                <a:effectLst/>
                <a:latin typeface="Verdana" panose="020B0604030504040204" pitchFamily="34" charset="0"/>
                <a:ea typeface="Verdana" panose="020B0604030504040204" pitchFamily="34" charset="0"/>
                <a:cs typeface="Verdana" panose="020B0604030504040204" pitchFamily="34" charset="0"/>
              </a:rPr>
              <a:t>The only binding references for EN 81-70 are the Lifts Directive and the standardization mandate under this directive and the CEN/CENELEC guide 6.</a:t>
            </a:r>
          </a:p>
          <a:p>
            <a:pPr lvl="0"/>
            <a:endParaRPr lang="en-GB" sz="26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Symbol" panose="05050102010706020507" pitchFamily="18" charset="2"/>
              <a:buChar char=""/>
            </a:pPr>
            <a:r>
              <a:rPr lang="en-GB" sz="2600" dirty="0">
                <a:effectLst/>
                <a:latin typeface="Verdana" panose="020B0604030504040204" pitchFamily="34" charset="0"/>
                <a:ea typeface="Verdana" panose="020B0604030504040204" pitchFamily="34" charset="0"/>
                <a:cs typeface="Verdana" panose="020B0604030504040204" pitchFamily="34" charset="0"/>
              </a:rPr>
              <a:t>Whether all lifts have to be accessible to users with </a:t>
            </a:r>
            <a:r>
              <a:rPr lang="en-GB" sz="2600" b="1" dirty="0">
                <a:effectLst/>
                <a:latin typeface="Verdana" panose="020B0604030504040204" pitchFamily="34" charset="0"/>
                <a:ea typeface="Verdana" panose="020B0604030504040204" pitchFamily="34" charset="0"/>
                <a:cs typeface="Verdana" panose="020B0604030504040204" pitchFamily="34" charset="0"/>
              </a:rPr>
              <a:t>disability, it is not required in the Lifts Directive</a:t>
            </a:r>
            <a:r>
              <a:rPr lang="en-GB" sz="2800" dirty="0">
                <a:solidFill>
                  <a:srgbClr val="C00000"/>
                </a:solidFill>
                <a:latin typeface="Verdana" panose="020B0604030504040204" pitchFamily="34" charset="0"/>
                <a:ea typeface="Verdana" panose="020B0604030504040204" pitchFamily="34" charset="0"/>
                <a:cs typeface="Arial" panose="020B0604020202020204" pitchFamily="34" charset="0"/>
              </a:rPr>
              <a:t>. Guide to Application of the Lifts Directive: it is up to national building regulations to specify which lifts have to be accessible.</a:t>
            </a:r>
          </a:p>
        </p:txBody>
      </p:sp>
    </p:spTree>
    <p:extLst>
      <p:ext uri="{BB962C8B-B14F-4D97-AF65-F5344CB8AC3E}">
        <p14:creationId xmlns:p14="http://schemas.microsoft.com/office/powerpoint/2010/main" val="2313706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pPr/>
              <a:t>53</a:t>
            </a:fld>
            <a:endParaRPr lang="en-GB"/>
          </a:p>
        </p:txBody>
      </p:sp>
      <p:sp>
        <p:nvSpPr>
          <p:cNvPr id="2" name="ZoneTexte 5">
            <a:extLst>
              <a:ext uri="{FF2B5EF4-FFF2-40B4-BE49-F238E27FC236}">
                <a16:creationId xmlns:a16="http://schemas.microsoft.com/office/drawing/2014/main" id="{AE32755C-9563-81F7-AC01-CC3EEE57E01B}"/>
              </a:ext>
            </a:extLst>
          </p:cNvPr>
          <p:cNvSpPr txBox="1">
            <a:spLocks noGrp="1"/>
          </p:cNvSpPr>
          <p:nvPr>
            <p:ph type="title" idx="4294967295"/>
          </p:nvPr>
        </p:nvSpPr>
        <p:spPr>
          <a:xfrm>
            <a:off x="364434" y="385422"/>
            <a:ext cx="1020678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ANEC POSITION PAPER (21 May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rPr>
              <a:t> </a:t>
            </a: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5" name="ZoneTexte 11">
            <a:extLst>
              <a:ext uri="{FF2B5EF4-FFF2-40B4-BE49-F238E27FC236}">
                <a16:creationId xmlns:a16="http://schemas.microsoft.com/office/drawing/2014/main" id="{2926A543-23D3-4BFB-BCFB-7972BF4CA732}"/>
              </a:ext>
            </a:extLst>
          </p:cNvPr>
          <p:cNvSpPr txBox="1"/>
          <p:nvPr/>
        </p:nvSpPr>
        <p:spPr>
          <a:xfrm>
            <a:off x="590162" y="1532540"/>
            <a:ext cx="11047777" cy="3108543"/>
          </a:xfrm>
          <a:prstGeom prst="rect">
            <a:avLst/>
          </a:prstGeom>
          <a:noFill/>
        </p:spPr>
        <p:txBody>
          <a:bodyPr wrap="square" rtlCol="0">
            <a:spAutoFit/>
          </a:bodyPr>
          <a:lstStyle/>
          <a:p>
            <a:pPr marL="342900" lvl="0" indent="-342900">
              <a:buFont typeface="Symbol" panose="05050102010706020507" pitchFamily="18" charset="2"/>
              <a:buChar char=""/>
            </a:pPr>
            <a:endParaRPr lang="en-GB" sz="2800" dirty="0">
              <a:highlight>
                <a:srgbClr val="00FFFF"/>
              </a:highlight>
              <a:latin typeface="Verdana" panose="020B0604030504040204" pitchFamily="34" charset="0"/>
              <a:ea typeface="Verdana" panose="020B0604030504040204" pitchFamily="34" charset="0"/>
              <a:cs typeface="Arial" panose="020B0604020202020204" pitchFamily="34" charset="0"/>
            </a:endParaRPr>
          </a:p>
          <a:p>
            <a:pPr lvl="0"/>
            <a:r>
              <a:rPr lang="en-GB" sz="2800" b="1" dirty="0">
                <a:latin typeface="Verdana" panose="020B0604030504040204" pitchFamily="34" charset="0"/>
                <a:ea typeface="Verdana" panose="020B0604030504040204" pitchFamily="34" charset="0"/>
              </a:rPr>
              <a:t>Any actions?</a:t>
            </a:r>
          </a:p>
          <a:p>
            <a:pPr lvl="0"/>
            <a:endParaRPr lang="en-GB" sz="28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800" dirty="0">
                <a:latin typeface="Verdana" panose="020B0604030504040204" pitchFamily="34" charset="0"/>
                <a:ea typeface="Verdana" panose="020B0604030504040204" pitchFamily="34" charset="0"/>
              </a:rPr>
              <a:t>To involve new members to be active in the group for the next technical revision? </a:t>
            </a:r>
          </a:p>
          <a:p>
            <a:pPr marL="285750" indent="-285750">
              <a:buFont typeface="Arial" panose="020B0604020202020204" pitchFamily="34" charset="0"/>
              <a:buChar char="•"/>
            </a:pPr>
            <a:r>
              <a:rPr lang="en-GB" sz="2800" dirty="0">
                <a:latin typeface="Verdana" panose="020B0604030504040204" pitchFamily="34" charset="0"/>
                <a:ea typeface="Verdana" panose="020B0604030504040204" pitchFamily="34" charset="0"/>
              </a:rPr>
              <a:t>To organise a coordination meeting with CEN/TC 10 and CCMC to clarify these open questions?</a:t>
            </a:r>
            <a:endParaRPr lang="it-IT"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39896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A2D6-2119-4F3F-B4BE-47E4C3580860}"/>
              </a:ext>
            </a:extLst>
          </p:cNvPr>
          <p:cNvSpPr>
            <a:spLocks noGrp="1"/>
          </p:cNvSpPr>
          <p:nvPr>
            <p:ph type="sldNum" sz="quarter" idx="12"/>
          </p:nvPr>
        </p:nvSpPr>
        <p:spPr/>
        <p:txBody>
          <a:bodyPr/>
          <a:lstStyle/>
          <a:p>
            <a:fld id="{3DD31EBF-2A25-4BB3-B9EF-9E6013DD3497}" type="slidenum">
              <a:rPr lang="en-GB" smtClean="0"/>
              <a:pPr/>
              <a:t>54</a:t>
            </a:fld>
            <a:endParaRPr lang="en-GB" dirty="0"/>
          </a:p>
        </p:txBody>
      </p:sp>
      <p:sp>
        <p:nvSpPr>
          <p:cNvPr id="4" name="ZoneTexte 5">
            <a:extLst>
              <a:ext uri="{FF2B5EF4-FFF2-40B4-BE49-F238E27FC236}">
                <a16:creationId xmlns:a16="http://schemas.microsoft.com/office/drawing/2014/main" id="{B967AFB1-0795-4A8A-9CC7-2C3A0BD5F38F}"/>
              </a:ext>
            </a:extLst>
          </p:cNvPr>
          <p:cNvSpPr txBox="1">
            <a:spLocks noGrp="1"/>
          </p:cNvSpPr>
          <p:nvPr>
            <p:ph type="ctrTitle"/>
          </p:nvPr>
        </p:nvSpPr>
        <p:spPr>
          <a:xfrm>
            <a:off x="710449" y="312305"/>
            <a:ext cx="9144000"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A</a:t>
            </a:r>
            <a:r>
              <a:rPr kumimoji="0" lang="en-GB" sz="3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cs typeface="+mn-cs"/>
              </a:rPr>
              <a:t>ccessibility</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of lifts </a:t>
            </a:r>
            <a:r>
              <a:rPr kumimoji="0" lang="fr-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CEN/TC 10 WG 7 </a:t>
            </a:r>
            <a:r>
              <a:rPr kumimoji="0" lang="it-IT"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cs typeface="+mn-cs"/>
            </a:endParaRPr>
          </a:p>
        </p:txBody>
      </p:sp>
      <p:sp>
        <p:nvSpPr>
          <p:cNvPr id="5" name="ZoneTexte 11">
            <a:extLst>
              <a:ext uri="{FF2B5EF4-FFF2-40B4-BE49-F238E27FC236}">
                <a16:creationId xmlns:a16="http://schemas.microsoft.com/office/drawing/2014/main" id="{2926A543-23D3-4BFB-BCFB-7972BF4CA732}"/>
              </a:ext>
            </a:extLst>
          </p:cNvPr>
          <p:cNvSpPr txBox="1"/>
          <p:nvPr/>
        </p:nvSpPr>
        <p:spPr>
          <a:xfrm>
            <a:off x="710449" y="1799512"/>
            <a:ext cx="8504758" cy="4832092"/>
          </a:xfrm>
          <a:prstGeom prst="rect">
            <a:avLst/>
          </a:prstGeom>
          <a:noFill/>
        </p:spPr>
        <p:txBody>
          <a:bodyPr wrap="square" rtlCol="0">
            <a:spAutoFit/>
          </a:bodyPr>
          <a:lstStyle/>
          <a:p>
            <a:pPr marL="354013" lvl="0" algn="just" fontAlgn="base" hangingPunct="0"/>
            <a:endParaRPr lang="it-IT" sz="2800" dirty="0">
              <a:latin typeface="Verdana" panose="020B0604030504040204" pitchFamily="34" charset="0"/>
              <a:ea typeface="Verdana" panose="020B0604030504040204" pitchFamily="34" charset="0"/>
              <a:cs typeface="Open Sans" panose="020B0606030504020204" pitchFamily="34" charset="0"/>
            </a:endParaRPr>
          </a:p>
          <a:p>
            <a:pPr algn="just" fontAlgn="base" hangingPunct="0"/>
            <a:r>
              <a:rPr lang="en-GB" sz="2800" dirty="0">
                <a:latin typeface="Verdana" panose="020B0604030504040204" pitchFamily="34" charset="0"/>
                <a:ea typeface="Verdana" panose="020B0604030504040204" pitchFamily="34" charset="0"/>
                <a:cs typeface="Open Sans" panose="020B0606030504020204" pitchFamily="34" charset="0"/>
              </a:rPr>
              <a:t>CEN/TC 10 General meeting: </a:t>
            </a:r>
          </a:p>
          <a:p>
            <a:pPr marL="342900" indent="-342900" algn="just" fontAlgn="base" hangingPunct="0">
              <a:buFont typeface="Arial" panose="020B0604020202020204" pitchFamily="34" charset="0"/>
              <a:buChar char="•"/>
            </a:pPr>
            <a:r>
              <a:rPr lang="en-GB" sz="2800" dirty="0">
                <a:solidFill>
                  <a:srgbClr val="FF0000"/>
                </a:solidFill>
                <a:latin typeface="Verdana" panose="020B0604030504040204" pitchFamily="34" charset="0"/>
                <a:ea typeface="Verdana" panose="020B0604030504040204" pitchFamily="34" charset="0"/>
                <a:cs typeface="Open Sans" panose="020B0606030504020204" pitchFamily="34" charset="0"/>
              </a:rPr>
              <a:t>1</a:t>
            </a:r>
            <a:r>
              <a:rPr lang="en-GB" sz="2800" baseline="30000" dirty="0">
                <a:solidFill>
                  <a:srgbClr val="FF0000"/>
                </a:solidFill>
                <a:latin typeface="Verdana" panose="020B0604030504040204" pitchFamily="34" charset="0"/>
                <a:ea typeface="Verdana" panose="020B0604030504040204" pitchFamily="34" charset="0"/>
                <a:cs typeface="Open Sans" panose="020B0606030504020204" pitchFamily="34" charset="0"/>
              </a:rPr>
              <a:t> </a:t>
            </a:r>
            <a:r>
              <a:rPr lang="en-GB" sz="2800" dirty="0">
                <a:solidFill>
                  <a:srgbClr val="FF0000"/>
                </a:solidFill>
                <a:latin typeface="Verdana" panose="020B0604030504040204" pitchFamily="34" charset="0"/>
                <a:ea typeface="Verdana" panose="020B0604030504040204" pitchFamily="34" charset="0"/>
                <a:cs typeface="Open Sans" panose="020B0606030504020204" pitchFamily="34" charset="0"/>
              </a:rPr>
              <a:t>December 2022 (Paris)</a:t>
            </a:r>
          </a:p>
          <a:p>
            <a:pPr marL="342900" lvl="0" indent="-342900" algn="just" fontAlgn="base" hangingPunct="0">
              <a:buFont typeface="Symbol" panose="05050102010706020507" pitchFamily="18" charset="2"/>
              <a:buChar char=""/>
            </a:pPr>
            <a:endParaRPr lang="en-GB" sz="2800" dirty="0">
              <a:latin typeface="Verdana" panose="020B0604030504040204" pitchFamily="34" charset="0"/>
              <a:ea typeface="Verdana" panose="020B0604030504040204" pitchFamily="34" charset="0"/>
              <a:cs typeface="Open Sans" panose="020B0606030504020204" pitchFamily="34" charset="0"/>
            </a:endParaRPr>
          </a:p>
          <a:p>
            <a:pPr lvl="0" algn="just" fontAlgn="base" hangingPunct="0"/>
            <a:r>
              <a:rPr lang="en-GB" sz="2800" dirty="0">
                <a:latin typeface="Verdana" panose="020B0604030504040204" pitchFamily="34" charset="0"/>
                <a:ea typeface="Verdana" panose="020B0604030504040204" pitchFamily="34" charset="0"/>
                <a:cs typeface="Open Sans" panose="020B0606030504020204" pitchFamily="34" charset="0"/>
              </a:rPr>
              <a:t>CEN/TC 10 WG 7 </a:t>
            </a:r>
            <a:r>
              <a:rPr lang="es-ES" sz="2800" dirty="0">
                <a:latin typeface="Verdana" panose="020B0604030504040204" pitchFamily="34" charset="0"/>
                <a:ea typeface="Verdana" panose="020B0604030504040204" pitchFamily="34" charset="0"/>
                <a:cs typeface="Open Sans" panose="020B0606030504020204" pitchFamily="34" charset="0"/>
              </a:rPr>
              <a:t>on revision of EN 81-70: </a:t>
            </a:r>
          </a:p>
          <a:p>
            <a:pPr marL="342900" lvl="0" indent="-342900" algn="just" fontAlgn="base" hangingPunct="0">
              <a:buFont typeface="Arial" panose="020B0604020202020204" pitchFamily="34" charset="0"/>
              <a:buChar char="•"/>
            </a:pPr>
            <a:r>
              <a:rPr lang="es-ES" sz="2800" dirty="0">
                <a:latin typeface="Verdana" panose="020B0604030504040204" pitchFamily="34" charset="0"/>
                <a:ea typeface="Verdana" panose="020B0604030504040204" pitchFamily="34" charset="0"/>
                <a:cs typeface="Open Sans" panose="020B0606030504020204" pitchFamily="34" charset="0"/>
              </a:rPr>
              <a:t>4-5 April 2022 (On-line), </a:t>
            </a:r>
          </a:p>
          <a:p>
            <a:pPr marL="342900" lvl="0" indent="-342900" algn="just" fontAlgn="base" hangingPunct="0">
              <a:buFont typeface="Arial" panose="020B0604020202020204" pitchFamily="34" charset="0"/>
              <a:buChar char="•"/>
            </a:pPr>
            <a:r>
              <a:rPr lang="es-ES" sz="2800" dirty="0">
                <a:latin typeface="Verdana" panose="020B0604030504040204" pitchFamily="34" charset="0"/>
                <a:ea typeface="Verdana" panose="020B0604030504040204" pitchFamily="34" charset="0"/>
                <a:cs typeface="Open Sans" panose="020B0606030504020204" pitchFamily="34" charset="0"/>
              </a:rPr>
              <a:t>14-15 June 2022 (Hybrid), </a:t>
            </a:r>
          </a:p>
          <a:p>
            <a:pPr marL="342900" lvl="0" indent="-342900" algn="just" fontAlgn="base" hangingPunct="0">
              <a:buFont typeface="Arial" panose="020B0604020202020204" pitchFamily="34" charset="0"/>
              <a:buChar char="•"/>
            </a:pPr>
            <a:r>
              <a:rPr lang="es-ES" sz="2800" dirty="0">
                <a:solidFill>
                  <a:srgbClr val="FF0000"/>
                </a:solidFill>
                <a:latin typeface="Verdana" panose="020B0604030504040204" pitchFamily="34" charset="0"/>
                <a:ea typeface="Verdana" panose="020B0604030504040204" pitchFamily="34" charset="0"/>
                <a:cs typeface="Open Sans" panose="020B0606030504020204" pitchFamily="34" charset="0"/>
              </a:rPr>
              <a:t>29-30 September 2022 (Milano).</a:t>
            </a:r>
          </a:p>
          <a:p>
            <a:pPr marL="342900" lvl="0" indent="-342900" algn="just" fontAlgn="base" hangingPunct="0">
              <a:buFont typeface="Symbol" panose="05050102010706020507" pitchFamily="18" charset="2"/>
              <a:buChar char=""/>
            </a:pPr>
            <a:endParaRPr lang="es-ES" sz="2800" dirty="0">
              <a:latin typeface="Verdana" panose="020B0604030504040204" pitchFamily="34" charset="0"/>
              <a:ea typeface="Verdana" panose="020B0604030504040204" pitchFamily="34" charset="0"/>
              <a:cs typeface="Open Sans" panose="020B0606030504020204" pitchFamily="34" charset="0"/>
            </a:endParaRPr>
          </a:p>
          <a:p>
            <a:pPr lvl="0" algn="just" fontAlgn="base" hangingPunct="0"/>
            <a:endParaRPr lang="it-IT" sz="2800" dirty="0">
              <a:latin typeface="Verdana" panose="020B0604030504040204" pitchFamily="34" charset="0"/>
              <a:ea typeface="Verdana" panose="020B0604030504040204" pitchFamily="34" charset="0"/>
              <a:cs typeface="Open Sans" panose="020B0606030504020204" pitchFamily="34" charset="0"/>
            </a:endParaRPr>
          </a:p>
          <a:p>
            <a:endParaRPr lang="it-IT"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06053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07" y="416970"/>
            <a:ext cx="5279408" cy="1128068"/>
          </a:xfrm>
        </p:spPr>
        <p:txBody>
          <a:bodyPr anchor="ctr">
            <a:normAutofit/>
          </a:bodyPr>
          <a:lstStyle/>
          <a:p>
            <a:r>
              <a:rPr lang="en-BE" sz="4000" dirty="0"/>
              <a:t>Q&amp;As</a:t>
            </a:r>
            <a:endParaRPr lang="en-GB" sz="4000" b="1" dirty="0"/>
          </a:p>
        </p:txBody>
      </p:sp>
      <p:sp>
        <p:nvSpPr>
          <p:cNvPr id="3" name="Content Placeholder 2"/>
          <p:cNvSpPr>
            <a:spLocks noGrp="1"/>
          </p:cNvSpPr>
          <p:nvPr>
            <p:ph idx="1"/>
          </p:nvPr>
        </p:nvSpPr>
        <p:spPr>
          <a:xfrm>
            <a:off x="355196" y="2330505"/>
            <a:ext cx="6494490" cy="4098561"/>
          </a:xfrm>
        </p:spPr>
        <p:txBody>
          <a:bodyPr anchor="ctr">
            <a:normAutofit/>
          </a:bodyPr>
          <a:lstStyle/>
          <a:p>
            <a:r>
              <a:rPr lang="en-GB" dirty="0"/>
              <a:t>Thank you for your attention!</a:t>
            </a:r>
            <a:br>
              <a:rPr lang="en-GB" dirty="0"/>
            </a:br>
            <a:endParaRPr lang="en-GB" dirty="0"/>
          </a:p>
          <a:p>
            <a:r>
              <a:rPr lang="en-GB" dirty="0"/>
              <a:t>Please type your questions!</a:t>
            </a:r>
          </a:p>
          <a:p>
            <a:endParaRPr lang="en-GB" sz="2000" dirty="0"/>
          </a:p>
        </p:txBody>
      </p:sp>
      <p:pic>
        <p:nvPicPr>
          <p:cNvPr id="5" name="Picture 4">
            <a:extLst>
              <a:ext uri="{FF2B5EF4-FFF2-40B4-BE49-F238E27FC236}">
                <a16:creationId xmlns:a16="http://schemas.microsoft.com/office/drawing/2014/main" id="{EED3190F-2018-4EE9-8EFA-CD381AB4BD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970" y="678393"/>
            <a:ext cx="3773416" cy="2518756"/>
          </a:xfrm>
          <a:prstGeom prst="rect">
            <a:avLst/>
          </a:prstGeom>
        </p:spPr>
      </p:pic>
      <p:pic>
        <p:nvPicPr>
          <p:cNvPr id="7" name="Picture 6">
            <a:extLst>
              <a:ext uri="{FF2B5EF4-FFF2-40B4-BE49-F238E27FC236}">
                <a16:creationId xmlns:a16="http://schemas.microsoft.com/office/drawing/2014/main" id="{B7FFFC1F-4D63-44B2-9CDF-2E44BC8F680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18700" y="3667887"/>
            <a:ext cx="2025955" cy="2518756"/>
          </a:xfrm>
          <a:prstGeom prst="rect">
            <a:avLst/>
          </a:prstGeom>
        </p:spPr>
      </p:pic>
      <p:sp>
        <p:nvSpPr>
          <p:cNvPr id="4" name="Slide Number Placeholder 5">
            <a:extLst>
              <a:ext uri="{FF2B5EF4-FFF2-40B4-BE49-F238E27FC236}">
                <a16:creationId xmlns:a16="http://schemas.microsoft.com/office/drawing/2014/main" id="{BB04E6E6-18A0-58B2-93E3-471FBB18CD3C}"/>
              </a:ext>
            </a:extLst>
          </p:cNvPr>
          <p:cNvSpPr>
            <a:spLocks noGrp="1"/>
          </p:cNvSpPr>
          <p:nvPr>
            <p:ph type="sldNum" sz="quarter" idx="12"/>
          </p:nvPr>
        </p:nvSpPr>
        <p:spPr>
          <a:xfrm>
            <a:off x="8792256" y="6266479"/>
            <a:ext cx="2743200" cy="365125"/>
          </a:xfrm>
        </p:spPr>
        <p:txBody>
          <a:bodyPr/>
          <a:lstStyle/>
          <a:p>
            <a:fld id="{3DD31EBF-2A25-4BB3-B9EF-9E6013DD3497}" type="slidenum">
              <a:rPr lang="en-GB" smtClean="0"/>
              <a:pPr/>
              <a:t>55</a:t>
            </a:fld>
            <a:endParaRPr lang="en-GB" dirty="0"/>
          </a:p>
        </p:txBody>
      </p:sp>
    </p:spTree>
    <p:extLst>
      <p:ext uri="{BB962C8B-B14F-4D97-AF65-F5344CB8AC3E}">
        <p14:creationId xmlns:p14="http://schemas.microsoft.com/office/powerpoint/2010/main" val="2355194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D2F5F-75F4-4424-96C2-0E37C6AB90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816" y="390680"/>
            <a:ext cx="2224378" cy="1484773"/>
          </a:xfrm>
          <a:prstGeom prst="rect">
            <a:avLst/>
          </a:prstGeom>
        </p:spPr>
      </p:pic>
      <p:pic>
        <p:nvPicPr>
          <p:cNvPr id="7" name="Content Placeholder 6">
            <a:extLst>
              <a:ext uri="{FF2B5EF4-FFF2-40B4-BE49-F238E27FC236}">
                <a16:creationId xmlns:a16="http://schemas.microsoft.com/office/drawing/2014/main" id="{7AEF53E8-2BCE-4E92-AAE8-45A007907185}"/>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1129816" y="3875314"/>
            <a:ext cx="2142937" cy="2670429"/>
          </a:xfrm>
          <a:prstGeom prst="rect">
            <a:avLst/>
          </a:prstGeom>
        </p:spPr>
      </p:pic>
      <p:sp>
        <p:nvSpPr>
          <p:cNvPr id="6" name="Content Placeholder 5"/>
          <p:cNvSpPr>
            <a:spLocks noGrp="1"/>
          </p:cNvSpPr>
          <p:nvPr>
            <p:ph type="title" idx="4294967295"/>
          </p:nvPr>
        </p:nvSpPr>
        <p:spPr>
          <a:xfrm>
            <a:off x="4855813" y="1390601"/>
            <a:ext cx="5904089" cy="4376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Standardisation request of the European Accessibility Act and how to get involved </a:t>
            </a:r>
            <a:endParaRPr kumimoji="0" lang="en-BE" sz="3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BE"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BE"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Chiara Giovannini, ANEC</a:t>
            </a:r>
            <a:endParaRPr kumimoji="0" lang="en-US"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153376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11C4F74-5759-47D0-9609-E977AD59774D}"/>
              </a:ext>
            </a:extLst>
          </p:cNvPr>
          <p:cNvSpPr>
            <a:spLocks noGrp="1"/>
          </p:cNvSpPr>
          <p:nvPr>
            <p:ph type="sldNum" sz="quarter" idx="12"/>
          </p:nvPr>
        </p:nvSpPr>
        <p:spPr/>
        <p:txBody>
          <a:bodyPr/>
          <a:lstStyle/>
          <a:p>
            <a:fld id="{3DD31EBF-2A25-4BB3-B9EF-9E6013DD3497}" type="slidenum">
              <a:rPr lang="en-GB" smtClean="0"/>
              <a:t>57</a:t>
            </a:fld>
            <a:endParaRPr lang="en-GB" dirty="0"/>
          </a:p>
        </p:txBody>
      </p:sp>
      <p:sp>
        <p:nvSpPr>
          <p:cNvPr id="2" name="Title 1">
            <a:extLst>
              <a:ext uri="{FF2B5EF4-FFF2-40B4-BE49-F238E27FC236}">
                <a16:creationId xmlns:a16="http://schemas.microsoft.com/office/drawing/2014/main" id="{EB004D41-CA3A-4462-ADF8-57E3B7EC885C}"/>
              </a:ext>
            </a:extLst>
          </p:cNvPr>
          <p:cNvSpPr txBox="1">
            <a:spLocks noGrp="1"/>
          </p:cNvSpPr>
          <p:nvPr>
            <p:ph type="title" idx="4294967295"/>
          </p:nvPr>
        </p:nvSpPr>
        <p:spPr>
          <a:xfrm>
            <a:off x="513989" y="352962"/>
            <a:ext cx="10570464"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European Accessibility Act</a:t>
            </a:r>
            <a:endParaRPr kumimoji="0" 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D7049903-78CA-4EBD-9A94-B65D82B78F3C}"/>
              </a:ext>
            </a:extLst>
          </p:cNvPr>
          <p:cNvSpPr txBox="1"/>
          <p:nvPr/>
        </p:nvSpPr>
        <p:spPr>
          <a:xfrm>
            <a:off x="513989" y="1165609"/>
            <a:ext cx="11021467" cy="5570756"/>
          </a:xfrm>
          <a:prstGeom prst="rect">
            <a:avLst/>
          </a:prstGeom>
          <a:noFill/>
        </p:spPr>
        <p:txBody>
          <a:bodyPr wrap="square" rtlCol="0">
            <a:spAutoFit/>
          </a:bodyPr>
          <a:lstStyle/>
          <a:p>
            <a:pPr>
              <a:spcBef>
                <a:spcPts val="600"/>
              </a:spcBef>
              <a:spcAft>
                <a:spcPts val="600"/>
              </a:spcAft>
            </a:pPr>
            <a:r>
              <a:rPr lang="en-GB" sz="2800" b="1" dirty="0">
                <a:solidFill>
                  <a:srgbClr val="0070C0"/>
                </a:solidFill>
                <a:latin typeface="Verdana" panose="020B0604030504040204" pitchFamily="34" charset="0"/>
                <a:ea typeface="Verdana" panose="020B0604030504040204" pitchFamily="34" charset="0"/>
              </a:rPr>
              <a:t>Directive (EU) 2019/882 of the European Parliament and of the Council of 17 April 2019 on the accessibility requirements for products and services </a:t>
            </a:r>
          </a:p>
          <a:p>
            <a:pPr>
              <a:spcBef>
                <a:spcPts val="600"/>
              </a:spcBef>
              <a:spcAft>
                <a:spcPts val="600"/>
              </a:spcAft>
            </a:pPr>
            <a:r>
              <a:rPr lang="en-GB" sz="2800" b="1" dirty="0">
                <a:latin typeface="Verdana" panose="020B0604030504040204" pitchFamily="34" charset="0"/>
                <a:ea typeface="Verdana" panose="020B0604030504040204" pitchFamily="34" charset="0"/>
              </a:rPr>
              <a:t>Article 1 Subject matter</a:t>
            </a:r>
          </a:p>
          <a:p>
            <a:pPr>
              <a:spcBef>
                <a:spcPts val="600"/>
              </a:spcBef>
              <a:spcAft>
                <a:spcPts val="600"/>
              </a:spcAft>
            </a:pPr>
            <a:r>
              <a:rPr lang="en-GB" sz="2800" dirty="0">
                <a:latin typeface="Verdana" panose="020B0604030504040204" pitchFamily="34" charset="0"/>
                <a:ea typeface="Verdana" panose="020B0604030504040204" pitchFamily="34" charset="0"/>
              </a:rPr>
              <a:t>The purpose of this Directive is to contribute to the proper functioning of the internal market by approximating the laws, regulations and administrative provisions of the Member States as regards accessibility requirements for certain products and services by, in particular, eliminating and preventing barriers to the free movement of products and services covered by this Directive arising from divergent accessibility requirements in the Member States.</a:t>
            </a:r>
          </a:p>
        </p:txBody>
      </p:sp>
    </p:spTree>
    <p:extLst>
      <p:ext uri="{BB962C8B-B14F-4D97-AF65-F5344CB8AC3E}">
        <p14:creationId xmlns:p14="http://schemas.microsoft.com/office/powerpoint/2010/main" val="1823856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11C4F74-5759-47D0-9609-E977AD59774D}"/>
              </a:ext>
            </a:extLst>
          </p:cNvPr>
          <p:cNvSpPr>
            <a:spLocks noGrp="1"/>
          </p:cNvSpPr>
          <p:nvPr>
            <p:ph type="sldNum" sz="quarter" idx="12"/>
          </p:nvPr>
        </p:nvSpPr>
        <p:spPr/>
        <p:txBody>
          <a:bodyPr/>
          <a:lstStyle/>
          <a:p>
            <a:fld id="{3DD31EBF-2A25-4BB3-B9EF-9E6013DD3497}" type="slidenum">
              <a:rPr lang="en-GB" smtClean="0"/>
              <a:t>58</a:t>
            </a:fld>
            <a:endParaRPr lang="en-GB" dirty="0"/>
          </a:p>
        </p:txBody>
      </p:sp>
      <p:sp>
        <p:nvSpPr>
          <p:cNvPr id="2" name="Title 1">
            <a:extLst>
              <a:ext uri="{FF2B5EF4-FFF2-40B4-BE49-F238E27FC236}">
                <a16:creationId xmlns:a16="http://schemas.microsoft.com/office/drawing/2014/main" id="{EB004D41-CA3A-4462-ADF8-57E3B7EC885C}"/>
              </a:ext>
            </a:extLst>
          </p:cNvPr>
          <p:cNvSpPr txBox="1">
            <a:spLocks noGrp="1"/>
          </p:cNvSpPr>
          <p:nvPr>
            <p:ph type="title" idx="4294967295"/>
          </p:nvPr>
        </p:nvSpPr>
        <p:spPr>
          <a:xfrm>
            <a:off x="400256" y="273814"/>
            <a:ext cx="10570464"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European Accessibility Act</a:t>
            </a:r>
            <a:endParaRPr kumimoji="0" 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D7049903-78CA-4EBD-9A94-B65D82B78F3C}"/>
              </a:ext>
            </a:extLst>
          </p:cNvPr>
          <p:cNvSpPr txBox="1"/>
          <p:nvPr/>
        </p:nvSpPr>
        <p:spPr>
          <a:xfrm>
            <a:off x="400256" y="997736"/>
            <a:ext cx="11391488" cy="5355312"/>
          </a:xfrm>
          <a:prstGeom prst="rect">
            <a:avLst/>
          </a:prstGeom>
          <a:noFill/>
        </p:spPr>
        <p:txBody>
          <a:bodyPr wrap="square" rtlCol="0">
            <a:spAutoFit/>
          </a:bodyPr>
          <a:lstStyle/>
          <a:p>
            <a:pPr>
              <a:spcBef>
                <a:spcPts val="600"/>
              </a:spcBef>
              <a:spcAft>
                <a:spcPts val="600"/>
              </a:spcAft>
            </a:pPr>
            <a:r>
              <a:rPr lang="en-GB" sz="2600" b="1" dirty="0">
                <a:latin typeface="Verdana" panose="020B0604030504040204" pitchFamily="34" charset="0"/>
                <a:ea typeface="Verdana" panose="020B0604030504040204" pitchFamily="34" charset="0"/>
              </a:rPr>
              <a:t>Article 2 Scope </a:t>
            </a:r>
            <a:r>
              <a:rPr lang="en-GB" sz="2600" dirty="0">
                <a:latin typeface="Verdana" panose="020B0604030504040204" pitchFamily="34" charset="0"/>
                <a:ea typeface="Verdana" panose="020B0604030504040204" pitchFamily="34" charset="0"/>
              </a:rPr>
              <a:t>(products placed on the market after 28 June 2025):</a:t>
            </a:r>
          </a:p>
          <a:p>
            <a:pPr>
              <a:spcBef>
                <a:spcPts val="600"/>
              </a:spcBef>
              <a:spcAft>
                <a:spcPts val="600"/>
              </a:spcAft>
            </a:pPr>
            <a:r>
              <a:rPr lang="en-GB" sz="2600" dirty="0">
                <a:latin typeface="Verdana" panose="020B0604030504040204" pitchFamily="34" charset="0"/>
                <a:ea typeface="Verdana" panose="020B0604030504040204" pitchFamily="34" charset="0"/>
              </a:rPr>
              <a:t>Computers, tablets, laptops, and their operating systems</a:t>
            </a:r>
            <a:r>
              <a:rPr lang="en-BE" sz="2600" dirty="0">
                <a:latin typeface="Verdana" panose="020B0604030504040204" pitchFamily="34" charset="0"/>
                <a:ea typeface="Verdana" panose="020B0604030504040204" pitchFamily="34" charset="0"/>
              </a:rPr>
              <a:t>, </a:t>
            </a:r>
            <a:r>
              <a:rPr lang="en-GB" sz="2600" dirty="0">
                <a:latin typeface="Verdana" panose="020B0604030504040204" pitchFamily="34" charset="0"/>
                <a:ea typeface="Verdana" panose="020B0604030504040204" pitchFamily="34" charset="0"/>
              </a:rPr>
              <a:t>Payment terminals and consumers banking services</a:t>
            </a:r>
            <a:r>
              <a:rPr lang="en-BE" sz="2600" dirty="0">
                <a:latin typeface="Verdana" panose="020B0604030504040204" pitchFamily="34" charset="0"/>
                <a:ea typeface="Verdana" panose="020B0604030504040204" pitchFamily="34" charset="0"/>
              </a:rPr>
              <a:t>, </a:t>
            </a:r>
            <a:r>
              <a:rPr lang="en-GB" sz="2600" dirty="0">
                <a:latin typeface="Verdana" panose="020B0604030504040204" pitchFamily="34" charset="0"/>
                <a:ea typeface="Verdana" panose="020B0604030504040204" pitchFamily="34" charset="0"/>
              </a:rPr>
              <a:t>Self-service terminals such as ATMs (Automated Teller Machines), ticketing machines, check-in machines</a:t>
            </a:r>
            <a:r>
              <a:rPr lang="en-BE" sz="2600" dirty="0">
                <a:latin typeface="Verdana" panose="020B0604030504040204" pitchFamily="34" charset="0"/>
                <a:ea typeface="Verdana" panose="020B0604030504040204" pitchFamily="34" charset="0"/>
              </a:rPr>
              <a:t>, </a:t>
            </a:r>
            <a:r>
              <a:rPr lang="en-GB" sz="2600" dirty="0">
                <a:latin typeface="Verdana" panose="020B0604030504040204" pitchFamily="34" charset="0"/>
                <a:ea typeface="Verdana" panose="020B0604030504040204" pitchFamily="34" charset="0"/>
              </a:rPr>
              <a:t>Smartphones and telephony services</a:t>
            </a:r>
            <a:r>
              <a:rPr lang="en-BE" sz="2600" dirty="0">
                <a:latin typeface="Verdana" panose="020B0604030504040204" pitchFamily="34" charset="0"/>
                <a:ea typeface="Verdana" panose="020B0604030504040204" pitchFamily="34" charset="0"/>
              </a:rPr>
              <a:t>, </a:t>
            </a:r>
            <a:r>
              <a:rPr lang="en-GB" sz="2600" dirty="0">
                <a:latin typeface="Verdana" panose="020B0604030504040204" pitchFamily="34" charset="0"/>
                <a:ea typeface="Verdana" panose="020B0604030504040204" pitchFamily="34" charset="0"/>
              </a:rPr>
              <a:t>Smart TVs and audio-visual media services</a:t>
            </a:r>
          </a:p>
          <a:p>
            <a:pPr>
              <a:spcBef>
                <a:spcPts val="600"/>
              </a:spcBef>
              <a:spcAft>
                <a:spcPts val="600"/>
              </a:spcAft>
            </a:pPr>
            <a:r>
              <a:rPr lang="en-GB" sz="2600" dirty="0">
                <a:latin typeface="Verdana" panose="020B0604030504040204" pitchFamily="34" charset="0"/>
                <a:ea typeface="Verdana" panose="020B0604030504040204" pitchFamily="34" charset="0"/>
              </a:rPr>
              <a:t>E-readers and e-Books</a:t>
            </a:r>
          </a:p>
          <a:p>
            <a:pPr>
              <a:spcBef>
                <a:spcPts val="600"/>
              </a:spcBef>
              <a:spcAft>
                <a:spcPts val="600"/>
              </a:spcAft>
            </a:pPr>
            <a:r>
              <a:rPr lang="en-GB" sz="2600" dirty="0">
                <a:latin typeface="Verdana" panose="020B0604030504040204" pitchFamily="34" charset="0"/>
                <a:ea typeface="Verdana" panose="020B0604030504040204" pitchFamily="34" charset="0"/>
              </a:rPr>
              <a:t>Passenger transport services (except urban, suburban and regional services): Websites, Mobile applications, Electronic ticketing, Real-time travel information, Interactive self-services terminals except those installed as integrated parts of vehicles</a:t>
            </a:r>
          </a:p>
        </p:txBody>
      </p:sp>
    </p:spTree>
    <p:extLst>
      <p:ext uri="{BB962C8B-B14F-4D97-AF65-F5344CB8AC3E}">
        <p14:creationId xmlns:p14="http://schemas.microsoft.com/office/powerpoint/2010/main" val="2299646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11C4F74-5759-47D0-9609-E977AD59774D}"/>
              </a:ext>
            </a:extLst>
          </p:cNvPr>
          <p:cNvSpPr>
            <a:spLocks noGrp="1"/>
          </p:cNvSpPr>
          <p:nvPr>
            <p:ph type="sldNum" sz="quarter" idx="12"/>
          </p:nvPr>
        </p:nvSpPr>
        <p:spPr/>
        <p:txBody>
          <a:bodyPr/>
          <a:lstStyle/>
          <a:p>
            <a:fld id="{3DD31EBF-2A25-4BB3-B9EF-9E6013DD3497}" type="slidenum">
              <a:rPr lang="en-GB" smtClean="0"/>
              <a:t>59</a:t>
            </a:fld>
            <a:endParaRPr lang="en-GB" dirty="0"/>
          </a:p>
        </p:txBody>
      </p:sp>
      <p:sp>
        <p:nvSpPr>
          <p:cNvPr id="2" name="Title 1">
            <a:extLst>
              <a:ext uri="{FF2B5EF4-FFF2-40B4-BE49-F238E27FC236}">
                <a16:creationId xmlns:a16="http://schemas.microsoft.com/office/drawing/2014/main" id="{EB004D41-CA3A-4462-ADF8-57E3B7EC885C}"/>
              </a:ext>
            </a:extLst>
          </p:cNvPr>
          <p:cNvSpPr txBox="1">
            <a:spLocks noGrp="1"/>
          </p:cNvSpPr>
          <p:nvPr>
            <p:ph type="title" idx="4294967295"/>
          </p:nvPr>
        </p:nvSpPr>
        <p:spPr>
          <a:xfrm>
            <a:off x="479769" y="512354"/>
            <a:ext cx="10570464"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European Accessibility Act</a:t>
            </a:r>
            <a:endParaRPr kumimoji="0" 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D7049903-78CA-4EBD-9A94-B65D82B78F3C}"/>
              </a:ext>
            </a:extLst>
          </p:cNvPr>
          <p:cNvSpPr txBox="1"/>
          <p:nvPr/>
        </p:nvSpPr>
        <p:spPr>
          <a:xfrm>
            <a:off x="479769" y="1662805"/>
            <a:ext cx="11391488" cy="4431983"/>
          </a:xfrm>
          <a:prstGeom prst="rect">
            <a:avLst/>
          </a:prstGeom>
          <a:noFill/>
        </p:spPr>
        <p:txBody>
          <a:bodyPr wrap="square" rtlCol="0">
            <a:spAutoFit/>
          </a:bodyPr>
          <a:lstStyle/>
          <a:p>
            <a:pPr>
              <a:spcBef>
                <a:spcPts val="600"/>
              </a:spcBef>
              <a:spcAft>
                <a:spcPts val="600"/>
              </a:spcAft>
            </a:pPr>
            <a:r>
              <a:rPr lang="en-GB" sz="2800" dirty="0">
                <a:latin typeface="Verdana" panose="020B0604030504040204" pitchFamily="34" charset="0"/>
                <a:ea typeface="Verdana" panose="020B0604030504040204" pitchFamily="34" charset="0"/>
              </a:rPr>
              <a:t>E-commerce</a:t>
            </a:r>
          </a:p>
          <a:p>
            <a:pPr>
              <a:spcBef>
                <a:spcPts val="600"/>
              </a:spcBef>
              <a:spcAft>
                <a:spcPts val="600"/>
              </a:spcAft>
            </a:pPr>
            <a:r>
              <a:rPr lang="en-GB" sz="2800" dirty="0">
                <a:latin typeface="Verdana" panose="020B0604030504040204" pitchFamily="34" charset="0"/>
                <a:ea typeface="Verdana" panose="020B0604030504040204" pitchFamily="34" charset="0"/>
              </a:rPr>
              <a:t>Emergency communication with the single European emergency number 112.</a:t>
            </a:r>
            <a:endParaRPr lang="en-BE" sz="2800" dirty="0">
              <a:latin typeface="Verdana" panose="020B0604030504040204" pitchFamily="34" charset="0"/>
              <a:ea typeface="Verdana" panose="020B0604030504040204" pitchFamily="34" charset="0"/>
            </a:endParaRPr>
          </a:p>
          <a:p>
            <a:pPr>
              <a:spcBef>
                <a:spcPts val="600"/>
              </a:spcBef>
              <a:spcAft>
                <a:spcPts val="600"/>
              </a:spcAft>
            </a:pPr>
            <a:r>
              <a:rPr lang="en-GB" sz="2800" b="1" dirty="0">
                <a:latin typeface="Verdana" panose="020B0604030504040204" pitchFamily="34" charset="0"/>
                <a:ea typeface="Verdana" panose="020B0604030504040204" pitchFamily="34" charset="0"/>
              </a:rPr>
              <a:t>Article 4</a:t>
            </a:r>
            <a:r>
              <a:rPr lang="en-BE" sz="2800" b="1" dirty="0">
                <a:latin typeface="Verdana" panose="020B0604030504040204" pitchFamily="34" charset="0"/>
                <a:ea typeface="Verdana" panose="020B0604030504040204" pitchFamily="34" charset="0"/>
              </a:rPr>
              <a:t> </a:t>
            </a:r>
            <a:r>
              <a:rPr lang="en-GB" sz="2800" b="1" dirty="0">
                <a:latin typeface="Verdana" panose="020B0604030504040204" pitchFamily="34" charset="0"/>
                <a:ea typeface="Verdana" panose="020B0604030504040204" pitchFamily="34" charset="0"/>
              </a:rPr>
              <a:t>Accessibility requirements</a:t>
            </a:r>
            <a:endParaRPr lang="en-BE" sz="2800" b="1" dirty="0">
              <a:latin typeface="Verdana" panose="020B0604030504040204" pitchFamily="34" charset="0"/>
              <a:ea typeface="Verdana" panose="020B0604030504040204" pitchFamily="34" charset="0"/>
            </a:endParaRPr>
          </a:p>
          <a:p>
            <a:pPr>
              <a:spcBef>
                <a:spcPts val="600"/>
              </a:spcBef>
              <a:spcAft>
                <a:spcPts val="600"/>
              </a:spcAft>
            </a:pPr>
            <a:r>
              <a:rPr lang="en-BE" sz="2800" dirty="0">
                <a:latin typeface="Verdana" panose="020B0604030504040204" pitchFamily="34" charset="0"/>
                <a:ea typeface="Verdana" panose="020B0604030504040204" pitchFamily="34" charset="0"/>
              </a:rPr>
              <a:t>(...) </a:t>
            </a:r>
            <a:r>
              <a:rPr lang="en-GB" sz="2800" dirty="0">
                <a:latin typeface="Verdana" panose="020B0604030504040204" pitchFamily="34" charset="0"/>
                <a:ea typeface="Verdana" panose="020B0604030504040204" pitchFamily="34" charset="0"/>
              </a:rPr>
              <a:t>4.   Member States may decide, in the light of national conditions, that the built environment used by clients of services covered by this Directive shall comply with the accessibility requirements set out in Annex III, in order to maximise their use by persons with disabilities.</a:t>
            </a:r>
          </a:p>
        </p:txBody>
      </p:sp>
    </p:spTree>
    <p:extLst>
      <p:ext uri="{BB962C8B-B14F-4D97-AF65-F5344CB8AC3E}">
        <p14:creationId xmlns:p14="http://schemas.microsoft.com/office/powerpoint/2010/main" val="116718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D2F5F-75F4-4424-96C2-0E37C6AB90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815" y="695718"/>
            <a:ext cx="2284593" cy="1524967"/>
          </a:xfrm>
          <a:prstGeom prst="rect">
            <a:avLst/>
          </a:prstGeom>
        </p:spPr>
      </p:pic>
      <p:pic>
        <p:nvPicPr>
          <p:cNvPr id="7" name="Content Placeholder 6">
            <a:extLst>
              <a:ext uri="{FF2B5EF4-FFF2-40B4-BE49-F238E27FC236}">
                <a16:creationId xmlns:a16="http://schemas.microsoft.com/office/drawing/2014/main" id="{7AEF53E8-2BCE-4E92-AAE8-45A007907185}"/>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1129816" y="3875314"/>
            <a:ext cx="2142937" cy="2670429"/>
          </a:xfrm>
          <a:prstGeom prst="rect">
            <a:avLst/>
          </a:prstGeom>
        </p:spPr>
      </p:pic>
      <p:sp>
        <p:nvSpPr>
          <p:cNvPr id="6" name="Content Placeholder 5"/>
          <p:cNvSpPr>
            <a:spLocks noGrp="1"/>
          </p:cNvSpPr>
          <p:nvPr>
            <p:ph type="title" idx="4294967295"/>
          </p:nvPr>
        </p:nvSpPr>
        <p:spPr>
          <a:xfrm>
            <a:off x="4687863" y="1360596"/>
            <a:ext cx="5904089" cy="4376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3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Setting the </a:t>
            </a:r>
            <a:r>
              <a:rPr kumimoji="0" lang="fr-BE" sz="36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mn-cs"/>
              </a:rPr>
              <a:t>scene</a:t>
            </a:r>
            <a:r>
              <a:rPr kumimoji="0" lang="fr-BE" sz="3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endParaRPr kumimoji="0" lang="en-BE" sz="3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BE"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BE"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Chiara Giovannini, ANEC</a:t>
            </a:r>
            <a:endParaRPr kumimoji="0" lang="en-US"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2" name="Slide Number Placeholder 4">
            <a:extLst>
              <a:ext uri="{FF2B5EF4-FFF2-40B4-BE49-F238E27FC236}">
                <a16:creationId xmlns:a16="http://schemas.microsoft.com/office/drawing/2014/main" id="{B0E92B61-FDF4-83EE-B283-6B1F48DB9F4C}"/>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6</a:t>
            </a:fld>
            <a:endParaRPr lang="fr-BE" dirty="0"/>
          </a:p>
        </p:txBody>
      </p:sp>
    </p:spTree>
    <p:extLst>
      <p:ext uri="{BB962C8B-B14F-4D97-AF65-F5344CB8AC3E}">
        <p14:creationId xmlns:p14="http://schemas.microsoft.com/office/powerpoint/2010/main" val="4188178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11C4F74-5759-47D0-9609-E977AD59774D}"/>
              </a:ext>
            </a:extLst>
          </p:cNvPr>
          <p:cNvSpPr>
            <a:spLocks noGrp="1"/>
          </p:cNvSpPr>
          <p:nvPr>
            <p:ph type="sldNum" sz="quarter" idx="12"/>
          </p:nvPr>
        </p:nvSpPr>
        <p:spPr/>
        <p:txBody>
          <a:bodyPr/>
          <a:lstStyle/>
          <a:p>
            <a:fld id="{3DD31EBF-2A25-4BB3-B9EF-9E6013DD3497}" type="slidenum">
              <a:rPr lang="en-GB" smtClean="0"/>
              <a:t>60</a:t>
            </a:fld>
            <a:endParaRPr lang="en-GB" dirty="0"/>
          </a:p>
        </p:txBody>
      </p:sp>
      <p:sp>
        <p:nvSpPr>
          <p:cNvPr id="2" name="Title 1">
            <a:extLst>
              <a:ext uri="{FF2B5EF4-FFF2-40B4-BE49-F238E27FC236}">
                <a16:creationId xmlns:a16="http://schemas.microsoft.com/office/drawing/2014/main" id="{EB004D41-CA3A-4462-ADF8-57E3B7EC885C}"/>
              </a:ext>
            </a:extLst>
          </p:cNvPr>
          <p:cNvSpPr txBox="1">
            <a:spLocks noGrp="1"/>
          </p:cNvSpPr>
          <p:nvPr>
            <p:ph type="title" idx="4294967295"/>
          </p:nvPr>
        </p:nvSpPr>
        <p:spPr>
          <a:xfrm>
            <a:off x="268587" y="443089"/>
            <a:ext cx="10570464"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European Accessibility Act</a:t>
            </a:r>
            <a:endParaRPr kumimoji="0" 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D7049903-78CA-4EBD-9A94-B65D82B78F3C}"/>
              </a:ext>
            </a:extLst>
          </p:cNvPr>
          <p:cNvSpPr txBox="1"/>
          <p:nvPr/>
        </p:nvSpPr>
        <p:spPr>
          <a:xfrm>
            <a:off x="268587" y="1148745"/>
            <a:ext cx="11618613" cy="5709255"/>
          </a:xfrm>
          <a:prstGeom prst="rect">
            <a:avLst/>
          </a:prstGeom>
          <a:noFill/>
        </p:spPr>
        <p:txBody>
          <a:bodyPr wrap="square" rtlCol="0">
            <a:spAutoFit/>
          </a:bodyPr>
          <a:lstStyle/>
          <a:p>
            <a:pPr>
              <a:spcBef>
                <a:spcPts val="600"/>
              </a:spcBef>
            </a:pPr>
            <a:r>
              <a:rPr lang="en-GB" sz="2300" b="1" dirty="0">
                <a:latin typeface="Verdana" panose="020B0604030504040204" pitchFamily="34" charset="0"/>
                <a:ea typeface="Verdana" panose="020B0604030504040204" pitchFamily="34" charset="0"/>
              </a:rPr>
              <a:t>Article 15 Presumption of conformity</a:t>
            </a:r>
          </a:p>
          <a:p>
            <a:pPr marL="342900" indent="-342900">
              <a:spcBef>
                <a:spcPts val="600"/>
              </a:spcBef>
              <a:buAutoNum type="arabicPeriod"/>
            </a:pPr>
            <a:r>
              <a:rPr lang="en-GB" sz="2300" dirty="0">
                <a:latin typeface="Verdana" panose="020B0604030504040204" pitchFamily="34" charset="0"/>
                <a:ea typeface="Verdana" panose="020B0604030504040204" pitchFamily="34" charset="0"/>
              </a:rPr>
              <a:t>Products and services which are in conformity with harmonised standards or parts thereof the references of which have been published in the Official Journal of the European Union, shall be presumed to be in conformity with the accessibility requirements of this Directive in so far as those standards or parts thereof cover those requirements.</a:t>
            </a:r>
          </a:p>
          <a:p>
            <a:pPr marL="342900" indent="-342900">
              <a:spcBef>
                <a:spcPts val="600"/>
              </a:spcBef>
              <a:buAutoNum type="arabicPeriod"/>
            </a:pPr>
            <a:r>
              <a:rPr lang="en-GB" sz="2300" dirty="0">
                <a:latin typeface="Verdana" panose="020B0604030504040204" pitchFamily="34" charset="0"/>
                <a:ea typeface="Verdana" panose="020B0604030504040204" pitchFamily="34" charset="0"/>
              </a:rPr>
              <a:t>The Commission shall, in accordance with Article 10 of Regulation (EU) No 1025/2012, request one or more European standardisation organisations to draft harmonised standards for the product accessibility requirements set out in Annex I. The Commission shall submit the first such draft request to the relevant committee by 28 June 2021.</a:t>
            </a:r>
          </a:p>
          <a:p>
            <a:pPr marL="342900" indent="-342900">
              <a:spcBef>
                <a:spcPts val="600"/>
              </a:spcBef>
              <a:buAutoNum type="arabicPeriod"/>
            </a:pPr>
            <a:r>
              <a:rPr lang="en-GB" sz="2300" dirty="0">
                <a:latin typeface="Verdana" panose="020B0604030504040204" pitchFamily="34" charset="0"/>
                <a:ea typeface="Verdana" panose="020B0604030504040204" pitchFamily="34" charset="0"/>
              </a:rPr>
              <a:t>The Commission may adopt implementing acts establishing technical specifications that meet the accessibility requirements of this Directive where the following conditions have been fulfilled:</a:t>
            </a:r>
          </a:p>
          <a:p>
            <a:pPr marL="342900" indent="-342900">
              <a:spcBef>
                <a:spcPts val="600"/>
              </a:spcBef>
              <a:spcAft>
                <a:spcPts val="600"/>
              </a:spcAft>
              <a:buAutoNum type="arabicPeriod"/>
            </a:pPr>
            <a:endParaRPr lang="en-GB" sz="23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44472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11C4F74-5759-47D0-9609-E977AD59774D}"/>
              </a:ext>
            </a:extLst>
          </p:cNvPr>
          <p:cNvSpPr>
            <a:spLocks noGrp="1"/>
          </p:cNvSpPr>
          <p:nvPr>
            <p:ph type="sldNum" sz="quarter" idx="12"/>
          </p:nvPr>
        </p:nvSpPr>
        <p:spPr/>
        <p:txBody>
          <a:bodyPr/>
          <a:lstStyle/>
          <a:p>
            <a:fld id="{3DD31EBF-2A25-4BB3-B9EF-9E6013DD3497}" type="slidenum">
              <a:rPr lang="en-GB" smtClean="0"/>
              <a:t>61</a:t>
            </a:fld>
            <a:endParaRPr lang="en-GB" dirty="0"/>
          </a:p>
        </p:txBody>
      </p:sp>
      <p:sp>
        <p:nvSpPr>
          <p:cNvPr id="2" name="Title 1">
            <a:extLst>
              <a:ext uri="{FF2B5EF4-FFF2-40B4-BE49-F238E27FC236}">
                <a16:creationId xmlns:a16="http://schemas.microsoft.com/office/drawing/2014/main" id="{EB004D41-CA3A-4462-ADF8-57E3B7EC885C}"/>
              </a:ext>
            </a:extLst>
          </p:cNvPr>
          <p:cNvSpPr txBox="1">
            <a:spLocks noGrp="1"/>
          </p:cNvSpPr>
          <p:nvPr>
            <p:ph type="title" idx="4294967295"/>
          </p:nvPr>
        </p:nvSpPr>
        <p:spPr>
          <a:xfrm>
            <a:off x="281724" y="691924"/>
            <a:ext cx="10570464"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European Accessibility Act</a:t>
            </a:r>
            <a:endParaRPr kumimoji="0" lang="en-US"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D7049903-78CA-4EBD-9A94-B65D82B78F3C}"/>
              </a:ext>
            </a:extLst>
          </p:cNvPr>
          <p:cNvSpPr txBox="1"/>
          <p:nvPr/>
        </p:nvSpPr>
        <p:spPr>
          <a:xfrm>
            <a:off x="281724" y="1524820"/>
            <a:ext cx="11628552" cy="5447645"/>
          </a:xfrm>
          <a:prstGeom prst="rect">
            <a:avLst/>
          </a:prstGeom>
          <a:noFill/>
        </p:spPr>
        <p:txBody>
          <a:bodyPr wrap="square" rtlCol="0">
            <a:spAutoFit/>
          </a:bodyPr>
          <a:lstStyle/>
          <a:p>
            <a:pPr>
              <a:spcBef>
                <a:spcPts val="600"/>
              </a:spcBef>
            </a:pPr>
            <a:r>
              <a:rPr lang="en-GB" sz="2600" dirty="0">
                <a:latin typeface="Verdana" panose="020B0604030504040204" pitchFamily="34" charset="0"/>
                <a:ea typeface="Verdana" panose="020B0604030504040204" pitchFamily="34" charset="0"/>
              </a:rPr>
              <a:t>4. -no reference to harmonised standards is published in the Official Journal of the European Union in accordance with Regulation (EU) No 1025/2012; and either</a:t>
            </a:r>
          </a:p>
          <a:p>
            <a:pPr>
              <a:spcBef>
                <a:spcPts val="600"/>
              </a:spcBef>
            </a:pPr>
            <a:r>
              <a:rPr lang="en-GB" sz="2600" dirty="0">
                <a:latin typeface="Verdana" panose="020B0604030504040204" pitchFamily="34" charset="0"/>
                <a:ea typeface="Verdana" panose="020B0604030504040204" pitchFamily="34" charset="0"/>
              </a:rPr>
              <a:t>5. the Commission has requested one or more European standardisation organisations to draft a harmonised standard and there are undue delays in the standardisation procedure or the request has not been accepted by any European standardisation organisations; or the Commission can demonstrate that a technical specification respects the requirements laid down in Annex II of Regulation (EU) No 1025/2012, except for the requirement that the technical specifications should have been developed by a non-profit making organisation.</a:t>
            </a:r>
          </a:p>
          <a:p>
            <a:pPr marL="342900" indent="-342900">
              <a:spcBef>
                <a:spcPts val="600"/>
              </a:spcBef>
              <a:spcAft>
                <a:spcPts val="600"/>
              </a:spcAft>
              <a:buAutoNum type="arabicPeriod"/>
            </a:pPr>
            <a:endParaRPr lang="en-GB" sz="2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09803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DDC22EC-337A-81DE-F409-CB85EBFBF291}"/>
              </a:ext>
            </a:extLst>
          </p:cNvPr>
          <p:cNvSpPr txBox="1">
            <a:spLocks noGrp="1"/>
          </p:cNvSpPr>
          <p:nvPr>
            <p:ph type="ctrTitle"/>
          </p:nvPr>
        </p:nvSpPr>
        <p:spPr>
          <a:xfrm>
            <a:off x="504496" y="313067"/>
            <a:ext cx="9144000"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How can consumers participate and influence standards development</a:t>
            </a:r>
            <a:r>
              <a:rPr kumimoji="0" lang="en-BE" sz="3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a:t>
            </a:r>
            <a:endParaRPr kumimoji="0" lang="en-GB" sz="3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sp>
        <p:nvSpPr>
          <p:cNvPr id="2" name="Slide Number Placeholder 1">
            <a:extLst>
              <a:ext uri="{FF2B5EF4-FFF2-40B4-BE49-F238E27FC236}">
                <a16:creationId xmlns:a16="http://schemas.microsoft.com/office/drawing/2014/main" id="{B74C7549-3134-677F-F5B7-7C75C4AFC7CF}"/>
              </a:ext>
            </a:extLst>
          </p:cNvPr>
          <p:cNvSpPr>
            <a:spLocks noGrp="1"/>
          </p:cNvSpPr>
          <p:nvPr>
            <p:ph type="sldNum" sz="quarter" idx="12"/>
          </p:nvPr>
        </p:nvSpPr>
        <p:spPr/>
        <p:txBody>
          <a:bodyPr/>
          <a:lstStyle/>
          <a:p>
            <a:fld id="{E59809BC-859D-48DB-BCF9-F96099EB7388}" type="slidenum">
              <a:rPr lang="en-US" altLang="en-US" smtClean="0"/>
              <a:pPr/>
              <a:t>62</a:t>
            </a:fld>
            <a:endParaRPr lang="en-US" altLang="en-US" dirty="0"/>
          </a:p>
        </p:txBody>
      </p:sp>
      <p:sp>
        <p:nvSpPr>
          <p:cNvPr id="8" name="TextBox 7">
            <a:extLst>
              <a:ext uri="{FF2B5EF4-FFF2-40B4-BE49-F238E27FC236}">
                <a16:creationId xmlns:a16="http://schemas.microsoft.com/office/drawing/2014/main" id="{A6074BDF-BE4A-07D3-90E5-05EDD963FDE3}"/>
              </a:ext>
            </a:extLst>
          </p:cNvPr>
          <p:cNvSpPr txBox="1"/>
          <p:nvPr/>
        </p:nvSpPr>
        <p:spPr>
          <a:xfrm>
            <a:off x="504496" y="1451840"/>
            <a:ext cx="11183008" cy="5863144"/>
          </a:xfrm>
          <a:prstGeom prst="rect">
            <a:avLst/>
          </a:prstGeom>
          <a:noFill/>
        </p:spPr>
        <p:txBody>
          <a:bodyPr wrap="square">
            <a:spAutoFit/>
          </a:bodyPr>
          <a:lstStyle/>
          <a:p>
            <a:r>
              <a:rPr lang="en-GB" sz="2500" dirty="0">
                <a:latin typeface="Verdana" panose="020B0604030504040204" pitchFamily="34" charset="0"/>
                <a:ea typeface="Verdana" panose="020B0604030504040204" pitchFamily="34" charset="0"/>
              </a:rPr>
              <a:t>At national level</a:t>
            </a:r>
            <a:r>
              <a:rPr lang="en-BE" sz="2500" dirty="0">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en-GB" sz="2500" dirty="0">
                <a:latin typeface="Verdana" panose="020B0604030504040204" pitchFamily="34" charset="0"/>
                <a:ea typeface="Verdana" panose="020B0604030504040204" pitchFamily="34" charset="0"/>
              </a:rPr>
              <a:t>Generally: by participating in policy, technical or advisory groups that decide national priorities for standardization, and that set overall work programmes, and related policy;</a:t>
            </a:r>
            <a:endParaRPr lang="en-BE" sz="2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500" dirty="0">
                <a:latin typeface="Verdana" panose="020B0604030504040204" pitchFamily="34" charset="0"/>
                <a:ea typeface="Verdana" panose="020B0604030504040204" pitchFamily="34" charset="0"/>
              </a:rPr>
              <a:t>Specifically: by appointment, as a consumer representative to a Technical Committee (TC), Sub Committee (SC) or Working Group (WG) developing a standard or standards in a particular field. The consumer representative feeds in the consumer perspective and negotiates with the others around the table to get the best deal for consumers;</a:t>
            </a:r>
            <a:endParaRPr lang="en-BE" sz="2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500" dirty="0">
                <a:latin typeface="Verdana" panose="020B0604030504040204" pitchFamily="34" charset="0"/>
                <a:ea typeface="Verdana" panose="020B0604030504040204" pitchFamily="34" charset="0"/>
              </a:rPr>
              <a:t>Commenting on relevant standards during public review or enquiry stages. The development of social media has enhanced this possibility.</a:t>
            </a:r>
            <a:endParaRPr lang="en-BE" sz="2500" dirty="0">
              <a:latin typeface="Verdana" panose="020B0604030504040204" pitchFamily="34" charset="0"/>
              <a:ea typeface="Verdana" panose="020B0604030504040204" pitchFamily="34" charset="0"/>
            </a:endParaRPr>
          </a:p>
          <a:p>
            <a:endParaRPr lang="en-BE" sz="2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BE" sz="2500" dirty="0"/>
          </a:p>
        </p:txBody>
      </p:sp>
    </p:spTree>
    <p:extLst>
      <p:ext uri="{BB962C8B-B14F-4D97-AF65-F5344CB8AC3E}">
        <p14:creationId xmlns:p14="http://schemas.microsoft.com/office/powerpoint/2010/main" val="3120265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DDC22EC-337A-81DE-F409-CB85EBFBF291}"/>
              </a:ext>
            </a:extLst>
          </p:cNvPr>
          <p:cNvSpPr txBox="1">
            <a:spLocks noGrp="1"/>
          </p:cNvSpPr>
          <p:nvPr>
            <p:ph type="ctrTitle"/>
          </p:nvPr>
        </p:nvSpPr>
        <p:spPr>
          <a:xfrm>
            <a:off x="504496" y="313067"/>
            <a:ext cx="9144000"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How can consumers participate and influence standards development</a:t>
            </a:r>
            <a:r>
              <a:rPr kumimoji="0" lang="en-BE" sz="3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a:t>
            </a:r>
            <a:endParaRPr kumimoji="0" lang="en-GB" sz="3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sp>
        <p:nvSpPr>
          <p:cNvPr id="2" name="Slide Number Placeholder 1">
            <a:extLst>
              <a:ext uri="{FF2B5EF4-FFF2-40B4-BE49-F238E27FC236}">
                <a16:creationId xmlns:a16="http://schemas.microsoft.com/office/drawing/2014/main" id="{B74C7549-3134-677F-F5B7-7C75C4AFC7CF}"/>
              </a:ext>
            </a:extLst>
          </p:cNvPr>
          <p:cNvSpPr>
            <a:spLocks noGrp="1"/>
          </p:cNvSpPr>
          <p:nvPr>
            <p:ph type="sldNum" sz="quarter" idx="12"/>
          </p:nvPr>
        </p:nvSpPr>
        <p:spPr/>
        <p:txBody>
          <a:bodyPr/>
          <a:lstStyle/>
          <a:p>
            <a:fld id="{E59809BC-859D-48DB-BCF9-F96099EB7388}" type="slidenum">
              <a:rPr lang="en-US" altLang="en-US" smtClean="0"/>
              <a:pPr/>
              <a:t>63</a:t>
            </a:fld>
            <a:endParaRPr lang="en-US" altLang="en-US" dirty="0"/>
          </a:p>
        </p:txBody>
      </p:sp>
      <p:sp>
        <p:nvSpPr>
          <p:cNvPr id="8" name="TextBox 7">
            <a:extLst>
              <a:ext uri="{FF2B5EF4-FFF2-40B4-BE49-F238E27FC236}">
                <a16:creationId xmlns:a16="http://schemas.microsoft.com/office/drawing/2014/main" id="{A6074BDF-BE4A-07D3-90E5-05EDD963FDE3}"/>
              </a:ext>
            </a:extLst>
          </p:cNvPr>
          <p:cNvSpPr txBox="1"/>
          <p:nvPr/>
        </p:nvSpPr>
        <p:spPr>
          <a:xfrm>
            <a:off x="519114" y="1585809"/>
            <a:ext cx="11016342" cy="5262979"/>
          </a:xfrm>
          <a:prstGeom prst="rect">
            <a:avLst/>
          </a:prstGeom>
          <a:noFill/>
        </p:spPr>
        <p:txBody>
          <a:bodyPr wrap="square">
            <a:spAutoFit/>
          </a:bodyPr>
          <a:lstStyle/>
          <a:p>
            <a:r>
              <a:rPr lang="en-GB" sz="2800" dirty="0">
                <a:latin typeface="Verdana" panose="020B0604030504040204" pitchFamily="34" charset="0"/>
                <a:ea typeface="Verdana" panose="020B0604030504040204" pitchFamily="34" charset="0"/>
              </a:rPr>
              <a:t>At European level</a:t>
            </a:r>
            <a:r>
              <a:rPr lang="en-BE" sz="2800" dirty="0">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en-GB" sz="2800" dirty="0">
                <a:latin typeface="Verdana" panose="020B0604030504040204" pitchFamily="34" charset="0"/>
                <a:ea typeface="Verdana" panose="020B0604030504040204" pitchFamily="34" charset="0"/>
              </a:rPr>
              <a:t>Through ANEC, the European consumer voice in standardization, as an ANEC representative in Technical Committees or Working Groups. ANEC has the right to provide a representative to sit on any CEN-CENELEC committee or Working Group to give the consumer perspective, and express an opinion on the adoption of standards. </a:t>
            </a:r>
          </a:p>
          <a:p>
            <a:pPr marL="285750" indent="-285750">
              <a:buFont typeface="Arial" panose="020B0604020202020204" pitchFamily="34" charset="0"/>
              <a:buChar char="•"/>
            </a:pPr>
            <a:r>
              <a:rPr lang="en-GB" sz="2800" dirty="0">
                <a:latin typeface="Verdana" panose="020B0604030504040204" pitchFamily="34" charset="0"/>
                <a:ea typeface="Verdana" panose="020B0604030504040204" pitchFamily="34" charset="0"/>
              </a:rPr>
              <a:t>As a member of one of the ANEC Working Groups which cover topics such as Accessibility briefing the ANEC representatives in standardization work.</a:t>
            </a:r>
            <a:endParaRPr lang="en-BE" sz="28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BE" sz="2800" dirty="0"/>
          </a:p>
        </p:txBody>
      </p:sp>
    </p:spTree>
    <p:extLst>
      <p:ext uri="{BB962C8B-B14F-4D97-AF65-F5344CB8AC3E}">
        <p14:creationId xmlns:p14="http://schemas.microsoft.com/office/powerpoint/2010/main" val="1959642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46187A-1CE6-52FF-0A9C-0205AF95BEE9}"/>
              </a:ext>
            </a:extLst>
          </p:cNvPr>
          <p:cNvSpPr txBox="1">
            <a:spLocks noGrp="1"/>
          </p:cNvSpPr>
          <p:nvPr>
            <p:ph type="ctrTitle"/>
          </p:nvPr>
        </p:nvSpPr>
        <p:spPr>
          <a:xfrm>
            <a:off x="346841" y="591521"/>
            <a:ext cx="91440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3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Where to get started?</a:t>
            </a:r>
          </a:p>
        </p:txBody>
      </p:sp>
      <p:sp>
        <p:nvSpPr>
          <p:cNvPr id="2" name="Slide Number Placeholder 1">
            <a:extLst>
              <a:ext uri="{FF2B5EF4-FFF2-40B4-BE49-F238E27FC236}">
                <a16:creationId xmlns:a16="http://schemas.microsoft.com/office/drawing/2014/main" id="{185023A5-E5C3-654A-3A5B-643C2A5DFF55}"/>
              </a:ext>
            </a:extLst>
          </p:cNvPr>
          <p:cNvSpPr>
            <a:spLocks noGrp="1"/>
          </p:cNvSpPr>
          <p:nvPr>
            <p:ph type="sldNum" sz="quarter" idx="12"/>
          </p:nvPr>
        </p:nvSpPr>
        <p:spPr/>
        <p:txBody>
          <a:bodyPr/>
          <a:lstStyle/>
          <a:p>
            <a:pPr>
              <a:defRPr/>
            </a:pPr>
            <a:fld id="{581CDC04-9D8E-45F1-83F7-3898E5D3092B}" type="slidenum">
              <a:rPr lang="en-US" smtClean="0"/>
              <a:pPr>
                <a:defRPr/>
              </a:pPr>
              <a:t>64</a:t>
            </a:fld>
            <a:endParaRPr lang="en-US" dirty="0"/>
          </a:p>
        </p:txBody>
      </p:sp>
      <p:sp>
        <p:nvSpPr>
          <p:cNvPr id="4" name="TextBox 3">
            <a:extLst>
              <a:ext uri="{FF2B5EF4-FFF2-40B4-BE49-F238E27FC236}">
                <a16:creationId xmlns:a16="http://schemas.microsoft.com/office/drawing/2014/main" id="{6CE34C46-47CF-03E8-EA88-A1F282F445D2}"/>
              </a:ext>
            </a:extLst>
          </p:cNvPr>
          <p:cNvSpPr txBox="1"/>
          <p:nvPr/>
        </p:nvSpPr>
        <p:spPr>
          <a:xfrm>
            <a:off x="346841" y="1372832"/>
            <a:ext cx="11734802" cy="4893647"/>
          </a:xfrm>
          <a:prstGeom prst="rect">
            <a:avLst/>
          </a:prstGeom>
          <a:noFill/>
        </p:spPr>
        <p:txBody>
          <a:bodyPr wrap="square">
            <a:spAutoFit/>
          </a:bodyPr>
          <a:lstStyle/>
          <a:p>
            <a:r>
              <a:rPr lang="en-BE" sz="2600" dirty="0">
                <a:latin typeface="Verdana" panose="020B0604030504040204" pitchFamily="34" charset="0"/>
                <a:ea typeface="Verdana" panose="020B0604030504040204" pitchFamily="34" charset="0"/>
              </a:rPr>
              <a:t>Y</a:t>
            </a:r>
            <a:r>
              <a:rPr lang="en-GB" sz="2600" dirty="0">
                <a:latin typeface="Verdana" panose="020B0604030504040204" pitchFamily="34" charset="0"/>
                <a:ea typeface="Verdana" panose="020B0604030504040204" pitchFamily="34" charset="0"/>
              </a:rPr>
              <a:t>our first contact point should be your national consumer</a:t>
            </a:r>
            <a:r>
              <a:rPr lang="en-BE" sz="2600" dirty="0">
                <a:latin typeface="Verdana" panose="020B0604030504040204" pitchFamily="34" charset="0"/>
                <a:ea typeface="Verdana" panose="020B0604030504040204" pitchFamily="34" charset="0"/>
              </a:rPr>
              <a:t>/disability</a:t>
            </a:r>
            <a:r>
              <a:rPr lang="en-GB" sz="2600" dirty="0">
                <a:latin typeface="Verdana" panose="020B0604030504040204" pitchFamily="34" charset="0"/>
                <a:ea typeface="Verdana" panose="020B0604030504040204" pitchFamily="34" charset="0"/>
              </a:rPr>
              <a:t> association </a:t>
            </a:r>
            <a:r>
              <a:rPr lang="en-BE" sz="2600" dirty="0">
                <a:latin typeface="Verdana" panose="020B0604030504040204" pitchFamily="34" charset="0"/>
                <a:ea typeface="Verdana" panose="020B0604030504040204" pitchFamily="34" charset="0"/>
              </a:rPr>
              <a:t>active in standardisation </a:t>
            </a:r>
            <a:r>
              <a:rPr lang="en-GB" sz="2600" dirty="0">
                <a:latin typeface="Verdana" panose="020B0604030504040204" pitchFamily="34" charset="0"/>
                <a:ea typeface="Verdana" panose="020B0604030504040204" pitchFamily="34" charset="0"/>
              </a:rPr>
              <a:t>(</a:t>
            </a:r>
            <a:r>
              <a:rPr lang="en-BE" sz="2600" dirty="0">
                <a:latin typeface="Verdana" panose="020B0604030504040204" pitchFamily="34" charset="0"/>
                <a:ea typeface="Verdana" panose="020B0604030504040204" pitchFamily="34" charset="0"/>
              </a:rPr>
              <a:t>in the </a:t>
            </a:r>
            <a:r>
              <a:rPr lang="en-GB" sz="2600" dirty="0">
                <a:latin typeface="Verdana" panose="020B0604030504040204" pitchFamily="34" charset="0"/>
                <a:ea typeface="Verdana" panose="020B0604030504040204" pitchFamily="34" charset="0"/>
              </a:rPr>
              <a:t>CEN or CENELEC </a:t>
            </a:r>
            <a:r>
              <a:rPr lang="en-BE" sz="2600" dirty="0">
                <a:latin typeface="Verdana" panose="020B0604030504040204" pitchFamily="34" charset="0"/>
                <a:ea typeface="Verdana" panose="020B0604030504040204" pitchFamily="34" charset="0"/>
              </a:rPr>
              <a:t>or ETSI </a:t>
            </a:r>
            <a:r>
              <a:rPr lang="en-GB" sz="2600" dirty="0">
                <a:latin typeface="Verdana" panose="020B0604030504040204" pitchFamily="34" charset="0"/>
                <a:ea typeface="Verdana" panose="020B0604030504040204" pitchFamily="34" charset="0"/>
              </a:rPr>
              <a:t>national member).</a:t>
            </a:r>
          </a:p>
          <a:p>
            <a:r>
              <a:rPr lang="en-GB" sz="2600" dirty="0">
                <a:latin typeface="Verdana" panose="020B0604030504040204" pitchFamily="34" charset="0"/>
                <a:ea typeface="Verdana" panose="020B0604030504040204" pitchFamily="34" charset="0"/>
              </a:rPr>
              <a:t>You can share your expert knowledge through your national CEN member and/or national CENELEC member. </a:t>
            </a:r>
            <a:endParaRPr lang="en-BE" sz="2600" dirty="0">
              <a:latin typeface="Verdana" panose="020B0604030504040204" pitchFamily="34" charset="0"/>
              <a:ea typeface="Verdana" panose="020B0604030504040204" pitchFamily="34" charset="0"/>
            </a:endParaRPr>
          </a:p>
          <a:p>
            <a:r>
              <a:rPr lang="en-GB" sz="2600" dirty="0">
                <a:latin typeface="Verdana" panose="020B0604030504040204" pitchFamily="34" charset="0"/>
                <a:ea typeface="Verdana" panose="020B0604030504040204" pitchFamily="34" charset="0"/>
              </a:rPr>
              <a:t>Your second contact point should be ANEC</a:t>
            </a:r>
            <a:r>
              <a:rPr lang="en-BE" sz="2600" dirty="0">
                <a:latin typeface="Verdana" panose="020B0604030504040204" pitchFamily="34" charset="0"/>
                <a:ea typeface="Verdana" panose="020B0604030504040204" pitchFamily="34" charset="0"/>
              </a:rPr>
              <a:t>/EDF.</a:t>
            </a:r>
          </a:p>
          <a:p>
            <a:r>
              <a:rPr lang="en-GB" sz="2600" dirty="0">
                <a:latin typeface="Verdana" panose="020B0604030504040204" pitchFamily="34" charset="0"/>
                <a:ea typeface="Verdana" panose="020B0604030504040204" pitchFamily="34" charset="0"/>
              </a:rPr>
              <a:t>National </a:t>
            </a:r>
            <a:r>
              <a:rPr lang="en-BE" sz="2600" dirty="0">
                <a:latin typeface="Verdana" panose="020B0604030504040204" pitchFamily="34" charset="0"/>
                <a:ea typeface="Verdana" panose="020B0604030504040204" pitchFamily="34" charset="0"/>
              </a:rPr>
              <a:t>participation</a:t>
            </a:r>
            <a:r>
              <a:rPr lang="en-GB" sz="2600" dirty="0">
                <a:latin typeface="Verdana" panose="020B0604030504040204" pitchFamily="34" charset="0"/>
                <a:ea typeface="Verdana" panose="020B0604030504040204" pitchFamily="34" charset="0"/>
              </a:rPr>
              <a:t> allow</a:t>
            </a:r>
            <a:r>
              <a:rPr lang="en-BE" sz="2600" dirty="0">
                <a:latin typeface="Verdana" panose="020B0604030504040204" pitchFamily="34" charset="0"/>
                <a:ea typeface="Verdana" panose="020B0604030504040204" pitchFamily="34" charset="0"/>
              </a:rPr>
              <a:t>s</a:t>
            </a:r>
            <a:r>
              <a:rPr lang="en-GB" sz="2600" dirty="0">
                <a:latin typeface="Verdana" panose="020B0604030504040204" pitchFamily="34" charset="0"/>
                <a:ea typeface="Verdana" panose="020B0604030504040204" pitchFamily="34" charset="0"/>
              </a:rPr>
              <a:t> you to give your views</a:t>
            </a:r>
            <a:r>
              <a:rPr lang="en-BE" sz="2600" dirty="0">
                <a:latin typeface="Verdana" panose="020B0604030504040204" pitchFamily="34" charset="0"/>
                <a:ea typeface="Verdana" panose="020B0604030504040204" pitchFamily="34" charset="0"/>
              </a:rPr>
              <a:t>, generally in your language,</a:t>
            </a:r>
            <a:r>
              <a:rPr lang="en-GB" sz="2600" dirty="0">
                <a:latin typeface="Verdana" panose="020B0604030504040204" pitchFamily="34" charset="0"/>
                <a:ea typeface="Verdana" panose="020B0604030504040204" pitchFamily="34" charset="0"/>
              </a:rPr>
              <a:t> on standards being developed. </a:t>
            </a:r>
            <a:endParaRPr lang="en-BE" sz="2600" dirty="0">
              <a:latin typeface="Verdana" panose="020B0604030504040204" pitchFamily="34" charset="0"/>
              <a:ea typeface="Verdana" panose="020B0604030504040204" pitchFamily="34" charset="0"/>
            </a:endParaRPr>
          </a:p>
          <a:p>
            <a:r>
              <a:rPr lang="en-BE" sz="2600" dirty="0">
                <a:latin typeface="Verdana" panose="020B0604030504040204" pitchFamily="34" charset="0"/>
                <a:ea typeface="Verdana" panose="020B0604030504040204" pitchFamily="34" charset="0"/>
              </a:rPr>
              <a:t>Some National Standardisation Bodies </a:t>
            </a:r>
            <a:r>
              <a:rPr lang="en-GB" sz="2600" dirty="0">
                <a:latin typeface="Verdana" panose="020B0604030504040204" pitchFamily="34" charset="0"/>
                <a:ea typeface="Verdana" panose="020B0604030504040204" pitchFamily="34" charset="0"/>
              </a:rPr>
              <a:t>offer support and training to those who wish to contribute to the development of standards. </a:t>
            </a:r>
            <a:endParaRPr lang="en-BE" sz="2600" dirty="0">
              <a:latin typeface="Verdana" panose="020B0604030504040204" pitchFamily="34" charset="0"/>
              <a:ea typeface="Verdana" panose="020B0604030504040204" pitchFamily="34" charset="0"/>
            </a:endParaRPr>
          </a:p>
          <a:p>
            <a:r>
              <a:rPr lang="en-BE" sz="2600" dirty="0">
                <a:latin typeface="Verdana" panose="020B0604030504040204" pitchFamily="34" charset="0"/>
                <a:ea typeface="Verdana" panose="020B0604030504040204" pitchFamily="34" charset="0"/>
              </a:rPr>
              <a:t>ANEC/EDF also have structures and networks to participate in standardisation (observer status).</a:t>
            </a:r>
          </a:p>
        </p:txBody>
      </p:sp>
    </p:spTree>
    <p:extLst>
      <p:ext uri="{BB962C8B-B14F-4D97-AF65-F5344CB8AC3E}">
        <p14:creationId xmlns:p14="http://schemas.microsoft.com/office/powerpoint/2010/main" val="1061279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B55722-4C17-07CB-B36A-40932FEE791B}"/>
              </a:ext>
            </a:extLst>
          </p:cNvPr>
          <p:cNvSpPr txBox="1">
            <a:spLocks noGrp="1"/>
          </p:cNvSpPr>
          <p:nvPr>
            <p:ph type="ctrTitle"/>
          </p:nvPr>
        </p:nvSpPr>
        <p:spPr>
          <a:xfrm>
            <a:off x="425959" y="234131"/>
            <a:ext cx="10079702"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31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How to s</a:t>
            </a:r>
            <a:r>
              <a:rPr kumimoji="0" lang="en-GB" sz="31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eek ways around inadequate resources for consumer representation</a:t>
            </a:r>
            <a:r>
              <a:rPr kumimoji="0" lang="en-BE" sz="31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a:t>
            </a:r>
          </a:p>
        </p:txBody>
      </p:sp>
      <p:sp>
        <p:nvSpPr>
          <p:cNvPr id="2" name="Slide Number Placeholder 1">
            <a:extLst>
              <a:ext uri="{FF2B5EF4-FFF2-40B4-BE49-F238E27FC236}">
                <a16:creationId xmlns:a16="http://schemas.microsoft.com/office/drawing/2014/main" id="{91D21F62-599C-1010-070E-DED99B4B0D44}"/>
              </a:ext>
            </a:extLst>
          </p:cNvPr>
          <p:cNvSpPr>
            <a:spLocks noGrp="1"/>
          </p:cNvSpPr>
          <p:nvPr>
            <p:ph type="sldNum" sz="quarter" idx="12"/>
          </p:nvPr>
        </p:nvSpPr>
        <p:spPr/>
        <p:txBody>
          <a:bodyPr/>
          <a:lstStyle/>
          <a:p>
            <a:fld id="{E59809BC-859D-48DB-BCF9-F96099EB7388}" type="slidenum">
              <a:rPr lang="en-US" altLang="en-US" smtClean="0"/>
              <a:pPr/>
              <a:t>65</a:t>
            </a:fld>
            <a:endParaRPr lang="en-US" altLang="en-US" dirty="0"/>
          </a:p>
        </p:txBody>
      </p:sp>
      <p:sp>
        <p:nvSpPr>
          <p:cNvPr id="6" name="TextBox 5">
            <a:extLst>
              <a:ext uri="{FF2B5EF4-FFF2-40B4-BE49-F238E27FC236}">
                <a16:creationId xmlns:a16="http://schemas.microsoft.com/office/drawing/2014/main" id="{029B05C3-AEE9-BF1C-1926-40964940B597}"/>
              </a:ext>
            </a:extLst>
          </p:cNvPr>
          <p:cNvSpPr txBox="1"/>
          <p:nvPr/>
        </p:nvSpPr>
        <p:spPr>
          <a:xfrm>
            <a:off x="425959" y="1311349"/>
            <a:ext cx="11679902" cy="5293757"/>
          </a:xfrm>
          <a:prstGeom prst="rect">
            <a:avLst/>
          </a:prstGeom>
          <a:noFill/>
        </p:spPr>
        <p:txBody>
          <a:bodyPr wrap="square">
            <a:spAutoFit/>
          </a:bodyPr>
          <a:lstStyle/>
          <a:p>
            <a:r>
              <a:rPr lang="en-GB" sz="2600" dirty="0">
                <a:latin typeface="Verdana" panose="020B0604030504040204" pitchFamily="34" charset="0"/>
                <a:ea typeface="Verdana" panose="020B0604030504040204" pitchFamily="34" charset="0"/>
              </a:rPr>
              <a:t>Inadequate resourcing is often the main obstacle for consumer</a:t>
            </a:r>
            <a:r>
              <a:rPr lang="en-BE" sz="2600" dirty="0">
                <a:latin typeface="Verdana" panose="020B0604030504040204" pitchFamily="34" charset="0"/>
                <a:ea typeface="Verdana" panose="020B0604030504040204" pitchFamily="34" charset="0"/>
              </a:rPr>
              <a:t>/disability</a:t>
            </a:r>
            <a:r>
              <a:rPr lang="en-GB" sz="2600" dirty="0">
                <a:latin typeface="Verdana" panose="020B0604030504040204" pitchFamily="34" charset="0"/>
                <a:ea typeface="Verdana" panose="020B0604030504040204" pitchFamily="34" charset="0"/>
              </a:rPr>
              <a:t> representation. </a:t>
            </a:r>
            <a:r>
              <a:rPr lang="en-BE" sz="2600" dirty="0">
                <a:latin typeface="Verdana" panose="020B0604030504040204" pitchFamily="34" charset="0"/>
                <a:ea typeface="Verdana" panose="020B0604030504040204" pitchFamily="34" charset="0"/>
              </a:rPr>
              <a:t>NGOs</a:t>
            </a:r>
            <a:r>
              <a:rPr lang="en-GB" sz="2600" dirty="0">
                <a:latin typeface="Verdana" panose="020B0604030504040204" pitchFamily="34" charset="0"/>
                <a:ea typeface="Verdana" panose="020B0604030504040204" pitchFamily="34" charset="0"/>
              </a:rPr>
              <a:t> often have limited financial and human resources. Consumer</a:t>
            </a:r>
            <a:r>
              <a:rPr lang="en-BE" sz="2600" dirty="0">
                <a:latin typeface="Verdana" panose="020B0604030504040204" pitchFamily="34" charset="0"/>
                <a:ea typeface="Verdana" panose="020B0604030504040204" pitchFamily="34" charset="0"/>
              </a:rPr>
              <a:t>/disability</a:t>
            </a:r>
            <a:r>
              <a:rPr lang="en-GB" sz="2600" dirty="0">
                <a:latin typeface="Verdana" panose="020B0604030504040204" pitchFamily="34" charset="0"/>
                <a:ea typeface="Verdana" panose="020B0604030504040204" pitchFamily="34" charset="0"/>
              </a:rPr>
              <a:t> representatives often rely on standards development organizations themselves to help defray the costs of attending meetings</a:t>
            </a:r>
            <a:r>
              <a:rPr lang="en-BE" sz="2600" dirty="0">
                <a:latin typeface="Verdana" panose="020B0604030504040204" pitchFamily="34" charset="0"/>
                <a:ea typeface="Verdana" panose="020B0604030504040204" pitchFamily="34" charset="0"/>
              </a:rPr>
              <a:t> (which is very rare)</a:t>
            </a:r>
            <a:r>
              <a:rPr lang="en-GB" sz="2600" dirty="0">
                <a:latin typeface="Verdana" panose="020B0604030504040204" pitchFamily="34" charset="0"/>
                <a:ea typeface="Verdana" panose="020B0604030504040204" pitchFamily="34" charset="0"/>
              </a:rPr>
              <a:t>. </a:t>
            </a:r>
            <a:endParaRPr lang="en-BE" sz="2600" dirty="0">
              <a:latin typeface="Verdana" panose="020B0604030504040204" pitchFamily="34" charset="0"/>
              <a:ea typeface="Verdana" panose="020B0604030504040204" pitchFamily="34" charset="0"/>
            </a:endParaRPr>
          </a:p>
          <a:p>
            <a:r>
              <a:rPr lang="en-GB" sz="2600" dirty="0">
                <a:latin typeface="Verdana" panose="020B0604030504040204" pitchFamily="34" charset="0"/>
                <a:ea typeface="Verdana" panose="020B0604030504040204" pitchFamily="34" charset="0"/>
              </a:rPr>
              <a:t>Other sources of support are government agencies or outside donor agencies. These challenges are more marked when developing standards at the European and international level where more resources are required</a:t>
            </a:r>
            <a:r>
              <a:rPr lang="en-BE" sz="2600" dirty="0">
                <a:latin typeface="Verdana" panose="020B0604030504040204" pitchFamily="34" charset="0"/>
                <a:ea typeface="Verdana" panose="020B0604030504040204" pitchFamily="34" charset="0"/>
              </a:rPr>
              <a:t> (</a:t>
            </a:r>
            <a:r>
              <a:rPr lang="en-BE" sz="2600" dirty="0" err="1">
                <a:latin typeface="Verdana" panose="020B0604030504040204" pitchFamily="34" charset="0"/>
                <a:ea typeface="Verdana" panose="020B0604030504040204" pitchFamily="34" charset="0"/>
              </a:rPr>
              <a:t>eg</a:t>
            </a:r>
            <a:r>
              <a:rPr lang="en-BE" sz="2600" dirty="0">
                <a:latin typeface="Verdana" panose="020B0604030504040204" pitchFamily="34" charset="0"/>
                <a:ea typeface="Verdana" panose="020B0604030504040204" pitchFamily="34" charset="0"/>
              </a:rPr>
              <a:t>: trips)</a:t>
            </a:r>
            <a:r>
              <a:rPr lang="en-GB" sz="2600" dirty="0">
                <a:latin typeface="Verdana" panose="020B0604030504040204" pitchFamily="34" charset="0"/>
                <a:ea typeface="Verdana" panose="020B0604030504040204" pitchFamily="34" charset="0"/>
              </a:rPr>
              <a:t>.</a:t>
            </a:r>
            <a:endParaRPr lang="en-BE" sz="2600" dirty="0">
              <a:latin typeface="Verdana" panose="020B0604030504040204" pitchFamily="34" charset="0"/>
              <a:ea typeface="Verdana" panose="020B0604030504040204" pitchFamily="34" charset="0"/>
            </a:endParaRPr>
          </a:p>
          <a:p>
            <a:r>
              <a:rPr lang="en-GB" sz="2600" dirty="0">
                <a:latin typeface="Verdana" panose="020B0604030504040204" pitchFamily="34" charset="0"/>
                <a:ea typeface="Verdana" panose="020B0604030504040204" pitchFamily="34" charset="0"/>
              </a:rPr>
              <a:t>The key to overcoming these obstacles is for the NSBs and consumer</a:t>
            </a:r>
            <a:r>
              <a:rPr lang="en-BE" sz="2600" dirty="0">
                <a:latin typeface="Verdana" panose="020B0604030504040204" pitchFamily="34" charset="0"/>
                <a:ea typeface="Verdana" panose="020B0604030504040204" pitchFamily="34" charset="0"/>
              </a:rPr>
              <a:t>/disability </a:t>
            </a:r>
            <a:r>
              <a:rPr lang="en-GB" sz="2600" dirty="0">
                <a:latin typeface="Verdana" panose="020B0604030504040204" pitchFamily="34" charset="0"/>
                <a:ea typeface="Verdana" panose="020B0604030504040204" pitchFamily="34" charset="0"/>
              </a:rPr>
              <a:t> groups to organize ways of communicating and working together effectively to find common solutions relevant to your country.</a:t>
            </a:r>
            <a:endParaRPr lang="en-BE" sz="2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28700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D2F5F-75F4-4424-96C2-0E37C6AB90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816" y="390680"/>
            <a:ext cx="2224378" cy="1484773"/>
          </a:xfrm>
          <a:prstGeom prst="rect">
            <a:avLst/>
          </a:prstGeom>
        </p:spPr>
      </p:pic>
      <p:pic>
        <p:nvPicPr>
          <p:cNvPr id="7" name="Content Placeholder 6">
            <a:extLst>
              <a:ext uri="{FF2B5EF4-FFF2-40B4-BE49-F238E27FC236}">
                <a16:creationId xmlns:a16="http://schemas.microsoft.com/office/drawing/2014/main" id="{7AEF53E8-2BCE-4E92-AAE8-45A007907185}"/>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1129816" y="3875314"/>
            <a:ext cx="2142937" cy="2670429"/>
          </a:xfrm>
          <a:prstGeom prst="rect">
            <a:avLst/>
          </a:prstGeom>
        </p:spPr>
      </p:pic>
      <p:sp>
        <p:nvSpPr>
          <p:cNvPr id="6" name="Content Placeholder 5"/>
          <p:cNvSpPr>
            <a:spLocks noGrp="1"/>
          </p:cNvSpPr>
          <p:nvPr>
            <p:ph type="title" idx="4294967295"/>
          </p:nvPr>
        </p:nvSpPr>
        <p:spPr>
          <a:xfrm>
            <a:off x="4855813" y="1390601"/>
            <a:ext cx="5904089" cy="4376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b="1" dirty="0">
                <a:solidFill>
                  <a:srgbClr val="000000"/>
                </a:solidFill>
                <a:latin typeface="Verdana" panose="020B0604030504040204" pitchFamily="34" charset="0"/>
                <a:ea typeface="Verdana" panose="020B0604030504040204" pitchFamily="34" charset="0"/>
                <a:cs typeface="+mn-cs"/>
              </a:rPr>
              <a:t>How can you make use of these standards?</a:t>
            </a:r>
            <a:endParaRPr kumimoji="0" lang="en-GB" sz="3200" b="1" i="0" u="none" strike="noStrike" kern="1200" cap="none" spc="0" normalizeH="0" baseline="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BE"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Alejandro Moledo</a:t>
            </a:r>
            <a:r>
              <a:rPr kumimoji="0" lang="en-BE"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es-ES"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EDF</a:t>
            </a:r>
            <a:endParaRPr kumimoji="0" lang="en-US" sz="3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906415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B55722-4C17-07CB-B36A-40932FEE791B}"/>
              </a:ext>
            </a:extLst>
          </p:cNvPr>
          <p:cNvSpPr txBox="1">
            <a:spLocks noGrp="1"/>
          </p:cNvSpPr>
          <p:nvPr>
            <p:ph type="ctrTitle"/>
          </p:nvPr>
        </p:nvSpPr>
        <p:spPr>
          <a:xfrm>
            <a:off x="425959" y="234131"/>
            <a:ext cx="10079702" cy="569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100" dirty="0">
                <a:latin typeface="Verdana" panose="020B0604030504040204" pitchFamily="34" charset="0"/>
                <a:ea typeface="Verdana" panose="020B0604030504040204" pitchFamily="34" charset="0"/>
                <a:cs typeface="+mn-cs"/>
              </a:rPr>
              <a:t>H</a:t>
            </a:r>
            <a:r>
              <a:rPr lang="en-GB" sz="3100" dirty="0">
                <a:latin typeface="Verdana" panose="020B0604030504040204" pitchFamily="34" charset="0"/>
                <a:ea typeface="Verdana" panose="020B0604030504040204" pitchFamily="34" charset="0"/>
                <a:cs typeface="+mn-cs"/>
              </a:rPr>
              <a:t>ow can you make use of these standards?</a:t>
            </a:r>
            <a:endParaRPr kumimoji="0" lang="en-GB" sz="3100" b="1" i="0" u="none" strike="noStrike" kern="1200" cap="none" spc="0" normalizeH="0" baseline="0" dirty="0">
              <a:ln>
                <a:noFill/>
              </a:ln>
              <a:effectLst/>
              <a:uLnTx/>
              <a:uFillTx/>
              <a:latin typeface="Verdana" panose="020B0604030504040204" pitchFamily="34" charset="0"/>
              <a:ea typeface="Verdana" panose="020B0604030504040204" pitchFamily="34" charset="0"/>
              <a:cs typeface="+mn-cs"/>
            </a:endParaRPr>
          </a:p>
        </p:txBody>
      </p:sp>
      <p:sp>
        <p:nvSpPr>
          <p:cNvPr id="2" name="Slide Number Placeholder 1">
            <a:extLst>
              <a:ext uri="{FF2B5EF4-FFF2-40B4-BE49-F238E27FC236}">
                <a16:creationId xmlns:a16="http://schemas.microsoft.com/office/drawing/2014/main" id="{91D21F62-599C-1010-070E-DED99B4B0D44}"/>
              </a:ext>
            </a:extLst>
          </p:cNvPr>
          <p:cNvSpPr>
            <a:spLocks noGrp="1"/>
          </p:cNvSpPr>
          <p:nvPr>
            <p:ph type="sldNum" sz="quarter" idx="12"/>
          </p:nvPr>
        </p:nvSpPr>
        <p:spPr/>
        <p:txBody>
          <a:bodyPr/>
          <a:lstStyle/>
          <a:p>
            <a:fld id="{E59809BC-859D-48DB-BCF9-F96099EB7388}" type="slidenum">
              <a:rPr lang="en-US" altLang="en-US" smtClean="0"/>
              <a:pPr/>
              <a:t>67</a:t>
            </a:fld>
            <a:endParaRPr lang="en-US" altLang="en-US" dirty="0"/>
          </a:p>
        </p:txBody>
      </p:sp>
      <p:sp>
        <p:nvSpPr>
          <p:cNvPr id="6" name="TextBox 5">
            <a:extLst>
              <a:ext uri="{FF2B5EF4-FFF2-40B4-BE49-F238E27FC236}">
                <a16:creationId xmlns:a16="http://schemas.microsoft.com/office/drawing/2014/main" id="{029B05C3-AEE9-BF1C-1926-40964940B597}"/>
              </a:ext>
            </a:extLst>
          </p:cNvPr>
          <p:cNvSpPr txBox="1"/>
          <p:nvPr/>
        </p:nvSpPr>
        <p:spPr>
          <a:xfrm>
            <a:off x="425959" y="1311349"/>
            <a:ext cx="11679902" cy="4401205"/>
          </a:xfrm>
          <a:prstGeom prst="rect">
            <a:avLst/>
          </a:prstGeom>
          <a:noFill/>
        </p:spPr>
        <p:txBody>
          <a:bodyPr wrap="square">
            <a:spAutoFit/>
          </a:bodyPr>
          <a:lstStyle/>
          <a:p>
            <a:r>
              <a:rPr lang="en-GB" sz="2800" b="1" dirty="0">
                <a:latin typeface="Verdana" panose="020B0604030504040204" pitchFamily="34" charset="0"/>
                <a:ea typeface="Verdana" panose="020B0604030504040204" pitchFamily="34" charset="0"/>
              </a:rPr>
              <a:t>Refer. </a:t>
            </a:r>
            <a:r>
              <a:rPr lang="en-GB" sz="2800" dirty="0">
                <a:latin typeface="Verdana" panose="020B0604030504040204" pitchFamily="34" charset="0"/>
                <a:ea typeface="Verdana" panose="020B0604030504040204" pitchFamily="34" charset="0"/>
              </a:rPr>
              <a:t>Find the national translation (not for free) in your national standards body – </a:t>
            </a:r>
            <a:r>
              <a:rPr lang="en-GB" sz="2800" dirty="0">
                <a:solidFill>
                  <a:srgbClr val="0070C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List of national standards bodies</a:t>
            </a:r>
            <a:r>
              <a:rPr lang="en-GB" sz="2800" dirty="0">
                <a:latin typeface="Verdana" panose="020B0604030504040204" pitchFamily="34" charset="0"/>
                <a:ea typeface="Verdana" panose="020B0604030504040204" pitchFamily="34" charset="0"/>
              </a:rPr>
              <a:t>. </a:t>
            </a:r>
          </a:p>
          <a:p>
            <a:endParaRPr lang="en-GB" sz="2800" dirty="0">
              <a:latin typeface="Verdana" panose="020B0604030504040204" pitchFamily="34" charset="0"/>
              <a:ea typeface="Verdana" panose="020B0604030504040204" pitchFamily="34" charset="0"/>
            </a:endParaRPr>
          </a:p>
          <a:p>
            <a:r>
              <a:rPr lang="en-GB" sz="2800" b="1" dirty="0">
                <a:latin typeface="Verdana" panose="020B0604030504040204" pitchFamily="34" charset="0"/>
                <a:ea typeface="Verdana" panose="020B0604030504040204" pitchFamily="34" charset="0"/>
              </a:rPr>
              <a:t>Promote. </a:t>
            </a:r>
            <a:r>
              <a:rPr lang="en-GB" sz="2800" dirty="0">
                <a:latin typeface="Verdana" panose="020B0604030504040204" pitchFamily="34" charset="0"/>
                <a:ea typeface="Verdana" panose="020B0604030504040204" pitchFamily="34" charset="0"/>
              </a:rPr>
              <a:t>Useful for technical specifications in public procurement, EU funds – legal obligation to incorporate accessibility. [Also private procurement].</a:t>
            </a:r>
          </a:p>
          <a:p>
            <a:endParaRPr lang="en-GB" sz="2800" dirty="0">
              <a:latin typeface="Verdana" panose="020B0604030504040204" pitchFamily="34" charset="0"/>
              <a:ea typeface="Verdana" panose="020B0604030504040204" pitchFamily="34" charset="0"/>
            </a:endParaRPr>
          </a:p>
          <a:p>
            <a:r>
              <a:rPr lang="en-GB" sz="2800" b="1" dirty="0">
                <a:latin typeface="Verdana" panose="020B0604030504040204" pitchFamily="34" charset="0"/>
                <a:ea typeface="Verdana" panose="020B0604030504040204" pitchFamily="34" charset="0"/>
              </a:rPr>
              <a:t>Advocate. </a:t>
            </a:r>
            <a:r>
              <a:rPr lang="en-GB" sz="2800" dirty="0">
                <a:latin typeface="Verdana" panose="020B0604030504040204" pitchFamily="34" charset="0"/>
                <a:ea typeface="Verdana" panose="020B0604030504040204" pitchFamily="34" charset="0"/>
              </a:rPr>
              <a:t>Use the EN 17210 + Technical Report 17621 (or ISO 21542) to update national building codes and legislation.</a:t>
            </a:r>
          </a:p>
          <a:p>
            <a:r>
              <a:rPr lang="en-GB" sz="28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44184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B55722-4C17-07CB-B36A-40932FEE791B}"/>
              </a:ext>
            </a:extLst>
          </p:cNvPr>
          <p:cNvSpPr txBox="1">
            <a:spLocks noGrp="1"/>
          </p:cNvSpPr>
          <p:nvPr>
            <p:ph type="ctrTitle"/>
          </p:nvPr>
        </p:nvSpPr>
        <p:spPr>
          <a:xfrm>
            <a:off x="425959" y="234131"/>
            <a:ext cx="10079702" cy="569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100" dirty="0">
                <a:latin typeface="Verdana" panose="020B0604030504040204" pitchFamily="34" charset="0"/>
                <a:ea typeface="Verdana" panose="020B0604030504040204" pitchFamily="34" charset="0"/>
                <a:cs typeface="+mn-cs"/>
              </a:rPr>
              <a:t>H</a:t>
            </a:r>
            <a:r>
              <a:rPr lang="en-GB" sz="3100" dirty="0">
                <a:latin typeface="Verdana" panose="020B0604030504040204" pitchFamily="34" charset="0"/>
                <a:ea typeface="Verdana" panose="020B0604030504040204" pitchFamily="34" charset="0"/>
                <a:cs typeface="+mn-cs"/>
              </a:rPr>
              <a:t>ow can you make use of these standards?</a:t>
            </a:r>
            <a:endParaRPr kumimoji="0" lang="en-GB" sz="3100" b="1" i="0" u="none" strike="noStrike" kern="1200" cap="none" spc="0" normalizeH="0" baseline="0" dirty="0">
              <a:ln>
                <a:noFill/>
              </a:ln>
              <a:effectLst/>
              <a:uLnTx/>
              <a:uFillTx/>
              <a:latin typeface="Verdana" panose="020B0604030504040204" pitchFamily="34" charset="0"/>
              <a:ea typeface="Verdana" panose="020B0604030504040204" pitchFamily="34" charset="0"/>
              <a:cs typeface="+mn-cs"/>
            </a:endParaRPr>
          </a:p>
        </p:txBody>
      </p:sp>
      <p:sp>
        <p:nvSpPr>
          <p:cNvPr id="2" name="Slide Number Placeholder 1">
            <a:extLst>
              <a:ext uri="{FF2B5EF4-FFF2-40B4-BE49-F238E27FC236}">
                <a16:creationId xmlns:a16="http://schemas.microsoft.com/office/drawing/2014/main" id="{91D21F62-599C-1010-070E-DED99B4B0D44}"/>
              </a:ext>
            </a:extLst>
          </p:cNvPr>
          <p:cNvSpPr>
            <a:spLocks noGrp="1"/>
          </p:cNvSpPr>
          <p:nvPr>
            <p:ph type="sldNum" sz="quarter" idx="12"/>
          </p:nvPr>
        </p:nvSpPr>
        <p:spPr/>
        <p:txBody>
          <a:bodyPr/>
          <a:lstStyle/>
          <a:p>
            <a:fld id="{E59809BC-859D-48DB-BCF9-F96099EB7388}" type="slidenum">
              <a:rPr lang="en-US" altLang="en-US" smtClean="0"/>
              <a:pPr/>
              <a:t>68</a:t>
            </a:fld>
            <a:endParaRPr lang="en-US" altLang="en-US" dirty="0"/>
          </a:p>
        </p:txBody>
      </p:sp>
      <p:sp>
        <p:nvSpPr>
          <p:cNvPr id="6" name="TextBox 5">
            <a:extLst>
              <a:ext uri="{FF2B5EF4-FFF2-40B4-BE49-F238E27FC236}">
                <a16:creationId xmlns:a16="http://schemas.microsoft.com/office/drawing/2014/main" id="{029B05C3-AEE9-BF1C-1926-40964940B597}"/>
              </a:ext>
            </a:extLst>
          </p:cNvPr>
          <p:cNvSpPr txBox="1"/>
          <p:nvPr/>
        </p:nvSpPr>
        <p:spPr>
          <a:xfrm>
            <a:off x="425959" y="1311349"/>
            <a:ext cx="11679902" cy="3970318"/>
          </a:xfrm>
          <a:prstGeom prst="rect">
            <a:avLst/>
          </a:prstGeom>
          <a:noFill/>
        </p:spPr>
        <p:txBody>
          <a:bodyPr wrap="square">
            <a:spAutoFit/>
          </a:bodyPr>
          <a:lstStyle/>
          <a:p>
            <a:r>
              <a:rPr lang="en-GB" sz="2800" b="1" dirty="0">
                <a:latin typeface="Verdana" panose="020B0604030504040204" pitchFamily="34" charset="0"/>
                <a:ea typeface="Verdana" panose="020B0604030504040204" pitchFamily="34" charset="0"/>
              </a:rPr>
              <a:t>(Accessibility) Act</a:t>
            </a:r>
            <a:r>
              <a:rPr lang="en-GB" sz="2800" dirty="0">
                <a:latin typeface="Verdana" panose="020B0604030504040204" pitchFamily="34" charset="0"/>
                <a:ea typeface="Verdana" panose="020B0604030504040204" pitchFamily="34" charset="0"/>
              </a:rPr>
              <a:t>. Use the EN + TR as a reason to include the built environment in the national law. The future Harmonised EN 17210 will prove compliance with the requirements of the Directive.</a:t>
            </a:r>
          </a:p>
          <a:p>
            <a:endParaRPr lang="en-GB" sz="2800" dirty="0">
              <a:latin typeface="Verdana" panose="020B0604030504040204" pitchFamily="34" charset="0"/>
              <a:ea typeface="Verdana" panose="020B0604030504040204" pitchFamily="34" charset="0"/>
            </a:endParaRPr>
          </a:p>
          <a:p>
            <a:r>
              <a:rPr lang="en-GB" sz="2800" b="1" dirty="0">
                <a:latin typeface="Verdana" panose="020B0604030504040204" pitchFamily="34" charset="0"/>
                <a:ea typeface="Verdana" panose="020B0604030504040204" pitchFamily="34" charset="0"/>
              </a:rPr>
              <a:t>Find experts and get ready. </a:t>
            </a:r>
            <a:r>
              <a:rPr lang="en-GB" sz="2800" dirty="0">
                <a:latin typeface="Verdana" panose="020B0604030504040204" pitchFamily="34" charset="0"/>
                <a:ea typeface="Verdana" panose="020B0604030504040204" pitchFamily="34" charset="0"/>
              </a:rPr>
              <a:t>Soon we will revise the EN 17210 to ensure it fulfils the accessibility requirements of the Accessibility Act. We must get involved in the standard development! </a:t>
            </a:r>
          </a:p>
        </p:txBody>
      </p:sp>
    </p:spTree>
    <p:extLst>
      <p:ext uri="{BB962C8B-B14F-4D97-AF65-F5344CB8AC3E}">
        <p14:creationId xmlns:p14="http://schemas.microsoft.com/office/powerpoint/2010/main" val="3173093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07" y="416970"/>
            <a:ext cx="5279408" cy="1128068"/>
          </a:xfrm>
        </p:spPr>
        <p:txBody>
          <a:bodyPr anchor="ctr">
            <a:normAutofit/>
          </a:bodyPr>
          <a:lstStyle/>
          <a:p>
            <a:r>
              <a:rPr lang="en-BE" sz="4000" dirty="0"/>
              <a:t>Q&amp;As</a:t>
            </a:r>
            <a:endParaRPr lang="en-GB" sz="4000" b="1" dirty="0"/>
          </a:p>
        </p:txBody>
      </p:sp>
      <p:sp>
        <p:nvSpPr>
          <p:cNvPr id="3" name="Content Placeholder 2"/>
          <p:cNvSpPr>
            <a:spLocks noGrp="1"/>
          </p:cNvSpPr>
          <p:nvPr>
            <p:ph idx="1"/>
          </p:nvPr>
        </p:nvSpPr>
        <p:spPr>
          <a:xfrm>
            <a:off x="355196" y="2330505"/>
            <a:ext cx="6494490" cy="4098561"/>
          </a:xfrm>
        </p:spPr>
        <p:txBody>
          <a:bodyPr anchor="ctr">
            <a:normAutofit/>
          </a:bodyPr>
          <a:lstStyle/>
          <a:p>
            <a:r>
              <a:rPr lang="en-GB" dirty="0"/>
              <a:t>Thank you for your attention!</a:t>
            </a:r>
            <a:br>
              <a:rPr lang="en-GB" dirty="0"/>
            </a:br>
            <a:endParaRPr lang="en-GB" dirty="0"/>
          </a:p>
          <a:p>
            <a:r>
              <a:rPr lang="en-GB" dirty="0"/>
              <a:t>Please type your questions!</a:t>
            </a:r>
          </a:p>
          <a:p>
            <a:endParaRPr lang="en-GB" sz="2000" dirty="0"/>
          </a:p>
        </p:txBody>
      </p:sp>
      <p:pic>
        <p:nvPicPr>
          <p:cNvPr id="5" name="Picture 4">
            <a:extLst>
              <a:ext uri="{FF2B5EF4-FFF2-40B4-BE49-F238E27FC236}">
                <a16:creationId xmlns:a16="http://schemas.microsoft.com/office/drawing/2014/main" id="{EED3190F-2018-4EE9-8EFA-CD381AB4BD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5431" y="581892"/>
            <a:ext cx="3773416" cy="2518756"/>
          </a:xfrm>
          <a:prstGeom prst="rect">
            <a:avLst/>
          </a:prstGeom>
        </p:spPr>
      </p:pic>
      <p:pic>
        <p:nvPicPr>
          <p:cNvPr id="7" name="Picture 6">
            <a:extLst>
              <a:ext uri="{FF2B5EF4-FFF2-40B4-BE49-F238E27FC236}">
                <a16:creationId xmlns:a16="http://schemas.microsoft.com/office/drawing/2014/main" id="{B7FFFC1F-4D63-44B2-9CDF-2E44BC8F680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68230" y="3707894"/>
            <a:ext cx="2025955" cy="2518756"/>
          </a:xfrm>
          <a:prstGeom prst="rect">
            <a:avLst/>
          </a:prstGeom>
        </p:spPr>
      </p:pic>
    </p:spTree>
    <p:extLst>
      <p:ext uri="{BB962C8B-B14F-4D97-AF65-F5344CB8AC3E}">
        <p14:creationId xmlns:p14="http://schemas.microsoft.com/office/powerpoint/2010/main" val="9926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713" y="488684"/>
            <a:ext cx="10515600" cy="1325563"/>
          </a:xfrm>
        </p:spPr>
        <p:txBody>
          <a:bodyPr>
            <a:normAutofit/>
          </a:bodyPr>
          <a:lstStyle/>
          <a:p>
            <a:r>
              <a:rPr lang="en-BE" sz="3400" dirty="0"/>
              <a:t>Accessibility standards</a:t>
            </a:r>
            <a:br>
              <a:rPr lang="en-GB" sz="3400" b="1" dirty="0">
                <a:solidFill>
                  <a:srgbClr val="0070C0"/>
                </a:solidFill>
              </a:rPr>
            </a:br>
            <a:endParaRPr lang="en-GB" sz="3400" b="1" dirty="0">
              <a:solidFill>
                <a:srgbClr val="0070C0"/>
              </a:solidFill>
            </a:endParaRPr>
          </a:p>
        </p:txBody>
      </p:sp>
      <p:sp>
        <p:nvSpPr>
          <p:cNvPr id="3" name="Content Placeholder 2"/>
          <p:cNvSpPr>
            <a:spLocks noGrp="1"/>
          </p:cNvSpPr>
          <p:nvPr>
            <p:ph idx="1"/>
          </p:nvPr>
        </p:nvSpPr>
        <p:spPr>
          <a:xfrm>
            <a:off x="316089" y="1151466"/>
            <a:ext cx="11875911" cy="5601054"/>
          </a:xfrm>
        </p:spPr>
        <p:txBody>
          <a:bodyPr>
            <a:normAutofit/>
          </a:bodyPr>
          <a:lstStyle/>
          <a:p>
            <a:pPr>
              <a:lnSpc>
                <a:spcPct val="150000"/>
              </a:lnSpc>
            </a:pPr>
            <a:r>
              <a:rPr lang="en-GB" dirty="0"/>
              <a:t>UN Convention on the Rights of Persons with Disabilities (article 9 ‘minimum standards and guidelines for accessibility’</a:t>
            </a:r>
            <a:r>
              <a:rPr lang="en-BE" dirty="0"/>
              <a:t>)</a:t>
            </a:r>
            <a:r>
              <a:rPr lang="en-GB" dirty="0"/>
              <a:t>.</a:t>
            </a:r>
          </a:p>
          <a:p>
            <a:pPr>
              <a:lnSpc>
                <a:spcPct val="150000"/>
              </a:lnSpc>
            </a:pPr>
            <a:r>
              <a:rPr lang="en-GB" dirty="0"/>
              <a:t>Communication COM(2003) 650 final of 30 October 2003 "Equal opportunities for people</a:t>
            </a:r>
            <a:r>
              <a:rPr lang="en-BE" dirty="0"/>
              <a:t> </a:t>
            </a:r>
            <a:r>
              <a:rPr lang="en-GB" dirty="0"/>
              <a:t>with disabilities, a European Action plan“.</a:t>
            </a:r>
            <a:endParaRPr lang="en-BE" dirty="0"/>
          </a:p>
          <a:p>
            <a:pPr>
              <a:lnSpc>
                <a:spcPct val="150000"/>
              </a:lnSpc>
            </a:pPr>
            <a:r>
              <a:rPr lang="en-BE" dirty="0"/>
              <a:t>O</a:t>
            </a:r>
            <a:r>
              <a:rPr lang="en-GB" dirty="0"/>
              <a:t>ne of the four concrete</a:t>
            </a:r>
            <a:r>
              <a:rPr lang="en-BE" dirty="0"/>
              <a:t> </a:t>
            </a:r>
            <a:r>
              <a:rPr lang="en-GB" dirty="0"/>
              <a:t>priorities "accessibility to the public built environment to improve participation in the work</a:t>
            </a:r>
            <a:r>
              <a:rPr lang="en-BE" dirty="0"/>
              <a:t> </a:t>
            </a:r>
            <a:r>
              <a:rPr lang="en-GB" dirty="0"/>
              <a:t>place and integration into the economy and society“.</a:t>
            </a:r>
          </a:p>
        </p:txBody>
      </p:sp>
      <p:sp>
        <p:nvSpPr>
          <p:cNvPr id="4" name="Slide Number Placeholder 4">
            <a:extLst>
              <a:ext uri="{FF2B5EF4-FFF2-40B4-BE49-F238E27FC236}">
                <a16:creationId xmlns:a16="http://schemas.microsoft.com/office/drawing/2014/main" id="{36C2D299-6A7C-1C7E-4ADA-DEE5667DD20A}"/>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7</a:t>
            </a:fld>
            <a:endParaRPr lang="fr-BE" dirty="0"/>
          </a:p>
        </p:txBody>
      </p:sp>
    </p:spTree>
    <p:extLst>
      <p:ext uri="{BB962C8B-B14F-4D97-AF65-F5344CB8AC3E}">
        <p14:creationId xmlns:p14="http://schemas.microsoft.com/office/powerpoint/2010/main" val="658782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404533" y="372862"/>
            <a:ext cx="7602324" cy="1136852"/>
          </a:xfrm>
        </p:spPr>
        <p:txBody>
          <a:bodyPr>
            <a:noAutofit/>
          </a:bodyPr>
          <a:lstStyle/>
          <a:p>
            <a:pPr algn="ctr"/>
            <a:r>
              <a:rPr lang="en-GB" dirty="0">
                <a:latin typeface="Verdana" panose="020B0604030504040204" pitchFamily="34" charset="0"/>
                <a:ea typeface="Verdana" panose="020B0604030504040204" pitchFamily="34" charset="0"/>
              </a:rPr>
              <a:t>Thank you for your attention</a:t>
            </a:r>
          </a:p>
        </p:txBody>
      </p:sp>
      <p:sp>
        <p:nvSpPr>
          <p:cNvPr id="10" name="Content Placeholder 9"/>
          <p:cNvSpPr>
            <a:spLocks noGrp="1"/>
          </p:cNvSpPr>
          <p:nvPr>
            <p:ph sz="half" idx="1"/>
          </p:nvPr>
        </p:nvSpPr>
        <p:spPr>
          <a:xfrm>
            <a:off x="691445" y="2040983"/>
            <a:ext cx="5664200" cy="4351338"/>
          </a:xfrm>
        </p:spPr>
        <p:txBody>
          <a:bodyPr/>
          <a:lstStyle/>
          <a:p>
            <a:pPr marL="0" indent="0">
              <a:buNone/>
            </a:pPr>
            <a:r>
              <a:rPr lang="en-GB" b="1" dirty="0">
                <a:latin typeface="Verdana" panose="020B0604030504040204" pitchFamily="34" charset="0"/>
                <a:ea typeface="Verdana" panose="020B0604030504040204" pitchFamily="34" charset="0"/>
              </a:rPr>
              <a:t>The European Disability Forum</a:t>
            </a:r>
          </a:p>
          <a:p>
            <a:pPr marL="0" indent="0">
              <a:buNone/>
            </a:pPr>
            <a:r>
              <a:rPr lang="en-GB" dirty="0">
                <a:latin typeface="Verdana" panose="020B0604030504040204" pitchFamily="34" charset="0"/>
                <a:ea typeface="Verdana" panose="020B0604030504040204" pitchFamily="34" charset="0"/>
                <a:hlinkClick r:id="rId3"/>
              </a:rPr>
              <a:t>www.edf-feph.org</a:t>
            </a:r>
            <a:r>
              <a:rPr lang="en-GB" dirty="0">
                <a:latin typeface="Verdana" panose="020B0604030504040204" pitchFamily="34" charset="0"/>
                <a:ea typeface="Verdana" panose="020B0604030504040204" pitchFamily="34" charset="0"/>
              </a:rPr>
              <a:t> </a:t>
            </a:r>
          </a:p>
          <a:p>
            <a:pPr marL="0" indent="0">
              <a:buNone/>
            </a:pPr>
            <a:endParaRPr lang="en-GB" dirty="0">
              <a:latin typeface="Verdana" panose="020B0604030504040204" pitchFamily="34" charset="0"/>
              <a:ea typeface="Verdana" panose="020B0604030504040204" pitchFamily="34" charset="0"/>
            </a:endParaRPr>
          </a:p>
          <a:p>
            <a:pPr marL="0" indent="0">
              <a:buNone/>
            </a:pPr>
            <a:endParaRPr lang="en-GB" dirty="0">
              <a:latin typeface="Verdana" panose="020B0604030504040204" pitchFamily="34" charset="0"/>
              <a:ea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rPr>
              <a:t>Twitter: @</a:t>
            </a:r>
            <a:r>
              <a:rPr lang="en-GB" dirty="0" err="1">
                <a:latin typeface="Verdana" panose="020B0604030504040204" pitchFamily="34" charset="0"/>
                <a:ea typeface="Verdana" panose="020B0604030504040204" pitchFamily="34" charset="0"/>
              </a:rPr>
              <a:t>MyEDF</a:t>
            </a:r>
            <a:endParaRPr lang="en-GB" dirty="0">
              <a:latin typeface="Verdana" panose="020B0604030504040204" pitchFamily="34" charset="0"/>
              <a:ea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rPr>
              <a:t>Facebook: @</a:t>
            </a:r>
            <a:r>
              <a:rPr lang="en-GB" dirty="0" err="1">
                <a:latin typeface="Verdana" panose="020B0604030504040204" pitchFamily="34" charset="0"/>
                <a:ea typeface="Verdana" panose="020B0604030504040204" pitchFamily="34" charset="0"/>
              </a:rPr>
              <a:t>MyEDF</a:t>
            </a:r>
            <a:endParaRPr lang="en-GB" dirty="0">
              <a:latin typeface="Verdana" panose="020B0604030504040204" pitchFamily="34" charset="0"/>
              <a:ea typeface="Verdana" panose="020B0604030504040204" pitchFamily="34" charset="0"/>
            </a:endParaRPr>
          </a:p>
        </p:txBody>
      </p:sp>
      <p:pic>
        <p:nvPicPr>
          <p:cNvPr id="12" name="Content Placeholder 11">
            <a:extLs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0813" y="197778"/>
            <a:ext cx="1643276" cy="1818300"/>
          </a:xfrm>
          <a:prstGeom prst="rect">
            <a:avLst/>
          </a:prstGeom>
        </p:spPr>
      </p:pic>
      <p:sp>
        <p:nvSpPr>
          <p:cNvPr id="6" name="TextBox 5">
            <a:extLst>
              <a:ext uri="{FF2B5EF4-FFF2-40B4-BE49-F238E27FC236}">
                <a16:creationId xmlns:a16="http://schemas.microsoft.com/office/drawing/2014/main" id="{2639ADAA-C20A-4ABB-A0A5-784BCA05AC91}"/>
              </a:ext>
            </a:extLst>
          </p:cNvPr>
          <p:cNvSpPr txBox="1"/>
          <p:nvPr/>
        </p:nvSpPr>
        <p:spPr>
          <a:xfrm>
            <a:off x="1076412" y="6047894"/>
            <a:ext cx="6096000" cy="369332"/>
          </a:xfrm>
          <a:prstGeom prst="rect">
            <a:avLst/>
          </a:prstGeom>
          <a:noFill/>
        </p:spPr>
        <p:txBody>
          <a:bodyPr wrap="square">
            <a:spAutoFit/>
          </a:bodyPr>
          <a:lstStyle/>
          <a:p>
            <a:pPr algn="ctr">
              <a:spcBef>
                <a:spcPts val="600"/>
              </a:spcBef>
              <a:spcAft>
                <a:spcPts val="0"/>
              </a:spcAft>
              <a:tabLst>
                <a:tab pos="5943600" algn="l"/>
              </a:tabLst>
            </a:pPr>
            <a:r>
              <a:rPr lang="en-GB" sz="1800" dirty="0">
                <a:solidFill>
                  <a:srgbClr val="000000"/>
                </a:solidFill>
                <a:latin typeface="Verdana" panose="020B0604030504040204" pitchFamily="34" charset="0"/>
                <a:ea typeface="Times New Roman" panose="02020603050405020304" pitchFamily="18" charset="0"/>
                <a:cs typeface="Arial" panose="020B0604020202020204" pitchFamily="34" charset="0"/>
              </a:rPr>
              <a:t>©</a:t>
            </a:r>
            <a:r>
              <a:rPr lang="en-GB"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en-GB" sz="1800" dirty="0">
                <a:solidFill>
                  <a:srgbClr val="000000"/>
                </a:solidFill>
                <a:latin typeface="Verdana" panose="020B0604030504040204" pitchFamily="34" charset="0"/>
                <a:ea typeface="Times New Roman" panose="02020603050405020304" pitchFamily="18" charset="0"/>
                <a:cs typeface="Arial" panose="020B0604020202020204" pitchFamily="34" charset="0"/>
              </a:rPr>
              <a:t>Copyright </a:t>
            </a:r>
            <a:r>
              <a:rPr lang="en-GB"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ANEC/EDF 20</a:t>
            </a:r>
            <a:r>
              <a:rPr lang="en-BE"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22</a:t>
            </a:r>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CAA2F6-82BB-43CF-8E08-66F79E99741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06857" y="372862"/>
            <a:ext cx="1699784" cy="1136851"/>
          </a:xfrm>
          <a:prstGeom prst="rect">
            <a:avLst/>
          </a:prstGeom>
        </p:spPr>
      </p:pic>
      <p:sp>
        <p:nvSpPr>
          <p:cNvPr id="11" name="TextBox 10">
            <a:extLst>
              <a:ext uri="{FF2B5EF4-FFF2-40B4-BE49-F238E27FC236}">
                <a16:creationId xmlns:a16="http://schemas.microsoft.com/office/drawing/2014/main" id="{0ADB59B5-7F69-4B93-819C-EC4333B0843B}"/>
              </a:ext>
            </a:extLst>
          </p:cNvPr>
          <p:cNvSpPr txBox="1"/>
          <p:nvPr/>
        </p:nvSpPr>
        <p:spPr>
          <a:xfrm>
            <a:off x="6511238" y="2016078"/>
            <a:ext cx="5229949" cy="3385542"/>
          </a:xfrm>
          <a:prstGeom prst="rect">
            <a:avLst/>
          </a:prstGeom>
          <a:noFill/>
        </p:spPr>
        <p:txBody>
          <a:bodyPr wrap="square">
            <a:spAutoFit/>
          </a:bodyPr>
          <a:lstStyle/>
          <a:p>
            <a:r>
              <a:rPr lang="en-BE" sz="2800" b="1" dirty="0">
                <a:latin typeface="Verdana" panose="020B0604030504040204" pitchFamily="34" charset="0"/>
                <a:ea typeface="Verdana" panose="020B0604030504040204" pitchFamily="34" charset="0"/>
              </a:rPr>
              <a:t>ANEC </a:t>
            </a:r>
          </a:p>
          <a:p>
            <a:endParaRPr lang="en-BE" sz="2800" dirty="0">
              <a:latin typeface="Verdana" panose="020B0604030504040204" pitchFamily="34" charset="0"/>
              <a:ea typeface="Verdana" panose="020B0604030504040204" pitchFamily="34" charset="0"/>
              <a:hlinkClick r:id="rId6"/>
            </a:endParaRPr>
          </a:p>
          <a:p>
            <a:r>
              <a:rPr lang="en-GB" sz="2800" dirty="0">
                <a:latin typeface="Verdana" panose="020B0604030504040204" pitchFamily="34" charset="0"/>
                <a:ea typeface="Verdana" panose="020B0604030504040204" pitchFamily="34" charset="0"/>
                <a:hlinkClick r:id="rId6"/>
              </a:rPr>
              <a:t>www.anec.eu</a:t>
            </a:r>
            <a:endParaRPr lang="en-BE" sz="2800" dirty="0">
              <a:latin typeface="Verdana" panose="020B0604030504040204" pitchFamily="34" charset="0"/>
              <a:ea typeface="Verdana" panose="020B0604030504040204" pitchFamily="34" charset="0"/>
            </a:endParaRPr>
          </a:p>
          <a:p>
            <a:r>
              <a:rPr lang="en-GB" sz="2800" dirty="0">
                <a:latin typeface="Verdana" panose="020B0604030504040204" pitchFamily="34" charset="0"/>
                <a:ea typeface="Verdana" panose="020B0604030504040204" pitchFamily="34" charset="0"/>
              </a:rPr>
              <a:t>Twitter: @anectweet</a:t>
            </a:r>
            <a:endParaRPr lang="en-BE" sz="2800" dirty="0">
              <a:latin typeface="Verdana" panose="020B0604030504040204" pitchFamily="34" charset="0"/>
              <a:ea typeface="Verdana" panose="020B0604030504040204" pitchFamily="34" charset="0"/>
            </a:endParaRPr>
          </a:p>
          <a:p>
            <a:r>
              <a:rPr lang="en-GB" sz="2800" dirty="0">
                <a:latin typeface="Verdana" panose="020B0604030504040204" pitchFamily="34" charset="0"/>
                <a:ea typeface="Verdana" panose="020B0604030504040204" pitchFamily="34" charset="0"/>
              </a:rPr>
              <a:t>ANEC is supported financially by the European Union &amp; EFTA</a:t>
            </a:r>
          </a:p>
          <a:p>
            <a:endParaRPr lang="en-GB" dirty="0"/>
          </a:p>
        </p:txBody>
      </p:sp>
    </p:spTree>
    <p:extLst>
      <p:ext uri="{BB962C8B-B14F-4D97-AF65-F5344CB8AC3E}">
        <p14:creationId xmlns:p14="http://schemas.microsoft.com/office/powerpoint/2010/main" val="114310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713" y="311942"/>
            <a:ext cx="10515600" cy="1325563"/>
          </a:xfrm>
        </p:spPr>
        <p:txBody>
          <a:bodyPr>
            <a:normAutofit/>
          </a:bodyPr>
          <a:lstStyle/>
          <a:p>
            <a:r>
              <a:rPr lang="en-GB" sz="3400" b="1" dirty="0">
                <a:solidFill>
                  <a:srgbClr val="0070C0"/>
                </a:solidFill>
              </a:rPr>
              <a:t>M</a:t>
            </a:r>
            <a:r>
              <a:rPr lang="en-BE" sz="3400" b="1" dirty="0" err="1">
                <a:solidFill>
                  <a:srgbClr val="0070C0"/>
                </a:solidFill>
              </a:rPr>
              <a:t>andate</a:t>
            </a:r>
            <a:r>
              <a:rPr lang="en-BE" sz="3400" b="1" dirty="0">
                <a:solidFill>
                  <a:srgbClr val="0070C0"/>
                </a:solidFill>
              </a:rPr>
              <a:t> </a:t>
            </a:r>
            <a:r>
              <a:rPr lang="en-GB" sz="3400" b="1" dirty="0">
                <a:solidFill>
                  <a:srgbClr val="0070C0"/>
                </a:solidFill>
              </a:rPr>
              <a:t>420: </a:t>
            </a:r>
            <a:r>
              <a:rPr lang="en-BE" sz="3400" dirty="0"/>
              <a:t>origin </a:t>
            </a:r>
            <a:br>
              <a:rPr lang="en-GB" sz="3400" b="1" dirty="0">
                <a:solidFill>
                  <a:srgbClr val="0070C0"/>
                </a:solidFill>
              </a:rPr>
            </a:br>
            <a:endParaRPr lang="en-GB" sz="3400" b="1" dirty="0">
              <a:solidFill>
                <a:srgbClr val="0070C0"/>
              </a:solidFill>
            </a:endParaRPr>
          </a:p>
        </p:txBody>
      </p:sp>
      <p:sp>
        <p:nvSpPr>
          <p:cNvPr id="3" name="Content Placeholder 2"/>
          <p:cNvSpPr>
            <a:spLocks noGrp="1"/>
          </p:cNvSpPr>
          <p:nvPr>
            <p:ph idx="1"/>
          </p:nvPr>
        </p:nvSpPr>
        <p:spPr>
          <a:xfrm>
            <a:off x="304800" y="974724"/>
            <a:ext cx="11887200" cy="5883276"/>
          </a:xfrm>
        </p:spPr>
        <p:txBody>
          <a:bodyPr>
            <a:normAutofit fontScale="92500" lnSpcReduction="20000"/>
          </a:bodyPr>
          <a:lstStyle/>
          <a:p>
            <a:pPr>
              <a:lnSpc>
                <a:spcPct val="150000"/>
              </a:lnSpc>
            </a:pPr>
            <a:r>
              <a:rPr lang="en-GB" dirty="0"/>
              <a:t>In 20</a:t>
            </a:r>
            <a:r>
              <a:rPr lang="en-BE" dirty="0"/>
              <a:t>07</a:t>
            </a:r>
            <a:r>
              <a:rPr lang="en-GB" dirty="0"/>
              <a:t> European Commission issued</a:t>
            </a:r>
            <a:r>
              <a:rPr lang="en-BE" dirty="0"/>
              <a:t> the </a:t>
            </a:r>
            <a:r>
              <a:rPr lang="en-GB" dirty="0"/>
              <a:t>standardisation mandate (M/4</a:t>
            </a:r>
            <a:r>
              <a:rPr lang="en-BE" dirty="0"/>
              <a:t>20</a:t>
            </a:r>
            <a:r>
              <a:rPr lang="en-GB" dirty="0"/>
              <a:t>) on </a:t>
            </a:r>
            <a:r>
              <a:rPr lang="en-BE" dirty="0"/>
              <a:t>access</a:t>
            </a:r>
            <a:r>
              <a:rPr lang="de-AT" dirty="0" err="1"/>
              <a:t>ibility</a:t>
            </a:r>
            <a:r>
              <a:rPr lang="en-BE" dirty="0"/>
              <a:t> to the built environment</a:t>
            </a:r>
            <a:r>
              <a:rPr lang="en-GB" dirty="0"/>
              <a:t>.</a:t>
            </a:r>
          </a:p>
          <a:p>
            <a:pPr>
              <a:lnSpc>
                <a:spcPct val="150000"/>
              </a:lnSpc>
            </a:pPr>
            <a:r>
              <a:rPr lang="en-GB" dirty="0"/>
              <a:t>Standardisation Mandate: political request from the Commission to the European Standardisation Organisations (ESOs) to draw up and adopt European </a:t>
            </a:r>
            <a:r>
              <a:rPr lang="en-BE" dirty="0"/>
              <a:t>S</a:t>
            </a:r>
            <a:r>
              <a:rPr lang="en-GB" dirty="0" err="1"/>
              <a:t>tandards</a:t>
            </a:r>
            <a:r>
              <a:rPr lang="en-GB" dirty="0"/>
              <a:t>.</a:t>
            </a:r>
          </a:p>
          <a:p>
            <a:pPr>
              <a:lnSpc>
                <a:spcPct val="150000"/>
              </a:lnSpc>
            </a:pPr>
            <a:r>
              <a:rPr lang="en-GB" dirty="0"/>
              <a:t>Requests give the ESOs precise details on the expectations of the Commission and are reference documents for the related standardisation activities.</a:t>
            </a:r>
          </a:p>
          <a:p>
            <a:pPr>
              <a:lnSpc>
                <a:spcPct val="150000"/>
              </a:lnSpc>
            </a:pPr>
            <a:r>
              <a:rPr lang="en-GB" dirty="0"/>
              <a:t>One European Standard (EN) replaces national standards with similar/contradictory content (‘stand still’ principle).</a:t>
            </a:r>
            <a:endParaRPr lang="en-BE" dirty="0"/>
          </a:p>
          <a:p>
            <a:pPr>
              <a:lnSpc>
                <a:spcPct val="150000"/>
              </a:lnSpc>
            </a:pPr>
            <a:endParaRPr lang="en-GB" dirty="0"/>
          </a:p>
          <a:p>
            <a:pPr>
              <a:lnSpc>
                <a:spcPct val="150000"/>
              </a:lnSpc>
            </a:pPr>
            <a:endParaRPr lang="en-GB" dirty="0"/>
          </a:p>
        </p:txBody>
      </p:sp>
      <p:sp>
        <p:nvSpPr>
          <p:cNvPr id="4" name="Slide Number Placeholder 4">
            <a:extLst>
              <a:ext uri="{FF2B5EF4-FFF2-40B4-BE49-F238E27FC236}">
                <a16:creationId xmlns:a16="http://schemas.microsoft.com/office/drawing/2014/main" id="{485B4836-639B-F0A7-F865-A95A9A253E54}"/>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8</a:t>
            </a:fld>
            <a:endParaRPr lang="fr-BE" dirty="0"/>
          </a:p>
        </p:txBody>
      </p:sp>
    </p:spTree>
    <p:extLst>
      <p:ext uri="{BB962C8B-B14F-4D97-AF65-F5344CB8AC3E}">
        <p14:creationId xmlns:p14="http://schemas.microsoft.com/office/powerpoint/2010/main" val="127815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713" y="409662"/>
            <a:ext cx="10515600" cy="1325563"/>
          </a:xfrm>
        </p:spPr>
        <p:txBody>
          <a:bodyPr>
            <a:normAutofit/>
          </a:bodyPr>
          <a:lstStyle/>
          <a:p>
            <a:r>
              <a:rPr lang="en-GB" sz="3400" b="1" dirty="0">
                <a:solidFill>
                  <a:srgbClr val="0070C0"/>
                </a:solidFill>
              </a:rPr>
              <a:t>M</a:t>
            </a:r>
            <a:r>
              <a:rPr lang="en-BE" sz="3400" b="1" dirty="0" err="1">
                <a:solidFill>
                  <a:srgbClr val="0070C0"/>
                </a:solidFill>
              </a:rPr>
              <a:t>andate</a:t>
            </a:r>
            <a:r>
              <a:rPr lang="en-BE" sz="3400" b="1" dirty="0">
                <a:solidFill>
                  <a:srgbClr val="0070C0"/>
                </a:solidFill>
              </a:rPr>
              <a:t> </a:t>
            </a:r>
            <a:r>
              <a:rPr lang="en-GB" sz="3400" b="1" dirty="0">
                <a:solidFill>
                  <a:srgbClr val="0070C0"/>
                </a:solidFill>
              </a:rPr>
              <a:t>420: </a:t>
            </a:r>
            <a:r>
              <a:rPr lang="en-BE" sz="3400" b="1" dirty="0">
                <a:solidFill>
                  <a:srgbClr val="0070C0"/>
                </a:solidFill>
              </a:rPr>
              <a:t>aim</a:t>
            </a:r>
            <a:br>
              <a:rPr lang="en-GB" sz="3400" b="1" dirty="0">
                <a:solidFill>
                  <a:srgbClr val="0070C0"/>
                </a:solidFill>
              </a:rPr>
            </a:br>
            <a:endParaRPr lang="en-GB" sz="3400" b="1" dirty="0">
              <a:solidFill>
                <a:srgbClr val="0070C0"/>
              </a:solidFill>
            </a:endParaRPr>
          </a:p>
        </p:txBody>
      </p:sp>
      <p:sp>
        <p:nvSpPr>
          <p:cNvPr id="3" name="Content Placeholder 2"/>
          <p:cNvSpPr>
            <a:spLocks noGrp="1"/>
          </p:cNvSpPr>
          <p:nvPr>
            <p:ph idx="1"/>
          </p:nvPr>
        </p:nvSpPr>
        <p:spPr>
          <a:xfrm>
            <a:off x="316089" y="1072444"/>
            <a:ext cx="11875911" cy="5601054"/>
          </a:xfrm>
        </p:spPr>
        <p:txBody>
          <a:bodyPr>
            <a:noAutofit/>
          </a:bodyPr>
          <a:lstStyle/>
          <a:p>
            <a:pPr>
              <a:lnSpc>
                <a:spcPct val="100000"/>
              </a:lnSpc>
            </a:pPr>
            <a:r>
              <a:rPr lang="en-GB" dirty="0"/>
              <a:t>facilitate the public procurement of accessible and usable built environment following the Design for</a:t>
            </a:r>
            <a:r>
              <a:rPr lang="en-BE" dirty="0"/>
              <a:t> </a:t>
            </a:r>
            <a:r>
              <a:rPr lang="en-GB" dirty="0"/>
              <a:t>All principles by developing a set of standards/Technical specifications that will contain</a:t>
            </a:r>
            <a:r>
              <a:rPr lang="en-BE" dirty="0"/>
              <a:t>:</a:t>
            </a:r>
            <a:endParaRPr lang="en-GB" dirty="0"/>
          </a:p>
          <a:p>
            <a:pPr marL="0" indent="0">
              <a:lnSpc>
                <a:spcPct val="100000"/>
              </a:lnSpc>
              <a:buNone/>
            </a:pPr>
            <a:r>
              <a:rPr lang="en-GB" dirty="0"/>
              <a:t>  (I) a set of functional European accessibility requirements of</a:t>
            </a:r>
            <a:br>
              <a:rPr lang="en-GB" dirty="0"/>
            </a:br>
            <a:r>
              <a:rPr lang="en-GB" dirty="0"/>
              <a:t>  the built environment and</a:t>
            </a:r>
          </a:p>
          <a:p>
            <a:pPr marL="0" indent="0">
              <a:lnSpc>
                <a:spcPct val="100000"/>
              </a:lnSpc>
              <a:buNone/>
            </a:pPr>
            <a:r>
              <a:rPr lang="en-GB" dirty="0"/>
              <a:t>  (II) a range of minimum technical data to comply with those</a:t>
            </a:r>
            <a:br>
              <a:rPr lang="en-GB" dirty="0"/>
            </a:br>
            <a:r>
              <a:rPr lang="en-GB" dirty="0"/>
              <a:t>  functional requirements.</a:t>
            </a:r>
          </a:p>
          <a:p>
            <a:pPr>
              <a:lnSpc>
                <a:spcPct val="100000"/>
              </a:lnSpc>
            </a:pPr>
            <a:r>
              <a:rPr lang="en-GB" dirty="0"/>
              <a:t>provide a mechanism through which the public procurers have access to an online toolkit,</a:t>
            </a:r>
            <a:r>
              <a:rPr lang="en-BE" dirty="0"/>
              <a:t> </a:t>
            </a:r>
            <a:r>
              <a:rPr lang="en-GB" dirty="0"/>
              <a:t>enabling them to make easy use of these harmonised requirements in procurement</a:t>
            </a:r>
            <a:r>
              <a:rPr lang="en-BE" dirty="0"/>
              <a:t> </a:t>
            </a:r>
            <a:r>
              <a:rPr lang="en-GB" dirty="0"/>
              <a:t>process. </a:t>
            </a:r>
          </a:p>
        </p:txBody>
      </p:sp>
      <p:sp>
        <p:nvSpPr>
          <p:cNvPr id="4" name="Slide Number Placeholder 4">
            <a:extLst>
              <a:ext uri="{FF2B5EF4-FFF2-40B4-BE49-F238E27FC236}">
                <a16:creationId xmlns:a16="http://schemas.microsoft.com/office/drawing/2014/main" id="{5ACD27EE-6758-02D8-3709-62EB2B2AB9EB}"/>
              </a:ext>
            </a:extLst>
          </p:cNvPr>
          <p:cNvSpPr>
            <a:spLocks noGrp="1"/>
          </p:cNvSpPr>
          <p:nvPr>
            <p:ph type="sldNum" sz="quarter" idx="12"/>
          </p:nvPr>
        </p:nvSpPr>
        <p:spPr>
          <a:xfrm>
            <a:off x="8792256" y="6266479"/>
            <a:ext cx="2743200" cy="365125"/>
          </a:xfrm>
        </p:spPr>
        <p:txBody>
          <a:bodyPr/>
          <a:lstStyle/>
          <a:p>
            <a:fld id="{0CC06037-44A0-42BA-8800-9704F8DAAE06}" type="slidenum">
              <a:rPr lang="fr-BE" smtClean="0"/>
              <a:t>9</a:t>
            </a:fld>
            <a:endParaRPr lang="fr-BE" dirty="0"/>
          </a:p>
        </p:txBody>
      </p:sp>
    </p:spTree>
    <p:extLst>
      <p:ext uri="{BB962C8B-B14F-4D97-AF65-F5344CB8AC3E}">
        <p14:creationId xmlns:p14="http://schemas.microsoft.com/office/powerpoint/2010/main" val="4053179781"/>
      </p:ext>
    </p:extLst>
  </p:cSld>
  <p:clrMapOvr>
    <a:masterClrMapping/>
  </p:clrMapOvr>
</p:sld>
</file>

<file path=ppt/theme/theme1.xml><?xml version="1.0" encoding="utf-8"?>
<a:theme xmlns:a="http://schemas.openxmlformats.org/drawingml/2006/main" name="Cover">
  <a:themeElements>
    <a:clrScheme name="ANEC">
      <a:dk1>
        <a:sysClr val="windowText" lastClr="000000"/>
      </a:dk1>
      <a:lt1>
        <a:srgbClr val="FFFFFF"/>
      </a:lt1>
      <a:dk2>
        <a:srgbClr val="939393"/>
      </a:dk2>
      <a:lt2>
        <a:srgbClr val="FFFFFF"/>
      </a:lt2>
      <a:accent1>
        <a:srgbClr val="2F548B"/>
      </a:accent1>
      <a:accent2>
        <a:srgbClr val="DBE7F6"/>
      </a:accent2>
      <a:accent3>
        <a:srgbClr val="FDCB6E"/>
      </a:accent3>
      <a:accent4>
        <a:srgbClr val="C00015"/>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slides">
  <a:themeElements>
    <a:clrScheme name="ANEC">
      <a:dk1>
        <a:sysClr val="windowText" lastClr="000000"/>
      </a:dk1>
      <a:lt1>
        <a:srgbClr val="FFFFFF"/>
      </a:lt1>
      <a:dk2>
        <a:srgbClr val="939393"/>
      </a:dk2>
      <a:lt2>
        <a:srgbClr val="FFFFFF"/>
      </a:lt2>
      <a:accent1>
        <a:srgbClr val="2F548B"/>
      </a:accent1>
      <a:accent2>
        <a:srgbClr val="DBE7F6"/>
      </a:accent2>
      <a:accent3>
        <a:srgbClr val="FDCB6E"/>
      </a:accent3>
      <a:accent4>
        <a:srgbClr val="C00015"/>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ck cover">
  <a:themeElements>
    <a:clrScheme name="ANEC">
      <a:dk1>
        <a:sysClr val="windowText" lastClr="000000"/>
      </a:dk1>
      <a:lt1>
        <a:srgbClr val="FFFFFF"/>
      </a:lt1>
      <a:dk2>
        <a:srgbClr val="939393"/>
      </a:dk2>
      <a:lt2>
        <a:srgbClr val="FFFFFF"/>
      </a:lt2>
      <a:accent1>
        <a:srgbClr val="2F548B"/>
      </a:accent1>
      <a:accent2>
        <a:srgbClr val="DBE7F6"/>
      </a:accent2>
      <a:accent3>
        <a:srgbClr val="FDCB6E"/>
      </a:accent3>
      <a:accent4>
        <a:srgbClr val="C00015"/>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11149</Words>
  <Application>Microsoft Office PowerPoint</Application>
  <PresentationFormat>Widescreen</PresentationFormat>
  <Paragraphs>1122</Paragraphs>
  <Slides>70</Slides>
  <Notes>70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70</vt:i4>
      </vt:variant>
    </vt:vector>
  </HeadingPairs>
  <TitlesOfParts>
    <vt:vector size="84" baseType="lpstr">
      <vt:lpstr>Arial</vt:lpstr>
      <vt:lpstr>Arial</vt:lpstr>
      <vt:lpstr>Calibri</vt:lpstr>
      <vt:lpstr>Calibri Light</vt:lpstr>
      <vt:lpstr>Cambria</vt:lpstr>
      <vt:lpstr>Courier New</vt:lpstr>
      <vt:lpstr>Source Sans Pro</vt:lpstr>
      <vt:lpstr>Symbol</vt:lpstr>
      <vt:lpstr>Times New Roman</vt:lpstr>
      <vt:lpstr>Verdana</vt:lpstr>
      <vt:lpstr>Wingdings</vt:lpstr>
      <vt:lpstr>Cover</vt:lpstr>
      <vt:lpstr>Main slides</vt:lpstr>
      <vt:lpstr>Back cover</vt:lpstr>
      <vt:lpstr>Accessibility standards for the built environment </vt:lpstr>
      <vt:lpstr>        Your webinar hosts</vt:lpstr>
      <vt:lpstr>Content</vt:lpstr>
      <vt:lpstr>Content</vt:lpstr>
      <vt:lpstr>Housekeeping Rules </vt:lpstr>
      <vt:lpstr>Setting the scene   Chiara Giovannini, ANEC</vt:lpstr>
      <vt:lpstr>Accessibility standards </vt:lpstr>
      <vt:lpstr>Mandate 420: origin  </vt:lpstr>
      <vt:lpstr>Mandate 420: aim </vt:lpstr>
      <vt:lpstr>Mandate 420: scope </vt:lpstr>
      <vt:lpstr>Accessibility of lifts  </vt:lpstr>
      <vt:lpstr>Accessibility of lifts  </vt:lpstr>
      <vt:lpstr>EN 81-70 accessibility of lifts  </vt:lpstr>
      <vt:lpstr>  Part 1   EN 17210 and its Technical Reports on the accessibility and usability of the built environment   Monika Klenovec, Project Leader for EN 17210</vt:lpstr>
      <vt:lpstr>Deliverables of M/420 – Phase II </vt:lpstr>
      <vt:lpstr>EN 17210: Structure and overview  </vt:lpstr>
      <vt:lpstr>EN 17210 – basic FRs  </vt:lpstr>
      <vt:lpstr>EN 17210 content – specific uses 1</vt:lpstr>
      <vt:lpstr>EN 17210 – new approach</vt:lpstr>
      <vt:lpstr>5.3 Key areas for accessibility and  usability of the built environment</vt:lpstr>
      <vt:lpstr>EN 17210 - 5.3 Key areas Accessible and usable rooms</vt:lpstr>
      <vt:lpstr>EN 17210 – 10.3 Handrails</vt:lpstr>
      <vt:lpstr>EN 17210 – 10.3 Handrails</vt:lpstr>
      <vt:lpstr>EN 17210 Example detailed issues</vt:lpstr>
      <vt:lpstr>EN 17210: Example for  accessible and usable pedestrian areas</vt:lpstr>
      <vt:lpstr>EN 17210 Example for  accessible routes in railway stations</vt:lpstr>
      <vt:lpstr>2 CEN Technical Reports  (voluntary national implementation,  with recommendations only, examples or a methodology)</vt:lpstr>
      <vt:lpstr>CEN/TR 17621:2021</vt:lpstr>
      <vt:lpstr>EN 17210 – 10.3 Handrails 7621:2020</vt:lpstr>
      <vt:lpstr>CEN/TR 17621 – 10.3 Handrails 7621:2020</vt:lpstr>
      <vt:lpstr>CEN/TR 17621 –  Example of content providing options</vt:lpstr>
      <vt:lpstr>CEN/TR 17622:2021 – Conformity Assessment  on the functional requirements of EN 17210</vt:lpstr>
      <vt:lpstr>CEN/TR 17622 – Tables to 10.3 Handrails</vt:lpstr>
      <vt:lpstr>Q&amp;As</vt:lpstr>
      <vt:lpstr>  Part 2   The EN 81-70 on accessibility of lifts for persons with disabilities  </vt:lpstr>
      <vt:lpstr>Accessibility of lifts | CEN/TC 10 WG 7  What is going on</vt:lpstr>
      <vt:lpstr>Accessibility of lifts - Visual Contrast</vt:lpstr>
      <vt:lpstr>Accessibility of lifts - Visual Contrast</vt:lpstr>
      <vt:lpstr>Accessibility of lifts | Visual Contrast  </vt:lpstr>
      <vt:lpstr>Accessibility of lifts | Visual Contrast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ANEC POSITION PAPER (21 May 2021)  </vt:lpstr>
      <vt:lpstr>Accessibility of lifts | CEN/TC 10 WG 7 Meetings </vt:lpstr>
      <vt:lpstr>Q&amp;As</vt:lpstr>
      <vt:lpstr>Standardisation request of the European Accessibility Act and how to get involved   Chiara Giovannini, ANEC</vt:lpstr>
      <vt:lpstr>European Accessibility Act</vt:lpstr>
      <vt:lpstr>European Accessibility Act</vt:lpstr>
      <vt:lpstr>European Accessibility Act</vt:lpstr>
      <vt:lpstr>European Accessibility Act</vt:lpstr>
      <vt:lpstr>European Accessibility Act</vt:lpstr>
      <vt:lpstr>How can consumers participate and influence standards development?</vt:lpstr>
      <vt:lpstr>How can consumers participate and influence standards development?</vt:lpstr>
      <vt:lpstr>Where to get started?</vt:lpstr>
      <vt:lpstr>How to seek ways around inadequate resources for consumer representation?</vt:lpstr>
      <vt:lpstr>How can you make use of these standards?  Alejandro Moledo, EDF</vt:lpstr>
      <vt:lpstr>How can you make use of these standards?</vt:lpstr>
      <vt:lpstr>How can you make use of these standards?</vt:lpstr>
      <vt:lpstr>Q&amp;As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dc:creator>
  <cp:lastModifiedBy>Daniel Casas</cp:lastModifiedBy>
  <cp:revision>190</cp:revision>
  <cp:lastPrinted>2022-09-09T10:36:19Z</cp:lastPrinted>
  <dcterms:created xsi:type="dcterms:W3CDTF">2018-09-30T05:41:46Z</dcterms:created>
  <dcterms:modified xsi:type="dcterms:W3CDTF">2022-09-14T14:04:46Z</dcterms:modified>
</cp:coreProperties>
</file>