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374" r:id="rId6"/>
    <p:sldId id="349" r:id="rId7"/>
    <p:sldId id="350" r:id="rId8"/>
    <p:sldId id="334" r:id="rId9"/>
    <p:sldId id="353" r:id="rId10"/>
    <p:sldId id="352" r:id="rId11"/>
    <p:sldId id="27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52"/>
    <a:srgbClr val="075884"/>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54593-E1FB-B481-F49F-622BAF2EFB11}" v="162" dt="2022-09-18T11:48:49.008"/>
    <p1510:client id="{97AE52AD-7C2F-4270-A538-DF7EAA7B6BB2}" v="9" dt="2022-09-07T15:32:54.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39" autoAdjust="0"/>
  </p:normalViewPr>
  <p:slideViewPr>
    <p:cSldViewPr snapToGrid="0">
      <p:cViewPr varScale="1">
        <p:scale>
          <a:sx n="83" d="100"/>
          <a:sy n="83"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James" userId="S::vanessa.james@edf-feph.org::22f34012-2e23-46c5-8f43-6f88d72c3c99" providerId="AD" clId="Web-{1E754593-E1FB-B481-F49F-622BAF2EFB11}"/>
    <pc:docChg chg="delSld modSld">
      <pc:chgData name="Vanessa James" userId="S::vanessa.james@edf-feph.org::22f34012-2e23-46c5-8f43-6f88d72c3c99" providerId="AD" clId="Web-{1E754593-E1FB-B481-F49F-622BAF2EFB11}" dt="2022-09-18T11:48:49.008" v="180"/>
      <pc:docMkLst>
        <pc:docMk/>
      </pc:docMkLst>
      <pc:sldChg chg="modSp modNotes">
        <pc:chgData name="Vanessa James" userId="S::vanessa.james@edf-feph.org::22f34012-2e23-46c5-8f43-6f88d72c3c99" providerId="AD" clId="Web-{1E754593-E1FB-B481-F49F-622BAF2EFB11}" dt="2022-09-18T11:27:38.071" v="13"/>
        <pc:sldMkLst>
          <pc:docMk/>
          <pc:sldMk cId="4181077200" sldId="256"/>
        </pc:sldMkLst>
        <pc:spChg chg="mod">
          <ac:chgData name="Vanessa James" userId="S::vanessa.james@edf-feph.org::22f34012-2e23-46c5-8f43-6f88d72c3c99" providerId="AD" clId="Web-{1E754593-E1FB-B481-F49F-622BAF2EFB11}" dt="2022-09-18T10:45:11.153" v="5" actId="20577"/>
          <ac:spMkLst>
            <pc:docMk/>
            <pc:sldMk cId="4181077200" sldId="256"/>
            <ac:spMk id="3" creationId="{00000000-0000-0000-0000-000000000000}"/>
          </ac:spMkLst>
        </pc:spChg>
      </pc:sldChg>
      <pc:sldChg chg="modSp modNotes">
        <pc:chgData name="Vanessa James" userId="S::vanessa.james@edf-feph.org::22f34012-2e23-46c5-8f43-6f88d72c3c99" providerId="AD" clId="Web-{1E754593-E1FB-B481-F49F-622BAF2EFB11}" dt="2022-09-18T11:30:28.560" v="48" actId="20577"/>
        <pc:sldMkLst>
          <pc:docMk/>
          <pc:sldMk cId="177536938" sldId="259"/>
        </pc:sldMkLst>
        <pc:spChg chg="mod">
          <ac:chgData name="Vanessa James" userId="S::vanessa.james@edf-feph.org::22f34012-2e23-46c5-8f43-6f88d72c3c99" providerId="AD" clId="Web-{1E754593-E1FB-B481-F49F-622BAF2EFB11}" dt="2022-09-18T11:30:28.560" v="48" actId="20577"/>
          <ac:spMkLst>
            <pc:docMk/>
            <pc:sldMk cId="177536938" sldId="259"/>
            <ac:spMk id="3" creationId="{00000000-0000-0000-0000-000000000000}"/>
          </ac:spMkLst>
        </pc:spChg>
      </pc:sldChg>
      <pc:sldChg chg="addSp delSp modSp modNotes">
        <pc:chgData name="Vanessa James" userId="S::vanessa.james@edf-feph.org::22f34012-2e23-46c5-8f43-6f88d72c3c99" providerId="AD" clId="Web-{1E754593-E1FB-B481-F49F-622BAF2EFB11}" dt="2022-09-18T11:48:49.008" v="180"/>
        <pc:sldMkLst>
          <pc:docMk/>
          <pc:sldMk cId="3349272428" sldId="266"/>
        </pc:sldMkLst>
        <pc:spChg chg="mod">
          <ac:chgData name="Vanessa James" userId="S::vanessa.james@edf-feph.org::22f34012-2e23-46c5-8f43-6f88d72c3c99" providerId="AD" clId="Web-{1E754593-E1FB-B481-F49F-622BAF2EFB11}" dt="2022-09-18T11:48:14.116" v="173" actId="20577"/>
          <ac:spMkLst>
            <pc:docMk/>
            <pc:sldMk cId="3349272428" sldId="266"/>
            <ac:spMk id="3" creationId="{00000000-0000-0000-0000-000000000000}"/>
          </ac:spMkLst>
        </pc:spChg>
        <pc:spChg chg="add del mod">
          <ac:chgData name="Vanessa James" userId="S::vanessa.james@edf-feph.org::22f34012-2e23-46c5-8f43-6f88d72c3c99" providerId="AD" clId="Web-{1E754593-E1FB-B481-F49F-622BAF2EFB11}" dt="2022-09-18T11:48:49.008" v="180"/>
          <ac:spMkLst>
            <pc:docMk/>
            <pc:sldMk cId="3349272428" sldId="266"/>
            <ac:spMk id="9" creationId="{97D46DE8-E91F-92B0-AE35-55DC31E662FA}"/>
          </ac:spMkLst>
        </pc:spChg>
        <pc:picChg chg="add del">
          <ac:chgData name="Vanessa James" userId="S::vanessa.james@edf-feph.org::22f34012-2e23-46c5-8f43-6f88d72c3c99" providerId="AD" clId="Web-{1E754593-E1FB-B481-F49F-622BAF2EFB11}" dt="2022-09-18T11:45:00.955" v="148"/>
          <ac:picMkLst>
            <pc:docMk/>
            <pc:sldMk cId="3349272428" sldId="266"/>
            <ac:picMk id="4" creationId="{8CC46BF9-7D26-4117-9D69-0A73EB66C180}"/>
          </ac:picMkLst>
        </pc:picChg>
        <pc:picChg chg="add del mod">
          <ac:chgData name="Vanessa James" userId="S::vanessa.james@edf-feph.org::22f34012-2e23-46c5-8f43-6f88d72c3c99" providerId="AD" clId="Web-{1E754593-E1FB-B481-F49F-622BAF2EFB11}" dt="2022-09-18T11:44:39.549" v="142"/>
          <ac:picMkLst>
            <pc:docMk/>
            <pc:sldMk cId="3349272428" sldId="266"/>
            <ac:picMk id="5" creationId="{09D54DB0-37F6-5F89-E64C-FE21044BDE6E}"/>
          </ac:picMkLst>
        </pc:picChg>
        <pc:picChg chg="add mod">
          <ac:chgData name="Vanessa James" userId="S::vanessa.james@edf-feph.org::22f34012-2e23-46c5-8f43-6f88d72c3c99" providerId="AD" clId="Web-{1E754593-E1FB-B481-F49F-622BAF2EFB11}" dt="2022-09-18T11:48:46.242" v="179"/>
          <ac:picMkLst>
            <pc:docMk/>
            <pc:sldMk cId="3349272428" sldId="266"/>
            <ac:picMk id="6" creationId="{D387DC3B-DD9D-D28B-19AF-57ED643D9780}"/>
          </ac:picMkLst>
        </pc:picChg>
        <pc:picChg chg="del">
          <ac:chgData name="Vanessa James" userId="S::vanessa.james@edf-feph.org::22f34012-2e23-46c5-8f43-6f88d72c3c99" providerId="AD" clId="Web-{1E754593-E1FB-B481-F49F-622BAF2EFB11}" dt="2022-09-18T11:46:39.848" v="152"/>
          <ac:picMkLst>
            <pc:docMk/>
            <pc:sldMk cId="3349272428" sldId="266"/>
            <ac:picMk id="7" creationId="{A86C18C7-E428-4B4F-82AB-F70B401B7777}"/>
          </ac:picMkLst>
        </pc:picChg>
        <pc:picChg chg="add mod">
          <ac:chgData name="Vanessa James" userId="S::vanessa.james@edf-feph.org::22f34012-2e23-46c5-8f43-6f88d72c3c99" providerId="AD" clId="Web-{1E754593-E1FB-B481-F49F-622BAF2EFB11}" dt="2022-09-18T11:47:33.256" v="161"/>
          <ac:picMkLst>
            <pc:docMk/>
            <pc:sldMk cId="3349272428" sldId="266"/>
            <ac:picMk id="8" creationId="{637BAE63-D653-B5B8-F40A-CC45BD9A5A51}"/>
          </ac:picMkLst>
        </pc:picChg>
      </pc:sldChg>
      <pc:sldChg chg="modSp modNotes">
        <pc:chgData name="Vanessa James" userId="S::vanessa.james@edf-feph.org::22f34012-2e23-46c5-8f43-6f88d72c3c99" providerId="AD" clId="Web-{1E754593-E1FB-B481-F49F-622BAF2EFB11}" dt="2022-09-18T11:29:06.245" v="29" actId="20577"/>
        <pc:sldMkLst>
          <pc:docMk/>
          <pc:sldMk cId="2840967103" sldId="267"/>
        </pc:sldMkLst>
        <pc:spChg chg="mod">
          <ac:chgData name="Vanessa James" userId="S::vanessa.james@edf-feph.org::22f34012-2e23-46c5-8f43-6f88d72c3c99" providerId="AD" clId="Web-{1E754593-E1FB-B481-F49F-622BAF2EFB11}" dt="2022-09-18T11:29:06.245" v="29" actId="20577"/>
          <ac:spMkLst>
            <pc:docMk/>
            <pc:sldMk cId="2840967103" sldId="267"/>
            <ac:spMk id="3" creationId="{00000000-0000-0000-0000-000000000000}"/>
          </ac:spMkLst>
        </pc:spChg>
      </pc:sldChg>
      <pc:sldChg chg="modSp">
        <pc:chgData name="Vanessa James" userId="S::vanessa.james@edf-feph.org::22f34012-2e23-46c5-8f43-6f88d72c3c99" providerId="AD" clId="Web-{1E754593-E1FB-B481-F49F-622BAF2EFB11}" dt="2022-09-18T11:31:19.686" v="74" actId="20577"/>
        <pc:sldMkLst>
          <pc:docMk/>
          <pc:sldMk cId="1655774783" sldId="268"/>
        </pc:sldMkLst>
        <pc:spChg chg="mod">
          <ac:chgData name="Vanessa James" userId="S::vanessa.james@edf-feph.org::22f34012-2e23-46c5-8f43-6f88d72c3c99" providerId="AD" clId="Web-{1E754593-E1FB-B481-F49F-622BAF2EFB11}" dt="2022-09-18T11:31:19.686" v="74" actId="20577"/>
          <ac:spMkLst>
            <pc:docMk/>
            <pc:sldMk cId="1655774783" sldId="268"/>
            <ac:spMk id="3" creationId="{CC5AD769-FC70-4CB0-9899-8CA628A8C302}"/>
          </ac:spMkLst>
        </pc:spChg>
      </pc:sldChg>
      <pc:sldChg chg="modSp">
        <pc:chgData name="Vanessa James" userId="S::vanessa.james@edf-feph.org::22f34012-2e23-46c5-8f43-6f88d72c3c99" providerId="AD" clId="Web-{1E754593-E1FB-B481-F49F-622BAF2EFB11}" dt="2022-09-18T11:39:15.057" v="129" actId="20577"/>
        <pc:sldMkLst>
          <pc:docMk/>
          <pc:sldMk cId="1355781572" sldId="290"/>
        </pc:sldMkLst>
        <pc:spChg chg="mod">
          <ac:chgData name="Vanessa James" userId="S::vanessa.james@edf-feph.org::22f34012-2e23-46c5-8f43-6f88d72c3c99" providerId="AD" clId="Web-{1E754593-E1FB-B481-F49F-622BAF2EFB11}" dt="2022-09-18T11:39:15.057" v="129" actId="20577"/>
          <ac:spMkLst>
            <pc:docMk/>
            <pc:sldMk cId="1355781572" sldId="290"/>
            <ac:spMk id="3" creationId="{BA03A5AD-A4C3-4B2D-A76F-7DFB8C244062}"/>
          </ac:spMkLst>
        </pc:spChg>
      </pc:sldChg>
      <pc:sldChg chg="addSp delSp modSp modNotes">
        <pc:chgData name="Vanessa James" userId="S::vanessa.james@edf-feph.org::22f34012-2e23-46c5-8f43-6f88d72c3c99" providerId="AD" clId="Web-{1E754593-E1FB-B481-F49F-622BAF2EFB11}" dt="2022-09-18T11:38:27.212" v="109"/>
        <pc:sldMkLst>
          <pc:docMk/>
          <pc:sldMk cId="997604881" sldId="291"/>
        </pc:sldMkLst>
        <pc:spChg chg="add del mod">
          <ac:chgData name="Vanessa James" userId="S::vanessa.james@edf-feph.org::22f34012-2e23-46c5-8f43-6f88d72c3c99" providerId="AD" clId="Web-{1E754593-E1FB-B481-F49F-622BAF2EFB11}" dt="2022-09-18T11:32:28.250" v="76"/>
          <ac:spMkLst>
            <pc:docMk/>
            <pc:sldMk cId="997604881" sldId="291"/>
            <ac:spMk id="4" creationId="{EF7BF528-D92C-FBC8-FDF5-6C58AF2B4F07}"/>
          </ac:spMkLst>
        </pc:spChg>
        <pc:picChg chg="add mod ord">
          <ac:chgData name="Vanessa James" userId="S::vanessa.james@edf-feph.org::22f34012-2e23-46c5-8f43-6f88d72c3c99" providerId="AD" clId="Web-{1E754593-E1FB-B481-F49F-622BAF2EFB11}" dt="2022-09-18T11:33:41.705" v="81"/>
          <ac:picMkLst>
            <pc:docMk/>
            <pc:sldMk cId="997604881" sldId="291"/>
            <ac:picMk id="5" creationId="{62C7F38C-0D07-E9C7-5AE5-599AA534156C}"/>
          </ac:picMkLst>
        </pc:picChg>
        <pc:picChg chg="add mod">
          <ac:chgData name="Vanessa James" userId="S::vanessa.james@edf-feph.org::22f34012-2e23-46c5-8f43-6f88d72c3c99" providerId="AD" clId="Web-{1E754593-E1FB-B481-F49F-622BAF2EFB11}" dt="2022-09-18T11:38:27.212" v="109"/>
          <ac:picMkLst>
            <pc:docMk/>
            <pc:sldMk cId="997604881" sldId="291"/>
            <ac:picMk id="6" creationId="{382AF7A4-44F1-1201-9763-26375024F463}"/>
          </ac:picMkLst>
        </pc:picChg>
        <pc:picChg chg="del">
          <ac:chgData name="Vanessa James" userId="S::vanessa.james@edf-feph.org::22f34012-2e23-46c5-8f43-6f88d72c3c99" providerId="AD" clId="Web-{1E754593-E1FB-B481-F49F-622BAF2EFB11}" dt="2022-09-18T11:36:29.850" v="94"/>
          <ac:picMkLst>
            <pc:docMk/>
            <pc:sldMk cId="997604881" sldId="291"/>
            <ac:picMk id="7" creationId="{67E874E3-B89C-4778-BE0B-B2B9CDFC341E}"/>
          </ac:picMkLst>
        </pc:picChg>
        <pc:picChg chg="del">
          <ac:chgData name="Vanessa James" userId="S::vanessa.james@edf-feph.org::22f34012-2e23-46c5-8f43-6f88d72c3c99" providerId="AD" clId="Web-{1E754593-E1FB-B481-F49F-622BAF2EFB11}" dt="2022-09-18T11:32:27.484" v="75"/>
          <ac:picMkLst>
            <pc:docMk/>
            <pc:sldMk cId="997604881" sldId="291"/>
            <ac:picMk id="10" creationId="{37BE038F-B9F7-45AE-9C06-34125747F761}"/>
          </ac:picMkLst>
        </pc:picChg>
      </pc:sldChg>
      <pc:sldChg chg="del">
        <pc:chgData name="Vanessa James" userId="S::vanessa.james@edf-feph.org::22f34012-2e23-46c5-8f43-6f88d72c3c99" providerId="AD" clId="Web-{1E754593-E1FB-B481-F49F-622BAF2EFB11}" dt="2022-09-18T11:27:40.478" v="14"/>
        <pc:sldMkLst>
          <pc:docMk/>
          <pc:sldMk cId="1054160315"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28/10/2022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CRPD and Equality and Intersectionality</a:t>
            </a:r>
          </a:p>
          <a:p>
            <a:pPr algn="l"/>
            <a:r>
              <a:rPr lang="en-US" sz="1200" dirty="0"/>
              <a:t>Marine Uldry, EDF Senior Human Rights Officer</a:t>
            </a:r>
          </a:p>
          <a:p>
            <a:pPr algn="l"/>
            <a:r>
              <a:rPr lang="en-US" sz="1200" dirty="0"/>
              <a:t>12 October 2022</a:t>
            </a:r>
            <a:endParaRPr lang="en-GB" sz="1200" dirty="0"/>
          </a:p>
          <a:p>
            <a:pPr algn="l"/>
            <a:endParaRPr lang="en-US" sz="1200" dirty="0"/>
          </a:p>
          <a:p>
            <a:pPr algn="l"/>
            <a:endParaRPr lang="en-US" sz="12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mn-lt"/>
                <a:ea typeface="+mn-ea"/>
                <a:cs typeface="+mn-cs"/>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Convention has been ratified by the European Union and by all its Member States, since 2018. Before not all Member States had ratified.</a:t>
            </a:r>
          </a:p>
          <a:p>
            <a:pPr>
              <a:lnSpc>
                <a:spcPct val="107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EU ratified the Convention earlier, and it is into force since January 2011. It means that EU must: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it a reality in the laws and policies it adopts under its competences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it a reality as a public administration (for example, for its employees, but also for the general public- the institutions should be accessible, its communication, its policies for staff, etc.). </a:t>
            </a:r>
          </a:p>
          <a:p>
            <a:pPr marL="0" lvl="0" indent="0">
              <a:lnSpc>
                <a:spcPct val="107000"/>
              </a:lnSpc>
              <a:spcAft>
                <a:spcPts val="800"/>
              </a:spcAft>
              <a:buFont typeface="Arial" panose="020B0604020202020204" pitchFamily="34" charset="0"/>
              <a:buNone/>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law and policies, the EU can only act where it has competences under the EU treaty. So for some topics, it will say it cannot take law or policies because it is the competence of the Member States. E.g. education, and health, … except when they have a cross-border dimension (infectious disease – covid -, Erasmus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regarding mobility);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Image: Logo of the United Nations Disability Rights Convention</a:t>
            </a:r>
            <a:endParaRPr lang="en-GB" dirty="0"/>
          </a:p>
        </p:txBody>
      </p:sp>
      <p:sp>
        <p:nvSpPr>
          <p:cNvPr id="4" name="Slide Number Placeholder 3"/>
          <p:cNvSpPr>
            <a:spLocks noGrp="1"/>
          </p:cNvSpPr>
          <p:nvPr>
            <p:ph type="sldNum" sz="quarter" idx="5"/>
          </p:nvPr>
        </p:nvSpPr>
        <p:spPr/>
        <p:txBody>
          <a:bodyPr/>
          <a:lstStyle/>
          <a:p>
            <a:fld id="{B2188698-E434-44BA-802E-64969758A9A1}" type="slidenum">
              <a:rPr lang="fr-BE" smtClean="0"/>
              <a:t>2</a:t>
            </a:fld>
            <a:endParaRPr lang="fr-BE"/>
          </a:p>
        </p:txBody>
      </p:sp>
    </p:spTree>
    <p:extLst>
      <p:ext uri="{BB962C8B-B14F-4D97-AF65-F5344CB8AC3E}">
        <p14:creationId xmlns:p14="http://schemas.microsoft.com/office/powerpoint/2010/main" val="309888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EDF we work on advocacy and monitoring with 2 hats </a:t>
            </a:r>
            <a:endParaRPr lang="en-US" dirty="0"/>
          </a:p>
          <a:p>
            <a:pPr marL="342900" lvl="0" indent="-342900">
              <a:lnSpc>
                <a:spcPct val="107000"/>
              </a:lnSpc>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As an umbrella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with European and national members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As a member of the EU Monitoring Framework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Together with EP, European Ombudsman, and FRA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Several meetings where we exchange on our activities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Annual meeting with the Commission, and with the national frameworks </a:t>
            </a:r>
            <a:endParaRPr lang="en-US" dirty="0"/>
          </a:p>
          <a:p>
            <a:endParaRPr lang="en-US" dirty="0"/>
          </a:p>
          <a:p>
            <a:r>
              <a:rPr lang="en-US" dirty="0"/>
              <a:t>illustration by © </a:t>
            </a:r>
            <a:r>
              <a:rPr lang="en-US" dirty="0" err="1"/>
              <a:t>AuthoGenko</a:t>
            </a:r>
            <a:r>
              <a:rPr lang="en-US" dirty="0"/>
              <a:t> Mono, found on </a:t>
            </a:r>
            <a:r>
              <a:rPr lang="en-US" dirty="0" err="1"/>
              <a:t>Vecteezy</a:t>
            </a:r>
            <a:endParaRPr lang="en-US" dirty="0"/>
          </a:p>
          <a:p>
            <a:r>
              <a:rPr lang="en-US" dirty="0"/>
              <a:t>Link: https://www.vecteezy.com/vector-art/11468942-multitasking-woman-with-many-hands-in-a-suit-works-simultaneously-with-several-objects-concept-illustration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Multitasking woman with many hands in a suit Works simultaneously with several objects concept </a:t>
            </a:r>
          </a:p>
          <a:p>
            <a:endParaRPr lang="en-GB" dirty="0"/>
          </a:p>
          <a:p>
            <a:endParaRPr lang="en-GB" dirty="0"/>
          </a:p>
        </p:txBody>
      </p:sp>
      <p:sp>
        <p:nvSpPr>
          <p:cNvPr id="4" name="Slide Number Placeholder 3"/>
          <p:cNvSpPr>
            <a:spLocks noGrp="1"/>
          </p:cNvSpPr>
          <p:nvPr>
            <p:ph type="sldNum" sz="quarter" idx="5"/>
          </p:nvPr>
        </p:nvSpPr>
        <p:spPr/>
        <p:txBody>
          <a:bodyPr/>
          <a:lstStyle/>
          <a:p>
            <a:fld id="{B2188698-E434-44BA-802E-64969758A9A1}" type="slidenum">
              <a:rPr lang="fr-BE" smtClean="0"/>
              <a:t>3</a:t>
            </a:fld>
            <a:endParaRPr lang="fr-BE"/>
          </a:p>
        </p:txBody>
      </p:sp>
    </p:spTree>
    <p:extLst>
      <p:ext uri="{BB962C8B-B14F-4D97-AF65-F5344CB8AC3E}">
        <p14:creationId xmlns:p14="http://schemas.microsoft.com/office/powerpoint/2010/main" val="4003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How do we work? (in terms of how we work…)</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Advocacy and campaign – my colleague this morning explained to you that we work in different areas – important to note that all our campaigns aims at the implementation of the UN Convention –; this is something we always use with the Commission, the Parliament and the Council – especially with MS representatives I explain that it is not about creating new obligations, but that the EU can help them to implement the obligations they already have under the Convention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Monitoring: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Human Rights Report (annual)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Alternative Report to CRPD Committee (for EU review)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mj-lt"/>
              <a:buAutoNum type="romanL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Thematic reports (AI ‘Plug and Pray’, Access to cross border healthcare for people with disabilities, Forced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sterilisation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a:p>
            <a:r>
              <a:rPr lang="en-US" dirty="0"/>
              <a:t>illustration by © </a:t>
            </a:r>
            <a:r>
              <a:rPr lang="en-US" dirty="0" err="1"/>
              <a:t>AuthoGenko</a:t>
            </a:r>
            <a:r>
              <a:rPr lang="en-US" dirty="0"/>
              <a:t> Mono, found on </a:t>
            </a:r>
            <a:r>
              <a:rPr lang="en-US" dirty="0" err="1"/>
              <a:t>Vecteezy</a:t>
            </a:r>
            <a:endParaRPr lang="en-US" dirty="0"/>
          </a:p>
          <a:p>
            <a:r>
              <a:rPr lang="en-US" dirty="0"/>
              <a:t>Link: https://www.vecteezy.com/vector-art/11468942-multitasking-woman-with-many-hands-in-a-suit-works-simultaneously-with-several-objects-concept-illustration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Multitasking woman with many hands in a suit Works simultaneously with several objects concept </a:t>
            </a:r>
          </a:p>
          <a:p>
            <a:endParaRPr lang="en-GB" dirty="0"/>
          </a:p>
        </p:txBody>
      </p:sp>
      <p:sp>
        <p:nvSpPr>
          <p:cNvPr id="4" name="Slide Number Placeholder 3"/>
          <p:cNvSpPr>
            <a:spLocks noGrp="1"/>
          </p:cNvSpPr>
          <p:nvPr>
            <p:ph type="sldNum" sz="quarter" idx="5"/>
          </p:nvPr>
        </p:nvSpPr>
        <p:spPr/>
        <p:txBody>
          <a:bodyPr/>
          <a:lstStyle/>
          <a:p>
            <a:fld id="{B2188698-E434-44BA-802E-64969758A9A1}" type="slidenum">
              <a:rPr lang="fr-BE" smtClean="0"/>
              <a:t>4</a:t>
            </a:fld>
            <a:endParaRPr lang="fr-BE"/>
          </a:p>
        </p:txBody>
      </p:sp>
    </p:spTree>
    <p:extLst>
      <p:ext uri="{BB962C8B-B14F-4D97-AF65-F5344CB8AC3E}">
        <p14:creationId xmlns:p14="http://schemas.microsoft.com/office/powerpoint/2010/main" val="386951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Equality and intersectionality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improve the rights of persons with disabilities, it is very important to work on equality and intersectionality.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2019, the EU has had a commissioner for Equality, who is in charge of the implementation of the CRPD by the EU. (photo) We work with her.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work with the Disability and Inclusion Unit.</a:t>
            </a:r>
          </a:p>
          <a:p>
            <a:pPr>
              <a:lnSpc>
                <a:spcPct val="107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also an Equality Task Force, in charge of mainstreaming equality in all the Commission (but not very transparent)- all equality issues, not only disabilities.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so, the EU adopted different equality initiatives: disability, women, anti-racism, Roma, LGBTI, refugees, and migrants. Haydn will present the one on disability- but I would say they are all important because almost all of us are intersectional. We have different layers of our personality, our experiences.</a:t>
            </a:r>
          </a:p>
          <a:p>
            <a:pPr>
              <a:lnSpc>
                <a:spcPct val="107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E.g.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60% of persons with disabilities are women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population of persons with disabilities in Roma community, in refugees and migrants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work with other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this and join forces.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advocate on specific laws: </a:t>
            </a:r>
            <a:endParaRPr lang="en-US" dirty="0"/>
          </a:p>
          <a:p>
            <a:endParaRPr lang="en-US" dirty="0"/>
          </a:p>
          <a:p>
            <a:r>
              <a:rPr lang="en-US" dirty="0"/>
              <a:t>Image: Commissioner for Equality Helena Dalli, shaking hands with EDF President, Yannis </a:t>
            </a:r>
            <a:r>
              <a:rPr lang="en-US" dirty="0" err="1"/>
              <a:t>Vardakastanis</a:t>
            </a:r>
            <a:endParaRPr lang="en-GB" dirty="0"/>
          </a:p>
        </p:txBody>
      </p:sp>
      <p:sp>
        <p:nvSpPr>
          <p:cNvPr id="4" name="Slide Number Placeholder 3"/>
          <p:cNvSpPr>
            <a:spLocks noGrp="1"/>
          </p:cNvSpPr>
          <p:nvPr>
            <p:ph type="sldNum" sz="quarter" idx="5"/>
          </p:nvPr>
        </p:nvSpPr>
        <p:spPr/>
        <p:txBody>
          <a:bodyPr/>
          <a:lstStyle/>
          <a:p>
            <a:fld id="{B2188698-E434-44BA-802E-64969758A9A1}" type="slidenum">
              <a:rPr lang="fr-BE" smtClean="0"/>
              <a:t>5</a:t>
            </a:fld>
            <a:endParaRPr lang="fr-BE"/>
          </a:p>
        </p:txBody>
      </p:sp>
    </p:spTree>
    <p:extLst>
      <p:ext uri="{BB962C8B-B14F-4D97-AF65-F5344CB8AC3E}">
        <p14:creationId xmlns:p14="http://schemas.microsoft.com/office/powerpoint/2010/main" val="395570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Equality and intersectionality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Horizontal Equal Treatment Directive (blocked)</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Standards for Equality Bodies (upcoming)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Victims’ Rights Directive (soon revised)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2188698-E434-44BA-802E-64969758A9A1}" type="slidenum">
              <a:rPr lang="fr-BE" smtClean="0"/>
              <a:t>6</a:t>
            </a:fld>
            <a:endParaRPr lang="fr-BE"/>
          </a:p>
        </p:txBody>
      </p:sp>
    </p:spTree>
    <p:extLst>
      <p:ext uri="{BB962C8B-B14F-4D97-AF65-F5344CB8AC3E}">
        <p14:creationId xmlns:p14="http://schemas.microsoft.com/office/powerpoint/2010/main" val="393522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Equality and intersectionality (for women w disabilities)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Gender</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Equality</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Strategy</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Pay</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Transparency</a:t>
            </a:r>
            <a:r>
              <a:rPr lang="fr-BE" sz="1800" dirty="0">
                <a:effectLst/>
                <a:latin typeface="Calibri" panose="020F0502020204030204" pitchFamily="34" charset="0"/>
                <a:ea typeface="Calibri" panose="020F0502020204030204" pitchFamily="34" charset="0"/>
                <a:cs typeface="Times New Roman" panose="02020603050405020304" pitchFamily="18" charset="0"/>
              </a:rPr>
              <a:t> Directive </a:t>
            </a: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Directive on combating violence against women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Recommendations</a:t>
            </a:r>
            <a:r>
              <a:rPr lang="fr-BE" sz="1800" dirty="0">
                <a:effectLst/>
                <a:latin typeface="Calibri" panose="020F0502020204030204" pitchFamily="34" charset="0"/>
                <a:ea typeface="Calibri" panose="020F0502020204030204" pitchFamily="34" charset="0"/>
                <a:cs typeface="Times New Roman" panose="02020603050405020304" pitchFamily="18" charset="0"/>
              </a:rPr>
              <a:t> on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harmful</a:t>
            </a:r>
            <a:r>
              <a:rPr lang="fr-BE" sz="1800">
                <a:effectLst/>
                <a:latin typeface="Calibri" panose="020F0502020204030204" pitchFamily="34" charset="0"/>
                <a:ea typeface="Calibri" panose="020F0502020204030204" pitchFamily="34" charset="0"/>
                <a:cs typeface="Times New Roman" panose="02020603050405020304" pitchFamily="18" charset="0"/>
              </a:rPr>
              <a:t> practices </a:t>
            </a:r>
          </a:p>
          <a:p>
            <a:endParaRPr lang="en-GB" dirty="0"/>
          </a:p>
          <a:p>
            <a:endParaRPr lang="en-GB" dirty="0"/>
          </a:p>
          <a:p>
            <a:r>
              <a:rPr lang="en-US" dirty="0"/>
              <a:t>illustration by © Orvik86, found on Dreamstime.com (ID 227707353)</a:t>
            </a:r>
            <a:r>
              <a:rPr lang="en-GB" dirty="0"/>
              <a:t>, </a:t>
            </a:r>
            <a:br>
              <a:rPr lang="en-GB" dirty="0"/>
            </a:br>
            <a:r>
              <a:rPr lang="en-GB" dirty="0"/>
              <a:t>Link: https://www.dreamstime.com/vector-illustration-theme-inclusiveness-body-positive-diversity-people-women-different-races-disabilities-trend-image227707353 </a:t>
            </a:r>
          </a:p>
        </p:txBody>
      </p:sp>
      <p:sp>
        <p:nvSpPr>
          <p:cNvPr id="4" name="Slide Number Placeholder 3"/>
          <p:cNvSpPr>
            <a:spLocks noGrp="1"/>
          </p:cNvSpPr>
          <p:nvPr>
            <p:ph type="sldNum" sz="quarter" idx="5"/>
          </p:nvPr>
        </p:nvSpPr>
        <p:spPr/>
        <p:txBody>
          <a:bodyPr/>
          <a:lstStyle/>
          <a:p>
            <a:fld id="{B2188698-E434-44BA-802E-64969758A9A1}" type="slidenum">
              <a:rPr lang="fr-BE" smtClean="0"/>
              <a:t>7</a:t>
            </a:fld>
            <a:endParaRPr lang="fr-BE"/>
          </a:p>
        </p:txBody>
      </p:sp>
    </p:spTree>
    <p:extLst>
      <p:ext uri="{BB962C8B-B14F-4D97-AF65-F5344CB8AC3E}">
        <p14:creationId xmlns:p14="http://schemas.microsoft.com/office/powerpoint/2010/main" val="60320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a:t>
            </a:r>
            <a:r>
              <a:rPr lang="en-GB" baseline="0" dirty="0" err="1"/>
              <a:t>Bruxelles</a:t>
            </a:r>
            <a:r>
              <a:rPr lang="en-GB" baseline="0" dirty="0"/>
              <a:t> 1210</a:t>
            </a:r>
          </a:p>
          <a:p>
            <a:r>
              <a:rPr lang="en-GB" baseline="0" dirty="0"/>
              <a:t>Belgium</a:t>
            </a:r>
          </a:p>
          <a:p>
            <a:r>
              <a:rPr lang="en-GB" baseline="0" dirty="0"/>
              <a:t>Twitter: @MyEdf</a:t>
            </a:r>
          </a:p>
          <a:p>
            <a:r>
              <a:rPr lang="en-GB" baseline="0" dirty="0"/>
              <a:t>Facebook: </a:t>
            </a:r>
            <a:r>
              <a:rPr lang="fr-BE" b="0" i="0" dirty="0">
                <a:solidFill>
                  <a:srgbClr val="65676B"/>
                </a:solidFill>
                <a:effectLst/>
                <a:latin typeface="Segoe UI Historic" panose="020B0502040204020203" pitchFamily="34" charset="0"/>
              </a:rPr>
              <a:t>@EuropeanDisabilityForumEDF</a:t>
            </a:r>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18211781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28-10-22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1BF83FF-F584-9371-ADAF-8D93182CDF49}"/>
              </a:ext>
            </a:extLst>
          </p:cNvPr>
          <p:cNvGrpSpPr>
            <a:grpSpLocks/>
          </p:cNvGrpSpPr>
          <p:nvPr userDrawn="1"/>
        </p:nvGrpSpPr>
        <p:grpSpPr bwMode="auto">
          <a:xfrm>
            <a:off x="597640" y="5523707"/>
            <a:ext cx="10996720" cy="1053188"/>
            <a:chOff x="1005810" y="1135233"/>
            <a:chExt cx="126111" cy="12084"/>
          </a:xfrm>
        </p:grpSpPr>
        <p:pic>
          <p:nvPicPr>
            <p:cNvPr id="9" name="Picture 8" descr="Citi Foundation logo">
              <a:extLst>
                <a:ext uri="{FF2B5EF4-FFF2-40B4-BE49-F238E27FC236}">
                  <a16:creationId xmlns:a16="http://schemas.microsoft.com/office/drawing/2014/main" id="{9E227736-D7D6-0933-496B-4D5FAB9A7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1" b="8937"/>
            <a:stretch>
              <a:fillRect/>
            </a:stretch>
          </p:blipFill>
          <p:spPr bwMode="auto">
            <a:xfrm>
              <a:off x="1102884" y="1136019"/>
              <a:ext cx="16539" cy="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EDF Logo">
              <a:extLst>
                <a:ext uri="{FF2B5EF4-FFF2-40B4-BE49-F238E27FC236}">
                  <a16:creationId xmlns:a16="http://schemas.microsoft.com/office/drawing/2014/main" id="{3282FAFC-4DA7-31FB-D4C0-9D133F3B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95" b="7095"/>
            <a:stretch>
              <a:fillRect/>
            </a:stretch>
          </p:blipFill>
          <p:spPr bwMode="auto">
            <a:xfrm>
              <a:off x="1122218" y="1135233"/>
              <a:ext cx="9703" cy="12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1" name="Picture 10" descr="Logo of Hungarian National Council of Federations of People with Disabilities">
              <a:extLst>
                <a:ext uri="{FF2B5EF4-FFF2-40B4-BE49-F238E27FC236}">
                  <a16:creationId xmlns:a16="http://schemas.microsoft.com/office/drawing/2014/main" id="{276F47E7-CF85-FB02-E46F-7CF3065EA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88" y="1137133"/>
              <a:ext cx="11105" cy="9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2" name="Picture 11" descr="Logo of Czech National Disability Council">
              <a:extLst>
                <a:ext uri="{FF2B5EF4-FFF2-40B4-BE49-F238E27FC236}">
                  <a16:creationId xmlns:a16="http://schemas.microsoft.com/office/drawing/2014/main" id="{29A0D578-B490-9A99-671B-46421E42A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345" y="1139226"/>
              <a:ext cx="23298" cy="64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3" name="Picture 12" descr="Logo of National Council of People with Disabilities in Bulgaria">
              <a:extLst>
                <a:ext uri="{FF2B5EF4-FFF2-40B4-BE49-F238E27FC236}">
                  <a16:creationId xmlns:a16="http://schemas.microsoft.com/office/drawing/2014/main" id="{CA2350BA-9647-3692-4C3D-0F4F92833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438" t="22569" r="22775" b="21976"/>
            <a:stretch>
              <a:fillRect/>
            </a:stretch>
          </p:blipFill>
          <p:spPr bwMode="auto">
            <a:xfrm>
              <a:off x="1005810" y="1136614"/>
              <a:ext cx="17302" cy="9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4" name="Picture 13" descr="Logo of Romanian National Disability Council (CNDR) ">
              <a:extLst>
                <a:ext uri="{FF2B5EF4-FFF2-40B4-BE49-F238E27FC236}">
                  <a16:creationId xmlns:a16="http://schemas.microsoft.com/office/drawing/2014/main" id="{CA221DC5-4BC6-9637-DBD0-35F2E21B1C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402" t="14354" r="15210" b="19064"/>
            <a:stretch>
              <a:fillRect/>
            </a:stretch>
          </p:blipFill>
          <p:spPr bwMode="auto">
            <a:xfrm>
              <a:off x="1069024" y="1136458"/>
              <a:ext cx="19096" cy="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descr="Logo of Slovak Disability Council (NROZP)">
              <a:extLst>
                <a:ext uri="{FF2B5EF4-FFF2-40B4-BE49-F238E27FC236}">
                  <a16:creationId xmlns:a16="http://schemas.microsoft.com/office/drawing/2014/main" id="{FE897D85-57EA-4181-B074-A13045EE63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486" t="12756" r="30162" b="12540"/>
            <a:stretch>
              <a:fillRect/>
            </a:stretch>
          </p:blipFill>
          <p:spPr bwMode="auto">
            <a:xfrm>
              <a:off x="1089698" y="1135526"/>
              <a:ext cx="12422" cy="1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28-10-22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28-10-22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28-10-22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fr-BE"/>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28-10-22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91EC6-40CE-E2F9-3F2F-A8994ED97986}"/>
              </a:ext>
            </a:extLst>
          </p:cNvPr>
          <p:cNvSpPr/>
          <p:nvPr userDrawn="1"/>
        </p:nvSpPr>
        <p:spPr>
          <a:xfrm>
            <a:off x="-108284" y="0"/>
            <a:ext cx="12871048" cy="7037408"/>
          </a:xfrm>
          <a:prstGeom prst="rect">
            <a:avLst/>
          </a:prstGeom>
          <a:solidFill>
            <a:srgbClr val="BB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DF778A42-CA78-F0EB-8E01-560641EA89A2}"/>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2D8EE87-B266-D233-7BC9-DB4D2AA5BF6B}"/>
              </a:ext>
            </a:extLst>
          </p:cNvPr>
          <p:cNvSpPr/>
          <p:nvPr userDrawn="1"/>
        </p:nvSpPr>
        <p:spPr>
          <a:xfrm>
            <a:off x="146050" y="139700"/>
            <a:ext cx="11899900" cy="6581775"/>
          </a:xfrm>
          <a:prstGeom prst="rect">
            <a:avLst/>
          </a:prstGeom>
          <a:solidFill>
            <a:srgbClr val="075884">
              <a:alpha val="0"/>
            </a:srgbClr>
          </a:solidFill>
          <a:ln w="38100" cmpd="sng">
            <a:solidFill>
              <a:srgbClr val="0758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49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28-10-22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B872FB7-52F7-47EC-87D7-765A0F918F4F}" type="datetimeFigureOut">
              <a:rPr lang="fr-BE" smtClean="0"/>
              <a:t>28-10-22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34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B872FB7-52F7-47EC-87D7-765A0F918F4F}" type="datetimeFigureOut">
              <a:rPr lang="fr-BE" smtClean="0"/>
              <a:t>28-10-22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B872FB7-52F7-47EC-87D7-765A0F918F4F}" type="datetimeFigureOut">
              <a:rPr lang="fr-BE" smtClean="0"/>
              <a:t>28-10-22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28-10-22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28-10-22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28-10-22</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182" y="729205"/>
            <a:ext cx="6834936" cy="2338086"/>
          </a:xfrm>
        </p:spPr>
        <p:txBody>
          <a:bodyPr>
            <a:noAutofit/>
          </a:bodyPr>
          <a:lstStyle/>
          <a:p>
            <a:pPr algn="l"/>
            <a:r>
              <a:rPr lang="en-US" sz="4800" dirty="0"/>
              <a:t>CRPD and </a:t>
            </a:r>
            <a:br>
              <a:rPr lang="en-US" sz="4800" dirty="0"/>
            </a:br>
            <a:r>
              <a:rPr lang="en-US" sz="4800" dirty="0"/>
              <a:t>Equality and Intersectionality</a:t>
            </a:r>
            <a:endParaRPr lang="fr-BE" sz="4800" b="1" dirty="0">
              <a:solidFill>
                <a:srgbClr val="0070C0"/>
              </a:solidFill>
            </a:endParaRPr>
          </a:p>
        </p:txBody>
      </p:sp>
      <p:sp>
        <p:nvSpPr>
          <p:cNvPr id="3" name="Subtitle 2"/>
          <p:cNvSpPr>
            <a:spLocks noGrp="1"/>
          </p:cNvSpPr>
          <p:nvPr>
            <p:ph type="subTitle" idx="1"/>
          </p:nvPr>
        </p:nvSpPr>
        <p:spPr>
          <a:xfrm>
            <a:off x="5629182" y="3357866"/>
            <a:ext cx="6581274" cy="1274292"/>
          </a:xfrm>
        </p:spPr>
        <p:txBody>
          <a:bodyPr vert="horz" lIns="91440" tIns="45720" rIns="91440" bIns="45720" rtlCol="0" anchor="t">
            <a:normAutofit/>
          </a:bodyPr>
          <a:lstStyle/>
          <a:p>
            <a:pPr algn="l"/>
            <a:r>
              <a:rPr lang="en-US" sz="2400" dirty="0"/>
              <a:t>Marine Uldry,</a:t>
            </a:r>
            <a:br>
              <a:rPr lang="en-US" sz="2400" dirty="0"/>
            </a:br>
            <a:r>
              <a:rPr lang="en-US" sz="2400" dirty="0"/>
              <a:t>EDF Senior Human Rights Officer</a:t>
            </a:r>
          </a:p>
          <a:p>
            <a:pPr algn="l"/>
            <a:r>
              <a:rPr lang="en-US" sz="2400" dirty="0"/>
              <a:t>12 October 2022</a:t>
            </a:r>
            <a:endParaRPr lang="en-GB" sz="2400" dirty="0"/>
          </a:p>
          <a:p>
            <a:pPr algn="l"/>
            <a:endParaRPr lang="en-US" sz="2400" dirty="0"/>
          </a:p>
          <a:p>
            <a:pPr algn="l"/>
            <a:endParaRPr lang="en-US" sz="2400" dirty="0"/>
          </a:p>
        </p:txBody>
      </p:sp>
      <p:pic>
        <p:nvPicPr>
          <p:cNvPr id="4" name="Picture 3" descr="Shape&#10;&#10;Description automatically generated">
            <a:extLst>
              <a:ext uri="{FF2B5EF4-FFF2-40B4-BE49-F238E27FC236}">
                <a16:creationId xmlns:a16="http://schemas.microsoft.com/office/drawing/2014/main" id="{8DBF33F6-9E92-A2BB-07F6-E13F95D9643E}"/>
              </a:ext>
            </a:extLst>
          </p:cNvPr>
          <p:cNvPicPr>
            <a:picLocks noChangeAspect="1"/>
          </p:cNvPicPr>
          <p:nvPr/>
        </p:nvPicPr>
        <p:blipFill rotWithShape="1">
          <a:blip r:embed="rId3">
            <a:extLst>
              <a:ext uri="{28A0092B-C50C-407E-A947-70E740481C1C}">
                <a14:useLocalDpi xmlns:a14="http://schemas.microsoft.com/office/drawing/2010/main" val="0"/>
              </a:ext>
            </a:extLst>
          </a:blip>
          <a:srcRect l="4498" t="11448" r="3571" b="29068"/>
          <a:stretch/>
        </p:blipFill>
        <p:spPr bwMode="auto">
          <a:xfrm>
            <a:off x="529616" y="574515"/>
            <a:ext cx="4845904" cy="4057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07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818147"/>
            <a:ext cx="11228386" cy="418583"/>
          </a:xfrm>
        </p:spPr>
        <p:txBody>
          <a:bodyPr>
            <a:noAutofit/>
          </a:bodyPr>
          <a:lstStyle/>
          <a:p>
            <a:r>
              <a:rPr lang="en-US" sz="4000" b="1" dirty="0">
                <a:solidFill>
                  <a:schemeClr val="accent1"/>
                </a:solidFill>
              </a:rPr>
              <a:t>Working on the implementation of the UN Disability Rights Convention</a:t>
            </a:r>
            <a:endParaRPr lang="en-BE" sz="40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838200" y="3753852"/>
            <a:ext cx="10515600" cy="2695073"/>
          </a:xfrm>
        </p:spPr>
        <p:txBody>
          <a:bodyPr>
            <a:normAutofit/>
          </a:bodyPr>
          <a:lstStyle/>
          <a:p>
            <a:r>
              <a:rPr lang="fr-BE" sz="3200" dirty="0"/>
              <a:t>Convention </a:t>
            </a:r>
            <a:r>
              <a:rPr lang="fr-BE" sz="3200" dirty="0" err="1"/>
              <a:t>ratified</a:t>
            </a:r>
            <a:r>
              <a:rPr lang="fr-BE" sz="3200" dirty="0"/>
              <a:t> by the European Union and all </a:t>
            </a:r>
            <a:r>
              <a:rPr lang="fr-BE" sz="3200" dirty="0" err="1"/>
              <a:t>its</a:t>
            </a:r>
            <a:r>
              <a:rPr lang="fr-BE" sz="3200" dirty="0"/>
              <a:t> </a:t>
            </a:r>
            <a:r>
              <a:rPr lang="fr-BE" sz="3200" dirty="0" err="1"/>
              <a:t>Member</a:t>
            </a:r>
            <a:r>
              <a:rPr lang="fr-BE" sz="3200" dirty="0"/>
              <a:t> States </a:t>
            </a:r>
          </a:p>
          <a:p>
            <a:r>
              <a:rPr lang="fr-BE" sz="3200" dirty="0"/>
              <a:t>The EU </a:t>
            </a:r>
            <a:r>
              <a:rPr lang="fr-BE" sz="3200" dirty="0" err="1"/>
              <a:t>needs</a:t>
            </a:r>
            <a:r>
              <a:rPr lang="fr-BE" sz="3200" dirty="0"/>
              <a:t> to </a:t>
            </a:r>
            <a:r>
              <a:rPr lang="fr-BE" sz="3200" dirty="0" err="1"/>
              <a:t>implement</a:t>
            </a:r>
            <a:r>
              <a:rPr lang="fr-BE" sz="3200" dirty="0"/>
              <a:t> </a:t>
            </a:r>
            <a:r>
              <a:rPr lang="fr-BE" sz="3200" dirty="0" err="1"/>
              <a:t>it</a:t>
            </a:r>
            <a:r>
              <a:rPr lang="fr-BE" sz="3200" dirty="0"/>
              <a:t> in </a:t>
            </a:r>
            <a:r>
              <a:rPr lang="fr-BE" sz="3200" dirty="0" err="1"/>
              <a:t>its</a:t>
            </a:r>
            <a:r>
              <a:rPr lang="fr-BE" sz="3200" dirty="0"/>
              <a:t> </a:t>
            </a:r>
            <a:r>
              <a:rPr lang="fr-BE" sz="3200" dirty="0" err="1"/>
              <a:t>laws</a:t>
            </a:r>
            <a:r>
              <a:rPr lang="fr-BE" sz="3200" dirty="0"/>
              <a:t> and </a:t>
            </a:r>
            <a:r>
              <a:rPr lang="fr-BE" sz="3200" dirty="0" err="1"/>
              <a:t>policy</a:t>
            </a:r>
            <a:r>
              <a:rPr lang="fr-BE" sz="3200" dirty="0"/>
              <a:t>, and as public administration</a:t>
            </a:r>
          </a:p>
          <a:p>
            <a:r>
              <a:rPr lang="fr-BE" sz="3200" dirty="0" err="1"/>
              <a:t>Competences</a:t>
            </a:r>
            <a:r>
              <a:rPr lang="fr-BE" sz="3200" dirty="0"/>
              <a:t> are </a:t>
            </a:r>
            <a:r>
              <a:rPr lang="fr-BE" sz="3200" dirty="0" err="1"/>
              <a:t>shared</a:t>
            </a:r>
            <a:r>
              <a:rPr lang="fr-BE" sz="3200" dirty="0"/>
              <a:t> </a:t>
            </a:r>
            <a:r>
              <a:rPr lang="fr-BE" sz="3200" dirty="0" err="1"/>
              <a:t>with</a:t>
            </a:r>
            <a:r>
              <a:rPr lang="fr-BE" sz="3200" dirty="0"/>
              <a:t> </a:t>
            </a:r>
            <a:r>
              <a:rPr lang="fr-BE" sz="3200" dirty="0" err="1"/>
              <a:t>Member</a:t>
            </a:r>
            <a:r>
              <a:rPr lang="fr-BE" sz="3200" dirty="0"/>
              <a:t> States </a:t>
            </a:r>
          </a:p>
          <a:p>
            <a:pPr marL="0" indent="0">
              <a:buNone/>
            </a:pPr>
            <a:endParaRPr lang="en-BE" sz="3200" dirty="0"/>
          </a:p>
        </p:txBody>
      </p:sp>
      <p:pic>
        <p:nvPicPr>
          <p:cNvPr id="7" name="Picture 6" descr="Logo of the United Nations Disability Rights Convention">
            <a:extLst>
              <a:ext uri="{FF2B5EF4-FFF2-40B4-BE49-F238E27FC236}">
                <a16:creationId xmlns:a16="http://schemas.microsoft.com/office/drawing/2014/main" id="{D90F53B8-20EC-56B7-BA6A-46ED88CD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9" y="1882363"/>
            <a:ext cx="5632602" cy="1663868"/>
          </a:xfrm>
          <a:prstGeom prst="rect">
            <a:avLst/>
          </a:prstGeom>
        </p:spPr>
      </p:pic>
    </p:spTree>
    <p:extLst>
      <p:ext uri="{BB962C8B-B14F-4D97-AF65-F5344CB8AC3E}">
        <p14:creationId xmlns:p14="http://schemas.microsoft.com/office/powerpoint/2010/main" val="117675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818147"/>
            <a:ext cx="11228386" cy="418583"/>
          </a:xfrm>
        </p:spPr>
        <p:txBody>
          <a:bodyPr>
            <a:noAutofit/>
          </a:bodyPr>
          <a:lstStyle/>
          <a:p>
            <a:r>
              <a:rPr lang="en-US" sz="4000" b="1" dirty="0">
                <a:solidFill>
                  <a:schemeClr val="accent1"/>
                </a:solidFill>
              </a:rPr>
              <a:t>Working on the implementation of the UN Disability Rights Convention</a:t>
            </a:r>
            <a:endParaRPr lang="en-BE" sz="40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4162097" y="2021305"/>
            <a:ext cx="7191702" cy="4379495"/>
          </a:xfrm>
        </p:spPr>
        <p:txBody>
          <a:bodyPr>
            <a:normAutofit/>
          </a:bodyPr>
          <a:lstStyle/>
          <a:p>
            <a:pPr>
              <a:buFont typeface="Wingdings" panose="05000000000000000000" pitchFamily="2" charset="2"/>
              <a:buChar char="Ø"/>
            </a:pPr>
            <a:r>
              <a:rPr lang="fr-BE" sz="3600" dirty="0"/>
              <a:t>As </a:t>
            </a:r>
            <a:r>
              <a:rPr lang="fr-BE" sz="3600" dirty="0" err="1"/>
              <a:t>umbrella</a:t>
            </a:r>
            <a:r>
              <a:rPr lang="fr-BE" sz="3600" dirty="0"/>
              <a:t> </a:t>
            </a:r>
            <a:r>
              <a:rPr lang="fr-BE" sz="3600" b="1" dirty="0" err="1"/>
              <a:t>disability</a:t>
            </a:r>
            <a:r>
              <a:rPr lang="fr-BE" sz="3600" b="1" dirty="0"/>
              <a:t> </a:t>
            </a:r>
            <a:r>
              <a:rPr lang="fr-BE" sz="3600" b="1" dirty="0" err="1"/>
              <a:t>rights</a:t>
            </a:r>
            <a:r>
              <a:rPr lang="fr-BE" sz="3600" b="1" dirty="0"/>
              <a:t> organisation</a:t>
            </a:r>
            <a:r>
              <a:rPr lang="fr-BE" sz="3600" dirty="0"/>
              <a:t>, </a:t>
            </a:r>
            <a:r>
              <a:rPr lang="fr-BE" sz="3600" dirty="0" err="1"/>
              <a:t>with</a:t>
            </a:r>
            <a:r>
              <a:rPr lang="fr-BE" sz="3600" dirty="0"/>
              <a:t> </a:t>
            </a:r>
            <a:r>
              <a:rPr lang="fr-BE" sz="3600" dirty="0" err="1"/>
              <a:t>our</a:t>
            </a:r>
            <a:r>
              <a:rPr lang="fr-BE" sz="3600" dirty="0"/>
              <a:t> European and national </a:t>
            </a:r>
            <a:r>
              <a:rPr lang="fr-BE" sz="3600" dirty="0" err="1"/>
              <a:t>members</a:t>
            </a:r>
            <a:r>
              <a:rPr lang="fr-BE" sz="3600" dirty="0"/>
              <a:t> </a:t>
            </a:r>
          </a:p>
          <a:p>
            <a:pPr marL="0" indent="0">
              <a:buNone/>
            </a:pPr>
            <a:endParaRPr lang="fr-BE" sz="3600" dirty="0"/>
          </a:p>
          <a:p>
            <a:pPr>
              <a:buFont typeface="Wingdings" panose="05000000000000000000" pitchFamily="2" charset="2"/>
              <a:buChar char="Ø"/>
            </a:pPr>
            <a:r>
              <a:rPr lang="fr-BE" sz="3600" dirty="0"/>
              <a:t>As </a:t>
            </a:r>
            <a:r>
              <a:rPr lang="fr-BE" sz="3600" dirty="0" err="1"/>
              <a:t>Member</a:t>
            </a:r>
            <a:r>
              <a:rPr lang="fr-BE" sz="3600" dirty="0"/>
              <a:t> of the </a:t>
            </a:r>
            <a:r>
              <a:rPr lang="fr-BE" sz="3600" b="1" dirty="0"/>
              <a:t>EU CRPD Monitoring Framework </a:t>
            </a:r>
          </a:p>
          <a:p>
            <a:pPr>
              <a:buFont typeface="Wingdings" panose="05000000000000000000" pitchFamily="2" charset="2"/>
              <a:buChar char="ü"/>
            </a:pPr>
            <a:endParaRPr lang="fr-BE" sz="3200" dirty="0"/>
          </a:p>
          <a:p>
            <a:pPr marL="0" indent="0">
              <a:buNone/>
            </a:pPr>
            <a:endParaRPr lang="en-BE" sz="3200" dirty="0"/>
          </a:p>
        </p:txBody>
      </p:sp>
      <p:pic>
        <p:nvPicPr>
          <p:cNvPr id="4" name="Picture 3" descr="Multitasking woman with many hands in a suit Works simultaneously with several objects concept &#10;&#10;illustration Free Vector&#10;illustration by © AuthoGenko Mono, found on Vecteezy ">
            <a:extLst>
              <a:ext uri="{FF2B5EF4-FFF2-40B4-BE49-F238E27FC236}">
                <a16:creationId xmlns:a16="http://schemas.microsoft.com/office/drawing/2014/main" id="{33A29FB2-8C46-DA21-9D52-771F8150E9F7}"/>
              </a:ext>
            </a:extLst>
          </p:cNvPr>
          <p:cNvPicPr>
            <a:picLocks noChangeAspect="1"/>
          </p:cNvPicPr>
          <p:nvPr/>
        </p:nvPicPr>
        <p:blipFill rotWithShape="1">
          <a:blip r:embed="rId3">
            <a:extLst>
              <a:ext uri="{28A0092B-C50C-407E-A947-70E740481C1C}">
                <a14:useLocalDpi xmlns:a14="http://schemas.microsoft.com/office/drawing/2010/main" val="0"/>
              </a:ext>
            </a:extLst>
          </a:blip>
          <a:srcRect l="4676" r="5587"/>
          <a:stretch/>
        </p:blipFill>
        <p:spPr>
          <a:xfrm>
            <a:off x="231494" y="2021305"/>
            <a:ext cx="4132161" cy="3453566"/>
          </a:xfrm>
          <a:prstGeom prst="rect">
            <a:avLst/>
          </a:prstGeom>
        </p:spPr>
      </p:pic>
    </p:spTree>
    <p:extLst>
      <p:ext uri="{BB962C8B-B14F-4D97-AF65-F5344CB8AC3E}">
        <p14:creationId xmlns:p14="http://schemas.microsoft.com/office/powerpoint/2010/main" val="67229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818147"/>
            <a:ext cx="11228386" cy="418583"/>
          </a:xfrm>
        </p:spPr>
        <p:txBody>
          <a:bodyPr>
            <a:noAutofit/>
          </a:bodyPr>
          <a:lstStyle/>
          <a:p>
            <a:r>
              <a:rPr lang="en-US" sz="4000" b="1" dirty="0">
                <a:solidFill>
                  <a:schemeClr val="accent1"/>
                </a:solidFill>
              </a:rPr>
              <a:t>Working on the implementation of the UN Disability Rights Convention</a:t>
            </a:r>
            <a:endParaRPr lang="en-BE" sz="40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4162097" y="2021305"/>
            <a:ext cx="7191702" cy="4379495"/>
          </a:xfrm>
        </p:spPr>
        <p:txBody>
          <a:bodyPr>
            <a:normAutofit/>
          </a:bodyPr>
          <a:lstStyle/>
          <a:p>
            <a:pPr>
              <a:buFont typeface="Wingdings" panose="05000000000000000000" pitchFamily="2" charset="2"/>
              <a:buChar char="ü"/>
            </a:pPr>
            <a:r>
              <a:rPr lang="fr-BE" sz="3200" b="1" dirty="0" err="1"/>
              <a:t>Advocating</a:t>
            </a:r>
            <a:r>
              <a:rPr lang="fr-BE" sz="3200" b="1" dirty="0"/>
              <a:t> and </a:t>
            </a:r>
            <a:r>
              <a:rPr lang="fr-BE" sz="3200" b="1" dirty="0" err="1"/>
              <a:t>campaigning</a:t>
            </a:r>
            <a:r>
              <a:rPr lang="fr-BE" sz="3200" b="1" dirty="0"/>
              <a:t> </a:t>
            </a:r>
            <a:r>
              <a:rPr lang="fr-BE" sz="3200" dirty="0"/>
              <a:t>to the European Commission, Council and </a:t>
            </a:r>
            <a:r>
              <a:rPr lang="fr-BE" sz="3200" dirty="0" err="1"/>
              <a:t>Parliament</a:t>
            </a:r>
            <a:r>
              <a:rPr lang="fr-BE" sz="3200" dirty="0"/>
              <a:t>  </a:t>
            </a:r>
          </a:p>
          <a:p>
            <a:pPr>
              <a:buFont typeface="Wingdings" panose="05000000000000000000" pitchFamily="2" charset="2"/>
              <a:buChar char="ü"/>
            </a:pPr>
            <a:r>
              <a:rPr lang="fr-BE" sz="3200" b="1" dirty="0"/>
              <a:t>Monitoring</a:t>
            </a:r>
            <a:r>
              <a:rPr lang="fr-BE" sz="3200" dirty="0"/>
              <a:t>: EDF Human Rights Reports, Alternative report to the UN </a:t>
            </a:r>
            <a:r>
              <a:rPr lang="fr-BE" sz="3200" dirty="0" err="1"/>
              <a:t>Committee</a:t>
            </a:r>
            <a:r>
              <a:rPr lang="fr-BE" sz="3200" dirty="0"/>
              <a:t>, topic </a:t>
            </a:r>
            <a:r>
              <a:rPr lang="fr-BE" sz="3200" dirty="0" err="1"/>
              <a:t>specific</a:t>
            </a:r>
            <a:r>
              <a:rPr lang="fr-BE" sz="3200" dirty="0"/>
              <a:t> reports, etc. </a:t>
            </a:r>
          </a:p>
          <a:p>
            <a:pPr>
              <a:buFont typeface="Wingdings" panose="05000000000000000000" pitchFamily="2" charset="2"/>
              <a:buChar char="ü"/>
            </a:pPr>
            <a:endParaRPr lang="fr-BE" sz="3200" dirty="0"/>
          </a:p>
          <a:p>
            <a:pPr marL="0" indent="0">
              <a:buNone/>
            </a:pPr>
            <a:endParaRPr lang="en-BE" sz="3200" dirty="0"/>
          </a:p>
        </p:txBody>
      </p:sp>
      <p:pic>
        <p:nvPicPr>
          <p:cNvPr id="5" name="Picture 4" descr="Multitasking woman with many hands in a suit Works simultaneously with several objects concept &#10;&#10;illustration Free Vector&#10;illustration by © AuthoGenko Mono, found on Vecteezy ">
            <a:extLst>
              <a:ext uri="{FF2B5EF4-FFF2-40B4-BE49-F238E27FC236}">
                <a16:creationId xmlns:a16="http://schemas.microsoft.com/office/drawing/2014/main" id="{618A7277-45D2-B025-BAA8-B73567BAEC5D}"/>
              </a:ext>
            </a:extLst>
          </p:cNvPr>
          <p:cNvPicPr>
            <a:picLocks noChangeAspect="1"/>
          </p:cNvPicPr>
          <p:nvPr/>
        </p:nvPicPr>
        <p:blipFill rotWithShape="1">
          <a:blip r:embed="rId3">
            <a:extLst>
              <a:ext uri="{28A0092B-C50C-407E-A947-70E740481C1C}">
                <a14:useLocalDpi xmlns:a14="http://schemas.microsoft.com/office/drawing/2010/main" val="0"/>
              </a:ext>
            </a:extLst>
          </a:blip>
          <a:srcRect l="4676" r="5587"/>
          <a:stretch/>
        </p:blipFill>
        <p:spPr>
          <a:xfrm>
            <a:off x="231494" y="2021305"/>
            <a:ext cx="4132161" cy="3453566"/>
          </a:xfrm>
          <a:prstGeom prst="rect">
            <a:avLst/>
          </a:prstGeom>
        </p:spPr>
      </p:pic>
    </p:spTree>
    <p:extLst>
      <p:ext uri="{BB962C8B-B14F-4D97-AF65-F5344CB8AC3E}">
        <p14:creationId xmlns:p14="http://schemas.microsoft.com/office/powerpoint/2010/main" val="63010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659684"/>
            <a:ext cx="11228386" cy="504857"/>
          </a:xfrm>
        </p:spPr>
        <p:txBody>
          <a:bodyPr>
            <a:noAutofit/>
          </a:bodyPr>
          <a:lstStyle/>
          <a:p>
            <a:pPr algn="l"/>
            <a:r>
              <a:rPr lang="en-US" sz="4800" dirty="0">
                <a:solidFill>
                  <a:schemeClr val="accent1"/>
                </a:solidFill>
              </a:rPr>
              <a:t>Equality and Intersectionality </a:t>
            </a:r>
            <a:r>
              <a:rPr lang="en-US" sz="4800" b="1" dirty="0">
                <a:solidFill>
                  <a:schemeClr val="accent1"/>
                </a:solidFill>
              </a:rPr>
              <a:t> </a:t>
            </a:r>
            <a:endParaRPr lang="en-BE" sz="48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5133474" y="1705709"/>
            <a:ext cx="6705600" cy="4273263"/>
          </a:xfrm>
        </p:spPr>
        <p:txBody>
          <a:bodyPr>
            <a:normAutofit fontScale="92500"/>
          </a:bodyPr>
          <a:lstStyle/>
          <a:p>
            <a:pPr>
              <a:spcAft>
                <a:spcPts val="1200"/>
              </a:spcAft>
            </a:pPr>
            <a:r>
              <a:rPr lang="fr-BE" sz="3600" dirty="0" err="1"/>
              <a:t>Commissioner</a:t>
            </a:r>
            <a:r>
              <a:rPr lang="fr-BE" sz="3600" dirty="0"/>
              <a:t> for Equality</a:t>
            </a:r>
          </a:p>
          <a:p>
            <a:pPr>
              <a:spcAft>
                <a:spcPts val="1200"/>
              </a:spcAft>
            </a:pPr>
            <a:r>
              <a:rPr lang="fr-BE" sz="3600" dirty="0"/>
              <a:t>Disability and Inclusion Unit  </a:t>
            </a:r>
          </a:p>
          <a:p>
            <a:pPr>
              <a:spcAft>
                <a:spcPts val="1200"/>
              </a:spcAft>
            </a:pPr>
            <a:r>
              <a:rPr lang="fr-BE" sz="3600" dirty="0"/>
              <a:t>Equality </a:t>
            </a:r>
            <a:r>
              <a:rPr lang="fr-BE" sz="3600" dirty="0" err="1"/>
              <a:t>Task</a:t>
            </a:r>
            <a:r>
              <a:rPr lang="fr-BE" sz="3600" dirty="0"/>
              <a:t> Force </a:t>
            </a:r>
          </a:p>
          <a:p>
            <a:pPr>
              <a:spcAft>
                <a:spcPts val="1200"/>
              </a:spcAft>
            </a:pPr>
            <a:r>
              <a:rPr lang="fr-BE" sz="3600" dirty="0"/>
              <a:t>Equality and </a:t>
            </a:r>
            <a:r>
              <a:rPr lang="fr-BE" sz="3600" dirty="0" err="1"/>
              <a:t>intersectionality</a:t>
            </a:r>
            <a:r>
              <a:rPr lang="fr-BE" sz="3600" dirty="0"/>
              <a:t> initiatives: </a:t>
            </a:r>
            <a:r>
              <a:rPr lang="fr-BE" sz="3600" dirty="0" err="1"/>
              <a:t>disability</a:t>
            </a:r>
            <a:r>
              <a:rPr lang="fr-BE" sz="3600" dirty="0"/>
              <a:t>, </a:t>
            </a:r>
            <a:r>
              <a:rPr lang="fr-BE" sz="3600" dirty="0" err="1"/>
              <a:t>women</a:t>
            </a:r>
            <a:r>
              <a:rPr lang="fr-BE" sz="3600" dirty="0"/>
              <a:t>, anti-</a:t>
            </a:r>
            <a:r>
              <a:rPr lang="fr-BE" sz="3600" dirty="0" err="1"/>
              <a:t>racism</a:t>
            </a:r>
            <a:r>
              <a:rPr lang="fr-BE" sz="3600" dirty="0"/>
              <a:t>, Roma, LGBTI, </a:t>
            </a:r>
            <a:r>
              <a:rPr lang="fr-BE" sz="3600" dirty="0" err="1"/>
              <a:t>refugees</a:t>
            </a:r>
            <a:r>
              <a:rPr lang="fr-BE" sz="3600" dirty="0"/>
              <a:t> and migrants  </a:t>
            </a:r>
          </a:p>
        </p:txBody>
      </p:sp>
      <p:pic>
        <p:nvPicPr>
          <p:cNvPr id="6" name="Picture 5" descr="Commissioner for Equality Helena Dalli, shaking hands with EDF President, Yannis Vardakastanis&#10;">
            <a:extLst>
              <a:ext uri="{FF2B5EF4-FFF2-40B4-BE49-F238E27FC236}">
                <a16:creationId xmlns:a16="http://schemas.microsoft.com/office/drawing/2014/main" id="{4EA2F0DC-9250-7461-F6AB-012A148D0955}"/>
              </a:ext>
            </a:extLst>
          </p:cNvPr>
          <p:cNvPicPr>
            <a:picLocks noChangeAspect="1"/>
          </p:cNvPicPr>
          <p:nvPr/>
        </p:nvPicPr>
        <p:blipFill rotWithShape="1">
          <a:blip r:embed="rId3">
            <a:extLst>
              <a:ext uri="{28A0092B-C50C-407E-A947-70E740481C1C}">
                <a14:useLocalDpi xmlns:a14="http://schemas.microsoft.com/office/drawing/2010/main" val="0"/>
              </a:ext>
            </a:extLst>
          </a:blip>
          <a:srcRect l="20981" t="5057" r="20421"/>
          <a:stretch/>
        </p:blipFill>
        <p:spPr>
          <a:xfrm>
            <a:off x="610688" y="1486368"/>
            <a:ext cx="4369675" cy="4711947"/>
          </a:xfrm>
          <a:prstGeom prst="rect">
            <a:avLst/>
          </a:prstGeom>
        </p:spPr>
      </p:pic>
    </p:spTree>
    <p:extLst>
      <p:ext uri="{BB962C8B-B14F-4D97-AF65-F5344CB8AC3E}">
        <p14:creationId xmlns:p14="http://schemas.microsoft.com/office/powerpoint/2010/main" val="11441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659684"/>
            <a:ext cx="11228386" cy="504857"/>
          </a:xfrm>
        </p:spPr>
        <p:txBody>
          <a:bodyPr>
            <a:noAutofit/>
          </a:bodyPr>
          <a:lstStyle/>
          <a:p>
            <a:pPr algn="l"/>
            <a:r>
              <a:rPr lang="en-US" sz="4800" dirty="0">
                <a:solidFill>
                  <a:schemeClr val="accent1"/>
                </a:solidFill>
              </a:rPr>
              <a:t>Equality and Intersectionality </a:t>
            </a:r>
            <a:r>
              <a:rPr lang="en-US" sz="4800" b="1" dirty="0">
                <a:solidFill>
                  <a:schemeClr val="accent1"/>
                </a:solidFill>
              </a:rPr>
              <a:t> </a:t>
            </a:r>
            <a:endParaRPr lang="en-BE" sz="48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610688" y="1768771"/>
            <a:ext cx="11581312" cy="5089229"/>
          </a:xfrm>
        </p:spPr>
        <p:txBody>
          <a:bodyPr>
            <a:normAutofit/>
          </a:bodyPr>
          <a:lstStyle/>
          <a:p>
            <a:pPr>
              <a:spcAft>
                <a:spcPts val="1200"/>
              </a:spcAft>
            </a:pPr>
            <a:r>
              <a:rPr lang="fr-BE" sz="3600" dirty="0"/>
              <a:t>Horizontal </a:t>
            </a:r>
            <a:r>
              <a:rPr lang="fr-BE" sz="3600" dirty="0" err="1"/>
              <a:t>Equal</a:t>
            </a:r>
            <a:r>
              <a:rPr lang="fr-BE" sz="3600" dirty="0"/>
              <a:t> </a:t>
            </a:r>
            <a:r>
              <a:rPr lang="fr-BE" sz="3600" dirty="0" err="1"/>
              <a:t>Treatment</a:t>
            </a:r>
            <a:r>
              <a:rPr lang="fr-BE" sz="3600" dirty="0"/>
              <a:t> Directive (</a:t>
            </a:r>
            <a:r>
              <a:rPr lang="fr-BE" sz="3600" dirty="0" err="1"/>
              <a:t>blocked</a:t>
            </a:r>
            <a:r>
              <a:rPr lang="fr-BE" sz="3600" dirty="0"/>
              <a:t>)</a:t>
            </a:r>
          </a:p>
          <a:p>
            <a:pPr>
              <a:spcAft>
                <a:spcPts val="1200"/>
              </a:spcAft>
            </a:pPr>
            <a:r>
              <a:rPr lang="fr-BE" sz="3600" dirty="0"/>
              <a:t>Standards for Equality Bodies (</a:t>
            </a:r>
            <a:r>
              <a:rPr lang="fr-BE" sz="3600" dirty="0" err="1"/>
              <a:t>upcoming</a:t>
            </a:r>
            <a:r>
              <a:rPr lang="fr-BE" sz="3600" dirty="0"/>
              <a:t>) </a:t>
            </a:r>
          </a:p>
          <a:p>
            <a:pPr>
              <a:spcAft>
                <a:spcPts val="1200"/>
              </a:spcAft>
            </a:pPr>
            <a:r>
              <a:rPr lang="fr-BE" sz="3600" dirty="0" err="1"/>
              <a:t>Victims</a:t>
            </a:r>
            <a:r>
              <a:rPr lang="fr-BE" sz="3600" dirty="0"/>
              <a:t>’ Rights Directive (</a:t>
            </a:r>
            <a:r>
              <a:rPr lang="fr-BE" sz="3600" dirty="0" err="1"/>
              <a:t>soon</a:t>
            </a:r>
            <a:r>
              <a:rPr lang="fr-BE" sz="3600" dirty="0"/>
              <a:t> </a:t>
            </a:r>
            <a:r>
              <a:rPr lang="fr-BE" sz="3600" dirty="0" err="1"/>
              <a:t>revised</a:t>
            </a:r>
            <a:r>
              <a:rPr lang="fr-BE" sz="3600" dirty="0"/>
              <a:t>) </a:t>
            </a:r>
          </a:p>
          <a:p>
            <a:pPr marL="0" indent="0">
              <a:spcAft>
                <a:spcPts val="1200"/>
              </a:spcAft>
              <a:buNone/>
            </a:pPr>
            <a:endParaRPr lang="fr-BE" sz="3600" dirty="0"/>
          </a:p>
          <a:p>
            <a:pPr>
              <a:spcAft>
                <a:spcPts val="1200"/>
              </a:spcAft>
            </a:pPr>
            <a:endParaRPr lang="fr-BE" sz="3600" dirty="0"/>
          </a:p>
        </p:txBody>
      </p:sp>
    </p:spTree>
    <p:extLst>
      <p:ext uri="{BB962C8B-B14F-4D97-AF65-F5344CB8AC3E}">
        <p14:creationId xmlns:p14="http://schemas.microsoft.com/office/powerpoint/2010/main" val="293725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FE04-A0CC-46AB-8ED8-16B9E4BF1CF3}"/>
              </a:ext>
            </a:extLst>
          </p:cNvPr>
          <p:cNvSpPr>
            <a:spLocks noGrp="1"/>
          </p:cNvSpPr>
          <p:nvPr>
            <p:ph type="title"/>
          </p:nvPr>
        </p:nvSpPr>
        <p:spPr>
          <a:xfrm>
            <a:off x="610688" y="659684"/>
            <a:ext cx="11228386" cy="504857"/>
          </a:xfrm>
        </p:spPr>
        <p:txBody>
          <a:bodyPr>
            <a:noAutofit/>
          </a:bodyPr>
          <a:lstStyle/>
          <a:p>
            <a:pPr algn="l"/>
            <a:r>
              <a:rPr lang="en-US" sz="4800" dirty="0">
                <a:solidFill>
                  <a:schemeClr val="accent1"/>
                </a:solidFill>
              </a:rPr>
              <a:t>Equality and Intersectionality </a:t>
            </a:r>
            <a:r>
              <a:rPr lang="en-US" sz="4800" b="1" dirty="0">
                <a:solidFill>
                  <a:schemeClr val="accent1"/>
                </a:solidFill>
              </a:rPr>
              <a:t> </a:t>
            </a:r>
            <a:endParaRPr lang="en-BE" sz="4800" b="1" dirty="0">
              <a:solidFill>
                <a:schemeClr val="accent1"/>
              </a:solidFill>
            </a:endParaRPr>
          </a:p>
        </p:txBody>
      </p:sp>
      <p:sp>
        <p:nvSpPr>
          <p:cNvPr id="3" name="Text Placeholder 2">
            <a:extLst>
              <a:ext uri="{FF2B5EF4-FFF2-40B4-BE49-F238E27FC236}">
                <a16:creationId xmlns:a16="http://schemas.microsoft.com/office/drawing/2014/main" id="{99CC1798-9678-4898-A87D-2D0E9D5BCBD4}"/>
              </a:ext>
            </a:extLst>
          </p:cNvPr>
          <p:cNvSpPr>
            <a:spLocks noGrp="1"/>
          </p:cNvSpPr>
          <p:nvPr>
            <p:ph idx="1"/>
          </p:nvPr>
        </p:nvSpPr>
        <p:spPr>
          <a:xfrm>
            <a:off x="610688" y="1768771"/>
            <a:ext cx="11581312" cy="5089229"/>
          </a:xfrm>
        </p:spPr>
        <p:txBody>
          <a:bodyPr>
            <a:normAutofit/>
          </a:bodyPr>
          <a:lstStyle/>
          <a:p>
            <a:pPr>
              <a:spcAft>
                <a:spcPts val="1200"/>
              </a:spcAft>
            </a:pPr>
            <a:r>
              <a:rPr lang="fr-BE" sz="3600" dirty="0"/>
              <a:t>Gender Equality </a:t>
            </a:r>
            <a:r>
              <a:rPr lang="fr-BE" sz="3600" dirty="0" err="1"/>
              <a:t>Strategy</a:t>
            </a:r>
            <a:r>
              <a:rPr lang="fr-BE" sz="3600" dirty="0"/>
              <a:t> </a:t>
            </a:r>
          </a:p>
          <a:p>
            <a:pPr>
              <a:spcAft>
                <a:spcPts val="1200"/>
              </a:spcAft>
            </a:pPr>
            <a:r>
              <a:rPr lang="fr-BE" sz="3600" dirty="0" err="1"/>
              <a:t>Pay</a:t>
            </a:r>
            <a:r>
              <a:rPr lang="fr-BE" sz="3600" dirty="0"/>
              <a:t> </a:t>
            </a:r>
            <a:r>
              <a:rPr lang="fr-BE" sz="3600" dirty="0" err="1"/>
              <a:t>Transparency</a:t>
            </a:r>
            <a:r>
              <a:rPr lang="fr-BE" sz="3600" dirty="0"/>
              <a:t> Directive </a:t>
            </a:r>
          </a:p>
          <a:p>
            <a:pPr>
              <a:spcAft>
                <a:spcPts val="1200"/>
              </a:spcAft>
            </a:pPr>
            <a:r>
              <a:rPr lang="fr-BE" sz="3600" dirty="0"/>
              <a:t>Directive on </a:t>
            </a:r>
            <a:r>
              <a:rPr lang="fr-BE" sz="3600" dirty="0" err="1"/>
              <a:t>combating</a:t>
            </a:r>
            <a:r>
              <a:rPr lang="fr-BE" sz="3600" dirty="0"/>
              <a:t> violence </a:t>
            </a:r>
            <a:r>
              <a:rPr lang="fr-BE" sz="3600" dirty="0" err="1"/>
              <a:t>against</a:t>
            </a:r>
            <a:r>
              <a:rPr lang="fr-BE" sz="3600" dirty="0"/>
              <a:t> </a:t>
            </a:r>
            <a:r>
              <a:rPr lang="fr-BE" sz="3600" dirty="0" err="1"/>
              <a:t>women</a:t>
            </a:r>
            <a:r>
              <a:rPr lang="fr-BE" sz="3600" dirty="0"/>
              <a:t> </a:t>
            </a:r>
          </a:p>
          <a:p>
            <a:pPr>
              <a:spcAft>
                <a:spcPts val="1200"/>
              </a:spcAft>
            </a:pPr>
            <a:r>
              <a:rPr lang="fr-BE" sz="3600" dirty="0" err="1"/>
              <a:t>Recommendations</a:t>
            </a:r>
            <a:r>
              <a:rPr lang="fr-BE" sz="3600" dirty="0"/>
              <a:t> on </a:t>
            </a:r>
            <a:r>
              <a:rPr lang="fr-BE" sz="3600" dirty="0" err="1"/>
              <a:t>harmful</a:t>
            </a:r>
            <a:r>
              <a:rPr lang="fr-BE" sz="3600" dirty="0"/>
              <a:t>               practices </a:t>
            </a:r>
          </a:p>
        </p:txBody>
      </p:sp>
      <p:pic>
        <p:nvPicPr>
          <p:cNvPr id="5" name="Picture 4" descr="Vector illustration on the theme of inclusiveness, body positive. diversity of people. women of different races, women with disabilities. trend illustration in flat style&#10;&#10;&#10;illustration by © Orvik86, found on Dreamstime.com (ID 227707353)">
            <a:extLst>
              <a:ext uri="{FF2B5EF4-FFF2-40B4-BE49-F238E27FC236}">
                <a16:creationId xmlns:a16="http://schemas.microsoft.com/office/drawing/2014/main" id="{D913D089-2051-1859-2E6C-D54B68F49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507" y="4177861"/>
            <a:ext cx="4043567" cy="2239125"/>
          </a:xfrm>
          <a:prstGeom prst="rect">
            <a:avLst/>
          </a:prstGeom>
        </p:spPr>
      </p:pic>
    </p:spTree>
    <p:extLst>
      <p:ext uri="{BB962C8B-B14F-4D97-AF65-F5344CB8AC3E}">
        <p14:creationId xmlns:p14="http://schemas.microsoft.com/office/powerpoint/2010/main" val="370914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Thank you for your attention</a:t>
            </a:r>
          </a:p>
        </p:txBody>
      </p:sp>
      <p:sp>
        <p:nvSpPr>
          <p:cNvPr id="10" name="Content Placeholder 9"/>
          <p:cNvSpPr>
            <a:spLocks noGrp="1"/>
          </p:cNvSpPr>
          <p:nvPr>
            <p:ph sz="half" idx="1"/>
          </p:nvPr>
        </p:nvSpPr>
        <p:spPr>
          <a:xfrm>
            <a:off x="838199" y="1825625"/>
            <a:ext cx="7803995" cy="4351338"/>
          </a:xfrm>
        </p:spPr>
        <p:txBody>
          <a:bodyPr>
            <a:normAutofit/>
          </a:bodyPr>
          <a:lstStyle/>
          <a:p>
            <a:pPr marL="0" indent="0">
              <a:buNone/>
            </a:pPr>
            <a:r>
              <a:rPr lang="en-GB"/>
              <a:t>The European Disability Forum</a:t>
            </a:r>
          </a:p>
          <a:p>
            <a:pPr marL="0" indent="0">
              <a:buNone/>
            </a:pPr>
            <a:r>
              <a:rPr lang="en-GB">
                <a:hlinkClick r:id="rId3"/>
              </a:rPr>
              <a:t>www.edf-feph.org</a:t>
            </a:r>
            <a:r>
              <a:rPr lang="en-GB"/>
              <a:t> </a:t>
            </a:r>
          </a:p>
          <a:p>
            <a:pPr marL="0" indent="0">
              <a:buNone/>
            </a:pPr>
            <a:endParaRPr lang="en-GB"/>
          </a:p>
          <a:p>
            <a:pPr marL="0" indent="0">
              <a:buNone/>
            </a:pPr>
            <a:r>
              <a:rPr lang="en-GB" dirty="0"/>
              <a:t>Avenue des Arts 7-8,</a:t>
            </a:r>
            <a:br>
              <a:rPr lang="en-GB"/>
            </a:br>
            <a:r>
              <a:rPr lang="en-GB" dirty="0" err="1"/>
              <a:t>Bruxelles</a:t>
            </a:r>
            <a:r>
              <a:rPr lang="en-GB" dirty="0"/>
              <a:t> 1210,</a:t>
            </a:r>
            <a:br>
              <a:rPr lang="en-GB"/>
            </a:br>
            <a:r>
              <a:rPr lang="en-GB" dirty="0"/>
              <a:t>Belgium</a:t>
            </a:r>
          </a:p>
          <a:p>
            <a:pPr marL="0" indent="0">
              <a:buNone/>
            </a:pPr>
            <a:endParaRPr lang="en-GB"/>
          </a:p>
          <a:p>
            <a:pPr marL="0" indent="0">
              <a:buNone/>
            </a:pPr>
            <a:r>
              <a:rPr lang="en-GB" dirty="0"/>
              <a:t>Twitter: @MyEDF</a:t>
            </a:r>
            <a:endParaRPr lang="en-GB"/>
          </a:p>
          <a:p>
            <a:pPr marL="0" indent="0">
              <a:buNone/>
            </a:pPr>
            <a:r>
              <a:rPr lang="en-GB" dirty="0"/>
              <a:t>Facebook: @EuropeanDisabilityForumEDF</a:t>
            </a:r>
          </a:p>
          <a:p>
            <a:pPr marL="0" indent="0">
              <a:buNone/>
            </a:pPr>
            <a:endParaRPr lang="en-GB"/>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29537" y="2048427"/>
            <a:ext cx="2798095" cy="3096117"/>
          </a:xfrm>
          <a:prstGeom prst="rect">
            <a:avLst/>
          </a:prstGeom>
        </p:spPr>
      </p:pic>
    </p:spTree>
    <p:extLst>
      <p:ext uri="{BB962C8B-B14F-4D97-AF65-F5344CB8AC3E}">
        <p14:creationId xmlns:p14="http://schemas.microsoft.com/office/powerpoint/2010/main" val="1143106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0fe2a510-a2c2-4b20-ace0-d2dc9aae6186" xsi:nil="true"/>
    <lcf76f155ced4ddcb4097134ff3c332f xmlns="0fe2a510-a2c2-4b20-ace0-d2dc9aae6186">
      <Terms xmlns="http://schemas.microsoft.com/office/infopath/2007/PartnerControls"/>
    </lcf76f155ced4ddcb4097134ff3c332f>
    <Person xmlns="0fe2a510-a2c2-4b20-ace0-d2dc9aae6186" xsi:nil="true"/>
    <TaxCatchAll xmlns="ac37fd43-1c6c-4dd3-9001-a3de47387395" xsi:nil="true"/>
    <Date xmlns="0fe2a510-a2c2-4b20-ace0-d2dc9aae61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19" ma:contentTypeDescription="Create a new document." ma:contentTypeScope="" ma:versionID="dd01632593160703ce5ebbc1322de0fb">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6e8682db00cf36735f9879241837d5fa"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61AB6-6F27-439C-B2DA-C40DE65D55DB}">
  <ds:schemaRefs>
    <ds:schemaRef ds:uri="http://schemas.microsoft.com/sharepoint/v3/contenttype/forms"/>
  </ds:schemaRefs>
</ds:datastoreItem>
</file>

<file path=customXml/itemProps2.xml><?xml version="1.0" encoding="utf-8"?>
<ds:datastoreItem xmlns:ds="http://schemas.openxmlformats.org/officeDocument/2006/customXml" ds:itemID="{51B648E4-5D80-41E5-95D6-173C7436113A}">
  <ds:schemaRefs>
    <ds:schemaRef ds:uri="http://schemas.microsoft.com/office/2006/metadata/properties"/>
    <ds:schemaRef ds:uri="http://schemas.microsoft.com/office/infopath/2007/PartnerControls"/>
    <ds:schemaRef ds:uri="0fe2a510-a2c2-4b20-ace0-d2dc9aae6186"/>
    <ds:schemaRef ds:uri="ac37fd43-1c6c-4dd3-9001-a3de47387395"/>
  </ds:schemaRefs>
</ds:datastoreItem>
</file>

<file path=customXml/itemProps3.xml><?xml version="1.0" encoding="utf-8"?>
<ds:datastoreItem xmlns:ds="http://schemas.openxmlformats.org/officeDocument/2006/customXml" ds:itemID="{BB30C404-8ED2-4DEA-8F46-045A669FB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2a510-a2c2-4b20-ace0-d2dc9aae6186"/>
    <ds:schemaRef ds:uri="ac37fd43-1c6c-4dd3-9001-a3de47387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TotalTime>
  <Words>1041</Words>
  <Application>Microsoft Office PowerPoint</Application>
  <PresentationFormat>Widescreen</PresentationFormat>
  <Paragraphs>112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Courier New</vt:lpstr>
      <vt:lpstr>Segoe UI Historic</vt:lpstr>
      <vt:lpstr>Verdana</vt:lpstr>
      <vt:lpstr>Wingdings</vt:lpstr>
      <vt:lpstr>Office Theme</vt:lpstr>
      <vt:lpstr>CRPD and  Equality and Intersectionality</vt:lpstr>
      <vt:lpstr>Working on the implementation of the UN Disability Rights Convention</vt:lpstr>
      <vt:lpstr>Working on the implementation of the UN Disability Rights Convention</vt:lpstr>
      <vt:lpstr>Working on the implementation of the UN Disability Rights Convention</vt:lpstr>
      <vt:lpstr>Equality and Intersectionality  </vt:lpstr>
      <vt:lpstr>Equality and Intersectionality  </vt:lpstr>
      <vt:lpstr>Equality and Intersectionality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EDF</dc:creator>
  <cp:lastModifiedBy>Vanessa James</cp:lastModifiedBy>
  <cp:revision>71</cp:revision>
  <dcterms:created xsi:type="dcterms:W3CDTF">2019-03-25T10:17:14Z</dcterms:created>
  <dcterms:modified xsi:type="dcterms:W3CDTF">2022-10-28T15:14:46Z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0x010100E63139957FA64942B449677A35AF2335</vt:lpwstr>
  </property>
  <property fmtid="{D5CDD505-2E9C-101B-9397-08002B2CF9AE}" pid="3" name="MediaServiceImageTags">
    <vt:lpwstr/>
  </property>
</Properties>
</file>