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5"/>
  </p:notesMasterIdLst>
  <p:sldIdLst>
    <p:sldId id="256" r:id="rId2"/>
    <p:sldId id="284" r:id="rId3"/>
    <p:sldId id="287" r:id="rId4"/>
    <p:sldId id="294" r:id="rId5"/>
    <p:sldId id="289" r:id="rId6"/>
    <p:sldId id="291" r:id="rId7"/>
    <p:sldId id="285" r:id="rId8"/>
    <p:sldId id="267" r:id="rId9"/>
    <p:sldId id="278" r:id="rId10"/>
    <p:sldId id="273" r:id="rId11"/>
    <p:sldId id="272" r:id="rId12"/>
    <p:sldId id="277" r:id="rId13"/>
    <p:sldId id="279" r:id="rId14"/>
    <p:sldId id="286" r:id="rId15"/>
    <p:sldId id="280" r:id="rId16"/>
    <p:sldId id="281" r:id="rId17"/>
    <p:sldId id="282" r:id="rId18"/>
    <p:sldId id="271" r:id="rId19"/>
    <p:sldId id="276" r:id="rId20"/>
    <p:sldId id="290" r:id="rId21"/>
    <p:sldId id="283" r:id="rId22"/>
    <p:sldId id="295" r:id="rId23"/>
    <p:sldId id="270" r:id="rId24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BDCE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77704" autoAdjust="0"/>
  </p:normalViewPr>
  <p:slideViewPr>
    <p:cSldViewPr snapToGrid="0">
      <p:cViewPr varScale="1">
        <p:scale>
          <a:sx n="65" d="100"/>
          <a:sy n="65" d="100"/>
        </p:scale>
        <p:origin x="1358" y="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7CB6C69-F9C8-476A-A22F-04F238FB09DF}" type="datetimeFigureOut">
              <a:rPr lang="en-GB" smtClean="0"/>
              <a:t>10/10/2022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C3637DA-ECFF-4E30-8019-BCDA5E2DDEE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284111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3637DA-ECFF-4E30-8019-BCDA5E2DDEE1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1077417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3637DA-ECFF-4E30-8019-BCDA5E2DDEE1}" type="slidenum">
              <a:rPr lang="en-GB" smtClean="0"/>
              <a:t>23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2117815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  <a:p>
            <a:endParaRPr lang="pl-P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C3637DA-ECFF-4E30-8019-BCDA5E2DDEE1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6859743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C3637DA-ECFF-4E30-8019-BCDA5E2DDEE1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5067011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3637DA-ECFF-4E30-8019-BCDA5E2DDEE1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9491836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C3637DA-ECFF-4E30-8019-BCDA5E2DDEE1}" type="slidenum">
              <a:rPr lang="en-GB" smtClean="0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6467184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C3637DA-ECFF-4E30-8019-BCDA5E2DDEE1}" type="slidenum">
              <a:rPr lang="en-GB" smtClean="0"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2715917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C3637DA-ECFF-4E30-8019-BCDA5E2DDEE1}" type="slidenum">
              <a:rPr lang="en-GB" smtClean="0"/>
              <a:t>15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5018463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l-PL" dirty="0"/>
              <a:t>Examples of concept notes available in Fundraising subfolder on the website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C3637DA-ECFF-4E30-8019-BCDA5E2DDEE1}" type="slidenum">
              <a:rPr lang="en-GB" smtClean="0"/>
              <a:t>18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5917802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C3637DA-ECFF-4E30-8019-BCDA5E2DDEE1}" type="slidenum">
              <a:rPr lang="en-GB" smtClean="0"/>
              <a:t>19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041615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 b="1">
                <a:solidFill>
                  <a:srgbClr val="0070C0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fr-BE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2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fr-BE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72FB7-52F7-47EC-87D7-765A0F918F4F}" type="datetimeFigureOut">
              <a:rPr lang="fr-BE" smtClean="0"/>
              <a:t>10-10-22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C06037-44A0-42BA-8800-9704F8DAAE06}" type="slidenum">
              <a:rPr lang="fr-BE" smtClean="0"/>
              <a:t>‹#›</a:t>
            </a:fld>
            <a:endParaRPr lang="fr-BE"/>
          </a:p>
        </p:txBody>
      </p:sp>
      <p:sp>
        <p:nvSpPr>
          <p:cNvPr id="7" name="Rectangle 6"/>
          <p:cNvSpPr/>
          <p:nvPr userDrawn="1"/>
        </p:nvSpPr>
        <p:spPr>
          <a:xfrm>
            <a:off x="146050" y="139700"/>
            <a:ext cx="11899900" cy="6581775"/>
          </a:xfrm>
          <a:prstGeom prst="rect">
            <a:avLst/>
          </a:prstGeom>
          <a:solidFill>
            <a:schemeClr val="accent1">
              <a:alpha val="0"/>
            </a:schemeClr>
          </a:solidFill>
          <a:ln w="38100" cmpd="sng">
            <a:solidFill>
              <a:srgbClr val="00B0F0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252826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B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>
            <a:normAutofit/>
          </a:bodyPr>
          <a:lstStyle>
            <a:lvl1pPr>
              <a:defRPr sz="2800"/>
            </a:lvl1pPr>
            <a:lvl2pPr>
              <a:defRPr sz="2800"/>
            </a:lvl2pPr>
            <a:lvl3pPr>
              <a:defRPr sz="2800"/>
            </a:lvl3pPr>
            <a:lvl4pPr>
              <a:defRPr sz="2800"/>
            </a:lvl4pPr>
            <a:lvl5pPr>
              <a:defRPr sz="2800"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r-BE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72FB7-52F7-47EC-87D7-765A0F918F4F}" type="datetimeFigureOut">
              <a:rPr lang="fr-BE" smtClean="0"/>
              <a:t>10-10-22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C06037-44A0-42BA-8800-9704F8DAAE06}" type="slidenum">
              <a:rPr lang="fr-BE" smtClean="0"/>
              <a:t>‹#›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7347938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r-B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>
            <a:normAutofit/>
          </a:bodyPr>
          <a:lstStyle>
            <a:lvl1pPr>
              <a:defRPr sz="2800"/>
            </a:lvl1pPr>
            <a:lvl2pPr>
              <a:defRPr sz="2800"/>
            </a:lvl2pPr>
            <a:lvl3pPr>
              <a:defRPr sz="2800"/>
            </a:lvl3pPr>
            <a:lvl4pPr>
              <a:defRPr sz="2800"/>
            </a:lvl4pPr>
            <a:lvl5pPr>
              <a:defRPr sz="2800"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r-BE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72FB7-52F7-47EC-87D7-765A0F918F4F}" type="datetimeFigureOut">
              <a:rPr lang="fr-BE" smtClean="0"/>
              <a:t>10-10-22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C06037-44A0-42BA-8800-9704F8DAAE06}" type="slidenum">
              <a:rPr lang="fr-BE" smtClean="0"/>
              <a:t>‹#›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7562123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>
                <a:solidFill>
                  <a:srgbClr val="0070C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fr-B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8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8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8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8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8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r-BE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72FB7-52F7-47EC-87D7-765A0F918F4F}" type="datetimeFigureOut">
              <a:rPr lang="fr-BE" smtClean="0"/>
              <a:t>10-10-22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C06037-44A0-42BA-8800-9704F8DAAE06}" type="slidenum">
              <a:rPr lang="fr-BE" smtClean="0"/>
              <a:t>‹#›</a:t>
            </a:fld>
            <a:endParaRPr lang="fr-BE"/>
          </a:p>
        </p:txBody>
      </p:sp>
      <p:sp>
        <p:nvSpPr>
          <p:cNvPr id="9" name="Rectangle 8"/>
          <p:cNvSpPr/>
          <p:nvPr userDrawn="1"/>
        </p:nvSpPr>
        <p:spPr>
          <a:xfrm>
            <a:off x="146050" y="139700"/>
            <a:ext cx="11899900" cy="6581775"/>
          </a:xfrm>
          <a:prstGeom prst="rect">
            <a:avLst/>
          </a:prstGeom>
          <a:solidFill>
            <a:schemeClr val="accent1">
              <a:alpha val="0"/>
            </a:schemeClr>
          </a:solidFill>
          <a:ln w="38100" cmpd="sng">
            <a:solidFill>
              <a:srgbClr val="00B0F0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324872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dirty="0"/>
              <a:t>Click to edit Master title style</a:t>
            </a:r>
            <a:endParaRPr lang="fr-BE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>
            <a:normAutofit/>
          </a:bodyPr>
          <a:lstStyle>
            <a:lvl1pPr marL="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72FB7-52F7-47EC-87D7-765A0F918F4F}" type="datetimeFigureOut">
              <a:rPr lang="fr-BE" smtClean="0"/>
              <a:t>10-10-22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C06037-44A0-42BA-8800-9704F8DAAE06}" type="slidenum">
              <a:rPr lang="fr-BE" smtClean="0"/>
              <a:t>‹#›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8797078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>
                <a:solidFill>
                  <a:srgbClr val="0070C0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fr-BE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800"/>
            </a:lvl2pPr>
            <a:lvl3pPr>
              <a:defRPr sz="2800"/>
            </a:lvl3pPr>
            <a:lvl4pPr>
              <a:defRPr sz="2800"/>
            </a:lvl4pPr>
            <a:lvl5pPr>
              <a:defRPr sz="2800"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r-BE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800"/>
            </a:lvl2pPr>
            <a:lvl3pPr>
              <a:defRPr sz="2800"/>
            </a:lvl3pPr>
            <a:lvl4pPr>
              <a:defRPr sz="2800"/>
            </a:lvl4pPr>
            <a:lvl5pPr>
              <a:defRPr sz="2800"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r-BE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72FB7-52F7-47EC-87D7-765A0F918F4F}" type="datetimeFigureOut">
              <a:rPr lang="fr-BE" smtClean="0"/>
              <a:t>10-10-22</a:t>
            </a:fld>
            <a:endParaRPr lang="fr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C06037-44A0-42BA-8800-9704F8DAAE06}" type="slidenum">
              <a:rPr lang="fr-BE" smtClean="0"/>
              <a:t>‹#›</a:t>
            </a:fld>
            <a:endParaRPr lang="fr-BE"/>
          </a:p>
        </p:txBody>
      </p:sp>
      <p:sp>
        <p:nvSpPr>
          <p:cNvPr id="8" name="Rectangle 7"/>
          <p:cNvSpPr/>
          <p:nvPr userDrawn="1"/>
        </p:nvSpPr>
        <p:spPr>
          <a:xfrm>
            <a:off x="146050" y="139700"/>
            <a:ext cx="11899900" cy="6581775"/>
          </a:xfrm>
          <a:prstGeom prst="rect">
            <a:avLst/>
          </a:prstGeom>
          <a:solidFill>
            <a:schemeClr val="accent1">
              <a:alpha val="0"/>
            </a:schemeClr>
          </a:solidFill>
          <a:ln w="38100" cmpd="sng">
            <a:solidFill>
              <a:srgbClr val="00B0F0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123468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r-B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800"/>
            </a:lvl2pPr>
            <a:lvl3pPr>
              <a:defRPr sz="2800"/>
            </a:lvl3pPr>
            <a:lvl4pPr>
              <a:defRPr sz="2800"/>
            </a:lvl4pPr>
            <a:lvl5pPr>
              <a:defRPr sz="2800"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r-BE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800"/>
            </a:lvl2pPr>
            <a:lvl3pPr>
              <a:defRPr sz="2800"/>
            </a:lvl3pPr>
            <a:lvl4pPr>
              <a:defRPr sz="2800"/>
            </a:lvl4pPr>
            <a:lvl5pPr>
              <a:defRPr sz="2800"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r-BE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72FB7-52F7-47EC-87D7-765A0F918F4F}" type="datetimeFigureOut">
              <a:rPr lang="fr-BE" smtClean="0"/>
              <a:t>10-10-22</a:t>
            </a:fld>
            <a:endParaRPr lang="fr-B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C06037-44A0-42BA-8800-9704F8DAAE06}" type="slidenum">
              <a:rPr lang="fr-BE" smtClean="0"/>
              <a:t>‹#›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8818542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fr-BE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72FB7-52F7-47EC-87D7-765A0F918F4F}" type="datetimeFigureOut">
              <a:rPr lang="fr-BE" smtClean="0"/>
              <a:t>10-10-22</a:t>
            </a:fld>
            <a:endParaRPr lang="fr-B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C06037-44A0-42BA-8800-9704F8DAAE06}" type="slidenum">
              <a:rPr lang="fr-BE" smtClean="0"/>
              <a:t>‹#›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1727638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72FB7-52F7-47EC-87D7-765A0F918F4F}" type="datetimeFigureOut">
              <a:rPr lang="fr-BE" smtClean="0"/>
              <a:t>10-10-22</a:t>
            </a:fld>
            <a:endParaRPr lang="fr-B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C06037-44A0-42BA-8800-9704F8DAAE06}" type="slidenum">
              <a:rPr lang="fr-BE" smtClean="0"/>
              <a:t>‹#›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5201485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fr-B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800"/>
            </a:lvl2pPr>
            <a:lvl3pPr>
              <a:defRPr sz="2800"/>
            </a:lvl3pPr>
            <a:lvl4pPr>
              <a:defRPr sz="2800"/>
            </a:lvl4pPr>
            <a:lvl5pPr>
              <a:defRPr sz="2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r-BE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72FB7-52F7-47EC-87D7-765A0F918F4F}" type="datetimeFigureOut">
              <a:rPr lang="fr-BE" smtClean="0"/>
              <a:t>10-10-22</a:t>
            </a:fld>
            <a:endParaRPr lang="fr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C06037-44A0-42BA-8800-9704F8DAAE06}" type="slidenum">
              <a:rPr lang="fr-BE" smtClean="0"/>
              <a:t>‹#›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745776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fr-B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B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72FB7-52F7-47EC-87D7-765A0F918F4F}" type="datetimeFigureOut">
              <a:rPr lang="fr-BE" smtClean="0"/>
              <a:t>10-10-22</a:t>
            </a:fld>
            <a:endParaRPr lang="fr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C06037-44A0-42BA-8800-9704F8DAAE06}" type="slidenum">
              <a:rPr lang="fr-BE" smtClean="0"/>
              <a:t>‹#›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3338367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fr-BE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r-BE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872FB7-52F7-47EC-87D7-765A0F918F4F}" type="datetimeFigureOut">
              <a:rPr lang="fr-BE" smtClean="0"/>
              <a:t>10-10-22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C06037-44A0-42BA-8800-9704F8DAAE06}" type="slidenum">
              <a:rPr lang="fr-BE" smtClean="0"/>
              <a:t>‹#›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9388237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edf-feph.org/edf-fundraising-opportunities/" TargetMode="Externa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hyperlink" Target="mailto:magdalena.verseckas@edf-feph.org" TargetMode="Externa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55899" y="3690110"/>
            <a:ext cx="9144000" cy="1277126"/>
          </a:xfrm>
        </p:spPr>
        <p:txBody>
          <a:bodyPr>
            <a:noAutofit/>
          </a:bodyPr>
          <a:lstStyle/>
          <a:p>
            <a:r>
              <a:rPr lang="en-US" sz="4800" dirty="0"/>
              <a:t>Training for EDF members on financial sustainability</a:t>
            </a:r>
            <a:endParaRPr lang="fr-BE" sz="4800" b="1" dirty="0">
              <a:solidFill>
                <a:srgbClr val="0070C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55899" y="5169336"/>
            <a:ext cx="9144000" cy="1168476"/>
          </a:xfrm>
        </p:spPr>
        <p:txBody>
          <a:bodyPr>
            <a:normAutofit/>
          </a:bodyPr>
          <a:lstStyle/>
          <a:p>
            <a:r>
              <a:rPr lang="pl-PL" dirty="0"/>
              <a:t>Catherine Naughton and Magdalena Verseckas</a:t>
            </a:r>
          </a:p>
          <a:p>
            <a:r>
              <a:rPr lang="pl-PL" sz="2800" dirty="0"/>
              <a:t>10.10.2022</a:t>
            </a:r>
            <a:endParaRPr lang="en-GB" sz="2800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93321" y="675866"/>
            <a:ext cx="2021433" cy="22367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107720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0C590F-B124-85B7-E674-F0AC9C1D0D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What do you want to do?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350038-ABAC-21B0-C88B-D3AF2F5D88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l-PL" sz="4000" dirty="0"/>
              <a:t>Do you have organisational long- and short-term strategy?</a:t>
            </a:r>
          </a:p>
          <a:p>
            <a:r>
              <a:rPr lang="pl-PL" sz="4000" dirty="0"/>
              <a:t>What are your priorities for coming 4 years and what are the ones for coming 12 months?</a:t>
            </a:r>
            <a:endParaRPr lang="en-US" sz="4000" dirty="0"/>
          </a:p>
          <a:p>
            <a:r>
              <a:rPr lang="pl-PL" sz="4000" dirty="0"/>
              <a:t>Do you have a work plan for next year?</a:t>
            </a:r>
          </a:p>
        </p:txBody>
      </p:sp>
    </p:spTree>
    <p:extLst>
      <p:ext uri="{BB962C8B-B14F-4D97-AF65-F5344CB8AC3E}">
        <p14:creationId xmlns:p14="http://schemas.microsoft.com/office/powerpoint/2010/main" val="248807946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E3B9CC-C7FC-90C7-86B2-6E7D885E29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do you need </a:t>
            </a:r>
            <a:r>
              <a:rPr lang="pl-PL" dirty="0"/>
              <a:t>funding</a:t>
            </a:r>
            <a:r>
              <a:rPr lang="en-US" dirty="0"/>
              <a:t> for?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339188-70BD-0956-4F11-7694814A2C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What exactly you want to do?</a:t>
            </a:r>
          </a:p>
          <a:p>
            <a:r>
              <a:rPr lang="en-US" dirty="0"/>
              <a:t>Why </a:t>
            </a:r>
            <a:r>
              <a:rPr lang="pl-PL" dirty="0"/>
              <a:t>do </a:t>
            </a:r>
            <a:r>
              <a:rPr lang="en-US" dirty="0"/>
              <a:t>you want to do it? </a:t>
            </a:r>
          </a:p>
          <a:p>
            <a:r>
              <a:rPr lang="en-US" dirty="0"/>
              <a:t>What exactly you want to achieve?</a:t>
            </a:r>
          </a:p>
          <a:p>
            <a:r>
              <a:rPr lang="en-US" dirty="0"/>
              <a:t>How do you want to achieve it?</a:t>
            </a:r>
            <a:endParaRPr lang="pl-PL" dirty="0"/>
          </a:p>
          <a:p>
            <a:r>
              <a:rPr lang="en-US" dirty="0"/>
              <a:t>How much will it cost?</a:t>
            </a:r>
          </a:p>
          <a:p>
            <a:r>
              <a:rPr lang="en-US" dirty="0"/>
              <a:t>What is the timeline?</a:t>
            </a:r>
          </a:p>
          <a:p>
            <a:r>
              <a:rPr lang="en-US" dirty="0"/>
              <a:t>Why it is your </a:t>
            </a:r>
            <a:r>
              <a:rPr lang="en-US" dirty="0" err="1"/>
              <a:t>organisation</a:t>
            </a:r>
            <a:r>
              <a:rPr lang="en-US" dirty="0"/>
              <a:t> that should do it?</a:t>
            </a:r>
          </a:p>
          <a:p>
            <a:endParaRPr lang="pl-PL" dirty="0"/>
          </a:p>
          <a:p>
            <a:r>
              <a:rPr lang="pl-PL" dirty="0"/>
              <a:t>What do you need funding for? Is it the office, a campaign, a salary for the staff – and how much do you need?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779769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A71C8F-57F5-2803-B1E9-64BB5FA594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Where to apply?</a:t>
            </a:r>
            <a:br>
              <a:rPr lang="en-US" dirty="0"/>
            </a:br>
            <a:r>
              <a:rPr lang="en-US" dirty="0"/>
              <a:t>Different types of funders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87F0DE-BA36-2B2D-7210-8CF629B480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sz="3200" dirty="0"/>
              <a:t>EU funds</a:t>
            </a:r>
          </a:p>
          <a:p>
            <a:r>
              <a:rPr lang="en-US" sz="3200" dirty="0"/>
              <a:t>International foundations and </a:t>
            </a:r>
            <a:r>
              <a:rPr lang="en-US" sz="3200" dirty="0" err="1"/>
              <a:t>programmes</a:t>
            </a:r>
            <a:endParaRPr lang="en-US" sz="3200" dirty="0"/>
          </a:p>
          <a:p>
            <a:r>
              <a:rPr lang="en-US" sz="3200" dirty="0"/>
              <a:t>National funders </a:t>
            </a:r>
            <a:r>
              <a:rPr lang="en-US" sz="2000" dirty="0"/>
              <a:t>(ministries, government, embassies, institutes, national </a:t>
            </a:r>
            <a:r>
              <a:rPr lang="en-US" sz="2000" dirty="0" err="1"/>
              <a:t>programmes</a:t>
            </a:r>
            <a:r>
              <a:rPr lang="en-US" sz="2000" dirty="0"/>
              <a:t>, national f</a:t>
            </a:r>
            <a:r>
              <a:rPr lang="pl-PL" sz="2000" dirty="0"/>
              <a:t>o</a:t>
            </a:r>
            <a:r>
              <a:rPr lang="en-US" sz="2000" dirty="0" err="1"/>
              <a:t>undations</a:t>
            </a:r>
            <a:r>
              <a:rPr lang="pl-PL" sz="2000" dirty="0"/>
              <a:t>, big national companies</a:t>
            </a:r>
            <a:r>
              <a:rPr lang="en-US" sz="2000" dirty="0"/>
              <a:t>)</a:t>
            </a:r>
          </a:p>
          <a:p>
            <a:r>
              <a:rPr lang="en-US" sz="3200" dirty="0"/>
              <a:t>Local funders </a:t>
            </a:r>
            <a:r>
              <a:rPr lang="en-US" sz="2000" dirty="0"/>
              <a:t>(municipalities, regional </a:t>
            </a:r>
            <a:r>
              <a:rPr lang="en-US" sz="2000" dirty="0" err="1"/>
              <a:t>programmes</a:t>
            </a:r>
            <a:r>
              <a:rPr lang="en-US" sz="2000" dirty="0"/>
              <a:t>, local institutions, local companies, members of the community)</a:t>
            </a:r>
            <a:endParaRPr lang="pl-PL" sz="2000" dirty="0"/>
          </a:p>
          <a:p>
            <a:r>
              <a:rPr lang="pl-PL" sz="3200" dirty="0"/>
              <a:t>Individual donations </a:t>
            </a:r>
            <a:r>
              <a:rPr lang="pl-PL" sz="2000" dirty="0"/>
              <a:t>(crowd funding, digital fundraising, charity events, tax deductions etc.)</a:t>
            </a:r>
            <a:endParaRPr lang="en-US" sz="2000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4854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6E701F-DDB6-896C-98B9-26C59FCE29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Different areas of funding for </a:t>
            </a:r>
            <a:r>
              <a:rPr lang="pl-PL" dirty="0"/>
              <a:t>DPOs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DCD3CC-2A16-CE37-EEF1-ED6186114F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Not only </a:t>
            </a:r>
            <a:r>
              <a:rPr lang="pl-PL" dirty="0"/>
              <a:t>„disability”</a:t>
            </a:r>
            <a:r>
              <a:rPr lang="en-US" dirty="0"/>
              <a:t> funding </a:t>
            </a:r>
            <a:r>
              <a:rPr lang="pl-PL" dirty="0"/>
              <a:t>but all thematic areas:</a:t>
            </a:r>
          </a:p>
          <a:p>
            <a:pPr lvl="1"/>
            <a:r>
              <a:rPr lang="pl-PL" dirty="0"/>
              <a:t>Technology, science, IT </a:t>
            </a:r>
          </a:p>
          <a:p>
            <a:pPr lvl="1"/>
            <a:r>
              <a:rPr lang="pl-PL" dirty="0"/>
              <a:t>Human rights</a:t>
            </a:r>
          </a:p>
          <a:p>
            <a:pPr lvl="1"/>
            <a:r>
              <a:rPr lang="en-US" dirty="0"/>
              <a:t>Education (youth and adults)</a:t>
            </a:r>
          </a:p>
          <a:p>
            <a:pPr lvl="1"/>
            <a:r>
              <a:rPr lang="en-US" dirty="0"/>
              <a:t>Culture </a:t>
            </a:r>
            <a:endParaRPr lang="pl-PL" dirty="0"/>
          </a:p>
          <a:p>
            <a:pPr lvl="1"/>
            <a:r>
              <a:rPr lang="en-US" dirty="0"/>
              <a:t>Civil society</a:t>
            </a:r>
            <a:endParaRPr lang="pl-PL" dirty="0"/>
          </a:p>
          <a:p>
            <a:pPr lvl="1"/>
            <a:r>
              <a:rPr lang="pl-PL" dirty="0"/>
              <a:t>Women rights</a:t>
            </a:r>
          </a:p>
          <a:p>
            <a:pPr lvl="1"/>
            <a:r>
              <a:rPr lang="pl-PL" dirty="0"/>
              <a:t>Children</a:t>
            </a:r>
            <a:endParaRPr lang="en-US" dirty="0"/>
          </a:p>
          <a:p>
            <a:endParaRPr lang="pl-PL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701755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27237C-C30D-73EA-169F-0176109637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How to start?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8B1DEC-FCFC-519A-24DD-42F8FDC977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/>
              <a:t>Make a data base of potential funders or sources of funding (to check deadlines for calls or to approach with different ideas)</a:t>
            </a:r>
          </a:p>
          <a:p>
            <a:r>
              <a:rPr lang="pl-PL" dirty="0"/>
              <a:t>Make a list of project and activities ideas (so when funding comes you are ready)</a:t>
            </a:r>
          </a:p>
          <a:p>
            <a:r>
              <a:rPr lang="pl-PL" dirty="0"/>
              <a:t>Prioritise</a:t>
            </a:r>
          </a:p>
          <a:p>
            <a:r>
              <a:rPr lang="pl-PL" dirty="0"/>
              <a:t>Make concept notes of the most important project ideas</a:t>
            </a:r>
          </a:p>
          <a:p>
            <a:endParaRPr lang="pl-PL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065937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0239DF-9337-5A25-69AF-033E0257B5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to apply?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3D5A32-831E-8F61-B19C-7B80E70557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sz="3000" b="1" dirty="0"/>
              <a:t>Open calls</a:t>
            </a:r>
          </a:p>
          <a:p>
            <a:pPr lvl="1"/>
            <a:r>
              <a:rPr lang="en-US" dirty="0"/>
              <a:t>Create personal data base</a:t>
            </a:r>
          </a:p>
          <a:p>
            <a:pPr lvl="1"/>
            <a:r>
              <a:rPr lang="en-US" dirty="0"/>
              <a:t>Browse regularly </a:t>
            </a:r>
          </a:p>
          <a:p>
            <a:r>
              <a:rPr lang="en-US" sz="3000" b="1" dirty="0"/>
              <a:t>Actively approach funders</a:t>
            </a:r>
          </a:p>
          <a:p>
            <a:pPr lvl="1"/>
            <a:r>
              <a:rPr lang="en-US" dirty="0"/>
              <a:t>Analyze which funder to apply to (type and area)</a:t>
            </a:r>
            <a:endParaRPr lang="pl-PL" dirty="0"/>
          </a:p>
          <a:p>
            <a:pPr lvl="1"/>
            <a:r>
              <a:rPr lang="pl-PL" dirty="0"/>
              <a:t>Build relation with the potential funder</a:t>
            </a:r>
          </a:p>
          <a:p>
            <a:pPr lvl="1"/>
            <a:r>
              <a:rPr lang="en-GB" dirty="0"/>
              <a:t>Phone the funder and ask for a meeting</a:t>
            </a:r>
          </a:p>
          <a:p>
            <a:pPr lvl="1"/>
            <a:r>
              <a:rPr lang="en-GB" dirty="0"/>
              <a:t>Make your self visible on other ways (e.g. conferences)</a:t>
            </a:r>
          </a:p>
          <a:p>
            <a:pPr lvl="1"/>
            <a:r>
              <a:rPr lang="en-US" dirty="0"/>
              <a:t>Choose the best fitting idea</a:t>
            </a:r>
          </a:p>
          <a:p>
            <a:pPr lvl="1"/>
            <a:r>
              <a:rPr lang="en-US" dirty="0"/>
              <a:t>Always adjust you concept note to each funder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070337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EEB57A-6366-23E3-1E92-59421C8AAC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to find funders?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9493E5-A689-B5F5-A6A3-298D2DD9B0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3200" dirty="0"/>
              <a:t>Research, research, research </a:t>
            </a:r>
          </a:p>
          <a:p>
            <a:r>
              <a:rPr lang="en-US" sz="3200" dirty="0"/>
              <a:t>Start from searching online key words for your projects</a:t>
            </a:r>
          </a:p>
          <a:p>
            <a:r>
              <a:rPr lang="en-US" sz="3200" dirty="0"/>
              <a:t>Keep findings ordered in your own data base </a:t>
            </a:r>
          </a:p>
          <a:p>
            <a:r>
              <a:rPr lang="en-US" sz="3200" dirty="0"/>
              <a:t>Check similar </a:t>
            </a:r>
            <a:r>
              <a:rPr lang="en-US" sz="3200" dirty="0" err="1"/>
              <a:t>organisations</a:t>
            </a:r>
            <a:r>
              <a:rPr lang="en-US" sz="3200" dirty="0"/>
              <a:t>, where they get funding from</a:t>
            </a:r>
          </a:p>
          <a:p>
            <a:r>
              <a:rPr lang="en-GB" sz="3200" dirty="0"/>
              <a:t>Use your network: talk to people, analyse participants lists of related conferences, network during events</a:t>
            </a:r>
            <a:endParaRPr lang="en-US" sz="32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027016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7F5E0F-57AA-753A-E8AD-E503591A85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 convince funders you have to be convincing – practical tips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B1F72F-8E6F-014A-0720-6C90D81B8C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pl-PL" dirty="0"/>
              <a:t>Build relations</a:t>
            </a:r>
          </a:p>
          <a:p>
            <a:r>
              <a:rPr lang="en-US" dirty="0"/>
              <a:t>Work on applications in advance ;)</a:t>
            </a:r>
          </a:p>
          <a:p>
            <a:r>
              <a:rPr lang="en-US" dirty="0"/>
              <a:t>Plan and prepare your projects well </a:t>
            </a:r>
            <a:r>
              <a:rPr lang="en-US" sz="2400" dirty="0"/>
              <a:t>(goals </a:t>
            </a:r>
            <a:r>
              <a:rPr lang="en-US" sz="2400" dirty="0">
                <a:sym typeface="Wingdings" panose="05000000000000000000" pitchFamily="2" charset="2"/>
              </a:rPr>
              <a:t></a:t>
            </a:r>
            <a:r>
              <a:rPr lang="en-US" sz="2400" dirty="0"/>
              <a:t>  activities </a:t>
            </a:r>
            <a:r>
              <a:rPr lang="en-US" sz="2400" dirty="0">
                <a:sym typeface="Wingdings" panose="05000000000000000000" pitchFamily="2" charset="2"/>
              </a:rPr>
              <a:t></a:t>
            </a:r>
            <a:r>
              <a:rPr lang="en-US" sz="2400" dirty="0"/>
              <a:t> budget)</a:t>
            </a:r>
          </a:p>
          <a:p>
            <a:r>
              <a:rPr lang="en-GB" dirty="0"/>
              <a:t>Be ambitious but realistic, don't promise things you </a:t>
            </a:r>
            <a:r>
              <a:rPr lang="pl-PL" dirty="0"/>
              <a:t>are not sure that </a:t>
            </a:r>
            <a:r>
              <a:rPr lang="en-GB" dirty="0"/>
              <a:t>you will be able to deliver </a:t>
            </a:r>
          </a:p>
          <a:p>
            <a:r>
              <a:rPr lang="en-US" dirty="0"/>
              <a:t>Make your applications elegant, short and precise </a:t>
            </a:r>
            <a:r>
              <a:rPr lang="en-US" sz="2400" dirty="0"/>
              <a:t>(formatting, proofreading, </a:t>
            </a:r>
            <a:r>
              <a:rPr lang="en-GB" sz="2400" dirty="0"/>
              <a:t>use images and photos to convey your messages</a:t>
            </a:r>
            <a:r>
              <a:rPr lang="en-US" sz="2400" dirty="0"/>
              <a:t>)</a:t>
            </a:r>
          </a:p>
          <a:p>
            <a:r>
              <a:rPr lang="en-US" dirty="0"/>
              <a:t>Think out of the box how to achieve your goals</a:t>
            </a:r>
            <a:endParaRPr lang="en-GB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003120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BC8547-9AD8-87FE-0708-727D171654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Pack your ideas in fundraising PACK</a:t>
            </a:r>
            <a:r>
              <a:rPr lang="pl-PL" dirty="0"/>
              <a:t>AGES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B83F49-F65F-8DCE-F3C2-D84B56C664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667250"/>
          </a:xfrm>
        </p:spPr>
        <p:txBody>
          <a:bodyPr>
            <a:normAutofit/>
          </a:bodyPr>
          <a:lstStyle/>
          <a:p>
            <a:r>
              <a:rPr lang="pl-PL" b="1" dirty="0"/>
              <a:t>P</a:t>
            </a:r>
            <a:r>
              <a:rPr lang="en-US" b="1" dirty="0" err="1"/>
              <a:t>roject</a:t>
            </a:r>
            <a:r>
              <a:rPr lang="en-US" b="1" dirty="0"/>
              <a:t> concept notes</a:t>
            </a:r>
            <a:r>
              <a:rPr lang="en-US" dirty="0"/>
              <a:t>, </a:t>
            </a:r>
            <a:r>
              <a:rPr lang="pl-PL" dirty="0"/>
              <a:t>should</a:t>
            </a:r>
            <a:r>
              <a:rPr lang="en-US" dirty="0"/>
              <a:t> include:</a:t>
            </a:r>
          </a:p>
          <a:p>
            <a:pPr lvl="1"/>
            <a:r>
              <a:rPr lang="en-US" dirty="0"/>
              <a:t>Background </a:t>
            </a:r>
            <a:r>
              <a:rPr lang="pl-PL" dirty="0"/>
              <a:t> </a:t>
            </a:r>
            <a:r>
              <a:rPr lang="en-US" sz="2000" dirty="0"/>
              <a:t>(Why do you want to do it? And why YOUR </a:t>
            </a:r>
            <a:r>
              <a:rPr lang="en-US" sz="2000" dirty="0" err="1"/>
              <a:t>organisation</a:t>
            </a:r>
            <a:r>
              <a:rPr lang="en-US" sz="2000" dirty="0"/>
              <a:t> is the best to do it?)</a:t>
            </a:r>
            <a:endParaRPr lang="pl-PL" sz="2000" dirty="0"/>
          </a:p>
          <a:p>
            <a:pPr lvl="1"/>
            <a:r>
              <a:rPr lang="en-US" dirty="0"/>
              <a:t>Goals </a:t>
            </a:r>
            <a:r>
              <a:rPr lang="pl-PL" dirty="0"/>
              <a:t> </a:t>
            </a:r>
            <a:r>
              <a:rPr lang="en-US" sz="2000" dirty="0"/>
              <a:t>(What do you want to achieve?)</a:t>
            </a:r>
          </a:p>
          <a:p>
            <a:pPr lvl="1"/>
            <a:r>
              <a:rPr lang="en-US" dirty="0"/>
              <a:t>Activities </a:t>
            </a:r>
            <a:r>
              <a:rPr lang="pl-PL" dirty="0"/>
              <a:t> </a:t>
            </a:r>
            <a:r>
              <a:rPr lang="en-US" sz="2000" dirty="0"/>
              <a:t>(How will you do it?)</a:t>
            </a:r>
          </a:p>
          <a:p>
            <a:pPr lvl="1"/>
            <a:r>
              <a:rPr lang="en-US" dirty="0"/>
              <a:t>Budget</a:t>
            </a:r>
            <a:r>
              <a:rPr lang="pl-PL" dirty="0"/>
              <a:t> </a:t>
            </a:r>
            <a:r>
              <a:rPr lang="en-US" dirty="0"/>
              <a:t> </a:t>
            </a:r>
            <a:r>
              <a:rPr lang="en-US" sz="2000" dirty="0"/>
              <a:t>(For how much will you do it?) </a:t>
            </a:r>
          </a:p>
          <a:p>
            <a:pPr marL="457200" lvl="1" indent="0">
              <a:buNone/>
            </a:pPr>
            <a:r>
              <a:rPr lang="en-US" sz="2000" dirty="0"/>
              <a:t>Make sure that it’s realistic, it’s covering not only all activities but also </a:t>
            </a:r>
            <a:r>
              <a:rPr lang="en-US" sz="2000" dirty="0" err="1"/>
              <a:t>organisation’s</a:t>
            </a:r>
            <a:r>
              <a:rPr lang="en-US" sz="2000" dirty="0"/>
              <a:t> overheads – office costs, financial team’s cost, project manager as well as promotion and dissemination of the project etc.</a:t>
            </a:r>
          </a:p>
          <a:p>
            <a:pPr lvl="1"/>
            <a:r>
              <a:rPr lang="en-US" dirty="0"/>
              <a:t>Contact details </a:t>
            </a:r>
          </a:p>
        </p:txBody>
      </p:sp>
    </p:spTree>
    <p:extLst>
      <p:ext uri="{BB962C8B-B14F-4D97-AF65-F5344CB8AC3E}">
        <p14:creationId xmlns:p14="http://schemas.microsoft.com/office/powerpoint/2010/main" val="196177571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B9170A-3CAA-E831-6560-996F44E049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Make </a:t>
            </a:r>
            <a:r>
              <a:rPr lang="pl-PL" dirty="0"/>
              <a:t>concept notes</a:t>
            </a:r>
            <a:r>
              <a:rPr lang="en-US" dirty="0"/>
              <a:t> beautiful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30A880-9A32-ACC1-B034-2C8490B83E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spcAft>
                <a:spcPts val="600"/>
              </a:spcAft>
            </a:pPr>
            <a:r>
              <a:rPr lang="en-US" dirty="0"/>
              <a:t>Emphasize why your </a:t>
            </a:r>
            <a:r>
              <a:rPr lang="en-US" dirty="0" err="1"/>
              <a:t>organisation</a:t>
            </a:r>
            <a:r>
              <a:rPr lang="en-US" dirty="0"/>
              <a:t> should do this project (</a:t>
            </a:r>
            <a:r>
              <a:rPr lang="en-US" sz="2200" dirty="0"/>
              <a:t>show your experience, relations with partners, achievements in the field</a:t>
            </a:r>
            <a:r>
              <a:rPr lang="en-US" dirty="0"/>
              <a:t>)</a:t>
            </a:r>
          </a:p>
          <a:p>
            <a:pPr>
              <a:spcAft>
                <a:spcPts val="600"/>
              </a:spcAft>
            </a:pPr>
            <a:r>
              <a:rPr lang="en-US" dirty="0"/>
              <a:t>Show why this project is very important</a:t>
            </a:r>
          </a:p>
          <a:p>
            <a:pPr>
              <a:spcAft>
                <a:spcPts val="600"/>
              </a:spcAft>
            </a:pPr>
            <a:r>
              <a:rPr lang="en-US" dirty="0"/>
              <a:t>Show why is it exceptional, innovative and needed</a:t>
            </a:r>
          </a:p>
          <a:p>
            <a:pPr>
              <a:spcAft>
                <a:spcPts val="600"/>
              </a:spcAft>
            </a:pPr>
            <a:r>
              <a:rPr lang="en-US" dirty="0"/>
              <a:t>Describe your activities in clear but attractive way (</a:t>
            </a:r>
            <a:r>
              <a:rPr lang="en-US" sz="2200" dirty="0"/>
              <a:t>e.g. </a:t>
            </a:r>
            <a:r>
              <a:rPr lang="pl-PL" sz="2200" dirty="0"/>
              <a:t>„</a:t>
            </a:r>
            <a:r>
              <a:rPr lang="en-US" sz="2200" dirty="0"/>
              <a:t>computer classes for</a:t>
            </a:r>
            <a:r>
              <a:rPr lang="pl-PL" sz="2200" dirty="0"/>
              <a:t> difficult</a:t>
            </a:r>
            <a:r>
              <a:rPr lang="en-US" sz="2200" dirty="0"/>
              <a:t> teenagers</a:t>
            </a:r>
            <a:r>
              <a:rPr lang="pl-PL" sz="2200" dirty="0"/>
              <a:t>”</a:t>
            </a:r>
            <a:r>
              <a:rPr lang="en-US" sz="2200" dirty="0"/>
              <a:t> </a:t>
            </a:r>
            <a:r>
              <a:rPr lang="pl-PL" sz="2200" dirty="0">
                <a:sym typeface="Wingdings" panose="05000000000000000000" pitchFamily="2" charset="2"/>
              </a:rPr>
              <a:t></a:t>
            </a:r>
            <a:r>
              <a:rPr lang="en-US" sz="2200" dirty="0"/>
              <a:t> </a:t>
            </a:r>
            <a:r>
              <a:rPr lang="pl-PL" sz="2200" dirty="0"/>
              <a:t>„</a:t>
            </a:r>
            <a:r>
              <a:rPr lang="en-US" sz="2200" dirty="0"/>
              <a:t>international creative workshops for disadvantaged youth in area of developing </a:t>
            </a:r>
            <a:r>
              <a:rPr lang="pl-PL" sz="2200" dirty="0"/>
              <a:t>digital and IT</a:t>
            </a:r>
            <a:r>
              <a:rPr lang="en-US" sz="2200" dirty="0"/>
              <a:t> skills</a:t>
            </a:r>
            <a:r>
              <a:rPr lang="pl-PL" sz="2200" dirty="0"/>
              <a:t>”</a:t>
            </a:r>
            <a:r>
              <a:rPr lang="en-US" dirty="0"/>
              <a:t>)</a:t>
            </a:r>
          </a:p>
          <a:p>
            <a:pPr>
              <a:spcAft>
                <a:spcPts val="600"/>
              </a:spcAft>
            </a:pPr>
            <a:r>
              <a:rPr lang="en-US" dirty="0"/>
              <a:t>Format it (</a:t>
            </a:r>
            <a:r>
              <a:rPr lang="en-US" sz="2000" dirty="0"/>
              <a:t>spelling, bullet points, 1 type and 1 size of font, your </a:t>
            </a:r>
            <a:r>
              <a:rPr lang="en-US" sz="2000" dirty="0" err="1"/>
              <a:t>organisation’s</a:t>
            </a:r>
            <a:r>
              <a:rPr lang="en-US" sz="2000" dirty="0"/>
              <a:t> logo, correct name of the file</a:t>
            </a:r>
            <a:r>
              <a:rPr lang="pl-PL" sz="2000" dirty="0"/>
              <a:t> etc.</a:t>
            </a:r>
            <a:r>
              <a:rPr lang="en-US" dirty="0"/>
              <a:t>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24637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5F6FBE-EEE0-718E-5813-5BC31D84D3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4400" b="1" dirty="0">
                <a:solidFill>
                  <a:schemeClr val="accent5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Housekeeping Rules </a:t>
            </a:r>
            <a:r>
              <a:rPr lang="en-GB" b="1" dirty="0">
                <a:solidFill>
                  <a:schemeClr val="accent5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1. 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9280A2-B58B-10E9-7AAD-4085EC90A5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lvl="0" indent="0" defTabSz="457200" eaLnBrk="0" fontAlgn="base" hangingPunct="0">
              <a:lnSpc>
                <a:spcPct val="150000"/>
              </a:lnSpc>
              <a:spcBef>
                <a:spcPts val="662"/>
              </a:spcBef>
              <a:spcAft>
                <a:spcPts val="662"/>
              </a:spcAft>
              <a:buNone/>
              <a:defRPr/>
            </a:pPr>
            <a:r>
              <a:rPr lang="en-GB" sz="2800" b="1" kern="0" dirty="0">
                <a:solidFill>
                  <a:srgbClr val="C00000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</a:rPr>
              <a:t>Accessibility</a:t>
            </a:r>
            <a:r>
              <a:rPr lang="en-GB" sz="2800" kern="0" dirty="0">
                <a:solidFill>
                  <a:srgbClr val="C00000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</a:rPr>
              <a:t>:</a:t>
            </a:r>
          </a:p>
          <a:p>
            <a:pPr defTabSz="457200" eaLnBrk="0" fontAlgn="base" hangingPunct="0">
              <a:lnSpc>
                <a:spcPct val="150000"/>
              </a:lnSpc>
              <a:spcBef>
                <a:spcPts val="662"/>
              </a:spcBef>
              <a:spcAft>
                <a:spcPts val="662"/>
              </a:spcAft>
              <a:defRPr/>
            </a:pPr>
            <a:r>
              <a:rPr lang="en-GB" sz="2800" kern="0" dirty="0">
                <a:solidFill>
                  <a:prstClr val="black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</a:rPr>
              <a:t>Captioning (activate in zoom or use external link from chat box)</a:t>
            </a:r>
          </a:p>
          <a:p>
            <a:pPr defTabSz="457200" eaLnBrk="0" fontAlgn="base" hangingPunct="0">
              <a:lnSpc>
                <a:spcPct val="150000"/>
              </a:lnSpc>
              <a:spcBef>
                <a:spcPts val="662"/>
              </a:spcBef>
              <a:spcAft>
                <a:spcPts val="662"/>
              </a:spcAft>
              <a:defRPr/>
            </a:pPr>
            <a:r>
              <a:rPr lang="en-GB" kern="0" dirty="0">
                <a:solidFill>
                  <a:prstClr val="black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</a:rPr>
              <a:t>International </a:t>
            </a:r>
            <a:r>
              <a:rPr lang="pl-PL" kern="0" dirty="0">
                <a:solidFill>
                  <a:prstClr val="black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</a:rPr>
              <a:t>S</a:t>
            </a:r>
            <a:r>
              <a:rPr lang="en-GB" kern="0" dirty="0" err="1">
                <a:solidFill>
                  <a:prstClr val="black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</a:rPr>
              <a:t>ign</a:t>
            </a:r>
            <a:r>
              <a:rPr lang="en-GB" kern="0" dirty="0">
                <a:solidFill>
                  <a:prstClr val="black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</a:rPr>
              <a:t> i</a:t>
            </a:r>
            <a:r>
              <a:rPr lang="en-GB" sz="2800" kern="0" dirty="0">
                <a:solidFill>
                  <a:prstClr val="black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</a:rPr>
              <a:t>nterpretation</a:t>
            </a:r>
            <a:r>
              <a:rPr lang="pl-PL" sz="2800" kern="0" dirty="0">
                <a:solidFill>
                  <a:prstClr val="black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</a:rPr>
              <a:t> </a:t>
            </a:r>
            <a:endParaRPr lang="en-GB" sz="2800" kern="0" dirty="0">
              <a:solidFill>
                <a:prstClr val="black"/>
              </a:solidFill>
              <a:latin typeface="Calibri" panose="020F0502020204030204" pitchFamily="34" charset="0"/>
              <a:ea typeface="Calibri"/>
              <a:cs typeface="Calibri" panose="020F0502020204030204" pitchFamily="34" charset="0"/>
            </a:endParaRPr>
          </a:p>
          <a:p>
            <a:pPr marL="0" lvl="0" indent="0" defTabSz="457200" eaLnBrk="0" fontAlgn="base" hangingPunct="0">
              <a:lnSpc>
                <a:spcPct val="150000"/>
              </a:lnSpc>
              <a:spcBef>
                <a:spcPts val="662"/>
              </a:spcBef>
              <a:spcAft>
                <a:spcPts val="662"/>
              </a:spcAft>
              <a:buNone/>
              <a:defRPr/>
            </a:pPr>
            <a:r>
              <a:rPr lang="en-GB" sz="2800" b="1" kern="0" dirty="0">
                <a:solidFill>
                  <a:srgbClr val="C00000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</a:rPr>
              <a:t>Questions and comments:</a:t>
            </a:r>
          </a:p>
          <a:p>
            <a:pPr defTabSz="457200" eaLnBrk="0" fontAlgn="base" hangingPunct="0">
              <a:lnSpc>
                <a:spcPct val="150000"/>
              </a:lnSpc>
              <a:spcBef>
                <a:spcPts val="662"/>
              </a:spcBef>
              <a:spcAft>
                <a:spcPts val="662"/>
              </a:spcAft>
              <a:defRPr/>
            </a:pPr>
            <a:r>
              <a:rPr lang="en-GB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Use ‘raise hand’ function (if not possible either chat box or through microphone)</a:t>
            </a:r>
          </a:p>
          <a:p>
            <a:pPr defTabSz="457200" eaLnBrk="0" fontAlgn="base" hangingPunct="0">
              <a:lnSpc>
                <a:spcPct val="150000"/>
              </a:lnSpc>
              <a:spcBef>
                <a:spcPts val="662"/>
              </a:spcBef>
              <a:spcAft>
                <a:spcPts val="662"/>
              </a:spcAft>
              <a:defRPr/>
            </a:pPr>
            <a:r>
              <a:rPr lang="en-GB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Send questions via the chat box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0478419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1A10A5-8592-69E4-0CF4-8D5862E08B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NEW subwebsite on EDF’s www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29EA5E-E289-AA07-AB1B-3D84C2BBD0B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„Financial sustanability” subwebsite is in RESOURCES called: </a:t>
            </a:r>
            <a:r>
              <a:rPr lang="pl-PL" dirty="0">
                <a:hlinkClick r:id="rId2"/>
              </a:rPr>
              <a:t>Grants &amp; Funding</a:t>
            </a:r>
            <a:r>
              <a:rPr lang="pl-PL" dirty="0"/>
              <a:t> containing:</a:t>
            </a:r>
            <a:endParaRPr lang="pl-PL" dirty="0">
              <a:highlight>
                <a:srgbClr val="FFFF00"/>
              </a:highlight>
            </a:endParaRPr>
          </a:p>
          <a:p>
            <a:pPr lvl="1"/>
            <a:r>
              <a:rPr lang="pl-PL" dirty="0"/>
              <a:t>Funding opportunities</a:t>
            </a:r>
          </a:p>
          <a:p>
            <a:pPr lvl="1"/>
            <a:r>
              <a:rPr lang="pl-PL" dirty="0"/>
              <a:t>List of potential funders - Foundations and Funds</a:t>
            </a:r>
          </a:p>
          <a:p>
            <a:pPr lvl="1"/>
            <a:r>
              <a:rPr lang="pl-PL" dirty="0"/>
              <a:t>European Funds</a:t>
            </a:r>
          </a:p>
          <a:p>
            <a:pPr lvl="1"/>
            <a:r>
              <a:rPr lang="pl-PL" dirty="0"/>
              <a:t>Resources</a:t>
            </a:r>
          </a:p>
          <a:p>
            <a:pPr lvl="1"/>
            <a:r>
              <a:rPr lang="pl-PL" dirty="0"/>
              <a:t>Contact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393496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B3289F-8B23-6119-CD8C-8B2AAEC02C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Any questions?</a:t>
            </a:r>
            <a:endParaRPr lang="en-US" dirty="0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50F34159-AF54-67C8-4B3A-FF1BD65707F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34154" y="2403231"/>
            <a:ext cx="4863306" cy="3236309"/>
          </a:xfrm>
        </p:spPr>
      </p:pic>
    </p:spTree>
    <p:extLst>
      <p:ext uri="{BB962C8B-B14F-4D97-AF65-F5344CB8AC3E}">
        <p14:creationId xmlns:p14="http://schemas.microsoft.com/office/powerpoint/2010/main" val="121579150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649482-EC7F-D503-F35E-7A732E275C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Next steps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C55D1B-C6D9-58F0-7490-54C67913B8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Fill in the evaluation to tell us what you think</a:t>
            </a:r>
            <a:r>
              <a:rPr lang="pl-PL" dirty="0"/>
              <a:t> and</a:t>
            </a:r>
            <a:r>
              <a:rPr lang="en-US" dirty="0"/>
              <a:t> to help us plan future sessions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pl-PL" dirty="0"/>
              <a:t>P</a:t>
            </a:r>
            <a:r>
              <a:rPr lang="en-US" dirty="0"/>
              <a:t>laned future </a:t>
            </a:r>
            <a:r>
              <a:rPr lang="pl-PL" dirty="0"/>
              <a:t>trainings</a:t>
            </a:r>
            <a:r>
              <a:rPr lang="en-US" dirty="0"/>
              <a:t>: </a:t>
            </a:r>
            <a:endParaRPr lang="pl-PL" dirty="0"/>
          </a:p>
          <a:p>
            <a:r>
              <a:rPr lang="en-US" dirty="0"/>
              <a:t>8 November, 13:00 - 15:00 CET (Online): Training for EDF members on public funding and operating grants - members only </a:t>
            </a:r>
            <a:endParaRPr lang="pl-PL" dirty="0"/>
          </a:p>
          <a:p>
            <a:r>
              <a:rPr lang="en-GB" dirty="0"/>
              <a:t>29th November </a:t>
            </a:r>
            <a:r>
              <a:rPr lang="pl-PL" dirty="0"/>
              <a:t>, 12:00 – 14:00 CET (Online): </a:t>
            </a:r>
            <a:r>
              <a:rPr lang="en-US" dirty="0"/>
              <a:t>Training on available funding for international cooperation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2133679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Thank you for your attention</a:t>
            </a:r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6525126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dirty="0"/>
              <a:t>Thank you also to our sign interpreters and captioner</a:t>
            </a:r>
          </a:p>
          <a:p>
            <a:pPr marL="0" indent="0">
              <a:buNone/>
            </a:pPr>
            <a:endParaRPr lang="en-US" sz="3600" dirty="0"/>
          </a:p>
          <a:p>
            <a:pPr marL="0" indent="0">
              <a:buNone/>
            </a:pPr>
            <a:r>
              <a:rPr lang="pl-PL" sz="3600" dirty="0"/>
              <a:t>Magdalena Verseckas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en-GB" dirty="0"/>
              <a:t>Funding and Grants Officer</a:t>
            </a:r>
            <a:endParaRPr lang="pl-PL" dirty="0"/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sz="2400" dirty="0">
                <a:hlinkClick r:id="rId3"/>
              </a:rPr>
              <a:t>magdalena.verseckas@edf-feph.org</a:t>
            </a:r>
            <a:r>
              <a:rPr lang="pl-PL" sz="2400" dirty="0"/>
              <a:t> </a:t>
            </a:r>
            <a:endParaRPr lang="en-GB" sz="2400" dirty="0"/>
          </a:p>
        </p:txBody>
      </p:sp>
      <p:pic>
        <p:nvPicPr>
          <p:cNvPr id="12" name="Content Placeholder 11"/>
          <p:cNvPicPr>
            <a:picLocks noGrp="1" noChangeAspect="1"/>
          </p:cNvPicPr>
          <p:nvPr>
            <p:ph sz="half" idx="2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29537" y="2048427"/>
            <a:ext cx="2798095" cy="30961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31068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DFA6C8-5F87-2E02-F491-92B44C5C44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4400" b="1" dirty="0">
                <a:solidFill>
                  <a:schemeClr val="accent5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Housekeeping Rules 2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D8AF0D-885F-9552-16FC-E556DD894E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807700" cy="4667250"/>
          </a:xfrm>
        </p:spPr>
        <p:txBody>
          <a:bodyPr>
            <a:normAutofit fontScale="77500" lnSpcReduction="20000"/>
          </a:bodyPr>
          <a:lstStyle/>
          <a:p>
            <a:pPr marL="0" indent="0" defTabSz="457200" eaLnBrk="0" fontAlgn="base" hangingPunct="0">
              <a:lnSpc>
                <a:spcPct val="150000"/>
              </a:lnSpc>
              <a:spcBef>
                <a:spcPts val="662"/>
              </a:spcBef>
              <a:spcAft>
                <a:spcPts val="662"/>
              </a:spcAft>
              <a:buNone/>
              <a:defRPr/>
            </a:pPr>
            <a:r>
              <a:rPr lang="en-GB" sz="2800" b="1" kern="0" dirty="0">
                <a:solidFill>
                  <a:srgbClr val="C00000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</a:rPr>
              <a:t>General rules:</a:t>
            </a:r>
          </a:p>
          <a:p>
            <a:pPr defTabSz="457200" eaLnBrk="0" fontAlgn="base" hangingPunct="0">
              <a:lnSpc>
                <a:spcPct val="150000"/>
              </a:lnSpc>
              <a:spcBef>
                <a:spcPts val="662"/>
              </a:spcBef>
              <a:spcAft>
                <a:spcPts val="662"/>
              </a:spcAft>
              <a:defRPr/>
            </a:pPr>
            <a:r>
              <a:rPr lang="en-GB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Please remain muted while you are not speaking </a:t>
            </a:r>
          </a:p>
          <a:p>
            <a:pPr defTabSz="457200" eaLnBrk="0" fontAlgn="base" hangingPunct="0">
              <a:lnSpc>
                <a:spcPct val="150000"/>
              </a:lnSpc>
              <a:spcBef>
                <a:spcPts val="662"/>
              </a:spcBef>
              <a:spcAft>
                <a:spcPts val="662"/>
              </a:spcAft>
              <a:defRPr/>
            </a:pPr>
            <a:r>
              <a:rPr lang="en-GB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You will be given the floor </a:t>
            </a:r>
          </a:p>
          <a:p>
            <a:pPr defTabSz="457200" eaLnBrk="0" fontAlgn="base" hangingPunct="0">
              <a:lnSpc>
                <a:spcPct val="150000"/>
              </a:lnSpc>
              <a:spcBef>
                <a:spcPts val="662"/>
              </a:spcBef>
              <a:spcAft>
                <a:spcPts val="662"/>
              </a:spcAft>
              <a:defRPr/>
            </a:pPr>
            <a:r>
              <a:rPr lang="pl-PL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</a:t>
            </a:r>
            <a:r>
              <a:rPr lang="en-GB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hen you speak please have your video on</a:t>
            </a:r>
          </a:p>
          <a:p>
            <a:pPr defTabSz="457200" eaLnBrk="0" fontAlgn="base" hangingPunct="0">
              <a:lnSpc>
                <a:spcPct val="150000"/>
              </a:lnSpc>
              <a:spcBef>
                <a:spcPts val="662"/>
              </a:spcBef>
              <a:spcAft>
                <a:spcPts val="662"/>
              </a:spcAft>
              <a:defRPr/>
            </a:pPr>
            <a:r>
              <a:rPr lang="en-GB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Introduce yourself when speaking</a:t>
            </a:r>
          </a:p>
          <a:p>
            <a:pPr defTabSz="457200" eaLnBrk="0" fontAlgn="base" hangingPunct="0">
              <a:lnSpc>
                <a:spcPct val="150000"/>
              </a:lnSpc>
              <a:spcBef>
                <a:spcPts val="662"/>
              </a:spcBef>
              <a:spcAft>
                <a:spcPts val="662"/>
              </a:spcAft>
              <a:defRPr/>
            </a:pPr>
            <a:r>
              <a:rPr lang="en-GB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Respect time but s</a:t>
            </a:r>
            <a:r>
              <a:rPr lang="en-GB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peak slowly </a:t>
            </a:r>
          </a:p>
          <a:p>
            <a:pPr marL="0" indent="0" defTabSz="457200" eaLnBrk="0" fontAlgn="base" hangingPunct="0">
              <a:lnSpc>
                <a:spcPct val="150000"/>
              </a:lnSpc>
              <a:spcBef>
                <a:spcPts val="662"/>
              </a:spcBef>
              <a:spcAft>
                <a:spcPts val="662"/>
              </a:spcAft>
              <a:buNone/>
              <a:defRPr/>
            </a:pPr>
            <a:r>
              <a:rPr lang="en-GB" sz="2800" b="1" kern="0" dirty="0">
                <a:solidFill>
                  <a:srgbClr val="C00000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</a:rPr>
              <a:t>Minutes and relevant documents will be shared with participants  in the EDF members area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30938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BCB27E-50FD-2EBC-2557-F49978479C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Timing for todays session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D9420F-E40F-6C8F-C871-8367EE5EF9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3200" dirty="0"/>
              <a:t>2.00 - 2.05  Welcome and housekeeping </a:t>
            </a:r>
          </a:p>
          <a:p>
            <a:pPr marL="0" indent="0">
              <a:buNone/>
            </a:pPr>
            <a:r>
              <a:rPr lang="en-US" sz="3200" dirty="0"/>
              <a:t>2.05 - 2.15  Introduction from Maureen Piggot </a:t>
            </a:r>
            <a:endParaRPr lang="pl-PL" sz="3200" dirty="0"/>
          </a:p>
          <a:p>
            <a:pPr marL="0" indent="0">
              <a:buNone/>
            </a:pPr>
            <a:r>
              <a:rPr lang="en-US" sz="3200" dirty="0"/>
              <a:t>2.15 - 2.45 </a:t>
            </a:r>
            <a:r>
              <a:rPr lang="pl-PL" sz="3200" dirty="0"/>
              <a:t> </a:t>
            </a:r>
            <a:r>
              <a:rPr lang="en-US" sz="3200" dirty="0"/>
              <a:t>Panel discussion </a:t>
            </a:r>
            <a:endParaRPr lang="pl-PL" sz="3200" dirty="0"/>
          </a:p>
          <a:p>
            <a:pPr marL="0" indent="0">
              <a:buNone/>
            </a:pPr>
            <a:r>
              <a:rPr lang="en-US" sz="3200" dirty="0"/>
              <a:t>2.50 </a:t>
            </a:r>
            <a:r>
              <a:rPr lang="pl-PL" sz="3200" dirty="0"/>
              <a:t>-</a:t>
            </a:r>
            <a:r>
              <a:rPr lang="en-US" sz="3200" dirty="0"/>
              <a:t> 3.00 </a:t>
            </a:r>
            <a:r>
              <a:rPr lang="pl-PL" sz="3200" dirty="0"/>
              <a:t> </a:t>
            </a:r>
            <a:r>
              <a:rPr lang="en-US" sz="3200" dirty="0"/>
              <a:t>Break </a:t>
            </a:r>
          </a:p>
          <a:p>
            <a:pPr marL="0" indent="0">
              <a:buNone/>
            </a:pPr>
            <a:r>
              <a:rPr lang="en-US" sz="3200" dirty="0"/>
              <a:t>3.00 </a:t>
            </a:r>
            <a:r>
              <a:rPr lang="pl-PL" sz="3200" dirty="0"/>
              <a:t>-</a:t>
            </a:r>
            <a:r>
              <a:rPr lang="en-US" sz="3200" dirty="0"/>
              <a:t> 3.40 </a:t>
            </a:r>
            <a:r>
              <a:rPr lang="pl-PL" sz="3200" dirty="0"/>
              <a:t> </a:t>
            </a:r>
            <a:r>
              <a:rPr lang="en-US" sz="3200" dirty="0"/>
              <a:t>Introduction to fundraising</a:t>
            </a:r>
            <a:endParaRPr lang="pl-PL" sz="3200" dirty="0"/>
          </a:p>
          <a:p>
            <a:pPr marL="0" indent="0">
              <a:buNone/>
            </a:pPr>
            <a:r>
              <a:rPr lang="en-US" sz="3200" dirty="0"/>
              <a:t>3.40 </a:t>
            </a:r>
            <a:r>
              <a:rPr lang="pl-PL" sz="3200" dirty="0"/>
              <a:t>-</a:t>
            </a:r>
            <a:r>
              <a:rPr lang="en-US" sz="3200" dirty="0"/>
              <a:t> 4.00 </a:t>
            </a:r>
            <a:r>
              <a:rPr lang="pl-PL" sz="3200" dirty="0"/>
              <a:t> </a:t>
            </a:r>
            <a:r>
              <a:rPr lang="en-US" sz="3200" dirty="0"/>
              <a:t>Q&amp;A</a:t>
            </a:r>
          </a:p>
          <a:p>
            <a:pPr marL="0" indent="0">
              <a:buNone/>
            </a:pPr>
            <a:endParaRPr lang="en-US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44165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8F788E-0228-E958-68C0-13AD0A5AD9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Introduction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DB8B36-A31C-C3DE-5190-9CDCD00FC8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pl-PL" sz="4400" dirty="0"/>
              <a:t>Maureen Pig</a:t>
            </a:r>
            <a:r>
              <a:rPr lang="en-US" sz="4400" dirty="0"/>
              <a:t>g</a:t>
            </a:r>
            <a:r>
              <a:rPr lang="pl-PL" sz="4400" dirty="0"/>
              <a:t>ot – EDF Treasurer</a:t>
            </a:r>
          </a:p>
          <a:p>
            <a:pPr marL="0" indent="0">
              <a:buNone/>
            </a:pPr>
            <a:endParaRPr lang="pl-PL" sz="4400" dirty="0"/>
          </a:p>
          <a:p>
            <a:pPr marL="0" indent="0">
              <a:buNone/>
            </a:pPr>
            <a:r>
              <a:rPr lang="pl-PL" sz="4400" dirty="0"/>
              <a:t>Catherine Naughton – EDF Director</a:t>
            </a: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23420306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9A9326-2A4B-ACA2-D76F-82107E8F7D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Panel Discussion 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FE3BF7-4D8F-6476-3C1E-A7F361B5F0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Gunta Anca</a:t>
            </a:r>
            <a:r>
              <a:rPr lang="pl-PL" dirty="0"/>
              <a:t> </a:t>
            </a:r>
            <a:r>
              <a:rPr lang="en-US" dirty="0"/>
              <a:t>- Latvia</a:t>
            </a:r>
          </a:p>
          <a:p>
            <a:r>
              <a:rPr lang="en-US" dirty="0"/>
              <a:t>Marica Maric</a:t>
            </a:r>
            <a:r>
              <a:rPr lang="pl-PL" dirty="0"/>
              <a:t> </a:t>
            </a:r>
            <a:r>
              <a:rPr lang="en-US" dirty="0"/>
              <a:t>- Croatia</a:t>
            </a:r>
          </a:p>
          <a:p>
            <a:endParaRPr lang="en-US" dirty="0"/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Questions and Answers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224055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8E0251-F356-B1DF-AD99-A0715E9FE99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dirty="0"/>
              <a:t>How to start fundraising?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535F692-05E7-BEC3-E204-48121C0217F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l-PL" dirty="0"/>
          </a:p>
          <a:p>
            <a:r>
              <a:rPr lang="pl-PL" sz="3600" b="1" dirty="0"/>
              <a:t>Magdalena Verseckas</a:t>
            </a:r>
          </a:p>
          <a:p>
            <a:r>
              <a:rPr lang="pl-PL" dirty="0"/>
              <a:t>EDF Funding and Grants Officer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80085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4000" dirty="0"/>
              <a:t>H</a:t>
            </a:r>
            <a:r>
              <a:rPr lang="pl-PL" sz="4000" b="1" dirty="0">
                <a:solidFill>
                  <a:srgbClr val="0070C0"/>
                </a:solidFill>
              </a:rPr>
              <a:t>ow to start fundraising? </a:t>
            </a:r>
            <a:endParaRPr lang="en-GB" sz="4000" b="1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US" sz="3200" dirty="0"/>
              <a:t>Before you start you have to know:</a:t>
            </a:r>
          </a:p>
          <a:p>
            <a:pPr lvl="1">
              <a:lnSpc>
                <a:spcPct val="100000"/>
              </a:lnSpc>
            </a:pPr>
            <a:r>
              <a:rPr lang="pl-PL" sz="3200" dirty="0"/>
              <a:t>What is your current financial situation? </a:t>
            </a:r>
          </a:p>
          <a:p>
            <a:pPr lvl="1">
              <a:lnSpc>
                <a:spcPct val="100000"/>
              </a:lnSpc>
            </a:pPr>
            <a:r>
              <a:rPr lang="en-US" sz="3200" dirty="0"/>
              <a:t>What do you want to do and how?</a:t>
            </a:r>
          </a:p>
          <a:p>
            <a:pPr lvl="1">
              <a:lnSpc>
                <a:spcPct val="100000"/>
              </a:lnSpc>
            </a:pPr>
            <a:r>
              <a:rPr lang="en-US" sz="3200" dirty="0"/>
              <a:t>What exactly do you need money for?</a:t>
            </a:r>
          </a:p>
          <a:p>
            <a:pPr lvl="1">
              <a:lnSpc>
                <a:spcPct val="100000"/>
              </a:lnSpc>
            </a:pPr>
            <a:r>
              <a:rPr lang="en-US" sz="3200" dirty="0"/>
              <a:t>How much money do you need?</a:t>
            </a:r>
          </a:p>
          <a:p>
            <a:pPr lvl="1">
              <a:lnSpc>
                <a:spcPct val="100000"/>
              </a:lnSpc>
            </a:pPr>
            <a:r>
              <a:rPr lang="en-US" sz="3200" dirty="0"/>
              <a:t>Where can you apply?</a:t>
            </a:r>
          </a:p>
        </p:txBody>
      </p:sp>
    </p:spTree>
    <p:extLst>
      <p:ext uri="{BB962C8B-B14F-4D97-AF65-F5344CB8AC3E}">
        <p14:creationId xmlns:p14="http://schemas.microsoft.com/office/powerpoint/2010/main" val="284096710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F4784C-1536-3E50-017A-BDB0FA7668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What is your current financial situation?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7ED661-C7A5-2E79-20FA-46AD84F7A0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/>
              <a:t>What is you accounts balance? Profit or lose?</a:t>
            </a:r>
          </a:p>
          <a:p>
            <a:r>
              <a:rPr lang="pl-PL" dirty="0"/>
              <a:t>What is the prognosis for coming year?</a:t>
            </a:r>
          </a:p>
          <a:p>
            <a:r>
              <a:rPr lang="pl-PL" dirty="0"/>
              <a:t>Does the organisation have reseves?</a:t>
            </a:r>
          </a:p>
          <a:p>
            <a:r>
              <a:rPr lang="pl-PL" dirty="0"/>
              <a:t>What are the main financial needs?</a:t>
            </a:r>
          </a:p>
          <a:p>
            <a:r>
              <a:rPr lang="pl-PL" dirty="0"/>
              <a:t>Source of income analysis: </a:t>
            </a:r>
          </a:p>
          <a:p>
            <a:pPr lvl="1"/>
            <a:r>
              <a:rPr lang="pl-PL" dirty="0"/>
              <a:t>Who is the main donor?</a:t>
            </a:r>
          </a:p>
          <a:p>
            <a:pPr lvl="1"/>
            <a:r>
              <a:rPr lang="pl-PL" dirty="0"/>
              <a:t>Any long-term donors?</a:t>
            </a:r>
          </a:p>
          <a:p>
            <a:pPr lvl="1"/>
            <a:r>
              <a:rPr lang="pl-PL" dirty="0"/>
              <a:t>Areas to develop</a:t>
            </a:r>
          </a:p>
          <a:p>
            <a:pPr lvl="1"/>
            <a:r>
              <a:rPr lang="pl-PL" dirty="0"/>
              <a:t>New potential sources of income</a:t>
            </a:r>
          </a:p>
          <a:p>
            <a:pPr marL="457200" lvl="1" indent="0">
              <a:buNone/>
            </a:pPr>
            <a:endParaRPr lang="pl-PL" dirty="0"/>
          </a:p>
          <a:p>
            <a:pPr lvl="1"/>
            <a:endParaRPr lang="pl-PL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51993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701</TotalTime>
  <Words>1158</Words>
  <Application>Microsoft Office PowerPoint</Application>
  <PresentationFormat>Widescreen</PresentationFormat>
  <Paragraphs>162</Paragraphs>
  <Slides>23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7" baseType="lpstr">
      <vt:lpstr>Arial</vt:lpstr>
      <vt:lpstr>Calibri</vt:lpstr>
      <vt:lpstr>Verdana</vt:lpstr>
      <vt:lpstr>Office Theme</vt:lpstr>
      <vt:lpstr>Training for EDF members on financial sustainability</vt:lpstr>
      <vt:lpstr>Housekeeping Rules 1. </vt:lpstr>
      <vt:lpstr>Housekeeping Rules 2</vt:lpstr>
      <vt:lpstr>Timing for todays session</vt:lpstr>
      <vt:lpstr>Introduction</vt:lpstr>
      <vt:lpstr>Panel Discussion </vt:lpstr>
      <vt:lpstr>How to start fundraising?</vt:lpstr>
      <vt:lpstr>How to start fundraising? </vt:lpstr>
      <vt:lpstr>What is your current financial situation?</vt:lpstr>
      <vt:lpstr>What do you want to do?</vt:lpstr>
      <vt:lpstr>What do you need funding for?</vt:lpstr>
      <vt:lpstr>Where to apply? Different types of funders</vt:lpstr>
      <vt:lpstr>Different areas of funding for DPOs</vt:lpstr>
      <vt:lpstr>How to start?</vt:lpstr>
      <vt:lpstr>How to apply?</vt:lpstr>
      <vt:lpstr>How to find funders?</vt:lpstr>
      <vt:lpstr>To convince funders you have to be convincing – practical tips</vt:lpstr>
      <vt:lpstr>Pack your ideas in fundraising PACKAGES</vt:lpstr>
      <vt:lpstr>Make concept notes beautiful</vt:lpstr>
      <vt:lpstr>NEW subwebsite on EDF’s www</vt:lpstr>
      <vt:lpstr>Any questions?</vt:lpstr>
      <vt:lpstr>Next steps</vt:lpstr>
      <vt:lpstr>Thank you for your attention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 of presentation</dc:title>
  <dc:creator>Naomi Mabita</dc:creator>
  <cp:lastModifiedBy>Magdalena Verseckas</cp:lastModifiedBy>
  <cp:revision>57</cp:revision>
  <dcterms:created xsi:type="dcterms:W3CDTF">2019-03-25T10:17:14Z</dcterms:created>
  <dcterms:modified xsi:type="dcterms:W3CDTF">2022-10-10T14:02:50Z</dcterms:modified>
</cp:coreProperties>
</file>