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5"/>
  </p:notesMasterIdLst>
  <p:sldIdLst>
    <p:sldId id="411" r:id="rId2"/>
    <p:sldId id="463" r:id="rId3"/>
    <p:sldId id="464" r:id="rId4"/>
    <p:sldId id="471" r:id="rId5"/>
    <p:sldId id="465" r:id="rId6"/>
    <p:sldId id="472" r:id="rId7"/>
    <p:sldId id="473" r:id="rId8"/>
    <p:sldId id="466" r:id="rId9"/>
    <p:sldId id="467" r:id="rId10"/>
    <p:sldId id="468" r:id="rId11"/>
    <p:sldId id="469" r:id="rId12"/>
    <p:sldId id="470" r:id="rId13"/>
    <p:sldId id="270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la Sylviti" initials="LS" lastIdx="1" clrIdx="0"/>
  <p:cmAuthor id="1" name="Catherine Naughton" initials="C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77B3"/>
    <a:srgbClr val="342D47"/>
    <a:srgbClr val="E22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0327" autoAdjust="0"/>
  </p:normalViewPr>
  <p:slideViewPr>
    <p:cSldViewPr>
      <p:cViewPr varScale="1">
        <p:scale>
          <a:sx n="77" d="100"/>
          <a:sy n="77" d="100"/>
        </p:scale>
        <p:origin x="907" y="-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9T14:37:22.9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61 24575,'55'0'0,"6"-2"0,-1 4 0,98 14 0,-96-8 0,1-2 0,125-7 0,-75-1 0,-36 1 0,-141-10 0,-109-4 0,-68 14 0,136 2 0,96-1 0,-25-1 0,32 0 0,1 1 0,-1 0 0,1 0 0,-1-1 0,1 1 0,0-1 0,-1 1 0,1-1 0,-1 0 0,1 1 0,0-1 0,-1 0 0,1 0 0,0 0 0,0 0 0,0 0 0,0 0 0,-1-2 0,2 3 0,-1-1 0,1 0 0,0 1 0,0-1 0,0 0 0,0 1 0,0-1 0,0 0 0,0 1 0,0-1 0,0 0 0,0 1 0,0-1 0,0 0 0,0 1 0,1-1 0,-1 1 0,0-1 0,0 0 0,1 1 0,-1-1 0,0 1 0,1-1 0,-1 1 0,1-1 0,-1 1 0,1-1 0,-1 1 0,1-1 0,-1 1 0,1 0 0,-1-1 0,1 1 0,-1 0 0,1-1 0,0 1 0,-1 0 0,1 0 0,1-1 0,26-8 0,-28 9 0,39-6 0,0 1 0,0 2 0,0 2 0,43 4 0,-2 0 0,-30-2 0,0 3 0,0 2 0,-1 2 0,1 2 0,66 23 0,-109-31 0,0 2 0,1-1 0,-1 1 0,-1-1 0,1 2 0,0-1 0,-1 1 0,0 0 0,0 1 0,-1-1 0,1 1 0,-1 0 0,-1 0 0,1 1 0,-1-1 0,0 1 0,6 14 0,-7-12 0,0 0 0,-1 1 0,0-1 0,0 1 0,-1-1 0,0 1 0,-1 0 0,0 0 0,-1-1 0,0 1 0,0-1 0,-1 1 0,0-1 0,-5 14 0,3-14 0,0 0 0,-1 0 0,1-1 0,-2 1 0,1-1 0,-1 0 0,0-1 0,-1 1 0,0-1 0,0-1 0,-1 1 0,1-1 0,-1 0 0,-1-1 0,1 0 0,-1 0 0,0-1 0,0 0 0,0-1 0,0 0 0,-12 2 0,-2 0 0,0-1 0,0-1 0,0-2 0,0 0 0,-1-1 0,1-2 0,-45-8 0,40 4 0,1-3 0,-34-14 0,40 14 0,-1 1 0,0 1 0,0 1 0,-38-6 0,-10 11 0,57 2 0,1 0 0,-1-1 0,0 0 0,1-1 0,-1-1 0,1 0 0,0-1 0,-23-7 0,32 8 0,0 1 0,1 0 0,-1-1 0,1 1 0,-1-1 0,1 0 0,0 0 0,-1 0 0,1 0 0,0 0 0,0 0 0,1 0 0,-1-1 0,0 1 0,1-1 0,0 1 0,-1-1 0,1 0 0,0 0 0,0 1 0,1-1 0,-1 0 0,0 0 0,1 0 0,0 0 0,0 0 0,0 0 0,0 0 0,0 0 0,0 0 0,1 1 0,0-1 0,-1 0 0,2-3 0,0 1 0,1 0 0,-1 0 0,1 0 0,0 0 0,0 1 0,0-1 0,1 1 0,0 0 0,-1 0 0,2 0 0,-1 1 0,0-1 0,1 1 0,-1 0 0,1 0 0,0 0 0,7-2 0,5 0 0,1 0 0,0 1 0,0 1 0,1 0 0,19 1 0,97 5 0,-72 0 0,77-3 0,59 3 0,-196-3-4,-1 0 1,1 0-1,0 0 0,-1 1 0,1-1 0,-1 1 0,0 0 1,1-1-1,-1 1 0,1 0 0,-1 0 0,0 1 0,0-1 1,0 0-1,0 1 0,0 0 0,0-1 0,0 1 0,0 0 1,1 2-1,-2-2 16,0 1 1,0-1-1,0 1 1,0-1-1,-1 1 1,1-1-1,-1 1 1,1-1-1,-1 1 1,0 0-1,0-1 1,-1 1-1,1 0 1,0-1-1,-2 6 1,-3 6-261,0-1 1,-1 1-1,-1-1 1,0 0-1,-12 16 1,-8 11-6579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BAB2E-7302-426E-8BF2-243E274F2DB1}" type="datetimeFigureOut">
              <a:rPr lang="fr-BE" smtClean="0"/>
              <a:t>19-01-23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A52C8-21F6-419C-8084-7F15F38420D2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98634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68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A52C8-21F6-419C-8084-7F15F38420D2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23819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A52C8-21F6-419C-8084-7F15F38420D2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93943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 you for your attention</a:t>
            </a:r>
          </a:p>
          <a:p>
            <a:r>
              <a:rPr lang="en-GB" dirty="0"/>
              <a:t>The European Disability Forum</a:t>
            </a:r>
          </a:p>
          <a:p>
            <a:r>
              <a:rPr lang="en-GB" dirty="0"/>
              <a:t>www.edf-feph.org</a:t>
            </a:r>
          </a:p>
          <a:p>
            <a:r>
              <a:rPr lang="en-GB" dirty="0"/>
              <a:t>Avenue</a:t>
            </a:r>
            <a:r>
              <a:rPr lang="en-GB" baseline="0" dirty="0"/>
              <a:t> des Arts 7-8, Bruxelles 1210</a:t>
            </a:r>
          </a:p>
          <a:p>
            <a:r>
              <a:rPr lang="en-GB" baseline="0" dirty="0"/>
              <a:t>Belgium</a:t>
            </a:r>
          </a:p>
          <a:p>
            <a:r>
              <a:rPr lang="en-GB" baseline="0" dirty="0"/>
              <a:t>Twitter: @MyEdf</a:t>
            </a:r>
          </a:p>
          <a:p>
            <a:r>
              <a:rPr lang="en-GB" baseline="0" dirty="0"/>
              <a:t>Facebook: @?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178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A52C8-21F6-419C-8084-7F15F38420D2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59475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A52C8-21F6-419C-8084-7F15F38420D2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5265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A52C8-21F6-419C-8084-7F15F38420D2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71846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A52C8-21F6-419C-8084-7F15F38420D2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47773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A52C8-21F6-419C-8084-7F15F38420D2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01751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A52C8-21F6-419C-8084-7F15F38420D2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46030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A52C8-21F6-419C-8084-7F15F38420D2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07315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A52C8-21F6-419C-8084-7F15F38420D2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7494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8314B-0A6E-ED46-9947-7CFB01B04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23B8BA-024E-2741-AAA1-605434E0C8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F18539-1AA7-F34B-BADC-DCB376527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15CC0C-738D-2F4C-A950-20A4FB51B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F4766E-B077-1845-B7FE-BE2D55D3D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09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0B182C-16B3-2A43-9392-98C5D9B1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C62DF4-2A9F-0145-9319-521ACCBA3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120C54-C822-4B41-84D7-E197F1430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C7E1FA-1756-0342-AD71-2CBA3F59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4E7FE7-92D8-894A-BDE6-88C7193D1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17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434F38C-CC51-F94A-A2B3-4951A69FE3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F7887B-1F36-244E-8EDA-EB19FBC9C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E76887-4916-9F41-A687-707CA6F7D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9D54F9-D9D5-484A-B89C-59EA78C9E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F52B74-905E-5243-A561-256D98372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11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11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2535A-AEDA-2F4E-B22F-179867172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4B2F79-1872-2B46-975B-11277F11E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3A4EB2-CD4F-9F48-91B1-8A8BA821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CAAE8D-3376-6F42-BEC0-FAB2233FA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30BB79-FEF1-804B-9A31-861A789F1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97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C36841-AD04-834B-A61A-19FBF59F9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2CC22A-8F22-A349-98C5-ADBA102FA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8867B9-8D23-7944-BD58-52845B975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04EC71-32A1-3748-9BEA-90C957A4D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A649C6-286A-134A-B27E-55882ADC8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8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EA4EBF-1F46-4C48-A6D7-1CE9C2D0C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A62D7A-D880-4C4B-AB28-F2AB1FC2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568CC6-6435-8F43-8913-206FAC0D6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ADA48F-6B45-8E46-A7CB-4CF6167A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B5D5E0-7E5F-824C-84ED-874E5F1E1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AFFDF4-C09F-4B4F-9223-12722DF1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3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1E3D4-5707-B247-A87F-43906C8F9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D185BB-5E4D-DA45-8BA4-B29507441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044398-F20A-E74E-92CC-802FC87D9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D048582-DBB1-F14A-A93D-8CD480AD3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AFAB914-C1BF-3541-8C8D-F88EC462FB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2E5F0BE-36A0-8749-8E32-F571C076E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7064678-15B9-F043-8524-0C6E55B58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F5AAAD5-31A1-7D47-8033-F13C7A4D7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6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B7FF60-EB08-5642-8EB5-70C09DBD5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09DAAA8-4AA8-094C-98C9-635A5A5FC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7CA352D-CBED-ED4A-94C9-C22A4E034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E24031-29BC-F942-8341-998C6C2A4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9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A93731B-176F-B34C-9F62-297B6E843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3E4109C-443B-9747-9F45-2F9F3A7EA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ADE4D5F-5A42-284F-B6B3-281AF7D42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95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34744F-9973-2144-8EDF-BCCEA3441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C9C02F-2342-9247-853D-7D443D52F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24B6567-D4C6-8749-98DF-CCBA418DA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2B1183-27FB-1B40-B1E2-6C20DEF67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DED998-D6D5-F248-84B7-165431C33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A65F2B-891D-6B4C-8ECB-6A0B97104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2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85AEE4-60EA-C246-9537-7EFAB3FF5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5258FC8-3FB2-E348-BD4C-818F10CA5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224AB9-6FCD-B643-A2BD-10AA85F16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894209-2ABC-544C-9AFC-500D18576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05CECD-ACF4-ED41-8380-C0CA87B56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E2B75F-4435-534E-B25F-80CCBCD6B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1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C71E4AF-5272-F645-87BC-92523E63A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3C8ED7-ECD1-6D49-BE64-6E97858FE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52DC9D-D5FE-3943-9C19-F4EEAC51E7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5D7CD8-11BD-1944-9CFF-D83038719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ADCE3B-3603-5542-9902-DEAF1B246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edf-feph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edf-feph.org/events-slug/5th-european-parliament-of-persons-with-disabiliti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df-feph.org/5th-european-parliament-of-persons-with-disabilities/" TargetMode="External"/><Relationship Id="rId5" Type="http://schemas.openxmlformats.org/officeDocument/2006/relationships/hyperlink" Target="file:///C:\Users\giulia.dagnolo\Downloads\How_to_Log_in_on_the_new_Intra_Net_of_EDF_Website.doc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df-feph.org/content/uploads/2022/10/Template-Core-version-Guide-for-Heads-of-MEP-sponsored-groups-2022.docx" TargetMode="External"/><Relationship Id="rId5" Type="http://schemas.openxmlformats.org/officeDocument/2006/relationships/hyperlink" Target="https://www.edf-feph.org/content/uploads/2022/10/Model-letter-to-MEPs-sponsoring-national-delegation-to-the-5th-EPPD-May-2023.doc" TargetMode="External"/><Relationship Id="rId4" Type="http://schemas.openxmlformats.org/officeDocument/2006/relationships/hyperlink" Target="https://www.edf-feph.org/content/uploads/2022/10/Guidance-to-set-up-EDF-members-delegations-to-the-5th-EPPD-AF-reviewed60-formated-NS.doc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df-feph.org/contact-points-of-national-delegations-for-the-5th-european-parliament-of-persons-with-disabilities/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607ED927-5955-31E7-9891-3E1799700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67" y="857250"/>
            <a:ext cx="9177867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77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587A5-CE45-49B7-8F9B-F98651E74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Practical</a:t>
            </a:r>
            <a:r>
              <a:rPr lang="fr-BE" dirty="0"/>
              <a:t> information for the meeting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DE812E-225B-48E2-8F00-A61F79A36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515" y="1723249"/>
            <a:ext cx="843915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15">
            <a:extLst>
              <a:ext uri="{FF2B5EF4-FFF2-40B4-BE49-F238E27FC236}">
                <a16:creationId xmlns:a16="http://schemas.microsoft.com/office/drawing/2014/main" id="{5FE709B6-ADE8-412A-9661-E3A7ABD74F92}"/>
              </a:ext>
            </a:extLst>
          </p:cNvPr>
          <p:cNvSpPr/>
          <p:nvPr/>
        </p:nvSpPr>
        <p:spPr>
          <a:xfrm>
            <a:off x="3748" y="397685"/>
            <a:ext cx="9140252" cy="1293003"/>
          </a:xfrm>
          <a:prstGeom prst="rect">
            <a:avLst/>
          </a:prstGeom>
          <a:solidFill>
            <a:srgbClr val="0A77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E3F5A5F-DA97-4D3B-A5FE-0695D0114E6F}"/>
              </a:ext>
            </a:extLst>
          </p:cNvPr>
          <p:cNvSpPr txBox="1">
            <a:spLocks/>
          </p:cNvSpPr>
          <p:nvPr/>
        </p:nvSpPr>
        <p:spPr>
          <a:xfrm>
            <a:off x="190500" y="457200"/>
            <a:ext cx="8763000" cy="1510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examples, how did we develop our Delegation for the last version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E8F73D1-BE51-D3C6-0EC7-60C9027A41B7}"/>
              </a:ext>
            </a:extLst>
          </p:cNvPr>
          <p:cNvSpPr txBox="1">
            <a:spLocks/>
          </p:cNvSpPr>
          <p:nvPr/>
        </p:nvSpPr>
        <p:spPr>
          <a:xfrm>
            <a:off x="396915" y="1875649"/>
            <a:ext cx="8439150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Monica LOLAND, Disability People Denmark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439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587A5-CE45-49B7-8F9B-F98651E74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Practical</a:t>
            </a:r>
            <a:r>
              <a:rPr lang="fr-BE" dirty="0"/>
              <a:t> information for the meeting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DE812E-225B-48E2-8F00-A61F79A36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515" y="1723249"/>
            <a:ext cx="843915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15">
            <a:extLst>
              <a:ext uri="{FF2B5EF4-FFF2-40B4-BE49-F238E27FC236}">
                <a16:creationId xmlns:a16="http://schemas.microsoft.com/office/drawing/2014/main" id="{5FE709B6-ADE8-412A-9661-E3A7ABD74F92}"/>
              </a:ext>
            </a:extLst>
          </p:cNvPr>
          <p:cNvSpPr/>
          <p:nvPr/>
        </p:nvSpPr>
        <p:spPr>
          <a:xfrm>
            <a:off x="3748" y="397685"/>
            <a:ext cx="9140252" cy="1293003"/>
          </a:xfrm>
          <a:prstGeom prst="rect">
            <a:avLst/>
          </a:prstGeom>
          <a:solidFill>
            <a:srgbClr val="0A77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E3F5A5F-DA97-4D3B-A5FE-0695D0114E6F}"/>
              </a:ext>
            </a:extLst>
          </p:cNvPr>
          <p:cNvSpPr txBox="1">
            <a:spLocks/>
          </p:cNvSpPr>
          <p:nvPr/>
        </p:nvSpPr>
        <p:spPr>
          <a:xfrm>
            <a:off x="190500" y="457200"/>
            <a:ext cx="8763000" cy="1510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examples, how did we develop our Delegation for the last version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337819E-676D-B7EB-49FE-DBE7C551694A}"/>
              </a:ext>
            </a:extLst>
          </p:cNvPr>
          <p:cNvSpPr txBox="1">
            <a:spLocks/>
          </p:cNvSpPr>
          <p:nvPr/>
        </p:nvSpPr>
        <p:spPr>
          <a:xfrm>
            <a:off x="396915" y="1875649"/>
            <a:ext cx="8439150" cy="4525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Pilar VILLARINO, The Spanish Committee of Representatives of Persons with Disabilities (CERMI)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485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5">
            <a:extLst>
              <a:ext uri="{FF2B5EF4-FFF2-40B4-BE49-F238E27FC236}">
                <a16:creationId xmlns:a16="http://schemas.microsoft.com/office/drawing/2014/main" id="{5FE709B6-ADE8-412A-9661-E3A7ABD74F92}"/>
              </a:ext>
            </a:extLst>
          </p:cNvPr>
          <p:cNvSpPr/>
          <p:nvPr/>
        </p:nvSpPr>
        <p:spPr>
          <a:xfrm>
            <a:off x="0" y="2968249"/>
            <a:ext cx="8911652" cy="921501"/>
          </a:xfrm>
          <a:prstGeom prst="rect">
            <a:avLst/>
          </a:prstGeom>
          <a:solidFill>
            <a:srgbClr val="0A77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Questions &amp; Answers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E3F5A5F-DA97-4D3B-A5FE-0695D0114E6F}"/>
              </a:ext>
            </a:extLst>
          </p:cNvPr>
          <p:cNvSpPr txBox="1">
            <a:spLocks/>
          </p:cNvSpPr>
          <p:nvPr/>
        </p:nvSpPr>
        <p:spPr>
          <a:xfrm>
            <a:off x="228600" y="622669"/>
            <a:ext cx="8763000" cy="1068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&amp; A</a:t>
            </a:r>
          </a:p>
        </p:txBody>
      </p:sp>
      <p:pic>
        <p:nvPicPr>
          <p:cNvPr id="11" name="Picture 10" descr="Question Icon Design 501314 Vector Art at Vecteezy">
            <a:extLst>
              <a:ext uri="{FF2B5EF4-FFF2-40B4-BE49-F238E27FC236}">
                <a16:creationId xmlns:a16="http://schemas.microsoft.com/office/drawing/2014/main" id="{799D84E1-541C-4A0B-9CC8-DA12B2D10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326" y="431944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175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title="EDF Logo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21" y="1346335"/>
            <a:ext cx="2098571" cy="23220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702790" y="1771344"/>
            <a:ext cx="4893845" cy="326350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European Disability Forum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www.edf-feph.org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Avenue des Arts 7-8, Bruxelles 1210, Belgium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Twitter: @MyEDF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Facebook: @MyEDF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8650" y="935016"/>
            <a:ext cx="7886700" cy="994172"/>
          </a:xfrm>
        </p:spPr>
        <p:txBody>
          <a:bodyPr>
            <a:normAutofit/>
          </a:bodyPr>
          <a:lstStyle/>
          <a:p>
            <a:r>
              <a:rPr lang="en-GB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2301B99-22D9-413A-A12E-2D58FCCC0E99}"/>
              </a:ext>
            </a:extLst>
          </p:cNvPr>
          <p:cNvSpPr txBox="1">
            <a:spLocks/>
          </p:cNvSpPr>
          <p:nvPr/>
        </p:nvSpPr>
        <p:spPr>
          <a:xfrm>
            <a:off x="702790" y="5080784"/>
            <a:ext cx="8441210" cy="144632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Thank you to our interpreters: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Gerdinand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Wagenaar, Razaq Fakir, Veerle Haverhals</a:t>
            </a:r>
            <a:endParaRPr lang="en-GB" sz="21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106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587A5-CE45-49B7-8F9B-F98651E74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Practical</a:t>
            </a:r>
            <a:r>
              <a:rPr lang="fr-BE" dirty="0"/>
              <a:t> information for the meeting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DE812E-225B-48E2-8F00-A61F79A36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515" y="1723249"/>
            <a:ext cx="8439150" cy="50323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Please keep your microphones and cameras off until you take the floor.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the chat box to ask for the floor or for technical questions.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meeting is being recorded.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Accessibility: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International sign interpretation available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Real-time captioning in English also available through external link + automatic captions in Spanish, Italian and Portuguese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15">
            <a:extLst>
              <a:ext uri="{FF2B5EF4-FFF2-40B4-BE49-F238E27FC236}">
                <a16:creationId xmlns:a16="http://schemas.microsoft.com/office/drawing/2014/main" id="{5FE709B6-ADE8-412A-9661-E3A7ABD74F92}"/>
              </a:ext>
            </a:extLst>
          </p:cNvPr>
          <p:cNvSpPr/>
          <p:nvPr/>
        </p:nvSpPr>
        <p:spPr>
          <a:xfrm>
            <a:off x="3748" y="397686"/>
            <a:ext cx="7616252" cy="921501"/>
          </a:xfrm>
          <a:prstGeom prst="rect">
            <a:avLst/>
          </a:prstGeom>
          <a:solidFill>
            <a:srgbClr val="0A77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E3F5A5F-DA97-4D3B-A5FE-0695D0114E6F}"/>
              </a:ext>
            </a:extLst>
          </p:cNvPr>
          <p:cNvSpPr txBox="1">
            <a:spLocks/>
          </p:cNvSpPr>
          <p:nvPr/>
        </p:nvSpPr>
        <p:spPr>
          <a:xfrm>
            <a:off x="228600" y="622670"/>
            <a:ext cx="7856482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information for the meeting</a:t>
            </a:r>
          </a:p>
        </p:txBody>
      </p:sp>
    </p:spTree>
    <p:extLst>
      <p:ext uri="{BB962C8B-B14F-4D97-AF65-F5344CB8AC3E}">
        <p14:creationId xmlns:p14="http://schemas.microsoft.com/office/powerpoint/2010/main" val="169895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587A5-CE45-49B7-8F9B-F98651E74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Practical</a:t>
            </a:r>
            <a:r>
              <a:rPr lang="fr-BE" dirty="0"/>
              <a:t> information for the meeting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DE812E-225B-48E2-8F00-A61F79A36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515" y="1723249"/>
            <a:ext cx="843915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15">
            <a:extLst>
              <a:ext uri="{FF2B5EF4-FFF2-40B4-BE49-F238E27FC236}">
                <a16:creationId xmlns:a16="http://schemas.microsoft.com/office/drawing/2014/main" id="{5FE709B6-ADE8-412A-9661-E3A7ABD74F92}"/>
              </a:ext>
            </a:extLst>
          </p:cNvPr>
          <p:cNvSpPr/>
          <p:nvPr/>
        </p:nvSpPr>
        <p:spPr>
          <a:xfrm>
            <a:off x="3748" y="397686"/>
            <a:ext cx="8911652" cy="921501"/>
          </a:xfrm>
          <a:prstGeom prst="rect">
            <a:avLst/>
          </a:prstGeom>
          <a:solidFill>
            <a:srgbClr val="0A77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E3F5A5F-DA97-4D3B-A5FE-0695D0114E6F}"/>
              </a:ext>
            </a:extLst>
          </p:cNvPr>
          <p:cNvSpPr txBox="1">
            <a:spLocks/>
          </p:cNvSpPr>
          <p:nvPr/>
        </p:nvSpPr>
        <p:spPr>
          <a:xfrm>
            <a:off x="228600" y="622669"/>
            <a:ext cx="8763000" cy="106801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Parliament of Persons with Disabilities Introduction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0EED7D72-3B08-95C6-5643-44DA10C34D26}"/>
              </a:ext>
            </a:extLst>
          </p:cNvPr>
          <p:cNvSpPr txBox="1">
            <a:spLocks/>
          </p:cNvSpPr>
          <p:nvPr/>
        </p:nvSpPr>
        <p:spPr>
          <a:xfrm>
            <a:off x="352425" y="1690688"/>
            <a:ext cx="8439150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23 May 2023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co-organised by European Parliament and EDF in the Hemicycle chamber in Brussels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Accessible and live streamed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Participants: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705 delegates with disabilities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High level representatives of EU institutions, 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MEPs (Disability Intergroup)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Upcoming EU Presidencies (national governments) 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Other international organisations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Objectives: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Bring persons with disabilities closer to the EU and vice versa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Give visibility and prove commitment of the disability movement with the EU project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Set the political agenda as for disability rights</a:t>
            </a:r>
          </a:p>
          <a:p>
            <a:pPr lvl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184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587A5-CE45-49B7-8F9B-F98651E74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Practical</a:t>
            </a:r>
            <a:r>
              <a:rPr lang="fr-BE" dirty="0"/>
              <a:t> information for the meeting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DE812E-225B-48E2-8F00-A61F79A36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515" y="1723249"/>
            <a:ext cx="843915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15">
            <a:extLst>
              <a:ext uri="{FF2B5EF4-FFF2-40B4-BE49-F238E27FC236}">
                <a16:creationId xmlns:a16="http://schemas.microsoft.com/office/drawing/2014/main" id="{5FE709B6-ADE8-412A-9661-E3A7ABD74F92}"/>
              </a:ext>
            </a:extLst>
          </p:cNvPr>
          <p:cNvSpPr/>
          <p:nvPr/>
        </p:nvSpPr>
        <p:spPr>
          <a:xfrm>
            <a:off x="3748" y="397686"/>
            <a:ext cx="8911652" cy="921501"/>
          </a:xfrm>
          <a:prstGeom prst="rect">
            <a:avLst/>
          </a:prstGeom>
          <a:solidFill>
            <a:srgbClr val="0A77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E3F5A5F-DA97-4D3B-A5FE-0695D0114E6F}"/>
              </a:ext>
            </a:extLst>
          </p:cNvPr>
          <p:cNvSpPr txBox="1">
            <a:spLocks/>
          </p:cNvSpPr>
          <p:nvPr/>
        </p:nvSpPr>
        <p:spPr>
          <a:xfrm>
            <a:off x="228600" y="622669"/>
            <a:ext cx="8763000" cy="106801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Parliament of Persons with Disabilities Introduction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0EED7D72-3B08-95C6-5643-44DA10C34D26}"/>
              </a:ext>
            </a:extLst>
          </p:cNvPr>
          <p:cNvSpPr txBox="1">
            <a:spLocks/>
          </p:cNvSpPr>
          <p:nvPr/>
        </p:nvSpPr>
        <p:spPr>
          <a:xfrm>
            <a:off x="352425" y="1690688"/>
            <a:ext cx="8439150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“Building an inclusive future for persons with disabilities in the EU”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Topics: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CRPD, equality and intersectionality,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Political and Civic Participation, 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Free movement,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more social Europe,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EU’s resilience to crisis and support to the rights of persons with disabilities worldwide.</a:t>
            </a:r>
          </a:p>
          <a:p>
            <a:pPr lvl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 panels plus 3 plenary debates (intervention from delegates)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Adoption of the EDF Manifesto for the 2024 European elections and other potential resolutions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848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587A5-CE45-49B7-8F9B-F98651E74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Practical</a:t>
            </a:r>
            <a:r>
              <a:rPr lang="fr-BE" dirty="0"/>
              <a:t> information for the meeting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DE812E-225B-48E2-8F00-A61F79A36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515" y="1723249"/>
            <a:ext cx="843915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15">
            <a:extLst>
              <a:ext uri="{FF2B5EF4-FFF2-40B4-BE49-F238E27FC236}">
                <a16:creationId xmlns:a16="http://schemas.microsoft.com/office/drawing/2014/main" id="{5FE709B6-ADE8-412A-9661-E3A7ABD74F92}"/>
              </a:ext>
            </a:extLst>
          </p:cNvPr>
          <p:cNvSpPr/>
          <p:nvPr/>
        </p:nvSpPr>
        <p:spPr>
          <a:xfrm>
            <a:off x="3748" y="397686"/>
            <a:ext cx="8911652" cy="921501"/>
          </a:xfrm>
          <a:prstGeom prst="rect">
            <a:avLst/>
          </a:prstGeom>
          <a:solidFill>
            <a:srgbClr val="0A77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E3F5A5F-DA97-4D3B-A5FE-0695D0114E6F}"/>
              </a:ext>
            </a:extLst>
          </p:cNvPr>
          <p:cNvSpPr txBox="1">
            <a:spLocks/>
          </p:cNvSpPr>
          <p:nvPr/>
        </p:nvSpPr>
        <p:spPr>
          <a:xfrm>
            <a:off x="228600" y="622669"/>
            <a:ext cx="8763000" cy="1068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EDF resources in the EDF members area </a:t>
            </a:r>
          </a:p>
        </p:txBody>
      </p:sp>
      <p:pic>
        <p:nvPicPr>
          <p:cNvPr id="9" name="Picture 8" descr="EDF website - page &quot;5th European Parliament of Persons with Disabilities&quot;. The button &quot;more information (just for EDF members - log in required)&quot; is highlighted by a blue circle.">
            <a:extLst>
              <a:ext uri="{FF2B5EF4-FFF2-40B4-BE49-F238E27FC236}">
                <a16:creationId xmlns:a16="http://schemas.microsoft.com/office/drawing/2014/main" id="{A1424C40-820D-6B54-517C-875BC5CA98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82" t="15398" r="4348" b="7307"/>
          <a:stretch/>
        </p:blipFill>
        <p:spPr>
          <a:xfrm>
            <a:off x="170250" y="3534490"/>
            <a:ext cx="6019800" cy="304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7D91A8-2852-A6FE-FDAD-0A4A164D5C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00" t="11481" r="5150" b="47037"/>
          <a:stretch/>
        </p:blipFill>
        <p:spPr>
          <a:xfrm>
            <a:off x="170850" y="1578191"/>
            <a:ext cx="6019200" cy="1655257"/>
          </a:xfrm>
          <a:prstGeom prst="rect">
            <a:avLst/>
          </a:prstGeom>
        </p:spPr>
      </p:pic>
      <p:sp>
        <p:nvSpPr>
          <p:cNvPr id="14" name="Oval 13" descr="EDF website homepage. The entry &quot;5th European Parliament of Persons with Disabilities&quot;, under the category &quot;events&quot; is highlighted by a yellow circle.">
            <a:extLst>
              <a:ext uri="{FF2B5EF4-FFF2-40B4-BE49-F238E27FC236}">
                <a16:creationId xmlns:a16="http://schemas.microsoft.com/office/drawing/2014/main" id="{01209A55-1A56-771D-88D0-B5E8B2F9F856}"/>
              </a:ext>
            </a:extLst>
          </p:cNvPr>
          <p:cNvSpPr/>
          <p:nvPr/>
        </p:nvSpPr>
        <p:spPr>
          <a:xfrm>
            <a:off x="2192930" y="2090509"/>
            <a:ext cx="1254465" cy="315311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F4FC3EB-86FD-C454-E902-D3CC5E015759}"/>
              </a:ext>
            </a:extLst>
          </p:cNvPr>
          <p:cNvSpPr/>
          <p:nvPr/>
        </p:nvSpPr>
        <p:spPr>
          <a:xfrm>
            <a:off x="3200400" y="6025163"/>
            <a:ext cx="2362200" cy="467711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683D2F37-F634-F8D7-C17C-5A36BCD947F9}"/>
              </a:ext>
            </a:extLst>
          </p:cNvPr>
          <p:cNvSpPr txBox="1">
            <a:spLocks/>
          </p:cNvSpPr>
          <p:nvPr/>
        </p:nvSpPr>
        <p:spPr>
          <a:xfrm>
            <a:off x="6247800" y="1690688"/>
            <a:ext cx="2794888" cy="5323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HOW TO ACCESS THE INFO PAGE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Sign into the members’ area with your credentials (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hlinkClick r:id="rId5" action="ppaction://hlinkfile"/>
              </a:rPr>
              <a:t>instructions in Word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Forgot your credentials? Message Loredana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From the EDF homepage, click on “Events” and then on “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5</a:t>
            </a:r>
            <a:r>
              <a:rPr lang="en-GB" sz="1800" baseline="30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th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European Parliament of Persons with Disabilities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Click on the red button “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More information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4865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5">
            <a:extLst>
              <a:ext uri="{FF2B5EF4-FFF2-40B4-BE49-F238E27FC236}">
                <a16:creationId xmlns:a16="http://schemas.microsoft.com/office/drawing/2014/main" id="{1D3A6669-A98D-36D6-A5C6-A68DD9C5048B}"/>
              </a:ext>
            </a:extLst>
          </p:cNvPr>
          <p:cNvSpPr/>
          <p:nvPr/>
        </p:nvSpPr>
        <p:spPr>
          <a:xfrm>
            <a:off x="3748" y="397686"/>
            <a:ext cx="8911652" cy="921501"/>
          </a:xfrm>
          <a:prstGeom prst="rect">
            <a:avLst/>
          </a:prstGeom>
          <a:solidFill>
            <a:srgbClr val="0A77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F5B236D-5B59-D2CF-D4E9-D339F4550527}"/>
              </a:ext>
            </a:extLst>
          </p:cNvPr>
          <p:cNvSpPr txBox="1">
            <a:spLocks/>
          </p:cNvSpPr>
          <p:nvPr/>
        </p:nvSpPr>
        <p:spPr>
          <a:xfrm>
            <a:off x="228600" y="622669"/>
            <a:ext cx="8763000" cy="1068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EDF resources in the EDF members area </a:t>
            </a:r>
          </a:p>
        </p:txBody>
      </p:sp>
      <p:pic>
        <p:nvPicPr>
          <p:cNvPr id="7" name="Picture 6" descr="Banner. Background photo: European Parliament. Text: 5th European Parliament of Persons with Disabilities">
            <a:extLst>
              <a:ext uri="{FF2B5EF4-FFF2-40B4-BE49-F238E27FC236}">
                <a16:creationId xmlns:a16="http://schemas.microsoft.com/office/drawing/2014/main" id="{517E133E-0580-2F44-BE41-F7FAC2184C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22" y="2418591"/>
            <a:ext cx="4773518" cy="2686809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25E2664-2558-93CB-1442-42DB25892E42}"/>
              </a:ext>
            </a:extLst>
          </p:cNvPr>
          <p:cNvSpPr txBox="1">
            <a:spLocks/>
          </p:cNvSpPr>
          <p:nvPr/>
        </p:nvSpPr>
        <p:spPr>
          <a:xfrm>
            <a:off x="198120" y="1527978"/>
            <a:ext cx="8153400" cy="681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 the private event page in the members’ area, you will find: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F1496C9-E5EE-DAAA-35C9-8B5E88E7944F}"/>
              </a:ext>
            </a:extLst>
          </p:cNvPr>
          <p:cNvSpPr txBox="1">
            <a:spLocks/>
          </p:cNvSpPr>
          <p:nvPr/>
        </p:nvSpPr>
        <p:spPr>
          <a:xfrm>
            <a:off x="5029200" y="2266190"/>
            <a:ext cx="3886200" cy="29916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b="0" i="0" u="sng" strike="noStrike" dirty="0">
                <a:solidFill>
                  <a:srgbClr val="001F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Guidance to set up EDF members’ delegations to the 5th EPPD</a:t>
            </a:r>
            <a:r>
              <a:rPr lang="en-US" b="0" i="0" u="none" strike="noStrike" dirty="0">
                <a:solidFill>
                  <a:srgbClr val="2E2E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(Word)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sng" strike="noStrike" dirty="0">
                <a:solidFill>
                  <a:srgbClr val="001F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Model letter to MEPs – sponsoring national delegation to the 5th EPPD May 2023</a:t>
            </a:r>
            <a:r>
              <a:rPr lang="en-US" b="0" i="0" u="none" strike="noStrike" dirty="0">
                <a:solidFill>
                  <a:srgbClr val="2E2E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(Word)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sng" strike="noStrike" dirty="0">
                <a:solidFill>
                  <a:srgbClr val="001F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Checklist and Instructions – Heads of delegations visiting the European Parliament</a:t>
            </a:r>
            <a:r>
              <a:rPr lang="en-US" b="0" i="0" u="none" strike="noStrike" dirty="0">
                <a:solidFill>
                  <a:srgbClr val="2E2E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(Word)</a:t>
            </a:r>
          </a:p>
          <a:p>
            <a:pPr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8D054D0-B69E-6B6B-761C-8D7A9201DB65}"/>
              </a:ext>
            </a:extLst>
          </p:cNvPr>
          <p:cNvSpPr txBox="1">
            <a:spLocks/>
          </p:cNvSpPr>
          <p:nvPr/>
        </p:nvSpPr>
        <p:spPr>
          <a:xfrm>
            <a:off x="228600" y="5466590"/>
            <a:ext cx="856488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soon as new information is posted on the page, we will inform you on our Members’ Mailing</a:t>
            </a:r>
          </a:p>
        </p:txBody>
      </p:sp>
    </p:spTree>
    <p:extLst>
      <p:ext uri="{BB962C8B-B14F-4D97-AF65-F5344CB8AC3E}">
        <p14:creationId xmlns:p14="http://schemas.microsoft.com/office/powerpoint/2010/main" val="47577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 - EDF website: National Delegations page, table with Delegations' contact points divided by EU country">
            <a:extLst>
              <a:ext uri="{FF2B5EF4-FFF2-40B4-BE49-F238E27FC236}">
                <a16:creationId xmlns:a16="http://schemas.microsoft.com/office/drawing/2014/main" id="{9A254CC3-1D6C-E759-51B4-D55A657B7F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0" t="15926" r="35833" b="7037"/>
          <a:stretch/>
        </p:blipFill>
        <p:spPr>
          <a:xfrm>
            <a:off x="228600" y="1529882"/>
            <a:ext cx="5203003" cy="5104833"/>
          </a:xfrm>
          <a:prstGeom prst="rect">
            <a:avLst/>
          </a:prstGeom>
        </p:spPr>
      </p:pic>
      <p:sp>
        <p:nvSpPr>
          <p:cNvPr id="7" name="Rectángulo 15">
            <a:extLst>
              <a:ext uri="{FF2B5EF4-FFF2-40B4-BE49-F238E27FC236}">
                <a16:creationId xmlns:a16="http://schemas.microsoft.com/office/drawing/2014/main" id="{DE806F06-AB0B-D94B-86C9-8A629420B032}"/>
              </a:ext>
            </a:extLst>
          </p:cNvPr>
          <p:cNvSpPr/>
          <p:nvPr/>
        </p:nvSpPr>
        <p:spPr>
          <a:xfrm>
            <a:off x="3748" y="397686"/>
            <a:ext cx="8911652" cy="921501"/>
          </a:xfrm>
          <a:prstGeom prst="rect">
            <a:avLst/>
          </a:prstGeom>
          <a:solidFill>
            <a:srgbClr val="0A77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38C704F-F4AB-2CBC-EBDC-B082EFDF4D85}"/>
              </a:ext>
            </a:extLst>
          </p:cNvPr>
          <p:cNvSpPr txBox="1">
            <a:spLocks/>
          </p:cNvSpPr>
          <p:nvPr/>
        </p:nvSpPr>
        <p:spPr>
          <a:xfrm>
            <a:off x="228600" y="608381"/>
            <a:ext cx="8763000" cy="1068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EDF resources in the EDF members area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27EBE7-9A63-1A36-E9EE-47302DED5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" y="3276600"/>
            <a:ext cx="0" cy="29718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51CE77B-3B11-FE30-3C7B-6C1B6473D6F5}"/>
                  </a:ext>
                </a:extLst>
              </p14:cNvPr>
              <p14:cNvContentPartPr/>
              <p14:nvPr/>
            </p14:nvContentPartPr>
            <p14:xfrm>
              <a:off x="5118464" y="1975633"/>
              <a:ext cx="371880" cy="1746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51CE77B-3B11-FE30-3C7B-6C1B6473D6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82464" y="1939633"/>
                <a:ext cx="443520" cy="24624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044744AC-65D3-8227-5DB4-4E74D07A198B}"/>
              </a:ext>
            </a:extLst>
          </p:cNvPr>
          <p:cNvSpPr txBox="1">
            <a:spLocks/>
          </p:cNvSpPr>
          <p:nvPr/>
        </p:nvSpPr>
        <p:spPr>
          <a:xfrm>
            <a:off x="5656455" y="1600200"/>
            <a:ext cx="3258946" cy="5592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THE NATIONAL DELEGATIONS PAGE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Delegations are formed by the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National Coordinators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 Contact them to participate and ask questions about the Delegation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Head of Delegation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leads the Delegation and is in contact with EDF for any political content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On the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National Delegations page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you will find their names and e-mail addresses organised by country (click on </a:t>
            </a: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their names).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76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587A5-CE45-49B7-8F9B-F98651E74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Practical</a:t>
            </a:r>
            <a:r>
              <a:rPr lang="fr-BE" dirty="0"/>
              <a:t> information for the meeting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DE812E-225B-48E2-8F00-A61F79A36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515" y="1723249"/>
            <a:ext cx="8439150" cy="5032375"/>
          </a:xfrm>
        </p:spPr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Contact Members of the European Parliament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from your country to be sponsored to join the event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Size of your delegation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the number of representatives of your country in the European Parliament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Who is part of the delegation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 The diversity of your organisation, disability geographical region gender, age high level representative also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Include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also representatives from our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European NGOs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when they request this.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Minimum size for a group to get sponsoring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 delegates personal assistants included.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Participants of delegations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register via EDF website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when approved by National Coordinator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Delegations are ready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by 15 March 2023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15">
            <a:extLst>
              <a:ext uri="{FF2B5EF4-FFF2-40B4-BE49-F238E27FC236}">
                <a16:creationId xmlns:a16="http://schemas.microsoft.com/office/drawing/2014/main" id="{5FE709B6-ADE8-412A-9661-E3A7ABD74F92}"/>
              </a:ext>
            </a:extLst>
          </p:cNvPr>
          <p:cNvSpPr/>
          <p:nvPr/>
        </p:nvSpPr>
        <p:spPr>
          <a:xfrm>
            <a:off x="3748" y="397686"/>
            <a:ext cx="8911652" cy="921501"/>
          </a:xfrm>
          <a:prstGeom prst="rect">
            <a:avLst/>
          </a:prstGeom>
          <a:solidFill>
            <a:srgbClr val="0A77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E3F5A5F-DA97-4D3B-A5FE-0695D0114E6F}"/>
              </a:ext>
            </a:extLst>
          </p:cNvPr>
          <p:cNvSpPr txBox="1">
            <a:spLocks/>
          </p:cNvSpPr>
          <p:nvPr/>
        </p:nvSpPr>
        <p:spPr>
          <a:xfrm>
            <a:off x="228600" y="622669"/>
            <a:ext cx="8763000" cy="1068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Forming your Delegations </a:t>
            </a:r>
          </a:p>
        </p:txBody>
      </p:sp>
    </p:spTree>
    <p:extLst>
      <p:ext uri="{BB962C8B-B14F-4D97-AF65-F5344CB8AC3E}">
        <p14:creationId xmlns:p14="http://schemas.microsoft.com/office/powerpoint/2010/main" val="4273211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587A5-CE45-49B7-8F9B-F98651E74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Practical</a:t>
            </a:r>
            <a:r>
              <a:rPr lang="fr-BE" dirty="0"/>
              <a:t> information for the meeting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DE812E-225B-48E2-8F00-A61F79A36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515" y="1723249"/>
            <a:ext cx="8439150" cy="5032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Members of the European Parliament can sponsor delegations to visit the European Parliament in Brussels or Strasbourg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They pay partly travel and accommodation costs: travel per km and approximately 100€ hotel and food per night.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delegation is minimum 10 people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Extra budget is given to cover costs related to disability, adapted room, sign language interpreter etc.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MEP have a monthly budget they can spend for what they need, it could cover also some of the delegation costs if they agree on that.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must have a meeting before or after the EDF event to meet your MEP who sponsored you.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All members of the delegation will be registered by you via the VISEM service the visit Programme platform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need to report after finance + visit (keep receipts, invoices)</a:t>
            </a:r>
          </a:p>
        </p:txBody>
      </p:sp>
      <p:sp>
        <p:nvSpPr>
          <p:cNvPr id="4" name="Rectángulo 15">
            <a:extLst>
              <a:ext uri="{FF2B5EF4-FFF2-40B4-BE49-F238E27FC236}">
                <a16:creationId xmlns:a16="http://schemas.microsoft.com/office/drawing/2014/main" id="{5FE709B6-ADE8-412A-9661-E3A7ABD74F92}"/>
              </a:ext>
            </a:extLst>
          </p:cNvPr>
          <p:cNvSpPr/>
          <p:nvPr/>
        </p:nvSpPr>
        <p:spPr>
          <a:xfrm>
            <a:off x="3748" y="397686"/>
            <a:ext cx="8911652" cy="921501"/>
          </a:xfrm>
          <a:prstGeom prst="rect">
            <a:avLst/>
          </a:prstGeom>
          <a:solidFill>
            <a:srgbClr val="0A77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E3F5A5F-DA97-4D3B-A5FE-0695D0114E6F}"/>
              </a:ext>
            </a:extLst>
          </p:cNvPr>
          <p:cNvSpPr txBox="1">
            <a:spLocks/>
          </p:cNvSpPr>
          <p:nvPr/>
        </p:nvSpPr>
        <p:spPr>
          <a:xfrm>
            <a:off x="152400" y="824701"/>
            <a:ext cx="8763000" cy="10680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European Parliament visitors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what you need to know </a:t>
            </a:r>
          </a:p>
        </p:txBody>
      </p:sp>
    </p:spTree>
    <p:extLst>
      <p:ext uri="{BB962C8B-B14F-4D97-AF65-F5344CB8AC3E}">
        <p14:creationId xmlns:p14="http://schemas.microsoft.com/office/powerpoint/2010/main" val="41028531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2360</TotalTime>
  <Words>890</Words>
  <Application>Microsoft Office PowerPoint</Application>
  <PresentationFormat>On-screen Show (4:3)</PresentationFormat>
  <Paragraphs>109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PowerPoint Presentation</vt:lpstr>
      <vt:lpstr>Practical information for the meeting</vt:lpstr>
      <vt:lpstr>Practical information for the meeting</vt:lpstr>
      <vt:lpstr>Practical information for the meeting</vt:lpstr>
      <vt:lpstr>Practical information for the meeting</vt:lpstr>
      <vt:lpstr>PowerPoint Presentation</vt:lpstr>
      <vt:lpstr>PowerPoint Presentation</vt:lpstr>
      <vt:lpstr>Practical information for the meeting</vt:lpstr>
      <vt:lpstr>Practical information for the meeting</vt:lpstr>
      <vt:lpstr>Practical information for the meeting</vt:lpstr>
      <vt:lpstr>Practical information for the meeting</vt:lpstr>
      <vt:lpstr>PowerPoint Presentation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planning</dc:title>
  <dc:creator>Catherine Naughton</dc:creator>
  <cp:lastModifiedBy>Giulia D'Agnolo</cp:lastModifiedBy>
  <cp:revision>292</cp:revision>
  <dcterms:created xsi:type="dcterms:W3CDTF">2006-08-16T00:00:00Z</dcterms:created>
  <dcterms:modified xsi:type="dcterms:W3CDTF">2023-01-19T14:56:21Z</dcterms:modified>
</cp:coreProperties>
</file>