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sldIdLst>
    <p:sldId id="291" r:id="rId4"/>
    <p:sldId id="267" r:id="rId5"/>
    <p:sldId id="278" r:id="rId6"/>
    <p:sldId id="273" r:id="rId7"/>
    <p:sldId id="272" r:id="rId8"/>
    <p:sldId id="277" r:id="rId9"/>
    <p:sldId id="279" r:id="rId10"/>
    <p:sldId id="286" r:id="rId11"/>
    <p:sldId id="280" r:id="rId12"/>
    <p:sldId id="281" r:id="rId13"/>
    <p:sldId id="282" r:id="rId14"/>
    <p:sldId id="271" r:id="rId15"/>
    <p:sldId id="276" r:id="rId16"/>
    <p:sldId id="290" r:id="rId17"/>
    <p:sldId id="283" r:id="rId18"/>
    <p:sldId id="27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0D159-6A35-A95D-5D9C-1D673B0C686D}" v="2" dt="2023-01-03T09:24:24.706"/>
    <p1510:client id="{DE14CB65-01E3-218A-5445-CFB95342D35A}" v="56" dt="2022-12-12T13:29:29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Verseckas" userId="2dfabb76-e11e-4513-a5ae-302d8ecf8fc6" providerId="ADAL" clId="{FA2A6B1C-DFF0-478E-9367-A7588A15C839}"/>
    <pc:docChg chg="delSld modSld">
      <pc:chgData name="Magdalena Verseckas" userId="2dfabb76-e11e-4513-a5ae-302d8ecf8fc6" providerId="ADAL" clId="{FA2A6B1C-DFF0-478E-9367-A7588A15C839}" dt="2022-10-21T08:28:40.286" v="2" actId="2696"/>
      <pc:docMkLst>
        <pc:docMk/>
      </pc:docMkLst>
      <pc:sldChg chg="modSp mod">
        <pc:chgData name="Magdalena Verseckas" userId="2dfabb76-e11e-4513-a5ae-302d8ecf8fc6" providerId="ADAL" clId="{FA2A6B1C-DFF0-478E-9367-A7588A15C839}" dt="2022-10-21T08:28:27.685" v="1" actId="20577"/>
        <pc:sldMkLst>
          <pc:docMk/>
          <pc:sldMk cId="1143106874" sldId="270"/>
        </pc:sldMkLst>
        <pc:spChg chg="mod">
          <ac:chgData name="Magdalena Verseckas" userId="2dfabb76-e11e-4513-a5ae-302d8ecf8fc6" providerId="ADAL" clId="{FA2A6B1C-DFF0-478E-9367-A7588A15C839}" dt="2022-10-21T08:28:27.685" v="1" actId="20577"/>
          <ac:spMkLst>
            <pc:docMk/>
            <pc:sldMk cId="1143106874" sldId="270"/>
            <ac:spMk id="9" creationId="{00000000-0000-0000-0000-000000000000}"/>
          </ac:spMkLst>
        </pc:spChg>
      </pc:sldChg>
      <pc:sldChg chg="del">
        <pc:chgData name="Magdalena Verseckas" userId="2dfabb76-e11e-4513-a5ae-302d8ecf8fc6" providerId="ADAL" clId="{FA2A6B1C-DFF0-478E-9367-A7588A15C839}" dt="2022-10-21T08:28:40.286" v="2" actId="2696"/>
        <pc:sldMkLst>
          <pc:docMk/>
          <pc:sldMk cId="2198008541" sldId="285"/>
        </pc:sldMkLst>
      </pc:sldChg>
    </pc:docChg>
  </pc:docChgLst>
  <pc:docChgLst>
    <pc:chgData name="Vanessa James" userId="S::vanessa.james@edf-feph.org::22f34012-2e23-46c5-8f43-6f88d72c3c99" providerId="AD" clId="Web-{D3F0D159-6A35-A95D-5D9C-1D673B0C686D}"/>
    <pc:docChg chg="modSld">
      <pc:chgData name="Vanessa James" userId="S::vanessa.james@edf-feph.org::22f34012-2e23-46c5-8f43-6f88d72c3c99" providerId="AD" clId="Web-{D3F0D159-6A35-A95D-5D9C-1D673B0C686D}" dt="2023-01-03T09:24:17.565" v="6"/>
      <pc:docMkLst>
        <pc:docMk/>
      </pc:docMkLst>
      <pc:sldChg chg="modNotes">
        <pc:chgData name="Vanessa James" userId="S::vanessa.james@edf-feph.org::22f34012-2e23-46c5-8f43-6f88d72c3c99" providerId="AD" clId="Web-{D3F0D159-6A35-A95D-5D9C-1D673B0C686D}" dt="2023-01-03T09:24:17.565" v="6"/>
        <pc:sldMkLst>
          <pc:docMk/>
          <pc:sldMk cId="1473120057" sldId="291"/>
        </pc:sldMkLst>
      </pc:sldChg>
    </pc:docChg>
  </pc:docChgLst>
  <pc:docChgLst>
    <pc:chgData name="Vanessa James" userId="S::vanessa.james@edf-feph.org::22f34012-2e23-46c5-8f43-6f88d72c3c99" providerId="AD" clId="Web-{DE14CB65-01E3-218A-5445-CFB95342D35A}"/>
    <pc:docChg chg="modSld">
      <pc:chgData name="Vanessa James" userId="S::vanessa.james@edf-feph.org::22f34012-2e23-46c5-8f43-6f88d72c3c99" providerId="AD" clId="Web-{DE14CB65-01E3-218A-5445-CFB95342D35A}" dt="2022-12-12T13:29:29.787" v="73"/>
      <pc:docMkLst>
        <pc:docMk/>
      </pc:docMkLst>
      <pc:sldChg chg="modSp modNotes">
        <pc:chgData name="Vanessa James" userId="S::vanessa.james@edf-feph.org::22f34012-2e23-46c5-8f43-6f88d72c3c99" providerId="AD" clId="Web-{DE14CB65-01E3-218A-5445-CFB95342D35A}" dt="2022-12-12T13:29:29.787" v="73"/>
        <pc:sldMkLst>
          <pc:docMk/>
          <pc:sldMk cId="4181077200" sldId="256"/>
        </pc:sldMkLst>
        <pc:picChg chg="mod">
          <ac:chgData name="Vanessa James" userId="S::vanessa.james@edf-feph.org::22f34012-2e23-46c5-8f43-6f88d72c3c99" providerId="AD" clId="Web-{DE14CB65-01E3-218A-5445-CFB95342D35A}" dt="2022-12-12T13:29:29.787" v="73"/>
          <ac:picMkLst>
            <pc:docMk/>
            <pc:sldMk cId="4181077200" sldId="256"/>
            <ac:picMk id="6" creationId="{00000000-0000-0000-0000-000000000000}"/>
          </ac:picMkLst>
        </pc:picChg>
      </pc:sldChg>
      <pc:sldChg chg="modNotes">
        <pc:chgData name="Vanessa James" userId="S::vanessa.james@edf-feph.org::22f34012-2e23-46c5-8f43-6f88d72c3c99" providerId="AD" clId="Web-{DE14CB65-01E3-218A-5445-CFB95342D35A}" dt="2022-12-12T13:26:28.992" v="11"/>
        <pc:sldMkLst>
          <pc:docMk/>
          <pc:sldMk cId="2840967103" sldId="267"/>
        </pc:sldMkLst>
      </pc:sldChg>
      <pc:sldChg chg="modSp modNotes">
        <pc:chgData name="Vanessa James" userId="S::vanessa.james@edf-feph.org::22f34012-2e23-46c5-8f43-6f88d72c3c99" providerId="AD" clId="Web-{DE14CB65-01E3-218A-5445-CFB95342D35A}" dt="2022-12-12T13:28:32.017" v="65"/>
        <pc:sldMkLst>
          <pc:docMk/>
          <pc:sldMk cId="1143106874" sldId="270"/>
        </pc:sldMkLst>
        <pc:picChg chg="mod">
          <ac:chgData name="Vanessa James" userId="S::vanessa.james@edf-feph.org::22f34012-2e23-46c5-8f43-6f88d72c3c99" providerId="AD" clId="Web-{DE14CB65-01E3-218A-5445-CFB95342D35A}" dt="2022-12-12T13:28:32.017" v="65"/>
          <ac:picMkLst>
            <pc:docMk/>
            <pc:sldMk cId="1143106874" sldId="270"/>
            <ac:picMk id="12" creationId="{00000000-0000-0000-0000-000000000000}"/>
          </ac:picMkLst>
        </pc:picChg>
      </pc:sldChg>
      <pc:sldChg chg="modNotes">
        <pc:chgData name="Vanessa James" userId="S::vanessa.james@edf-feph.org::22f34012-2e23-46c5-8f43-6f88d72c3c99" providerId="AD" clId="Web-{DE14CB65-01E3-218A-5445-CFB95342D35A}" dt="2022-12-12T13:27:45.373" v="47"/>
        <pc:sldMkLst>
          <pc:docMk/>
          <pc:sldMk cId="1961775712" sldId="271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6:54.900" v="23"/>
        <pc:sldMkLst>
          <pc:docMk/>
          <pc:sldMk cId="3447797696" sldId="272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6:48.665" v="19"/>
        <pc:sldMkLst>
          <pc:docMk/>
          <pc:sldMk cId="2488079466" sldId="273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7:57.686" v="50"/>
        <pc:sldMkLst>
          <pc:docMk/>
          <pc:sldMk cId="4112463760" sldId="276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7:03.088" v="27"/>
        <pc:sldMkLst>
          <pc:docMk/>
          <pc:sldMk cId="5248546" sldId="277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6:41.368" v="15"/>
        <pc:sldMkLst>
          <pc:docMk/>
          <pc:sldMk cId="1385199318" sldId="278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7:09.136" v="30"/>
        <pc:sldMkLst>
          <pc:docMk/>
          <pc:sldMk cId="3187017553" sldId="279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7:25.168" v="38"/>
        <pc:sldMkLst>
          <pc:docMk/>
          <pc:sldMk cId="2770703373" sldId="280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7:30.794" v="41"/>
        <pc:sldMkLst>
          <pc:docMk/>
          <pc:sldMk cId="3350270163" sldId="281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7:36.528" v="44"/>
        <pc:sldMkLst>
          <pc:docMk/>
          <pc:sldMk cId="4060031206" sldId="282"/>
        </pc:sldMkLst>
      </pc:sldChg>
      <pc:sldChg chg="addSp delSp modSp modNotes">
        <pc:chgData name="Vanessa James" userId="S::vanessa.james@edf-feph.org::22f34012-2e23-46c5-8f43-6f88d72c3c99" providerId="AD" clId="Web-{DE14CB65-01E3-218A-5445-CFB95342D35A}" dt="2022-12-12T13:29:19.895" v="72"/>
        <pc:sldMkLst>
          <pc:docMk/>
          <pc:sldMk cId="1215791507" sldId="283"/>
        </pc:sldMkLst>
        <pc:spChg chg="add del mod">
          <ac:chgData name="Vanessa James" userId="S::vanessa.james@edf-feph.org::22f34012-2e23-46c5-8f43-6f88d72c3c99" providerId="AD" clId="Web-{DE14CB65-01E3-218A-5445-CFB95342D35A}" dt="2022-12-12T13:29:15.707" v="70"/>
          <ac:spMkLst>
            <pc:docMk/>
            <pc:sldMk cId="1215791507" sldId="283"/>
            <ac:spMk id="3" creationId="{6E23A2D6-D652-3700-4CCB-AB75F1C36E4C}"/>
          </ac:spMkLst>
        </pc:spChg>
        <pc:picChg chg="mod">
          <ac:chgData name="Vanessa James" userId="S::vanessa.james@edf-feph.org::22f34012-2e23-46c5-8f43-6f88d72c3c99" providerId="AD" clId="Web-{DE14CB65-01E3-218A-5445-CFB95342D35A}" dt="2022-12-12T13:29:19.895" v="72"/>
          <ac:picMkLst>
            <pc:docMk/>
            <pc:sldMk cId="1215791507" sldId="283"/>
            <ac:picMk id="5" creationId="{50F34159-AF54-67C8-4B3A-FF1BD65707FE}"/>
          </ac:picMkLst>
        </pc:picChg>
      </pc:sldChg>
      <pc:sldChg chg="modNotes">
        <pc:chgData name="Vanessa James" userId="S::vanessa.james@edf-feph.org::22f34012-2e23-46c5-8f43-6f88d72c3c99" providerId="AD" clId="Web-{DE14CB65-01E3-218A-5445-CFB95342D35A}" dt="2022-12-12T13:27:19.308" v="34"/>
        <pc:sldMkLst>
          <pc:docMk/>
          <pc:sldMk cId="840659371" sldId="286"/>
        </pc:sldMkLst>
      </pc:sldChg>
      <pc:sldChg chg="modNotes">
        <pc:chgData name="Vanessa James" userId="S::vanessa.james@edf-feph.org::22f34012-2e23-46c5-8f43-6f88d72c3c99" providerId="AD" clId="Web-{DE14CB65-01E3-218A-5445-CFB95342D35A}" dt="2022-12-12T13:28:07.593" v="54"/>
        <pc:sldMkLst>
          <pc:docMk/>
          <pc:sldMk cId="1213934967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6C69-F9C8-476A-A22F-04F238FB09D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7DA-ECFF-4E30-8019-BCDA5E2DD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-feph.org/edf-fundraising-opportunitie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lena.verseckas@edf-feph.or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df-feph.or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Ascend project logo</a:t>
            </a:r>
          </a:p>
          <a:p>
            <a:r>
              <a:rPr lang="pl-PL" b="1" dirty="0"/>
              <a:t>ABC of </a:t>
            </a:r>
            <a:r>
              <a:rPr lang="pl-PL" b="1" dirty="0" err="1"/>
              <a:t>fundraising</a:t>
            </a:r>
            <a:endParaRPr lang="en-GB" dirty="0" err="1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Magdalena </a:t>
            </a:r>
            <a:r>
              <a:rPr lang="pl-PL" dirty="0" err="1"/>
              <a:t>Verseckas</a:t>
            </a:r>
            <a:endParaRPr lang="en-US" dirty="0" err="1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dirty="0"/>
              <a:t>EDF </a:t>
            </a:r>
            <a:r>
              <a:rPr lang="pl-PL" dirty="0" err="1"/>
              <a:t>Funding</a:t>
            </a:r>
            <a:r>
              <a:rPr lang="pl-PL" dirty="0"/>
              <a:t> and </a:t>
            </a:r>
            <a:r>
              <a:rPr lang="pl-PL" dirty="0" err="1"/>
              <a:t>Grants</a:t>
            </a:r>
            <a:r>
              <a:rPr lang="pl-PL" dirty="0"/>
              <a:t> </a:t>
            </a:r>
            <a:r>
              <a:rPr lang="pl-PL" dirty="0" err="1"/>
              <a:t>Coordinator</a:t>
            </a:r>
            <a:endParaRPr lang="en-GB" dirty="0" err="1"/>
          </a:p>
          <a:p>
            <a:endParaRPr lang="pl-PL" b="1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find funders?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Research, research, research 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Start from searching online key words for your projects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Keep findings ordered in your own data base 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Check similar </a:t>
            </a:r>
            <a:r>
              <a:rPr lang="en-US" dirty="0" err="1"/>
              <a:t>organisations</a:t>
            </a:r>
            <a:r>
              <a:rPr lang="en-US" dirty="0"/>
              <a:t>, where they get funding from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/>
              <a:t>Use your network: talk to people, analyse participants lists of related conferences, network during events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4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convince funders you have to be convincing – practical tips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Build</a:t>
            </a:r>
            <a:r>
              <a:rPr lang="pl-PL" dirty="0"/>
              <a:t> relations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Work on applications in advance ;)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Plan and prepare your projects well (goals   activities  budget)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/>
              <a:t>Be ambitious but realistic, don't promise things you </a:t>
            </a:r>
            <a:r>
              <a:rPr lang="pl-PL" dirty="0" err="1"/>
              <a:t>are</a:t>
            </a:r>
            <a:r>
              <a:rPr lang="pl-PL" dirty="0"/>
              <a:t> not </a:t>
            </a:r>
            <a:r>
              <a:rPr lang="pl-PL" dirty="0" err="1"/>
              <a:t>sure</a:t>
            </a:r>
            <a:r>
              <a:rPr lang="pl-PL" dirty="0"/>
              <a:t> </a:t>
            </a:r>
            <a:r>
              <a:rPr lang="pl-PL" dirty="0" err="1"/>
              <a:t>that</a:t>
            </a:r>
            <a:r>
              <a:rPr lang="pl-PL" dirty="0"/>
              <a:t> </a:t>
            </a:r>
            <a:r>
              <a:rPr lang="en-GB" dirty="0"/>
              <a:t>you will be able to deliver 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Make your applications elegant, short and precise (formatting, proofreading, </a:t>
            </a:r>
            <a:r>
              <a:rPr lang="en-GB" dirty="0"/>
              <a:t>use images and photos to convey your messages</a:t>
            </a:r>
            <a:r>
              <a:rPr lang="en-US" dirty="0"/>
              <a:t>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Think out of the box how to achieve your goals</a:t>
            </a:r>
            <a:endParaRPr lang="en-GB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96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Pack your ideas in fundraising PACK</a:t>
            </a:r>
            <a:r>
              <a:rPr lang="pl-PL" b="1" dirty="0"/>
              <a:t>AGES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b="1" dirty="0"/>
              <a:t>P</a:t>
            </a:r>
            <a:r>
              <a:rPr lang="en-US" b="1" dirty="0" err="1"/>
              <a:t>roject</a:t>
            </a:r>
            <a:r>
              <a:rPr lang="en-US" b="1" dirty="0"/>
              <a:t> concept notes</a:t>
            </a:r>
            <a:r>
              <a:rPr lang="en-US" dirty="0"/>
              <a:t>, </a:t>
            </a:r>
            <a:r>
              <a:rPr lang="pl-PL" dirty="0" err="1"/>
              <a:t>should</a:t>
            </a:r>
            <a:r>
              <a:rPr lang="en-US" dirty="0"/>
              <a:t> include: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Background </a:t>
            </a:r>
            <a:r>
              <a:rPr lang="pl-PL" dirty="0"/>
              <a:t> </a:t>
            </a:r>
            <a:r>
              <a:rPr lang="en-US" dirty="0"/>
              <a:t>(Why do you want to do it? And why YOUR </a:t>
            </a:r>
            <a:r>
              <a:rPr lang="en-US" dirty="0" err="1"/>
              <a:t>organisation</a:t>
            </a:r>
            <a:r>
              <a:rPr lang="en-US" dirty="0"/>
              <a:t> is the best to do it?)</a:t>
            </a:r>
            <a:endParaRPr lang="pl-PL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Goals </a:t>
            </a:r>
            <a:r>
              <a:rPr lang="pl-PL" dirty="0"/>
              <a:t> </a:t>
            </a:r>
            <a:r>
              <a:rPr lang="en-US" dirty="0"/>
              <a:t>(What do you want to achieve?)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Activities </a:t>
            </a:r>
            <a:r>
              <a:rPr lang="pl-PL" dirty="0"/>
              <a:t> </a:t>
            </a:r>
            <a:r>
              <a:rPr lang="en-US" dirty="0"/>
              <a:t>(How will you do it?)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Budget</a:t>
            </a:r>
            <a:r>
              <a:rPr lang="pl-PL" dirty="0"/>
              <a:t> </a:t>
            </a:r>
            <a:r>
              <a:rPr lang="en-US" dirty="0"/>
              <a:t> (For how much will you do it?) 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dirty="0"/>
              <a:t>Make sure that it’s realistic, it’s covering not only all activities but also </a:t>
            </a:r>
            <a:r>
              <a:rPr lang="en-US" dirty="0" err="1"/>
              <a:t>organisation’s</a:t>
            </a:r>
            <a:r>
              <a:rPr lang="en-US" dirty="0"/>
              <a:t> overheads – office costs, financial team’s cost, project manager as well as promotion and dissemination of the project etc.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Contact details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78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Make </a:t>
            </a:r>
            <a:r>
              <a:rPr lang="pl-PL" b="1" dirty="0" err="1"/>
              <a:t>concept</a:t>
            </a:r>
            <a:r>
              <a:rPr lang="pl-PL" b="1" dirty="0"/>
              <a:t> notes</a:t>
            </a:r>
            <a:r>
              <a:rPr lang="en-US" b="1" dirty="0"/>
              <a:t> beautiful</a:t>
            </a:r>
            <a:endParaRPr lang="en-GB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Emphasize why your </a:t>
            </a:r>
            <a:r>
              <a:rPr lang="en-US" dirty="0" err="1"/>
              <a:t>organisation</a:t>
            </a:r>
            <a:r>
              <a:rPr lang="en-US" dirty="0"/>
              <a:t> should do this project (show your experience, relations with partners, achievements in the field)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Show why this project is very important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Show why is it exceptional, innovative and needed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Describe your activities in clear but attractive way (e.g. </a:t>
            </a:r>
            <a:r>
              <a:rPr lang="pl-PL" dirty="0"/>
              <a:t>„</a:t>
            </a:r>
            <a:r>
              <a:rPr lang="en-US" dirty="0"/>
              <a:t>computer classes for</a:t>
            </a:r>
            <a:r>
              <a:rPr lang="pl-PL" dirty="0"/>
              <a:t> </a:t>
            </a:r>
            <a:r>
              <a:rPr lang="pl-PL" dirty="0" err="1"/>
              <a:t>difficult</a:t>
            </a:r>
            <a:r>
              <a:rPr lang="en-US" dirty="0"/>
              <a:t> teenagers</a:t>
            </a:r>
            <a:r>
              <a:rPr lang="pl-PL" dirty="0"/>
              <a:t>”</a:t>
            </a:r>
            <a:r>
              <a:rPr lang="en-US" dirty="0"/>
              <a:t> </a:t>
            </a:r>
            <a:r>
              <a:rPr lang="pl-PL" dirty="0"/>
              <a:t></a:t>
            </a:r>
            <a:r>
              <a:rPr lang="en-US" dirty="0"/>
              <a:t> </a:t>
            </a:r>
            <a:r>
              <a:rPr lang="pl-PL" dirty="0"/>
              <a:t>„</a:t>
            </a:r>
            <a:r>
              <a:rPr lang="en-US" dirty="0"/>
              <a:t>international creative workshops for disadvantaged youth in area of developing </a:t>
            </a:r>
            <a:r>
              <a:rPr lang="pl-PL" dirty="0" err="1"/>
              <a:t>digital</a:t>
            </a:r>
            <a:r>
              <a:rPr lang="pl-PL" dirty="0"/>
              <a:t> and IT</a:t>
            </a:r>
            <a:r>
              <a:rPr lang="en-US" dirty="0"/>
              <a:t> skills</a:t>
            </a:r>
            <a:r>
              <a:rPr lang="pl-PL" dirty="0"/>
              <a:t>”</a:t>
            </a:r>
            <a:r>
              <a:rPr lang="en-US" dirty="0"/>
              <a:t>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Format it (spelling, bullet points, 1 type and 1 size of font, your </a:t>
            </a:r>
            <a:r>
              <a:rPr lang="en-US" dirty="0" err="1"/>
              <a:t>organisation’s</a:t>
            </a:r>
            <a:r>
              <a:rPr lang="en-US" dirty="0"/>
              <a:t> logo, correct name of the file</a:t>
            </a:r>
            <a:r>
              <a:rPr lang="pl-PL" dirty="0"/>
              <a:t> etc.</a:t>
            </a:r>
            <a:r>
              <a:rPr lang="en-US" dirty="0"/>
              <a:t>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16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NEW </a:t>
            </a:r>
            <a:r>
              <a:rPr lang="pl-PL" b="1" dirty="0" err="1"/>
              <a:t>subwebsite</a:t>
            </a:r>
            <a:r>
              <a:rPr lang="pl-PL" b="1" dirty="0"/>
              <a:t> on </a:t>
            </a:r>
            <a:r>
              <a:rPr lang="pl-PL" b="1" dirty="0" err="1"/>
              <a:t>EDF’s</a:t>
            </a:r>
            <a:r>
              <a:rPr lang="pl-PL" b="1" dirty="0"/>
              <a:t> www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dirty="0">
                <a:hlinkClick r:id="rId3"/>
              </a:rPr>
              <a:t>GRANTS&amp;FUNDING </a:t>
            </a:r>
            <a:r>
              <a:rPr lang="pl-PL" dirty="0" err="1"/>
              <a:t>subwebsite</a:t>
            </a:r>
            <a:r>
              <a:rPr lang="pl-PL" dirty="0"/>
              <a:t> </a:t>
            </a:r>
            <a:r>
              <a:rPr lang="pl-PL" dirty="0" err="1"/>
              <a:t>is</a:t>
            </a:r>
            <a:r>
              <a:rPr lang="pl-PL" dirty="0"/>
              <a:t> in RESOURCES </a:t>
            </a:r>
            <a:r>
              <a:rPr lang="pl-PL" dirty="0" err="1"/>
              <a:t>section</a:t>
            </a:r>
            <a:r>
              <a:rPr lang="pl-PL" dirty="0"/>
              <a:t> </a:t>
            </a:r>
            <a:endParaRPr lang="pl-PL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/>
              <a:t>News (</a:t>
            </a:r>
            <a:r>
              <a:rPr lang="pl-PL" dirty="0" err="1"/>
              <a:t>funding</a:t>
            </a:r>
            <a:r>
              <a:rPr lang="pl-PL" dirty="0"/>
              <a:t> </a:t>
            </a:r>
            <a:r>
              <a:rPr lang="pl-PL" dirty="0" err="1"/>
              <a:t>opportunities</a:t>
            </a:r>
            <a:r>
              <a:rPr lang="pl-PL" dirty="0"/>
              <a:t>)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Resources</a:t>
            </a:r>
            <a:endParaRPr lang="en-US" dirty="0" err="1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/>
              <a:t>List of </a:t>
            </a:r>
            <a:r>
              <a:rPr lang="pl-PL" dirty="0" err="1"/>
              <a:t>potential</a:t>
            </a:r>
            <a:r>
              <a:rPr lang="pl-PL" dirty="0"/>
              <a:t> </a:t>
            </a:r>
            <a:r>
              <a:rPr lang="pl-PL" dirty="0" err="1"/>
              <a:t>funders</a:t>
            </a:r>
            <a:endParaRPr lang="en-US" dirty="0" err="1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Contact</a:t>
            </a:r>
            <a:endParaRPr lang="en-US" dirty="0" err="1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2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err="1"/>
              <a:t>Any</a:t>
            </a:r>
            <a:r>
              <a:rPr lang="pl-PL" b="1" dirty="0"/>
              <a:t> </a:t>
            </a:r>
            <a:r>
              <a:rPr lang="pl-PL" b="1" dirty="0" err="1"/>
              <a:t>questions</a:t>
            </a:r>
            <a:r>
              <a:rPr lang="pl-PL" b="1" dirty="0"/>
              <a:t>?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36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Thank you</a:t>
            </a:r>
          </a:p>
          <a:p>
            <a:endParaRPr lang="en-GB" dirty="0"/>
          </a:p>
          <a:p>
            <a:pPr marL="0" indent="0">
              <a:buNone/>
            </a:pPr>
            <a:r>
              <a:rPr lang="pl-PL" sz="1800" dirty="0"/>
              <a:t>Magdalena Verseckas</a:t>
            </a:r>
          </a:p>
          <a:p>
            <a:pPr marL="0" indent="0">
              <a:buNone/>
            </a:pPr>
            <a:r>
              <a:rPr lang="en-GB" dirty="0"/>
              <a:t>Funding and Grants </a:t>
            </a:r>
            <a:r>
              <a:rPr lang="pl-PL" dirty="0"/>
              <a:t>Coordinator</a:t>
            </a:r>
          </a:p>
          <a:p>
            <a:pPr marL="0" indent="0">
              <a:buNone/>
            </a:pPr>
            <a:r>
              <a:rPr lang="pl-PL" sz="1200" dirty="0">
                <a:hlinkClick r:id="rId3"/>
              </a:rPr>
              <a:t>magdalena.verseckas@edf-feph.org</a:t>
            </a:r>
            <a:endParaRPr lang="fr-BE" sz="1200" dirty="0"/>
          </a:p>
          <a:p>
            <a:pPr marL="0" indent="0">
              <a:buNone/>
            </a:pPr>
            <a:endParaRPr lang="fr-BE" sz="1200" dirty="0"/>
          </a:p>
          <a:p>
            <a:pPr marL="0" indent="0">
              <a:buNone/>
            </a:pPr>
            <a:r>
              <a:rPr lang="en-GB" sz="1200" dirty="0"/>
              <a:t>The European Disability Forum</a:t>
            </a:r>
          </a:p>
          <a:p>
            <a:pPr marL="0" indent="0">
              <a:buNone/>
            </a:pPr>
            <a:r>
              <a:rPr lang="en-GB" sz="1200" dirty="0">
                <a:hlinkClick r:id="rId4"/>
              </a:rPr>
              <a:t>www.edf-feph.org</a:t>
            </a:r>
            <a:r>
              <a:rPr lang="en-GB" sz="1200" dirty="0"/>
              <a:t>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Avenue des Arts 7-8,</a:t>
            </a:r>
            <a:br>
              <a:rPr lang="en-GB" sz="1200" dirty="0"/>
            </a:br>
            <a:r>
              <a:rPr lang="en-GB" sz="1200" dirty="0" err="1"/>
              <a:t>Bruxelles</a:t>
            </a:r>
            <a:r>
              <a:rPr lang="en-GB" sz="1200" dirty="0"/>
              <a:t> 1210,</a:t>
            </a:r>
            <a:br>
              <a:rPr lang="en-GB" sz="1200" dirty="0"/>
            </a:br>
            <a:r>
              <a:rPr lang="en-GB" sz="1200" dirty="0"/>
              <a:t>Belgium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Twitter: @MyEDF</a:t>
            </a:r>
          </a:p>
          <a:p>
            <a:pPr marL="0" indent="0">
              <a:buNone/>
            </a:pPr>
            <a:r>
              <a:rPr lang="en-GB" sz="1200" dirty="0"/>
              <a:t>Facebook: @EuropeanDisabilityForumEDF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7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How to start </a:t>
            </a:r>
            <a:r>
              <a:rPr lang="pl-PL" b="1" dirty="0" err="1"/>
              <a:t>fundraising</a:t>
            </a:r>
            <a:r>
              <a:rPr lang="pl-PL" b="1" dirty="0"/>
              <a:t>? </a:t>
            </a:r>
            <a:endParaRPr lang="en-GB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dirty="0"/>
              <a:t>Before </a:t>
            </a:r>
            <a:r>
              <a:rPr lang="pl-PL" dirty="0" err="1"/>
              <a:t>starting</a:t>
            </a:r>
            <a:r>
              <a:rPr lang="pl-PL" dirty="0"/>
              <a:t> </a:t>
            </a:r>
            <a:r>
              <a:rPr lang="en-US" dirty="0"/>
              <a:t>you </a:t>
            </a:r>
            <a:r>
              <a:rPr lang="pl-PL" dirty="0" err="1"/>
              <a:t>should</a:t>
            </a:r>
            <a:r>
              <a:rPr lang="en-US" dirty="0"/>
              <a:t> know:</a:t>
            </a:r>
            <a:endParaRPr lang="en-US" dirty="0">
              <a:cs typeface="Calibri"/>
            </a:endParaRPr>
          </a:p>
          <a:p>
            <a:pPr marL="628650" lvl="1" indent="-171450">
              <a:spcBef>
                <a:spcPts val="500"/>
              </a:spcBef>
              <a:buFont typeface="Arial"/>
              <a:buChar char="•"/>
            </a:pPr>
            <a:r>
              <a:rPr lang="pl-PL" dirty="0" err="1"/>
              <a:t>What</a:t>
            </a:r>
            <a:r>
              <a:rPr lang="pl-PL" dirty="0"/>
              <a:t> </a:t>
            </a:r>
            <a:r>
              <a:rPr lang="pl-PL" dirty="0" err="1"/>
              <a:t>is</a:t>
            </a:r>
            <a:r>
              <a:rPr lang="pl-PL" dirty="0"/>
              <a:t> </a:t>
            </a:r>
            <a:r>
              <a:rPr lang="pl-PL" dirty="0" err="1"/>
              <a:t>your</a:t>
            </a:r>
            <a:r>
              <a:rPr lang="pl-PL" dirty="0"/>
              <a:t> </a:t>
            </a:r>
            <a:r>
              <a:rPr lang="pl-PL" dirty="0" err="1"/>
              <a:t>current</a:t>
            </a:r>
            <a:r>
              <a:rPr lang="pl-PL" dirty="0"/>
              <a:t> </a:t>
            </a:r>
            <a:r>
              <a:rPr lang="pl-PL" dirty="0" err="1"/>
              <a:t>financial</a:t>
            </a:r>
            <a:r>
              <a:rPr lang="pl-PL" dirty="0"/>
              <a:t> </a:t>
            </a:r>
            <a:r>
              <a:rPr lang="pl-PL" dirty="0" err="1"/>
              <a:t>situation</a:t>
            </a:r>
            <a:r>
              <a:rPr lang="pl-PL" dirty="0"/>
              <a:t>? </a:t>
            </a:r>
            <a:endParaRPr lang="en-US" dirty="0"/>
          </a:p>
          <a:p>
            <a:pPr marL="628650" lvl="1" indent="-171450">
              <a:spcBef>
                <a:spcPts val="500"/>
              </a:spcBef>
              <a:buFont typeface="Arial"/>
              <a:buChar char="•"/>
            </a:pPr>
            <a:r>
              <a:rPr lang="en-US" dirty="0"/>
              <a:t>What do you want to do and how?</a:t>
            </a:r>
          </a:p>
          <a:p>
            <a:pPr marL="628650" lvl="1" indent="-171450">
              <a:spcBef>
                <a:spcPts val="500"/>
              </a:spcBef>
              <a:buFont typeface="Arial"/>
              <a:buChar char="•"/>
            </a:pPr>
            <a:r>
              <a:rPr lang="en-US" dirty="0"/>
              <a:t>What exactly do you need money for?</a:t>
            </a:r>
          </a:p>
          <a:p>
            <a:pPr marL="628650" lvl="1" indent="-171450">
              <a:spcBef>
                <a:spcPts val="500"/>
              </a:spcBef>
              <a:buFont typeface="Arial"/>
              <a:buChar char="•"/>
            </a:pPr>
            <a:r>
              <a:rPr lang="en-US" dirty="0"/>
              <a:t>How much money do you need?</a:t>
            </a:r>
          </a:p>
          <a:p>
            <a:pPr marL="628650" lvl="1" indent="-171450">
              <a:spcBef>
                <a:spcPts val="500"/>
              </a:spcBef>
              <a:buFont typeface="Arial"/>
              <a:buChar char="•"/>
            </a:pPr>
            <a:r>
              <a:rPr lang="en-US" dirty="0"/>
              <a:t>Where can you apply?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1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err="1"/>
              <a:t>What</a:t>
            </a:r>
            <a:r>
              <a:rPr lang="pl-PL" b="1" dirty="0"/>
              <a:t> </a:t>
            </a:r>
            <a:r>
              <a:rPr lang="pl-PL" b="1" dirty="0" err="1"/>
              <a:t>is</a:t>
            </a:r>
            <a:r>
              <a:rPr lang="pl-PL" b="1" dirty="0"/>
              <a:t> </a:t>
            </a:r>
            <a:r>
              <a:rPr lang="pl-PL" b="1" dirty="0" err="1"/>
              <a:t>your</a:t>
            </a:r>
            <a:r>
              <a:rPr lang="pl-PL" b="1" dirty="0"/>
              <a:t> </a:t>
            </a:r>
            <a:r>
              <a:rPr lang="pl-PL" b="1" dirty="0" err="1"/>
              <a:t>current</a:t>
            </a:r>
            <a:r>
              <a:rPr lang="pl-PL" b="1" dirty="0"/>
              <a:t> </a:t>
            </a:r>
            <a:r>
              <a:rPr lang="pl-PL" b="1" dirty="0" err="1"/>
              <a:t>financial</a:t>
            </a:r>
            <a:r>
              <a:rPr lang="pl-PL" b="1" dirty="0"/>
              <a:t> </a:t>
            </a:r>
            <a:r>
              <a:rPr lang="pl-PL" b="1" dirty="0" err="1"/>
              <a:t>situation</a:t>
            </a:r>
            <a:r>
              <a:rPr lang="pl-PL" b="1" dirty="0"/>
              <a:t>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What</a:t>
            </a:r>
            <a:r>
              <a:rPr lang="pl-PL" dirty="0"/>
              <a:t> </a:t>
            </a:r>
            <a:r>
              <a:rPr lang="pl-PL" dirty="0" err="1"/>
              <a:t>is</a:t>
            </a:r>
            <a:r>
              <a:rPr lang="pl-PL" dirty="0"/>
              <a:t> </a:t>
            </a:r>
            <a:r>
              <a:rPr lang="pl-PL" dirty="0" err="1"/>
              <a:t>you</a:t>
            </a:r>
            <a:r>
              <a:rPr lang="pl-PL" dirty="0"/>
              <a:t> </a:t>
            </a:r>
            <a:r>
              <a:rPr lang="pl-PL" dirty="0" err="1"/>
              <a:t>accounts</a:t>
            </a:r>
            <a:r>
              <a:rPr lang="pl-PL" dirty="0"/>
              <a:t> </a:t>
            </a:r>
            <a:r>
              <a:rPr lang="pl-PL" dirty="0" err="1"/>
              <a:t>balance</a:t>
            </a:r>
            <a:r>
              <a:rPr lang="pl-PL" dirty="0"/>
              <a:t>? Profit </a:t>
            </a:r>
            <a:r>
              <a:rPr lang="pl-PL" dirty="0" err="1"/>
              <a:t>or</a:t>
            </a:r>
            <a:r>
              <a:rPr lang="pl-PL" dirty="0"/>
              <a:t> </a:t>
            </a:r>
            <a:r>
              <a:rPr lang="pl-PL" dirty="0" err="1"/>
              <a:t>lose</a:t>
            </a:r>
            <a:r>
              <a:rPr lang="pl-PL" dirty="0"/>
              <a:t>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What</a:t>
            </a:r>
            <a:r>
              <a:rPr lang="pl-PL" dirty="0"/>
              <a:t> </a:t>
            </a:r>
            <a:r>
              <a:rPr lang="pl-PL" dirty="0" err="1"/>
              <a:t>is</a:t>
            </a:r>
            <a:r>
              <a:rPr lang="pl-PL" dirty="0"/>
              <a:t> the </a:t>
            </a:r>
            <a:r>
              <a:rPr lang="pl-PL" dirty="0" err="1"/>
              <a:t>prognosis</a:t>
            </a:r>
            <a:r>
              <a:rPr lang="pl-PL" dirty="0"/>
              <a:t> for coming </a:t>
            </a:r>
            <a:r>
              <a:rPr lang="pl-PL" dirty="0" err="1"/>
              <a:t>year</a:t>
            </a:r>
            <a:r>
              <a:rPr lang="pl-PL" dirty="0"/>
              <a:t>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Does</a:t>
            </a:r>
            <a:r>
              <a:rPr lang="pl-PL" dirty="0"/>
              <a:t> the </a:t>
            </a:r>
            <a:r>
              <a:rPr lang="pl-PL" dirty="0" err="1"/>
              <a:t>organisation</a:t>
            </a:r>
            <a:r>
              <a:rPr lang="pl-PL" dirty="0"/>
              <a:t> </a:t>
            </a:r>
            <a:r>
              <a:rPr lang="pl-PL" dirty="0" err="1"/>
              <a:t>have</a:t>
            </a:r>
            <a:r>
              <a:rPr lang="pl-PL" dirty="0"/>
              <a:t> </a:t>
            </a:r>
            <a:r>
              <a:rPr lang="pl-PL" dirty="0" err="1"/>
              <a:t>reseves</a:t>
            </a:r>
            <a:r>
              <a:rPr lang="pl-PL" dirty="0"/>
              <a:t>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What</a:t>
            </a:r>
            <a:r>
              <a:rPr lang="pl-PL" dirty="0"/>
              <a:t> </a:t>
            </a:r>
            <a:r>
              <a:rPr lang="pl-PL" dirty="0" err="1"/>
              <a:t>are</a:t>
            </a:r>
            <a:r>
              <a:rPr lang="pl-PL" dirty="0"/>
              <a:t> the </a:t>
            </a:r>
            <a:r>
              <a:rPr lang="pl-PL" dirty="0" err="1"/>
              <a:t>main</a:t>
            </a:r>
            <a:r>
              <a:rPr lang="pl-PL" dirty="0"/>
              <a:t> </a:t>
            </a:r>
            <a:r>
              <a:rPr lang="pl-PL" dirty="0" err="1"/>
              <a:t>financial</a:t>
            </a:r>
            <a:r>
              <a:rPr lang="pl-PL" dirty="0"/>
              <a:t> </a:t>
            </a:r>
            <a:r>
              <a:rPr lang="pl-PL" dirty="0" err="1"/>
              <a:t>needs</a:t>
            </a:r>
            <a:r>
              <a:rPr lang="pl-PL" dirty="0"/>
              <a:t>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/>
              <a:t>Source of </a:t>
            </a:r>
            <a:r>
              <a:rPr lang="pl-PL" dirty="0" err="1"/>
              <a:t>income</a:t>
            </a:r>
            <a:r>
              <a:rPr lang="pl-PL" dirty="0"/>
              <a:t> </a:t>
            </a:r>
            <a:r>
              <a:rPr lang="pl-PL" dirty="0" err="1"/>
              <a:t>analysis</a:t>
            </a:r>
            <a:r>
              <a:rPr lang="pl-PL" dirty="0"/>
              <a:t>: 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pl-PL" dirty="0" err="1"/>
              <a:t>Who</a:t>
            </a:r>
            <a:r>
              <a:rPr lang="pl-PL" dirty="0"/>
              <a:t> </a:t>
            </a:r>
            <a:r>
              <a:rPr lang="pl-PL" dirty="0" err="1"/>
              <a:t>is</a:t>
            </a:r>
            <a:r>
              <a:rPr lang="pl-PL" dirty="0"/>
              <a:t> the </a:t>
            </a:r>
            <a:r>
              <a:rPr lang="pl-PL" dirty="0" err="1"/>
              <a:t>main</a:t>
            </a:r>
            <a:r>
              <a:rPr lang="pl-PL" dirty="0"/>
              <a:t> donor?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pl-PL" dirty="0" err="1"/>
              <a:t>Any</a:t>
            </a:r>
            <a:r>
              <a:rPr lang="pl-PL" dirty="0"/>
              <a:t> </a:t>
            </a:r>
            <a:r>
              <a:rPr lang="pl-PL" dirty="0" err="1"/>
              <a:t>long</a:t>
            </a:r>
            <a:r>
              <a:rPr lang="pl-PL" dirty="0"/>
              <a:t>-term </a:t>
            </a:r>
            <a:r>
              <a:rPr lang="pl-PL" dirty="0" err="1"/>
              <a:t>donors</a:t>
            </a:r>
            <a:r>
              <a:rPr lang="pl-PL" dirty="0"/>
              <a:t>?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pl-PL" dirty="0" err="1"/>
              <a:t>Areas</a:t>
            </a:r>
            <a:r>
              <a:rPr lang="pl-PL" dirty="0"/>
              <a:t> to </a:t>
            </a:r>
            <a:r>
              <a:rPr lang="pl-PL" dirty="0" err="1"/>
              <a:t>develop</a:t>
            </a:r>
            <a:endParaRPr lang="en-US" dirty="0" err="1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pl-PL" dirty="0"/>
              <a:t>New </a:t>
            </a:r>
            <a:r>
              <a:rPr lang="pl-PL" dirty="0" err="1"/>
              <a:t>potential</a:t>
            </a:r>
            <a:r>
              <a:rPr lang="pl-PL" dirty="0"/>
              <a:t> </a:t>
            </a:r>
            <a:r>
              <a:rPr lang="pl-PL" dirty="0" err="1"/>
              <a:t>sources</a:t>
            </a:r>
            <a:r>
              <a:rPr lang="pl-PL" dirty="0"/>
              <a:t> of </a:t>
            </a:r>
            <a:r>
              <a:rPr lang="pl-PL" dirty="0" err="1"/>
              <a:t>income</a:t>
            </a:r>
            <a:endParaRPr lang="en-US" dirty="0" err="1"/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pl-PL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pl-PL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7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err="1"/>
              <a:t>What</a:t>
            </a:r>
            <a:r>
              <a:rPr lang="pl-PL" b="1" dirty="0"/>
              <a:t> do </a:t>
            </a:r>
            <a:r>
              <a:rPr lang="pl-PL" b="1" dirty="0" err="1"/>
              <a:t>you</a:t>
            </a:r>
            <a:r>
              <a:rPr lang="pl-PL" b="1" dirty="0"/>
              <a:t> want to do?</a:t>
            </a:r>
            <a:endParaRPr lang="en-GB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/>
              <a:t>Do </a:t>
            </a:r>
            <a:r>
              <a:rPr lang="pl-PL" dirty="0" err="1"/>
              <a:t>you</a:t>
            </a:r>
            <a:r>
              <a:rPr lang="pl-PL" dirty="0"/>
              <a:t> </a:t>
            </a:r>
            <a:r>
              <a:rPr lang="pl-PL" dirty="0" err="1"/>
              <a:t>have</a:t>
            </a:r>
            <a:r>
              <a:rPr lang="pl-PL" dirty="0"/>
              <a:t> </a:t>
            </a:r>
            <a:r>
              <a:rPr lang="pl-PL" dirty="0" err="1"/>
              <a:t>organisational</a:t>
            </a:r>
            <a:r>
              <a:rPr lang="pl-PL" dirty="0"/>
              <a:t> </a:t>
            </a:r>
            <a:r>
              <a:rPr lang="pl-PL" dirty="0" err="1"/>
              <a:t>long</a:t>
            </a:r>
            <a:r>
              <a:rPr lang="pl-PL" dirty="0"/>
              <a:t>- and </a:t>
            </a:r>
            <a:r>
              <a:rPr lang="pl-PL" dirty="0" err="1"/>
              <a:t>short</a:t>
            </a:r>
            <a:r>
              <a:rPr lang="pl-PL" dirty="0"/>
              <a:t>-term </a:t>
            </a:r>
            <a:r>
              <a:rPr lang="pl-PL" dirty="0" err="1"/>
              <a:t>strategy</a:t>
            </a:r>
            <a:r>
              <a:rPr lang="pl-PL" dirty="0"/>
              <a:t>?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What</a:t>
            </a:r>
            <a:r>
              <a:rPr lang="pl-PL" dirty="0"/>
              <a:t> </a:t>
            </a:r>
            <a:r>
              <a:rPr lang="pl-PL" dirty="0" err="1"/>
              <a:t>are</a:t>
            </a:r>
            <a:r>
              <a:rPr lang="pl-PL" dirty="0"/>
              <a:t> </a:t>
            </a:r>
            <a:r>
              <a:rPr lang="pl-PL" dirty="0" err="1"/>
              <a:t>your</a:t>
            </a:r>
            <a:r>
              <a:rPr lang="pl-PL" dirty="0"/>
              <a:t> </a:t>
            </a:r>
            <a:r>
              <a:rPr lang="pl-PL" dirty="0" err="1"/>
              <a:t>priorities</a:t>
            </a:r>
            <a:r>
              <a:rPr lang="pl-PL" dirty="0"/>
              <a:t> for coming 4 </a:t>
            </a:r>
            <a:r>
              <a:rPr lang="pl-PL" dirty="0" err="1"/>
              <a:t>years</a:t>
            </a:r>
            <a:r>
              <a:rPr lang="pl-PL" dirty="0"/>
              <a:t> and </a:t>
            </a:r>
            <a:r>
              <a:rPr lang="pl-PL" dirty="0" err="1"/>
              <a:t>what</a:t>
            </a:r>
            <a:r>
              <a:rPr lang="pl-PL" dirty="0"/>
              <a:t> </a:t>
            </a:r>
            <a:r>
              <a:rPr lang="pl-PL" dirty="0" err="1"/>
              <a:t>are</a:t>
            </a:r>
            <a:r>
              <a:rPr lang="pl-PL" dirty="0"/>
              <a:t> the </a:t>
            </a:r>
            <a:r>
              <a:rPr lang="pl-PL" dirty="0" err="1"/>
              <a:t>ones</a:t>
            </a:r>
            <a:r>
              <a:rPr lang="pl-PL" dirty="0"/>
              <a:t> for coming 12 </a:t>
            </a:r>
            <a:r>
              <a:rPr lang="pl-PL" dirty="0" err="1"/>
              <a:t>months</a:t>
            </a:r>
            <a:r>
              <a:rPr lang="pl-PL" dirty="0"/>
              <a:t>?</a:t>
            </a: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/>
              <a:t>Do </a:t>
            </a:r>
            <a:r>
              <a:rPr lang="pl-PL" dirty="0" err="1"/>
              <a:t>you</a:t>
            </a:r>
            <a:r>
              <a:rPr lang="pl-PL" dirty="0"/>
              <a:t> </a:t>
            </a:r>
            <a:r>
              <a:rPr lang="pl-PL" dirty="0" err="1"/>
              <a:t>have</a:t>
            </a:r>
            <a:r>
              <a:rPr lang="pl-PL" dirty="0"/>
              <a:t> a </a:t>
            </a:r>
            <a:r>
              <a:rPr lang="pl-PL" dirty="0" err="1"/>
              <a:t>work</a:t>
            </a:r>
            <a:r>
              <a:rPr lang="pl-PL" dirty="0"/>
              <a:t> plan for </a:t>
            </a:r>
            <a:r>
              <a:rPr lang="pl-PL" dirty="0" err="1"/>
              <a:t>next</a:t>
            </a:r>
            <a:r>
              <a:rPr lang="pl-PL" dirty="0"/>
              <a:t> </a:t>
            </a:r>
            <a:r>
              <a:rPr lang="pl-PL" dirty="0" err="1"/>
              <a:t>year</a:t>
            </a:r>
            <a:r>
              <a:rPr lang="pl-PL" dirty="0"/>
              <a:t>?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5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do you need </a:t>
            </a:r>
            <a:r>
              <a:rPr lang="pl-PL" b="1" dirty="0" err="1"/>
              <a:t>funding</a:t>
            </a:r>
            <a:r>
              <a:rPr lang="en-US" b="1" dirty="0"/>
              <a:t> for?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What exactly you want to do?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Why </a:t>
            </a:r>
            <a:r>
              <a:rPr lang="pl-PL" dirty="0"/>
              <a:t>do </a:t>
            </a:r>
            <a:r>
              <a:rPr lang="en-US" dirty="0"/>
              <a:t>you want to do it? 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What exactly you want to achieve?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How do you want to achieve it?</a:t>
            </a:r>
            <a:endParaRPr lang="pl-PL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How much will it cost?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What is the timeline?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Why it is your </a:t>
            </a:r>
            <a:r>
              <a:rPr lang="en-US" dirty="0" err="1"/>
              <a:t>organisation</a:t>
            </a:r>
            <a:r>
              <a:rPr lang="en-US" dirty="0"/>
              <a:t> that should do it?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pl-PL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What</a:t>
            </a:r>
            <a:r>
              <a:rPr lang="pl-PL" dirty="0"/>
              <a:t>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funding</a:t>
            </a:r>
            <a:r>
              <a:rPr lang="pl-PL" dirty="0"/>
              <a:t> for?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the </a:t>
            </a:r>
            <a:r>
              <a:rPr lang="pl-PL" dirty="0" err="1"/>
              <a:t>office</a:t>
            </a:r>
            <a:r>
              <a:rPr lang="pl-PL" dirty="0"/>
              <a:t>, a </a:t>
            </a:r>
            <a:r>
              <a:rPr lang="pl-PL" dirty="0" err="1"/>
              <a:t>campaign</a:t>
            </a:r>
            <a:r>
              <a:rPr lang="pl-PL" dirty="0"/>
              <a:t>, a </a:t>
            </a:r>
            <a:r>
              <a:rPr lang="pl-PL" dirty="0" err="1"/>
              <a:t>salary</a:t>
            </a:r>
            <a:r>
              <a:rPr lang="pl-PL" dirty="0"/>
              <a:t> for the </a:t>
            </a:r>
            <a:r>
              <a:rPr lang="pl-PL" dirty="0" err="1"/>
              <a:t>staff</a:t>
            </a:r>
            <a:r>
              <a:rPr lang="pl-PL" dirty="0"/>
              <a:t> – and </a:t>
            </a:r>
            <a:r>
              <a:rPr lang="pl-PL" dirty="0" err="1"/>
              <a:t>how</a:t>
            </a:r>
            <a:r>
              <a:rPr lang="pl-PL" dirty="0"/>
              <a:t> much do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6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Where to apply?</a:t>
            </a:r>
            <a:br>
              <a:rPr lang="en-US" b="1" dirty="0">
                <a:cs typeface="+mn-lt"/>
              </a:rPr>
            </a:br>
            <a:r>
              <a:rPr lang="en-US" b="1" dirty="0"/>
              <a:t>Different types of funders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EU funds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International foundations and </a:t>
            </a:r>
            <a:r>
              <a:rPr lang="en-US" dirty="0" err="1"/>
              <a:t>programmes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National funders (ministries, government, embassies, institutes, national </a:t>
            </a:r>
            <a:r>
              <a:rPr lang="en-US" dirty="0" err="1"/>
              <a:t>programmes</a:t>
            </a:r>
            <a:r>
              <a:rPr lang="en-US" dirty="0"/>
              <a:t>, national </a:t>
            </a:r>
            <a:r>
              <a:rPr lang="en-US" dirty="0" err="1"/>
              <a:t>fundations</a:t>
            </a:r>
            <a:r>
              <a:rPr lang="pl-PL" dirty="0"/>
              <a:t>, big </a:t>
            </a:r>
            <a:r>
              <a:rPr lang="pl-PL" dirty="0" err="1"/>
              <a:t>national</a:t>
            </a:r>
            <a:r>
              <a:rPr lang="pl-PL" dirty="0"/>
              <a:t> </a:t>
            </a:r>
            <a:r>
              <a:rPr lang="pl-PL" dirty="0" err="1"/>
              <a:t>companies</a:t>
            </a:r>
            <a:r>
              <a:rPr lang="en-US" dirty="0"/>
              <a:t>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Local funders (municipalities, regional </a:t>
            </a:r>
            <a:r>
              <a:rPr lang="en-US" dirty="0" err="1"/>
              <a:t>programmes</a:t>
            </a:r>
            <a:r>
              <a:rPr lang="en-US" dirty="0"/>
              <a:t>, local institutions, local companies, members of the community)</a:t>
            </a:r>
            <a:endParaRPr lang="pl-PL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Individual</a:t>
            </a:r>
            <a:r>
              <a:rPr lang="pl-PL" dirty="0"/>
              <a:t> </a:t>
            </a:r>
            <a:r>
              <a:rPr lang="pl-PL" dirty="0" err="1"/>
              <a:t>donations</a:t>
            </a:r>
            <a:r>
              <a:rPr lang="pl-PL" dirty="0"/>
              <a:t> (</a:t>
            </a:r>
            <a:r>
              <a:rPr lang="pl-PL" dirty="0" err="1"/>
              <a:t>crowd</a:t>
            </a:r>
            <a:r>
              <a:rPr lang="pl-PL" dirty="0"/>
              <a:t> </a:t>
            </a:r>
            <a:r>
              <a:rPr lang="pl-PL" dirty="0" err="1"/>
              <a:t>funding</a:t>
            </a:r>
            <a:r>
              <a:rPr lang="pl-PL" dirty="0"/>
              <a:t>, </a:t>
            </a:r>
            <a:r>
              <a:rPr lang="pl-PL" dirty="0" err="1"/>
              <a:t>digital</a:t>
            </a:r>
            <a:r>
              <a:rPr lang="pl-PL" dirty="0"/>
              <a:t> </a:t>
            </a:r>
            <a:r>
              <a:rPr lang="pl-PL" dirty="0" err="1"/>
              <a:t>fundraising</a:t>
            </a:r>
            <a:r>
              <a:rPr lang="pl-PL" dirty="0"/>
              <a:t>, </a:t>
            </a:r>
            <a:r>
              <a:rPr lang="pl-PL" dirty="0" err="1"/>
              <a:t>charity</a:t>
            </a:r>
            <a:r>
              <a:rPr lang="pl-PL" dirty="0"/>
              <a:t> </a:t>
            </a:r>
            <a:r>
              <a:rPr lang="pl-PL" dirty="0" err="1"/>
              <a:t>events</a:t>
            </a:r>
            <a:r>
              <a:rPr lang="pl-PL" dirty="0"/>
              <a:t>, </a:t>
            </a:r>
            <a:r>
              <a:rPr lang="pl-PL" dirty="0" err="1"/>
              <a:t>tax</a:t>
            </a:r>
            <a:r>
              <a:rPr lang="pl-PL" dirty="0"/>
              <a:t> </a:t>
            </a:r>
            <a:r>
              <a:rPr lang="pl-PL" dirty="0" err="1"/>
              <a:t>deductions</a:t>
            </a:r>
            <a:r>
              <a:rPr lang="pl-PL" dirty="0"/>
              <a:t> etc.)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9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Different areas of funding for </a:t>
            </a:r>
            <a:r>
              <a:rPr lang="pl-PL" b="1" dirty="0" err="1"/>
              <a:t>DPOs</a:t>
            </a:r>
            <a:endParaRPr lang="en-US" dirty="0" err="1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Not only </a:t>
            </a:r>
            <a:r>
              <a:rPr lang="pl-PL" dirty="0"/>
              <a:t>„</a:t>
            </a:r>
            <a:r>
              <a:rPr lang="pl-PL" dirty="0" err="1"/>
              <a:t>disability</a:t>
            </a:r>
            <a:r>
              <a:rPr lang="pl-PL" dirty="0"/>
              <a:t>”</a:t>
            </a:r>
            <a:r>
              <a:rPr lang="en-US" dirty="0"/>
              <a:t> funding </a:t>
            </a:r>
            <a:r>
              <a:rPr lang="pl-PL" dirty="0"/>
              <a:t>but </a:t>
            </a:r>
            <a:r>
              <a:rPr lang="pl-PL" dirty="0" err="1"/>
              <a:t>all</a:t>
            </a:r>
            <a:r>
              <a:rPr lang="pl-PL" dirty="0"/>
              <a:t> </a:t>
            </a:r>
            <a:r>
              <a:rPr lang="pl-PL" dirty="0" err="1"/>
              <a:t>thematic</a:t>
            </a:r>
            <a:r>
              <a:rPr lang="pl-PL" dirty="0"/>
              <a:t> </a:t>
            </a:r>
            <a:r>
              <a:rPr lang="pl-PL" dirty="0" err="1"/>
              <a:t>areas</a:t>
            </a:r>
            <a:r>
              <a:rPr lang="pl-PL" dirty="0"/>
              <a:t>: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pl-PL" dirty="0"/>
              <a:t>Technology, science, IT 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pl-PL" dirty="0"/>
              <a:t>Human </a:t>
            </a:r>
            <a:r>
              <a:rPr lang="pl-PL" dirty="0" err="1"/>
              <a:t>rights</a:t>
            </a:r>
            <a:endParaRPr lang="en-US" dirty="0" err="1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Education (youth and adults)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Culture </a:t>
            </a:r>
            <a:endParaRPr lang="pl-PL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Civil society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pl-PL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7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How to start?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Decide</a:t>
            </a:r>
            <a:r>
              <a:rPr lang="pl-PL" dirty="0"/>
              <a:t> </a:t>
            </a:r>
            <a:r>
              <a:rPr lang="pl-PL" dirty="0" err="1"/>
              <a:t>what</a:t>
            </a:r>
            <a:r>
              <a:rPr lang="pl-PL" dirty="0"/>
              <a:t> </a:t>
            </a:r>
            <a:r>
              <a:rPr lang="pl-PL" dirty="0" err="1"/>
              <a:t>you</a:t>
            </a:r>
            <a:r>
              <a:rPr lang="pl-PL" dirty="0"/>
              <a:t> want to do and </a:t>
            </a:r>
            <a:r>
              <a:rPr lang="pl-PL" dirty="0" err="1"/>
              <a:t>prioritise</a:t>
            </a:r>
            <a:endParaRPr lang="en-US" dirty="0" err="1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Make</a:t>
            </a:r>
            <a:r>
              <a:rPr lang="pl-PL" dirty="0"/>
              <a:t> a data </a:t>
            </a:r>
            <a:r>
              <a:rPr lang="pl-PL" dirty="0" err="1"/>
              <a:t>base</a:t>
            </a:r>
            <a:r>
              <a:rPr lang="pl-PL" dirty="0"/>
              <a:t> of </a:t>
            </a:r>
            <a:r>
              <a:rPr lang="pl-PL" dirty="0" err="1"/>
              <a:t>potential</a:t>
            </a:r>
            <a:r>
              <a:rPr lang="pl-PL" dirty="0"/>
              <a:t> </a:t>
            </a:r>
            <a:r>
              <a:rPr lang="pl-PL" dirty="0" err="1"/>
              <a:t>funders</a:t>
            </a:r>
            <a:r>
              <a:rPr lang="pl-PL" dirty="0"/>
              <a:t> </a:t>
            </a:r>
            <a:r>
              <a:rPr lang="pl-PL" dirty="0" err="1"/>
              <a:t>or</a:t>
            </a:r>
            <a:r>
              <a:rPr lang="pl-PL" dirty="0"/>
              <a:t> </a:t>
            </a:r>
            <a:r>
              <a:rPr lang="pl-PL" dirty="0" err="1"/>
              <a:t>sources</a:t>
            </a:r>
            <a:r>
              <a:rPr lang="pl-PL" dirty="0"/>
              <a:t> of </a:t>
            </a:r>
            <a:r>
              <a:rPr lang="pl-PL" dirty="0" err="1"/>
              <a:t>funding</a:t>
            </a:r>
            <a:r>
              <a:rPr lang="pl-PL" dirty="0"/>
              <a:t> (to </a:t>
            </a:r>
            <a:r>
              <a:rPr lang="pl-PL" dirty="0" err="1"/>
              <a:t>check</a:t>
            </a:r>
            <a:r>
              <a:rPr lang="pl-PL" dirty="0"/>
              <a:t> </a:t>
            </a:r>
            <a:r>
              <a:rPr lang="pl-PL" dirty="0" err="1"/>
              <a:t>deadlines</a:t>
            </a:r>
            <a:r>
              <a:rPr lang="pl-PL" dirty="0"/>
              <a:t> for </a:t>
            </a:r>
            <a:r>
              <a:rPr lang="pl-PL" dirty="0" err="1"/>
              <a:t>calls</a:t>
            </a:r>
            <a:r>
              <a:rPr lang="pl-PL" dirty="0"/>
              <a:t> </a:t>
            </a:r>
            <a:r>
              <a:rPr lang="pl-PL" dirty="0" err="1"/>
              <a:t>or</a:t>
            </a:r>
            <a:r>
              <a:rPr lang="pl-PL" dirty="0"/>
              <a:t> to </a:t>
            </a:r>
            <a:r>
              <a:rPr lang="pl-PL" dirty="0" err="1"/>
              <a:t>approach</a:t>
            </a:r>
            <a:r>
              <a:rPr lang="pl-PL" dirty="0"/>
              <a:t> with </a:t>
            </a:r>
            <a:r>
              <a:rPr lang="pl-PL" dirty="0" err="1"/>
              <a:t>different</a:t>
            </a:r>
            <a:r>
              <a:rPr lang="pl-PL" dirty="0"/>
              <a:t> </a:t>
            </a:r>
            <a:r>
              <a:rPr lang="pl-PL" dirty="0" err="1"/>
              <a:t>ideas</a:t>
            </a:r>
            <a:r>
              <a:rPr lang="pl-PL" dirty="0"/>
              <a:t>)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Make</a:t>
            </a:r>
            <a:r>
              <a:rPr lang="pl-PL" dirty="0"/>
              <a:t> a list of </a:t>
            </a:r>
            <a:r>
              <a:rPr lang="pl-PL" dirty="0" err="1"/>
              <a:t>project</a:t>
            </a:r>
            <a:r>
              <a:rPr lang="pl-PL" dirty="0"/>
              <a:t> and </a:t>
            </a:r>
            <a:r>
              <a:rPr lang="pl-PL" dirty="0" err="1"/>
              <a:t>activities</a:t>
            </a:r>
            <a:r>
              <a:rPr lang="pl-PL" dirty="0"/>
              <a:t> </a:t>
            </a:r>
            <a:r>
              <a:rPr lang="pl-PL" dirty="0" err="1"/>
              <a:t>ideas</a:t>
            </a:r>
            <a:r>
              <a:rPr lang="pl-PL" dirty="0"/>
              <a:t> (</a:t>
            </a:r>
            <a:r>
              <a:rPr lang="pl-PL" dirty="0" err="1"/>
              <a:t>so</a:t>
            </a:r>
            <a:r>
              <a:rPr lang="pl-PL" dirty="0"/>
              <a:t> </a:t>
            </a:r>
            <a:r>
              <a:rPr lang="pl-PL" dirty="0" err="1"/>
              <a:t>when</a:t>
            </a:r>
            <a:r>
              <a:rPr lang="pl-PL" dirty="0"/>
              <a:t> </a:t>
            </a:r>
            <a:r>
              <a:rPr lang="pl-PL" dirty="0" err="1"/>
              <a:t>funding</a:t>
            </a:r>
            <a:r>
              <a:rPr lang="pl-PL" dirty="0"/>
              <a:t> </a:t>
            </a:r>
            <a:r>
              <a:rPr lang="pl-PL" dirty="0" err="1"/>
              <a:t>comes</a:t>
            </a:r>
            <a:r>
              <a:rPr lang="pl-PL" dirty="0"/>
              <a:t> </a:t>
            </a:r>
            <a:r>
              <a:rPr lang="pl-PL" dirty="0" err="1"/>
              <a:t>you</a:t>
            </a:r>
            <a:r>
              <a:rPr lang="pl-PL" dirty="0"/>
              <a:t> </a:t>
            </a:r>
            <a:r>
              <a:rPr lang="pl-PL" dirty="0" err="1"/>
              <a:t>are</a:t>
            </a:r>
            <a:r>
              <a:rPr lang="pl-PL" dirty="0"/>
              <a:t> </a:t>
            </a:r>
            <a:r>
              <a:rPr lang="pl-PL" dirty="0" err="1"/>
              <a:t>ready</a:t>
            </a:r>
            <a:r>
              <a:rPr lang="pl-PL" dirty="0"/>
              <a:t>)</a:t>
            </a:r>
            <a:endParaRPr lang="en-US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pl-PL" dirty="0" err="1"/>
              <a:t>Make</a:t>
            </a:r>
            <a:r>
              <a:rPr lang="pl-PL" dirty="0"/>
              <a:t> </a:t>
            </a:r>
            <a:r>
              <a:rPr lang="pl-PL" dirty="0" err="1"/>
              <a:t>concept</a:t>
            </a:r>
            <a:r>
              <a:rPr lang="pl-PL" dirty="0"/>
              <a:t> notes of the most </a:t>
            </a:r>
            <a:r>
              <a:rPr lang="pl-PL" dirty="0" err="1"/>
              <a:t>important</a:t>
            </a:r>
            <a:r>
              <a:rPr lang="pl-PL" dirty="0"/>
              <a:t> </a:t>
            </a:r>
            <a:r>
              <a:rPr lang="pl-PL" dirty="0" err="1"/>
              <a:t>project</a:t>
            </a:r>
            <a:r>
              <a:rPr lang="pl-PL" dirty="0"/>
              <a:t> </a:t>
            </a:r>
            <a:r>
              <a:rPr lang="pl-PL" dirty="0" err="1"/>
              <a:t>ideas</a:t>
            </a:r>
            <a:endParaRPr lang="en-US" dirty="0" err="1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pl-PL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5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apply?</a:t>
            </a:r>
            <a:endParaRPr lang="en-GB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 dirty="0"/>
              <a:t>Open calls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Create personal data base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Browse regularly (once per week)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b="1" dirty="0"/>
              <a:t>Actively approach funders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Analyze which funder to apply to (type and area)</a:t>
            </a:r>
            <a:endParaRPr lang="pl-PL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pl-PL" dirty="0" err="1"/>
              <a:t>Build</a:t>
            </a:r>
            <a:r>
              <a:rPr lang="pl-PL" dirty="0"/>
              <a:t> </a:t>
            </a:r>
            <a:r>
              <a:rPr lang="pl-PL" dirty="0" err="1"/>
              <a:t>relation</a:t>
            </a:r>
            <a:r>
              <a:rPr lang="pl-PL" dirty="0"/>
              <a:t> with the </a:t>
            </a:r>
            <a:r>
              <a:rPr lang="pl-PL" dirty="0" err="1"/>
              <a:t>potential</a:t>
            </a:r>
            <a:r>
              <a:rPr lang="pl-PL" dirty="0"/>
              <a:t> </a:t>
            </a:r>
            <a:r>
              <a:rPr lang="pl-PL" dirty="0" err="1"/>
              <a:t>funder</a:t>
            </a:r>
            <a:endParaRPr lang="en-US" dirty="0" err="1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GB" dirty="0"/>
              <a:t>Phone the funder and ask for a meeting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GB" dirty="0"/>
              <a:t>Make your self visible on other ways (e.g. conferences)</a:t>
            </a:r>
            <a:endParaRPr lang="en-US" dirty="0"/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Choose the best fitting idea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Always adjust you concept note to each funder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3637DA-ECFF-4E30-8019-BCDA5E2DDE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8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3DA45C-4915-CDC3-E884-C6A31F65E3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7640" y="5523707"/>
            <a:ext cx="10996720" cy="1053188"/>
            <a:chOff x="1005810" y="1135233"/>
            <a:chExt cx="126111" cy="12084"/>
          </a:xfrm>
        </p:grpSpPr>
        <p:pic>
          <p:nvPicPr>
            <p:cNvPr id="9" name="Picture 8" descr="Citi Foundation logo">
              <a:extLst>
                <a:ext uri="{FF2B5EF4-FFF2-40B4-BE49-F238E27FC236}">
                  <a16:creationId xmlns:a16="http://schemas.microsoft.com/office/drawing/2014/main" id="{5208F8DD-48A7-7A2F-44F2-A069E95A9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" b="8937"/>
            <a:stretch>
              <a:fillRect/>
            </a:stretch>
          </p:blipFill>
          <p:spPr bwMode="auto">
            <a:xfrm>
              <a:off x="1102884" y="1136019"/>
              <a:ext cx="16539" cy="1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EDF Logo">
              <a:extLst>
                <a:ext uri="{FF2B5EF4-FFF2-40B4-BE49-F238E27FC236}">
                  <a16:creationId xmlns:a16="http://schemas.microsoft.com/office/drawing/2014/main" id="{795E0C63-9B2C-FA45-87A6-636AC177D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095" b="7095"/>
            <a:stretch>
              <a:fillRect/>
            </a:stretch>
          </p:blipFill>
          <p:spPr bwMode="auto">
            <a:xfrm>
              <a:off x="1122218" y="1135233"/>
              <a:ext cx="9703" cy="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Logo of Hungarian National Council of Federations of People with Disabilities">
              <a:extLst>
                <a:ext uri="{FF2B5EF4-FFF2-40B4-BE49-F238E27FC236}">
                  <a16:creationId xmlns:a16="http://schemas.microsoft.com/office/drawing/2014/main" id="{52BCA66A-73E0-66A1-0261-EF56E8F3A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88" y="1137133"/>
              <a:ext cx="11105" cy="9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Logo of Czech National Disability Council">
              <a:extLst>
                <a:ext uri="{FF2B5EF4-FFF2-40B4-BE49-F238E27FC236}">
                  <a16:creationId xmlns:a16="http://schemas.microsoft.com/office/drawing/2014/main" id="{8DF64F2C-4A46-FAD9-79E3-3970F6D17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45" y="1139226"/>
              <a:ext cx="23298" cy="6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Logo of National Council of People with Disabilities in Bulgaria">
              <a:extLst>
                <a:ext uri="{FF2B5EF4-FFF2-40B4-BE49-F238E27FC236}">
                  <a16:creationId xmlns:a16="http://schemas.microsoft.com/office/drawing/2014/main" id="{CB12AB27-AA9A-E606-1DBB-C5A7094F4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8" t="22569" r="22775" b="21976"/>
            <a:stretch>
              <a:fillRect/>
            </a:stretch>
          </p:blipFill>
          <p:spPr bwMode="auto">
            <a:xfrm>
              <a:off x="1005810" y="1136614"/>
              <a:ext cx="17302" cy="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Picture 13" descr="Logo of Romanian National Disability Council (CNDR) ">
              <a:extLst>
                <a:ext uri="{FF2B5EF4-FFF2-40B4-BE49-F238E27FC236}">
                  <a16:creationId xmlns:a16="http://schemas.microsoft.com/office/drawing/2014/main" id="{AD5045B9-3DE9-5196-3E5E-D5BAE7649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2" t="14354" r="15210" b="19064"/>
            <a:stretch>
              <a:fillRect/>
            </a:stretch>
          </p:blipFill>
          <p:spPr bwMode="auto">
            <a:xfrm>
              <a:off x="1069024" y="1136458"/>
              <a:ext cx="19096" cy="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Logo of Slovak Disability Council (NROZP)">
              <a:extLst>
                <a:ext uri="{FF2B5EF4-FFF2-40B4-BE49-F238E27FC236}">
                  <a16:creationId xmlns:a16="http://schemas.microsoft.com/office/drawing/2014/main" id="{CE3B23C1-ADBE-C6FA-4F72-8483BCEEB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6" t="12756" r="30162" b="12540"/>
            <a:stretch>
              <a:fillRect/>
            </a:stretch>
          </p:blipFill>
          <p:spPr bwMode="auto">
            <a:xfrm>
              <a:off x="1089698" y="1135526"/>
              <a:ext cx="12422" cy="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528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47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62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9" name="Rectangle 8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970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  <p:sp>
        <p:nvSpPr>
          <p:cNvPr id="8" name="Rectangle 7"/>
          <p:cNvSpPr/>
          <p:nvPr userDrawn="1"/>
        </p:nvSpPr>
        <p:spPr>
          <a:xfrm>
            <a:off x="146050" y="139700"/>
            <a:ext cx="11899900" cy="65817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34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18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76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014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5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383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2FB7-52F7-47EC-87D7-765A0F918F4F}" type="datetimeFigureOut">
              <a:rPr lang="fr-BE" smtClean="0"/>
              <a:t>03-01-23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6037-44A0-42BA-8800-9704F8DAAE0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88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f-feph.org/edf-fundraising-opportuniti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lena.verseckas@edf-feph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://www.edf-feph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9182" y="1850764"/>
            <a:ext cx="6834936" cy="1277126"/>
          </a:xfrm>
        </p:spPr>
        <p:txBody>
          <a:bodyPr>
            <a:noAutofit/>
          </a:bodyPr>
          <a:lstStyle/>
          <a:p>
            <a:pPr algn="l"/>
            <a:r>
              <a:rPr lang="pl-PL" sz="4800" dirty="0"/>
              <a:t>ABC of</a:t>
            </a:r>
            <a:br>
              <a:rPr lang="fr-BE" sz="4800" dirty="0"/>
            </a:br>
            <a:r>
              <a:rPr lang="pl-PL" sz="4800" dirty="0"/>
              <a:t>fundraising</a:t>
            </a:r>
            <a:endParaRPr lang="fr-BE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9182" y="3429000"/>
            <a:ext cx="6581274" cy="1010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400" dirty="0"/>
              <a:t>Magdalena Verseckas</a:t>
            </a:r>
          </a:p>
          <a:p>
            <a:pPr algn="l"/>
            <a:r>
              <a:rPr lang="pl-PL" sz="2400" dirty="0"/>
              <a:t>EDF Funding and Grants Coordinator</a:t>
            </a:r>
            <a:endParaRPr lang="en-GB" sz="2400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8DBF33F6-9E92-A2BB-07F6-E13F95D96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11448" r="3571" b="29068"/>
          <a:stretch/>
        </p:blipFill>
        <p:spPr bwMode="auto">
          <a:xfrm>
            <a:off x="529616" y="574515"/>
            <a:ext cx="4845904" cy="4057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AC2422E-86E4-411F-2F47-CF7292D08406}"/>
              </a:ext>
            </a:extLst>
          </p:cNvPr>
          <p:cNvGrpSpPr>
            <a:grpSpLocks/>
          </p:cNvGrpSpPr>
          <p:nvPr/>
        </p:nvGrpSpPr>
        <p:grpSpPr bwMode="auto">
          <a:xfrm>
            <a:off x="597640" y="5523707"/>
            <a:ext cx="10996720" cy="1053188"/>
            <a:chOff x="1005810" y="1135233"/>
            <a:chExt cx="126111" cy="12084"/>
          </a:xfrm>
        </p:grpSpPr>
        <p:pic>
          <p:nvPicPr>
            <p:cNvPr id="6" name="Picture 5" descr="Citi Foundation logo">
              <a:extLst>
                <a:ext uri="{FF2B5EF4-FFF2-40B4-BE49-F238E27FC236}">
                  <a16:creationId xmlns:a16="http://schemas.microsoft.com/office/drawing/2014/main" id="{3B05A9D6-8B76-FC55-5E64-396A5A276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" b="8937"/>
            <a:stretch>
              <a:fillRect/>
            </a:stretch>
          </p:blipFill>
          <p:spPr bwMode="auto">
            <a:xfrm>
              <a:off x="1102884" y="1136019"/>
              <a:ext cx="16539" cy="1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EDF Logo">
              <a:extLst>
                <a:ext uri="{FF2B5EF4-FFF2-40B4-BE49-F238E27FC236}">
                  <a16:creationId xmlns:a16="http://schemas.microsoft.com/office/drawing/2014/main" id="{E9D4F710-520D-B0B7-35AB-6D22C7126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095" b="7095"/>
            <a:stretch>
              <a:fillRect/>
            </a:stretch>
          </p:blipFill>
          <p:spPr bwMode="auto">
            <a:xfrm>
              <a:off x="1122218" y="1135233"/>
              <a:ext cx="9703" cy="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Logo of Hungarian National Council of Federations of People with Disabilities">
              <a:extLst>
                <a:ext uri="{FF2B5EF4-FFF2-40B4-BE49-F238E27FC236}">
                  <a16:creationId xmlns:a16="http://schemas.microsoft.com/office/drawing/2014/main" id="{4ABE29DB-4927-BBA6-7660-1FB17F418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88" y="1137133"/>
              <a:ext cx="11105" cy="9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Logo of Czech National Disability Council">
              <a:extLst>
                <a:ext uri="{FF2B5EF4-FFF2-40B4-BE49-F238E27FC236}">
                  <a16:creationId xmlns:a16="http://schemas.microsoft.com/office/drawing/2014/main" id="{79B26FDF-F1DB-9485-D055-CB93696B7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45" y="1139226"/>
              <a:ext cx="23298" cy="6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Logo of National Council of People with Disabilities in Bulgaria">
              <a:extLst>
                <a:ext uri="{FF2B5EF4-FFF2-40B4-BE49-F238E27FC236}">
                  <a16:creationId xmlns:a16="http://schemas.microsoft.com/office/drawing/2014/main" id="{D29EA302-C0F1-3D7F-B732-D1B7BC2FD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38" t="22569" r="22775" b="21976"/>
            <a:stretch>
              <a:fillRect/>
            </a:stretch>
          </p:blipFill>
          <p:spPr bwMode="auto">
            <a:xfrm>
              <a:off x="1005810" y="1136614"/>
              <a:ext cx="17302" cy="9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Logo of Romanian National Disability Council (CNDR) ">
              <a:extLst>
                <a:ext uri="{FF2B5EF4-FFF2-40B4-BE49-F238E27FC236}">
                  <a16:creationId xmlns:a16="http://schemas.microsoft.com/office/drawing/2014/main" id="{2234C9B2-1862-FBDE-3B35-E5910C32A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2" t="14354" r="15210" b="19064"/>
            <a:stretch>
              <a:fillRect/>
            </a:stretch>
          </p:blipFill>
          <p:spPr bwMode="auto">
            <a:xfrm>
              <a:off x="1069024" y="1136458"/>
              <a:ext cx="19096" cy="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Logo of Slovak Disability Council (NROZP)">
              <a:extLst>
                <a:ext uri="{FF2B5EF4-FFF2-40B4-BE49-F238E27FC236}">
                  <a16:creationId xmlns:a16="http://schemas.microsoft.com/office/drawing/2014/main" id="{BDB1D16D-F5B9-7098-4004-4CD59FA0A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86" t="12756" r="30162" b="12540"/>
            <a:stretch>
              <a:fillRect/>
            </a:stretch>
          </p:blipFill>
          <p:spPr bwMode="auto">
            <a:xfrm>
              <a:off x="1089698" y="1135526"/>
              <a:ext cx="12422" cy="1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312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B57A-6366-23E3-1E92-59421C8A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find funders?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93E5-A689-B5F5-A6A3-298D2DD9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/>
              <a:t>Research, research, research </a:t>
            </a:r>
          </a:p>
          <a:p>
            <a:r>
              <a:rPr lang="en-US" sz="3200"/>
              <a:t>Start from searching online key words for your projects</a:t>
            </a:r>
          </a:p>
          <a:p>
            <a:r>
              <a:rPr lang="en-US" sz="3200"/>
              <a:t>Keep findings ordered in your own data base </a:t>
            </a:r>
          </a:p>
          <a:p>
            <a:r>
              <a:rPr lang="en-US" sz="3200"/>
              <a:t>Check similar </a:t>
            </a:r>
            <a:r>
              <a:rPr lang="en-US" sz="3200" err="1"/>
              <a:t>organisations</a:t>
            </a:r>
            <a:r>
              <a:rPr lang="en-US" sz="3200"/>
              <a:t>, where they get funding from</a:t>
            </a:r>
          </a:p>
          <a:p>
            <a:r>
              <a:rPr lang="en-GB" sz="3200"/>
              <a:t>Use your network: talk to people, analyse participants lists of related conferences, network during events</a:t>
            </a:r>
            <a:endParaRPr lang="en-US" sz="3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7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5E0F-57AA-753A-E8AD-E503591A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convince funders you have to be convincing – 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F72F-8E6F-014A-0720-6C90D81B8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/>
              <a:t>Build relations</a:t>
            </a:r>
          </a:p>
          <a:p>
            <a:r>
              <a:rPr lang="en-US"/>
              <a:t>Work on applications in advance ;)</a:t>
            </a:r>
          </a:p>
          <a:p>
            <a:r>
              <a:rPr lang="en-US"/>
              <a:t>Plan and prepare your projects well </a:t>
            </a:r>
            <a:r>
              <a:rPr lang="en-US" sz="2400"/>
              <a:t>(goals </a:t>
            </a:r>
            <a:r>
              <a:rPr lang="en-US" sz="2400">
                <a:sym typeface="Wingdings" panose="05000000000000000000" pitchFamily="2" charset="2"/>
              </a:rPr>
              <a:t></a:t>
            </a:r>
            <a:r>
              <a:rPr lang="en-US" sz="2400"/>
              <a:t>  activities </a:t>
            </a:r>
            <a:r>
              <a:rPr lang="en-US" sz="2400">
                <a:sym typeface="Wingdings" panose="05000000000000000000" pitchFamily="2" charset="2"/>
              </a:rPr>
              <a:t></a:t>
            </a:r>
            <a:r>
              <a:rPr lang="en-US" sz="2400"/>
              <a:t> budget)</a:t>
            </a:r>
          </a:p>
          <a:p>
            <a:r>
              <a:rPr lang="en-GB"/>
              <a:t>Be ambitious but realistic, don't promise things you </a:t>
            </a:r>
            <a:r>
              <a:rPr lang="pl-PL"/>
              <a:t>are not sure that </a:t>
            </a:r>
            <a:r>
              <a:rPr lang="en-GB"/>
              <a:t>you will be able to deliver </a:t>
            </a:r>
          </a:p>
          <a:p>
            <a:r>
              <a:rPr lang="en-US"/>
              <a:t>Make your applications elegant, short and precise </a:t>
            </a:r>
            <a:r>
              <a:rPr lang="en-US" sz="2400"/>
              <a:t>(formatting, proofreading, </a:t>
            </a:r>
            <a:r>
              <a:rPr lang="en-GB" sz="2400"/>
              <a:t>use images and photos to convey your messages</a:t>
            </a:r>
            <a:r>
              <a:rPr lang="en-US" sz="2400"/>
              <a:t>)</a:t>
            </a:r>
          </a:p>
          <a:p>
            <a:r>
              <a:rPr lang="en-US"/>
              <a:t>Think out of the box how to achieve your goals</a:t>
            </a:r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8547-9AD8-87FE-0708-727D1716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 your ideas in fundraising PACK</a:t>
            </a:r>
            <a:r>
              <a:rPr lang="pl-PL"/>
              <a:t>AGES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3F49-F65F-8DCE-F3C2-D84B56C6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pl-PL" b="1"/>
              <a:t>P</a:t>
            </a:r>
            <a:r>
              <a:rPr lang="en-US" b="1" err="1"/>
              <a:t>roject</a:t>
            </a:r>
            <a:r>
              <a:rPr lang="en-US" b="1"/>
              <a:t> concept notes</a:t>
            </a:r>
            <a:r>
              <a:rPr lang="en-US"/>
              <a:t>, </a:t>
            </a:r>
            <a:r>
              <a:rPr lang="pl-PL"/>
              <a:t>should</a:t>
            </a:r>
            <a:r>
              <a:rPr lang="en-US"/>
              <a:t> include:</a:t>
            </a:r>
          </a:p>
          <a:p>
            <a:pPr lvl="1"/>
            <a:r>
              <a:rPr lang="en-US"/>
              <a:t>Background </a:t>
            </a:r>
            <a:r>
              <a:rPr lang="pl-PL"/>
              <a:t> </a:t>
            </a:r>
            <a:r>
              <a:rPr lang="en-US" sz="2000"/>
              <a:t>(Why do you want to do it? And why YOUR </a:t>
            </a:r>
            <a:r>
              <a:rPr lang="en-US" sz="2000" err="1"/>
              <a:t>organisation</a:t>
            </a:r>
            <a:r>
              <a:rPr lang="en-US" sz="2000"/>
              <a:t> is the best to do it?)</a:t>
            </a:r>
            <a:endParaRPr lang="pl-PL" sz="2000"/>
          </a:p>
          <a:p>
            <a:pPr lvl="1"/>
            <a:r>
              <a:rPr lang="en-US"/>
              <a:t>Goals </a:t>
            </a:r>
            <a:r>
              <a:rPr lang="pl-PL"/>
              <a:t> </a:t>
            </a:r>
            <a:r>
              <a:rPr lang="en-US" sz="2000"/>
              <a:t>(What do you want to achieve?)</a:t>
            </a:r>
          </a:p>
          <a:p>
            <a:pPr lvl="1"/>
            <a:r>
              <a:rPr lang="en-US"/>
              <a:t>Activities </a:t>
            </a:r>
            <a:r>
              <a:rPr lang="pl-PL"/>
              <a:t> </a:t>
            </a:r>
            <a:r>
              <a:rPr lang="en-US" sz="2000"/>
              <a:t>(How will you do it?)</a:t>
            </a:r>
          </a:p>
          <a:p>
            <a:pPr lvl="1"/>
            <a:r>
              <a:rPr lang="en-US"/>
              <a:t>Budget</a:t>
            </a:r>
            <a:r>
              <a:rPr lang="pl-PL"/>
              <a:t> </a:t>
            </a:r>
            <a:r>
              <a:rPr lang="en-US"/>
              <a:t> </a:t>
            </a:r>
            <a:r>
              <a:rPr lang="en-US" sz="2000"/>
              <a:t>(For how much will you do it?) </a:t>
            </a:r>
          </a:p>
          <a:p>
            <a:pPr marL="457200" lvl="1" indent="0">
              <a:buNone/>
            </a:pPr>
            <a:r>
              <a:rPr lang="en-US" sz="2000"/>
              <a:t>Make sure that it’s realistic, it’s covering not only all activities but also </a:t>
            </a:r>
            <a:r>
              <a:rPr lang="en-US" sz="2000" err="1"/>
              <a:t>organisation’s</a:t>
            </a:r>
            <a:r>
              <a:rPr lang="en-US" sz="2000"/>
              <a:t> overheads – office costs, financial team’s cost, project manager as well as promotion and dissemination of the project etc.</a:t>
            </a:r>
          </a:p>
          <a:p>
            <a:pPr lvl="1"/>
            <a:r>
              <a:rPr lang="en-US"/>
              <a:t>Contact details </a:t>
            </a:r>
          </a:p>
        </p:txBody>
      </p:sp>
    </p:spTree>
    <p:extLst>
      <p:ext uri="{BB962C8B-B14F-4D97-AF65-F5344CB8AC3E}">
        <p14:creationId xmlns:p14="http://schemas.microsoft.com/office/powerpoint/2010/main" val="196177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170A-3CAA-E831-6560-996F44E0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</a:t>
            </a:r>
            <a:r>
              <a:rPr lang="pl-PL"/>
              <a:t>concept notes</a:t>
            </a:r>
            <a:r>
              <a:rPr lang="en-US"/>
              <a:t> beautiful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A880-9A32-ACC1-B034-2C8490B8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/>
              <a:t>Emphasize why your </a:t>
            </a:r>
            <a:r>
              <a:rPr lang="en-US" err="1"/>
              <a:t>organisation</a:t>
            </a:r>
            <a:r>
              <a:rPr lang="en-US"/>
              <a:t> should do this project (</a:t>
            </a:r>
            <a:r>
              <a:rPr lang="en-US" sz="2200"/>
              <a:t>show your experience, relations with partners, achievements in the field</a:t>
            </a:r>
            <a:r>
              <a:rPr lang="en-US"/>
              <a:t>)</a:t>
            </a:r>
          </a:p>
          <a:p>
            <a:pPr>
              <a:spcAft>
                <a:spcPts val="600"/>
              </a:spcAft>
            </a:pPr>
            <a:r>
              <a:rPr lang="en-US"/>
              <a:t>Show why this project is very important</a:t>
            </a:r>
          </a:p>
          <a:p>
            <a:pPr>
              <a:spcAft>
                <a:spcPts val="600"/>
              </a:spcAft>
            </a:pPr>
            <a:r>
              <a:rPr lang="en-US"/>
              <a:t>Show why is it exceptional, innovative and needed</a:t>
            </a:r>
          </a:p>
          <a:p>
            <a:pPr>
              <a:spcAft>
                <a:spcPts val="600"/>
              </a:spcAft>
            </a:pPr>
            <a:r>
              <a:rPr lang="en-US"/>
              <a:t>Describe your activities in clear but attractive way (</a:t>
            </a:r>
            <a:r>
              <a:rPr lang="en-US" sz="2200"/>
              <a:t>e.g. </a:t>
            </a:r>
            <a:r>
              <a:rPr lang="pl-PL" sz="2200"/>
              <a:t>„</a:t>
            </a:r>
            <a:r>
              <a:rPr lang="en-US" sz="2200"/>
              <a:t>computer classes for</a:t>
            </a:r>
            <a:r>
              <a:rPr lang="pl-PL" sz="2200"/>
              <a:t> difficult</a:t>
            </a:r>
            <a:r>
              <a:rPr lang="en-US" sz="2200"/>
              <a:t> teenagers</a:t>
            </a:r>
            <a:r>
              <a:rPr lang="pl-PL" sz="2200"/>
              <a:t>”</a:t>
            </a:r>
            <a:r>
              <a:rPr lang="en-US" sz="2200"/>
              <a:t> </a:t>
            </a:r>
            <a:r>
              <a:rPr lang="pl-PL" sz="2200">
                <a:sym typeface="Wingdings" panose="05000000000000000000" pitchFamily="2" charset="2"/>
              </a:rPr>
              <a:t></a:t>
            </a:r>
            <a:r>
              <a:rPr lang="en-US" sz="2200"/>
              <a:t> </a:t>
            </a:r>
            <a:r>
              <a:rPr lang="pl-PL" sz="2200"/>
              <a:t>„</a:t>
            </a:r>
            <a:r>
              <a:rPr lang="en-US" sz="2200"/>
              <a:t>international creative workshops for disadvantaged youth in area of developing </a:t>
            </a:r>
            <a:r>
              <a:rPr lang="pl-PL" sz="2200"/>
              <a:t>digital and IT</a:t>
            </a:r>
            <a:r>
              <a:rPr lang="en-US" sz="2200"/>
              <a:t> skills</a:t>
            </a:r>
            <a:r>
              <a:rPr lang="pl-PL" sz="2200"/>
              <a:t>”</a:t>
            </a:r>
            <a:r>
              <a:rPr lang="en-US"/>
              <a:t>)</a:t>
            </a:r>
          </a:p>
          <a:p>
            <a:pPr>
              <a:spcAft>
                <a:spcPts val="600"/>
              </a:spcAft>
            </a:pPr>
            <a:r>
              <a:rPr lang="en-US"/>
              <a:t>Format it (</a:t>
            </a:r>
            <a:r>
              <a:rPr lang="en-US" sz="2000"/>
              <a:t>spelling, bullet points, 1 type and 1 size of font, your </a:t>
            </a:r>
            <a:r>
              <a:rPr lang="en-US" sz="2000" err="1"/>
              <a:t>organisation’s</a:t>
            </a:r>
            <a:r>
              <a:rPr lang="en-US" sz="2000"/>
              <a:t> logo, correct name of the file</a:t>
            </a:r>
            <a:r>
              <a:rPr lang="pl-PL" sz="2000"/>
              <a:t> etc.</a:t>
            </a:r>
            <a:r>
              <a:rPr lang="en-US"/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10A5-8592-69E4-0CF4-8D5862E0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NEW subwebsite on EDF’s www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9EA5E-E289-AA07-AB1B-3D84C2BB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>
                <a:hlinkClick r:id="rId3"/>
              </a:rPr>
              <a:t>GRANTS&amp;FUNDING </a:t>
            </a:r>
            <a:r>
              <a:rPr lang="pl-PL"/>
              <a:t>subwebsite is in RESOURCES section </a:t>
            </a:r>
            <a:endParaRPr lang="pl-PL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pl-PL"/>
          </a:p>
          <a:p>
            <a:r>
              <a:rPr lang="pl-PL"/>
              <a:t>News (funding opportunities)</a:t>
            </a:r>
          </a:p>
          <a:p>
            <a:r>
              <a:rPr lang="pl-PL"/>
              <a:t>Resources</a:t>
            </a:r>
          </a:p>
          <a:p>
            <a:r>
              <a:rPr lang="pl-PL"/>
              <a:t>List of potential funders</a:t>
            </a:r>
          </a:p>
          <a:p>
            <a:r>
              <a:rPr lang="pl-PL"/>
              <a:t>Contact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3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289F-8B23-6119-CD8C-8B2AAEC0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Any questions?</a:t>
            </a:r>
            <a:endParaRPr lang="en-US"/>
          </a:p>
        </p:txBody>
      </p:sp>
      <p:pic>
        <p:nvPicPr>
          <p:cNvPr id="5" name="Content Placeholder 4" descr="cardboard boxes">
            <a:extLst>
              <a:ext uri="{FF2B5EF4-FFF2-40B4-BE49-F238E27FC236}">
                <a16:creationId xmlns:a16="http://schemas.microsoft.com/office/drawing/2014/main" id="{50F34159-AF54-67C8-4B3A-FF1BD6570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4" y="2403231"/>
            <a:ext cx="4863306" cy="3236309"/>
          </a:xfrm>
        </p:spPr>
      </p:pic>
    </p:spTree>
    <p:extLst>
      <p:ext uri="{BB962C8B-B14F-4D97-AF65-F5344CB8AC3E}">
        <p14:creationId xmlns:p14="http://schemas.microsoft.com/office/powerpoint/2010/main" val="121579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2512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600" dirty="0"/>
              <a:t>Magdalena Verseckas</a:t>
            </a:r>
          </a:p>
          <a:p>
            <a:pPr marL="0" indent="0">
              <a:buNone/>
            </a:pPr>
            <a:r>
              <a:rPr lang="en-GB" dirty="0"/>
              <a:t>Funding and Grants </a:t>
            </a:r>
            <a:r>
              <a:rPr lang="pl-PL" dirty="0"/>
              <a:t>Coordinator</a:t>
            </a:r>
          </a:p>
          <a:p>
            <a:pPr marL="0" indent="0">
              <a:buNone/>
            </a:pPr>
            <a:r>
              <a:rPr lang="pl-PL" sz="2400" dirty="0">
                <a:hlinkClick r:id="rId3"/>
              </a:rPr>
              <a:t>magdalena.verseckas@edf-feph.org</a:t>
            </a: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en-GB" sz="2400" dirty="0"/>
              <a:t>The European Disability Forum</a:t>
            </a:r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www.edf-feph.org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Avenue des Arts 7-8,</a:t>
            </a:r>
            <a:br>
              <a:rPr lang="en-GB" sz="2400" dirty="0"/>
            </a:br>
            <a:r>
              <a:rPr lang="en-GB" sz="2400" dirty="0" err="1"/>
              <a:t>Bruxelles</a:t>
            </a:r>
            <a:r>
              <a:rPr lang="en-GB" sz="2400" dirty="0"/>
              <a:t> 1210,</a:t>
            </a:r>
            <a:br>
              <a:rPr lang="en-GB" sz="2400" dirty="0"/>
            </a:br>
            <a:r>
              <a:rPr lang="en-GB" sz="2400" dirty="0"/>
              <a:t>Belgium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Twitter: @MyEDF</a:t>
            </a:r>
          </a:p>
          <a:p>
            <a:pPr marL="0" indent="0">
              <a:buNone/>
            </a:pPr>
            <a:r>
              <a:rPr lang="en-GB" sz="2400" dirty="0"/>
              <a:t>Facebook: @EuropeanDisabilityForumEDF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2" name="Content Placeholder 11" descr="EDF logo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37" y="2048427"/>
            <a:ext cx="2798095" cy="30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/>
              <a:t>H</a:t>
            </a:r>
            <a:r>
              <a:rPr lang="pl-PL" sz="4000" b="1">
                <a:solidFill>
                  <a:srgbClr val="0070C0"/>
                </a:solidFill>
              </a:rPr>
              <a:t>ow to start fundraising? </a:t>
            </a:r>
            <a:endParaRPr lang="en-GB" sz="4000" b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/>
              <a:t>Before </a:t>
            </a:r>
            <a:r>
              <a:rPr lang="pl-PL" sz="3200"/>
              <a:t>starting </a:t>
            </a:r>
            <a:r>
              <a:rPr lang="en-US" sz="3200"/>
              <a:t>you </a:t>
            </a:r>
            <a:r>
              <a:rPr lang="pl-PL" sz="3200"/>
              <a:t>should</a:t>
            </a:r>
            <a:r>
              <a:rPr lang="en-US" sz="3200"/>
              <a:t> know:</a:t>
            </a:r>
          </a:p>
          <a:p>
            <a:pPr lvl="1">
              <a:lnSpc>
                <a:spcPct val="100000"/>
              </a:lnSpc>
            </a:pPr>
            <a:r>
              <a:rPr lang="pl-PL" sz="3200"/>
              <a:t>What is your current financial situation? </a:t>
            </a:r>
          </a:p>
          <a:p>
            <a:pPr lvl="1">
              <a:lnSpc>
                <a:spcPct val="100000"/>
              </a:lnSpc>
            </a:pPr>
            <a:r>
              <a:rPr lang="en-US" sz="3200"/>
              <a:t>What do you want to do and how?</a:t>
            </a:r>
          </a:p>
          <a:p>
            <a:pPr lvl="1">
              <a:lnSpc>
                <a:spcPct val="100000"/>
              </a:lnSpc>
            </a:pPr>
            <a:r>
              <a:rPr lang="en-US" sz="3200"/>
              <a:t>What exactly do you need money for?</a:t>
            </a:r>
          </a:p>
          <a:p>
            <a:pPr lvl="1">
              <a:lnSpc>
                <a:spcPct val="100000"/>
              </a:lnSpc>
            </a:pPr>
            <a:r>
              <a:rPr lang="en-US" sz="3200"/>
              <a:t>How much money do you need?</a:t>
            </a:r>
          </a:p>
          <a:p>
            <a:pPr lvl="1">
              <a:lnSpc>
                <a:spcPct val="100000"/>
              </a:lnSpc>
            </a:pPr>
            <a:r>
              <a:rPr lang="en-US" sz="3200"/>
              <a:t>Where can you apply?</a:t>
            </a:r>
          </a:p>
        </p:txBody>
      </p:sp>
    </p:spTree>
    <p:extLst>
      <p:ext uri="{BB962C8B-B14F-4D97-AF65-F5344CB8AC3E}">
        <p14:creationId xmlns:p14="http://schemas.microsoft.com/office/powerpoint/2010/main" val="284096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784C-1536-3E50-017A-BDB0FA76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What is your current financial situation?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D661-C7A5-2E79-20FA-46AD84F7A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What is you accounts balance? Profit or lose?</a:t>
            </a:r>
          </a:p>
          <a:p>
            <a:r>
              <a:rPr lang="pl-PL"/>
              <a:t>What is the prognosis for coming year?</a:t>
            </a:r>
          </a:p>
          <a:p>
            <a:r>
              <a:rPr lang="pl-PL"/>
              <a:t>Does the organisation have reseves?</a:t>
            </a:r>
          </a:p>
          <a:p>
            <a:r>
              <a:rPr lang="pl-PL"/>
              <a:t>What are the main financial needs?</a:t>
            </a:r>
          </a:p>
          <a:p>
            <a:r>
              <a:rPr lang="pl-PL"/>
              <a:t>Source of income analysis: </a:t>
            </a:r>
          </a:p>
          <a:p>
            <a:pPr lvl="1"/>
            <a:r>
              <a:rPr lang="pl-PL"/>
              <a:t>Who is the main donor?</a:t>
            </a:r>
          </a:p>
          <a:p>
            <a:pPr lvl="1"/>
            <a:r>
              <a:rPr lang="pl-PL"/>
              <a:t>Any long-term donors?</a:t>
            </a:r>
          </a:p>
          <a:p>
            <a:pPr lvl="1"/>
            <a:r>
              <a:rPr lang="pl-PL"/>
              <a:t>Areas to develop</a:t>
            </a:r>
          </a:p>
          <a:p>
            <a:pPr lvl="1"/>
            <a:r>
              <a:rPr lang="pl-PL"/>
              <a:t>New potential sources of income</a:t>
            </a:r>
          </a:p>
          <a:p>
            <a:pPr marL="457200" lvl="1" indent="0">
              <a:buNone/>
            </a:pPr>
            <a:endParaRPr lang="pl-PL"/>
          </a:p>
          <a:p>
            <a:pPr lvl="1"/>
            <a:endParaRPr lang="pl-PL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590F-B124-85B7-E674-F0AC9C1D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What do you want to do?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0038-ABAC-21B0-C88B-D3AF2F5D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/>
              <a:t>Do you have organisational long- and short-term strategy?</a:t>
            </a:r>
          </a:p>
          <a:p>
            <a:r>
              <a:rPr lang="pl-PL" sz="4000"/>
              <a:t>What are your priorities for coming 4 years and what are the ones for coming 12 months?</a:t>
            </a:r>
            <a:endParaRPr lang="en-US" sz="4000"/>
          </a:p>
          <a:p>
            <a:r>
              <a:rPr lang="pl-PL" sz="4000"/>
              <a:t>Do you have a work plan for next year?</a:t>
            </a:r>
          </a:p>
        </p:txBody>
      </p:sp>
    </p:spTree>
    <p:extLst>
      <p:ext uri="{BB962C8B-B14F-4D97-AF65-F5344CB8AC3E}">
        <p14:creationId xmlns:p14="http://schemas.microsoft.com/office/powerpoint/2010/main" val="248807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B9CC-C7FC-90C7-86B2-6E7D885E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need </a:t>
            </a:r>
            <a:r>
              <a:rPr lang="pl-PL"/>
              <a:t>funding</a:t>
            </a:r>
            <a:r>
              <a:rPr lang="en-US"/>
              <a:t>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39188-70BD-0956-4F11-7694814A2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What exactly you want to do?</a:t>
            </a:r>
          </a:p>
          <a:p>
            <a:r>
              <a:rPr lang="en-US"/>
              <a:t>Why </a:t>
            </a:r>
            <a:r>
              <a:rPr lang="pl-PL"/>
              <a:t>do </a:t>
            </a:r>
            <a:r>
              <a:rPr lang="en-US"/>
              <a:t>you want to do it? </a:t>
            </a:r>
          </a:p>
          <a:p>
            <a:r>
              <a:rPr lang="en-US"/>
              <a:t>What exactly you want to achieve?</a:t>
            </a:r>
          </a:p>
          <a:p>
            <a:r>
              <a:rPr lang="en-US"/>
              <a:t>How do you want to achieve it?</a:t>
            </a:r>
            <a:endParaRPr lang="pl-PL"/>
          </a:p>
          <a:p>
            <a:r>
              <a:rPr lang="en-US"/>
              <a:t>How much will it cost?</a:t>
            </a:r>
          </a:p>
          <a:p>
            <a:r>
              <a:rPr lang="en-US"/>
              <a:t>What is the timeline?</a:t>
            </a:r>
          </a:p>
          <a:p>
            <a:r>
              <a:rPr lang="en-US"/>
              <a:t>Why it is your </a:t>
            </a:r>
            <a:r>
              <a:rPr lang="en-US" err="1"/>
              <a:t>organisation</a:t>
            </a:r>
            <a:r>
              <a:rPr lang="en-US"/>
              <a:t> that should do it?</a:t>
            </a:r>
          </a:p>
          <a:p>
            <a:endParaRPr lang="pl-PL"/>
          </a:p>
          <a:p>
            <a:r>
              <a:rPr lang="pl-PL"/>
              <a:t>What do you need funding for? Is it the office, a campaign, a salary for the staff – and how much do you need?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1C8F-57F5-2803-B1E9-64BB5FA5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apply?</a:t>
            </a:r>
            <a:br>
              <a:rPr lang="en-US"/>
            </a:br>
            <a:r>
              <a:rPr lang="en-US"/>
              <a:t>Different types of funders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7F0DE-BA36-2B2D-7210-8CF629B4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3200"/>
              <a:t>EU funds</a:t>
            </a:r>
          </a:p>
          <a:p>
            <a:r>
              <a:rPr lang="en-US" sz="3200"/>
              <a:t>International foundations and </a:t>
            </a:r>
            <a:r>
              <a:rPr lang="en-US" sz="3200" err="1"/>
              <a:t>programmes</a:t>
            </a:r>
            <a:endParaRPr lang="en-US" sz="3200"/>
          </a:p>
          <a:p>
            <a:r>
              <a:rPr lang="en-US" sz="3200"/>
              <a:t>National funders </a:t>
            </a:r>
            <a:r>
              <a:rPr lang="en-US" sz="2000"/>
              <a:t>(ministries, government, embassies, institutes, national </a:t>
            </a:r>
            <a:r>
              <a:rPr lang="en-US" sz="2000" err="1"/>
              <a:t>programmes</a:t>
            </a:r>
            <a:r>
              <a:rPr lang="en-US" sz="2000"/>
              <a:t>, national </a:t>
            </a:r>
            <a:r>
              <a:rPr lang="en-US" sz="2000" err="1"/>
              <a:t>fundations</a:t>
            </a:r>
            <a:r>
              <a:rPr lang="pl-PL" sz="2000"/>
              <a:t>, big national companies</a:t>
            </a:r>
            <a:r>
              <a:rPr lang="en-US" sz="2000"/>
              <a:t>)</a:t>
            </a:r>
          </a:p>
          <a:p>
            <a:r>
              <a:rPr lang="en-US" sz="3200"/>
              <a:t>Local funders </a:t>
            </a:r>
            <a:r>
              <a:rPr lang="en-US" sz="2000"/>
              <a:t>(municipalities, regional </a:t>
            </a:r>
            <a:r>
              <a:rPr lang="en-US" sz="2000" err="1"/>
              <a:t>programmes</a:t>
            </a:r>
            <a:r>
              <a:rPr lang="en-US" sz="2000"/>
              <a:t>, local institutions, local companies, members of the community)</a:t>
            </a:r>
            <a:endParaRPr lang="pl-PL" sz="2000"/>
          </a:p>
          <a:p>
            <a:r>
              <a:rPr lang="pl-PL" sz="3200"/>
              <a:t>Individual donations </a:t>
            </a:r>
            <a:r>
              <a:rPr lang="pl-PL" sz="2000"/>
              <a:t>(crowd funding, digital fundraising, charity events, tax deductions etc.)</a:t>
            </a:r>
            <a:endParaRPr lang="en-US" sz="20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701F-DDB6-896C-98B9-26C59FCE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areas of funding for </a:t>
            </a:r>
            <a:r>
              <a:rPr lang="pl-PL"/>
              <a:t>DPOs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D3CC-2A16-CE37-EEF1-ED6186114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Not only </a:t>
            </a:r>
            <a:r>
              <a:rPr lang="pl-PL"/>
              <a:t>„disability”</a:t>
            </a:r>
            <a:r>
              <a:rPr lang="en-US"/>
              <a:t> funding </a:t>
            </a:r>
            <a:r>
              <a:rPr lang="pl-PL"/>
              <a:t>but all thematic areas:</a:t>
            </a:r>
          </a:p>
          <a:p>
            <a:pPr lvl="1"/>
            <a:r>
              <a:rPr lang="pl-PL"/>
              <a:t>Technology, science, IT </a:t>
            </a:r>
          </a:p>
          <a:p>
            <a:pPr lvl="1"/>
            <a:r>
              <a:rPr lang="pl-PL"/>
              <a:t>Human rights</a:t>
            </a:r>
          </a:p>
          <a:p>
            <a:pPr lvl="1"/>
            <a:r>
              <a:rPr lang="en-US"/>
              <a:t>Education (youth and adults)</a:t>
            </a:r>
          </a:p>
          <a:p>
            <a:pPr lvl="1"/>
            <a:r>
              <a:rPr lang="en-US"/>
              <a:t>Culture </a:t>
            </a:r>
            <a:endParaRPr lang="pl-PL"/>
          </a:p>
          <a:p>
            <a:pPr lvl="1"/>
            <a:r>
              <a:rPr lang="en-US"/>
              <a:t>Civil society</a:t>
            </a:r>
          </a:p>
          <a:p>
            <a:endParaRPr lang="pl-PL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1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237C-C30D-73EA-169F-01761096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How to start?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1DEC-FCFC-519A-24DD-42F8FDC97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Decide what you want to do and prioritise</a:t>
            </a:r>
          </a:p>
          <a:p>
            <a:r>
              <a:rPr lang="pl-PL"/>
              <a:t>Make a data base of potential funders or sources of funding (to check deadlines for calls or to approach with different ideas)</a:t>
            </a:r>
          </a:p>
          <a:p>
            <a:r>
              <a:rPr lang="pl-PL"/>
              <a:t>Make a list of project and activities ideas (so when funding comes you are ready)</a:t>
            </a:r>
          </a:p>
          <a:p>
            <a:r>
              <a:rPr lang="pl-PL"/>
              <a:t>Make concept notes of the most important project ideas</a:t>
            </a:r>
          </a:p>
          <a:p>
            <a:endParaRPr lang="pl-PL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39DF-9337-5A25-69AF-033E0257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D5A32-831E-8F61-B19C-7B80E7055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b="1"/>
              <a:t>Open calls</a:t>
            </a:r>
          </a:p>
          <a:p>
            <a:pPr lvl="1"/>
            <a:r>
              <a:rPr lang="en-US"/>
              <a:t>Create personal data base</a:t>
            </a:r>
          </a:p>
          <a:p>
            <a:pPr lvl="1"/>
            <a:r>
              <a:rPr lang="en-US"/>
              <a:t>Browse regularly (once per week)</a:t>
            </a:r>
          </a:p>
          <a:p>
            <a:r>
              <a:rPr lang="en-US" sz="3000" b="1"/>
              <a:t>Actively approach funders</a:t>
            </a:r>
          </a:p>
          <a:p>
            <a:pPr lvl="1"/>
            <a:r>
              <a:rPr lang="en-US"/>
              <a:t>Analyze which funder to apply to (type and area)</a:t>
            </a:r>
            <a:endParaRPr lang="pl-PL"/>
          </a:p>
          <a:p>
            <a:pPr lvl="1"/>
            <a:r>
              <a:rPr lang="pl-PL"/>
              <a:t>Build relation with the potential funder</a:t>
            </a:r>
          </a:p>
          <a:p>
            <a:pPr lvl="1"/>
            <a:r>
              <a:rPr lang="en-GB"/>
              <a:t>Phone the funder and ask for a meeting</a:t>
            </a:r>
          </a:p>
          <a:p>
            <a:pPr lvl="1"/>
            <a:r>
              <a:rPr lang="en-GB"/>
              <a:t>Make your self visible on other ways (e.g. conferences)</a:t>
            </a:r>
          </a:p>
          <a:p>
            <a:pPr lvl="1"/>
            <a:r>
              <a:rPr lang="en-US"/>
              <a:t>Choose the best fitting idea</a:t>
            </a:r>
          </a:p>
          <a:p>
            <a:pPr lvl="1"/>
            <a:r>
              <a:rPr lang="en-US"/>
              <a:t>Always adjust you concept note to each funder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3139957FA64942B449677A35AF2335" ma:contentTypeVersion="19" ma:contentTypeDescription="Create a new document." ma:contentTypeScope="" ma:versionID="dd01632593160703ce5ebbc1322de0fb">
  <xsd:schema xmlns:xsd="http://www.w3.org/2001/XMLSchema" xmlns:xs="http://www.w3.org/2001/XMLSchema" xmlns:p="http://schemas.microsoft.com/office/2006/metadata/properties" xmlns:ns2="0fe2a510-a2c2-4b20-ace0-d2dc9aae6186" xmlns:ns3="ac37fd43-1c6c-4dd3-9001-a3de47387395" targetNamespace="http://schemas.microsoft.com/office/2006/metadata/properties" ma:root="true" ma:fieldsID="6e8682db00cf36735f9879241837d5fa" ns2:_="" ns3:_="">
    <xsd:import namespace="0fe2a510-a2c2-4b20-ace0-d2dc9aae6186"/>
    <xsd:import namespace="ac37fd43-1c6c-4dd3-9001-a3de473873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Person" minOccurs="0"/>
                <xsd:element ref="ns2:Topic" minOccurs="0"/>
                <xsd:element ref="ns2:Dat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e2a510-a2c2-4b20-ace0-d2dc9aae6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Person" ma:index="12" nillable="true" ma:displayName="Person" ma:format="Dropdown" ma:internalName="Person">
      <xsd:simpleType>
        <xsd:restriction base="dms:Text">
          <xsd:maxLength value="255"/>
        </xsd:restriction>
      </xsd:simpleType>
    </xsd:element>
    <xsd:element name="Topic" ma:index="13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Date" ma:index="14" nillable="true" ma:displayName="Date" ma:format="DateOnly" ma:internalName="Date">
      <xsd:simpleType>
        <xsd:restriction base="dms:DateTim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c269641-27d2-45e3-b2ce-fef808aaf9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7fd43-1c6c-4dd3-9001-a3de4738739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173956e-a9ea-4766-8ed9-c4fcabb95b12}" ma:internalName="TaxCatchAll" ma:showField="CatchAllData" ma:web="ac37fd43-1c6c-4dd3-9001-a3de473873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334EAD-B13D-4B2E-AE79-E8FC1BD38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e2a510-a2c2-4b20-ace0-d2dc9aae6186"/>
    <ds:schemaRef ds:uri="ac37fd43-1c6c-4dd3-9001-a3de473873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DD232-2391-446F-803C-D4C1382794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Microsoft Office PowerPoint</Application>
  <PresentationFormat>Widescreen</PresentationFormat>
  <Paragraphs>240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ABC of fundraising</vt:lpstr>
      <vt:lpstr>How to start fundraising? </vt:lpstr>
      <vt:lpstr>What is your current financial situation?</vt:lpstr>
      <vt:lpstr>What do you want to do?</vt:lpstr>
      <vt:lpstr>What do you need funding for?</vt:lpstr>
      <vt:lpstr>Where to apply? Different types of funders</vt:lpstr>
      <vt:lpstr>Different areas of funding for DPOs</vt:lpstr>
      <vt:lpstr>How to start?</vt:lpstr>
      <vt:lpstr>How to apply?</vt:lpstr>
      <vt:lpstr>How to find funders?</vt:lpstr>
      <vt:lpstr>To convince funders you have to be convincing – practical tips</vt:lpstr>
      <vt:lpstr>Pack your ideas in fundraising PACKAGES</vt:lpstr>
      <vt:lpstr>Make concept notes beautiful</vt:lpstr>
      <vt:lpstr>NEW subwebsite on EDF’s www</vt:lpstr>
      <vt:lpstr>Any 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Naomi Mabita</dc:creator>
  <cp:lastModifiedBy>Vanessa James</cp:lastModifiedBy>
  <cp:revision>27</cp:revision>
  <dcterms:created xsi:type="dcterms:W3CDTF">2019-03-25T10:17:14Z</dcterms:created>
  <dcterms:modified xsi:type="dcterms:W3CDTF">2023-01-03T09:24:27Z</dcterms:modified>
</cp:coreProperties>
</file>