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9"/>
  </p:notesMasterIdLst>
  <p:sldIdLst>
    <p:sldId id="256" r:id="rId6"/>
    <p:sldId id="501" r:id="rId7"/>
    <p:sldId id="490" r:id="rId8"/>
    <p:sldId id="497" r:id="rId9"/>
    <p:sldId id="492" r:id="rId10"/>
    <p:sldId id="493" r:id="rId11"/>
    <p:sldId id="491" r:id="rId12"/>
    <p:sldId id="495" r:id="rId13"/>
    <p:sldId id="498" r:id="rId14"/>
    <p:sldId id="499" r:id="rId15"/>
    <p:sldId id="500" r:id="rId16"/>
    <p:sldId id="496" r:id="rId17"/>
    <p:sldId id="4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1A6E2-76D1-179B-FEF6-0F206E6098B6}" v="16" dt="2023-01-03T09:27:46.230"/>
    <p1510:client id="{EFC6DD99-BC58-B703-E2A1-D4B8ECE3BB8E}" v="1" dt="2023-01-03T09:24:35.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p:restoredTop sz="83051" autoAdjust="0"/>
  </p:normalViewPr>
  <p:slideViewPr>
    <p:cSldViewPr snapToGrid="0" snapToObjects="1">
      <p:cViewPr varScale="1">
        <p:scale>
          <a:sx n="92" d="100"/>
          <a:sy n="92" d="100"/>
        </p:scale>
        <p:origin x="12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James" userId="S::vanessa.james@edf-feph.org::22f34012-2e23-46c5-8f43-6f88d72c3c99" providerId="AD" clId="Web-{07A1A6E2-76D1-179B-FEF6-0F206E6098B6}"/>
    <pc:docChg chg="modSld">
      <pc:chgData name="Vanessa James" userId="S::vanessa.james@edf-feph.org::22f34012-2e23-46c5-8f43-6f88d72c3c99" providerId="AD" clId="Web-{07A1A6E2-76D1-179B-FEF6-0F206E6098B6}" dt="2023-01-03T09:27:46.230" v="13" actId="1076"/>
      <pc:docMkLst>
        <pc:docMk/>
      </pc:docMkLst>
      <pc:sldChg chg="modSp">
        <pc:chgData name="Vanessa James" userId="S::vanessa.james@edf-feph.org::22f34012-2e23-46c5-8f43-6f88d72c3c99" providerId="AD" clId="Web-{07A1A6E2-76D1-179B-FEF6-0F206E6098B6}" dt="2023-01-03T09:27:46.230" v="13" actId="1076"/>
        <pc:sldMkLst>
          <pc:docMk/>
          <pc:sldMk cId="1667419423" sldId="501"/>
        </pc:sldMkLst>
        <pc:spChg chg="mod">
          <ac:chgData name="Vanessa James" userId="S::vanessa.james@edf-feph.org::22f34012-2e23-46c5-8f43-6f88d72c3c99" providerId="AD" clId="Web-{07A1A6E2-76D1-179B-FEF6-0F206E6098B6}" dt="2023-01-03T09:27:08.338" v="11" actId="20577"/>
          <ac:spMkLst>
            <pc:docMk/>
            <pc:sldMk cId="1667419423" sldId="501"/>
            <ac:spMk id="2" creationId="{00000000-0000-0000-0000-000000000000}"/>
          </ac:spMkLst>
        </pc:spChg>
        <pc:spChg chg="mod">
          <ac:chgData name="Vanessa James" userId="S::vanessa.james@edf-feph.org::22f34012-2e23-46c5-8f43-6f88d72c3c99" providerId="AD" clId="Web-{07A1A6E2-76D1-179B-FEF6-0F206E6098B6}" dt="2023-01-03T09:26:53.369" v="6" actId="1076"/>
          <ac:spMkLst>
            <pc:docMk/>
            <pc:sldMk cId="1667419423" sldId="501"/>
            <ac:spMk id="3" creationId="{00000000-0000-0000-0000-000000000000}"/>
          </ac:spMkLst>
        </pc:spChg>
        <pc:grpChg chg="mod">
          <ac:chgData name="Vanessa James" userId="S::vanessa.james@edf-feph.org::22f34012-2e23-46c5-8f43-6f88d72c3c99" providerId="AD" clId="Web-{07A1A6E2-76D1-179B-FEF6-0F206E6098B6}" dt="2023-01-03T09:27:46.230" v="13" actId="1076"/>
          <ac:grpSpMkLst>
            <pc:docMk/>
            <pc:sldMk cId="1667419423" sldId="501"/>
            <ac:grpSpMk id="5" creationId="{EAC2422E-86E4-411F-2F47-CF7292D08406}"/>
          </ac:grpSpMkLst>
        </pc:grpChg>
        <pc:picChg chg="mod">
          <ac:chgData name="Vanessa James" userId="S::vanessa.james@edf-feph.org::22f34012-2e23-46c5-8f43-6f88d72c3c99" providerId="AD" clId="Web-{07A1A6E2-76D1-179B-FEF6-0F206E6098B6}" dt="2023-01-03T09:26:09.914" v="0" actId="1076"/>
          <ac:picMkLst>
            <pc:docMk/>
            <pc:sldMk cId="1667419423" sldId="501"/>
            <ac:picMk id="4" creationId="{8DBF33F6-9E92-A2BB-07F6-E13F95D9643E}"/>
          </ac:picMkLst>
        </pc:picChg>
      </pc:sldChg>
    </pc:docChg>
  </pc:docChgLst>
  <pc:docChgLst>
    <pc:chgData name="Vanessa James" userId="S::vanessa.james@edf-feph.org::22f34012-2e23-46c5-8f43-6f88d72c3c99" providerId="AD" clId="Web-{EFC6DD99-BC58-B703-E2A1-D4B8ECE3BB8E}"/>
    <pc:docChg chg="addSld addMainMaster">
      <pc:chgData name="Vanessa James" userId="S::vanessa.james@edf-feph.org::22f34012-2e23-46c5-8f43-6f88d72c3c99" providerId="AD" clId="Web-{EFC6DD99-BC58-B703-E2A1-D4B8ECE3BB8E}" dt="2023-01-03T09:24:35.563" v="0"/>
      <pc:docMkLst>
        <pc:docMk/>
      </pc:docMkLst>
      <pc:sldChg chg="add">
        <pc:chgData name="Vanessa James" userId="S::vanessa.james@edf-feph.org::22f34012-2e23-46c5-8f43-6f88d72c3c99" providerId="AD" clId="Web-{EFC6DD99-BC58-B703-E2A1-D4B8ECE3BB8E}" dt="2023-01-03T09:24:35.563" v="0"/>
        <pc:sldMkLst>
          <pc:docMk/>
          <pc:sldMk cId="1667419423" sldId="501"/>
        </pc:sldMkLst>
      </pc:sldChg>
      <pc:sldMasterChg chg="add addSldLayout">
        <pc:chgData name="Vanessa James" userId="S::vanessa.james@edf-feph.org::22f34012-2e23-46c5-8f43-6f88d72c3c99" providerId="AD" clId="Web-{EFC6DD99-BC58-B703-E2A1-D4B8ECE3BB8E}" dt="2023-01-03T09:24:35.563" v="0"/>
        <pc:sldMasterMkLst>
          <pc:docMk/>
          <pc:sldMasterMk cId="3938823716" sldId="2147483648"/>
        </pc:sldMasterMkLst>
        <pc:sldLayoutChg chg="add">
          <pc:chgData name="Vanessa James" userId="S::vanessa.james@edf-feph.org::22f34012-2e23-46c5-8f43-6f88d72c3c99" providerId="AD" clId="Web-{EFC6DD99-BC58-B703-E2A1-D4B8ECE3BB8E}" dt="2023-01-03T09:24:35.563" v="0"/>
          <pc:sldLayoutMkLst>
            <pc:docMk/>
            <pc:sldMasterMk cId="3938823716" sldId="2147483648"/>
            <pc:sldLayoutMk cId="1425282653" sldId="2147483649"/>
          </pc:sldLayoutMkLst>
        </pc:sldLayoutChg>
        <pc:sldLayoutChg chg="add">
          <pc:chgData name="Vanessa James" userId="S::vanessa.james@edf-feph.org::22f34012-2e23-46c5-8f43-6f88d72c3c99" providerId="AD" clId="Web-{EFC6DD99-BC58-B703-E2A1-D4B8ECE3BB8E}" dt="2023-01-03T09:24:35.563" v="0"/>
          <pc:sldLayoutMkLst>
            <pc:docMk/>
            <pc:sldMasterMk cId="3938823716" sldId="2147483648"/>
            <pc:sldLayoutMk cId="1532487256" sldId="2147483650"/>
          </pc:sldLayoutMkLst>
        </pc:sldLayoutChg>
        <pc:sldLayoutChg chg="add">
          <pc:chgData name="Vanessa James" userId="S::vanessa.james@edf-feph.org::22f34012-2e23-46c5-8f43-6f88d72c3c99" providerId="AD" clId="Web-{EFC6DD99-BC58-B703-E2A1-D4B8ECE3BB8E}" dt="2023-01-03T09:24:35.563" v="0"/>
          <pc:sldLayoutMkLst>
            <pc:docMk/>
            <pc:sldMasterMk cId="3938823716" sldId="2147483648"/>
            <pc:sldLayoutMk cId="3879707891" sldId="2147483651"/>
          </pc:sldLayoutMkLst>
        </pc:sldLayoutChg>
        <pc:sldLayoutChg chg="add">
          <pc:chgData name="Vanessa James" userId="S::vanessa.james@edf-feph.org::22f34012-2e23-46c5-8f43-6f88d72c3c99" providerId="AD" clId="Web-{EFC6DD99-BC58-B703-E2A1-D4B8ECE3BB8E}" dt="2023-01-03T09:24:35.563" v="0"/>
          <pc:sldLayoutMkLst>
            <pc:docMk/>
            <pc:sldMasterMk cId="3938823716" sldId="2147483648"/>
            <pc:sldLayoutMk cId="3412346829" sldId="2147483652"/>
          </pc:sldLayoutMkLst>
        </pc:sldLayoutChg>
        <pc:sldLayoutChg chg="add">
          <pc:chgData name="Vanessa James" userId="S::vanessa.james@edf-feph.org::22f34012-2e23-46c5-8f43-6f88d72c3c99" providerId="AD" clId="Web-{EFC6DD99-BC58-B703-E2A1-D4B8ECE3BB8E}" dt="2023-01-03T09:24:35.563" v="0"/>
          <pc:sldLayoutMkLst>
            <pc:docMk/>
            <pc:sldMasterMk cId="3938823716" sldId="2147483648"/>
            <pc:sldLayoutMk cId="881854208" sldId="2147483653"/>
          </pc:sldLayoutMkLst>
        </pc:sldLayoutChg>
        <pc:sldLayoutChg chg="add">
          <pc:chgData name="Vanessa James" userId="S::vanessa.james@edf-feph.org::22f34012-2e23-46c5-8f43-6f88d72c3c99" providerId="AD" clId="Web-{EFC6DD99-BC58-B703-E2A1-D4B8ECE3BB8E}" dt="2023-01-03T09:24:35.563" v="0"/>
          <pc:sldLayoutMkLst>
            <pc:docMk/>
            <pc:sldMasterMk cId="3938823716" sldId="2147483648"/>
            <pc:sldLayoutMk cId="2172763804" sldId="2147483654"/>
          </pc:sldLayoutMkLst>
        </pc:sldLayoutChg>
        <pc:sldLayoutChg chg="add">
          <pc:chgData name="Vanessa James" userId="S::vanessa.james@edf-feph.org::22f34012-2e23-46c5-8f43-6f88d72c3c99" providerId="AD" clId="Web-{EFC6DD99-BC58-B703-E2A1-D4B8ECE3BB8E}" dt="2023-01-03T09:24:35.563" v="0"/>
          <pc:sldLayoutMkLst>
            <pc:docMk/>
            <pc:sldMasterMk cId="3938823716" sldId="2147483648"/>
            <pc:sldLayoutMk cId="2520148532" sldId="2147483655"/>
          </pc:sldLayoutMkLst>
        </pc:sldLayoutChg>
        <pc:sldLayoutChg chg="add">
          <pc:chgData name="Vanessa James" userId="S::vanessa.james@edf-feph.org::22f34012-2e23-46c5-8f43-6f88d72c3c99" providerId="AD" clId="Web-{EFC6DD99-BC58-B703-E2A1-D4B8ECE3BB8E}" dt="2023-01-03T09:24:35.563" v="0"/>
          <pc:sldLayoutMkLst>
            <pc:docMk/>
            <pc:sldMasterMk cId="3938823716" sldId="2147483648"/>
            <pc:sldLayoutMk cId="174577668" sldId="2147483656"/>
          </pc:sldLayoutMkLst>
        </pc:sldLayoutChg>
        <pc:sldLayoutChg chg="add">
          <pc:chgData name="Vanessa James" userId="S::vanessa.james@edf-feph.org::22f34012-2e23-46c5-8f43-6f88d72c3c99" providerId="AD" clId="Web-{EFC6DD99-BC58-B703-E2A1-D4B8ECE3BB8E}" dt="2023-01-03T09:24:35.563" v="0"/>
          <pc:sldLayoutMkLst>
            <pc:docMk/>
            <pc:sldMasterMk cId="3938823716" sldId="2147483648"/>
            <pc:sldLayoutMk cId="1333836783" sldId="2147483657"/>
          </pc:sldLayoutMkLst>
        </pc:sldLayoutChg>
        <pc:sldLayoutChg chg="add">
          <pc:chgData name="Vanessa James" userId="S::vanessa.james@edf-feph.org::22f34012-2e23-46c5-8f43-6f88d72c3c99" providerId="AD" clId="Web-{EFC6DD99-BC58-B703-E2A1-D4B8ECE3BB8E}" dt="2023-01-03T09:24:35.563" v="0"/>
          <pc:sldLayoutMkLst>
            <pc:docMk/>
            <pc:sldMasterMk cId="3938823716" sldId="2147483648"/>
            <pc:sldLayoutMk cId="734793879" sldId="2147483658"/>
          </pc:sldLayoutMkLst>
        </pc:sldLayoutChg>
        <pc:sldLayoutChg chg="add">
          <pc:chgData name="Vanessa James" userId="S::vanessa.james@edf-feph.org::22f34012-2e23-46c5-8f43-6f88d72c3c99" providerId="AD" clId="Web-{EFC6DD99-BC58-B703-E2A1-D4B8ECE3BB8E}" dt="2023-01-03T09:24:35.563" v="0"/>
          <pc:sldLayoutMkLst>
            <pc:docMk/>
            <pc:sldMasterMk cId="3938823716" sldId="2147483648"/>
            <pc:sldLayoutMk cId="75621230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EE306-144C-BB4E-9664-AE6FD833584D}" type="datetimeFigureOut">
              <a:rPr lang="nl-BE" smtClean="0"/>
              <a:pPr/>
              <a:t>3/01/2023</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1522B-4F74-C04A-971D-446944BFD147}" type="slidenum">
              <a:rPr lang="nl-BE" smtClean="0"/>
              <a:pPr/>
              <a:t>‹#›</a:t>
            </a:fld>
            <a:endParaRPr lang="nl-BE"/>
          </a:p>
        </p:txBody>
      </p:sp>
    </p:spTree>
    <p:extLst>
      <p:ext uri="{BB962C8B-B14F-4D97-AF65-F5344CB8AC3E}">
        <p14:creationId xmlns:p14="http://schemas.microsoft.com/office/powerpoint/2010/main" val="75049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Ascend project logo</a:t>
            </a:r>
          </a:p>
          <a:p>
            <a:r>
              <a:rPr lang="pl-PL" b="1" dirty="0"/>
              <a:t>ABC of </a:t>
            </a:r>
            <a:r>
              <a:rPr lang="pl-PL" b="1" dirty="0" err="1"/>
              <a:t>fundraising</a:t>
            </a:r>
            <a:endParaRPr lang="en-GB" dirty="0" err="1"/>
          </a:p>
          <a:p>
            <a:pPr>
              <a:lnSpc>
                <a:spcPct val="90000"/>
              </a:lnSpc>
              <a:spcBef>
                <a:spcPts val="1000"/>
              </a:spcBef>
            </a:pPr>
            <a:r>
              <a:rPr lang="pl-PL" dirty="0"/>
              <a:t>Magdalena </a:t>
            </a:r>
            <a:r>
              <a:rPr lang="pl-PL" dirty="0" err="1"/>
              <a:t>Verseckas</a:t>
            </a:r>
            <a:endParaRPr lang="en-US" dirty="0" err="1"/>
          </a:p>
          <a:p>
            <a:pPr>
              <a:lnSpc>
                <a:spcPct val="90000"/>
              </a:lnSpc>
              <a:spcBef>
                <a:spcPts val="1000"/>
              </a:spcBef>
            </a:pPr>
            <a:r>
              <a:rPr lang="pl-PL" dirty="0"/>
              <a:t>EDF </a:t>
            </a:r>
            <a:r>
              <a:rPr lang="pl-PL" dirty="0" err="1"/>
              <a:t>Funding</a:t>
            </a:r>
            <a:r>
              <a:rPr lang="pl-PL" dirty="0"/>
              <a:t> and </a:t>
            </a:r>
            <a:r>
              <a:rPr lang="pl-PL" dirty="0" err="1"/>
              <a:t>Grants</a:t>
            </a:r>
            <a:r>
              <a:rPr lang="pl-PL" dirty="0"/>
              <a:t> </a:t>
            </a:r>
            <a:r>
              <a:rPr lang="pl-PL" dirty="0" err="1"/>
              <a:t>Coordinator</a:t>
            </a:r>
            <a:endParaRPr lang="en-GB" dirty="0" err="1"/>
          </a:p>
          <a:p>
            <a:endParaRPr lang="pl-PL" b="1" dirty="0"/>
          </a:p>
          <a:p>
            <a:endParaRPr lang="en-GB" dirty="0">
              <a:cs typeface="Calibri"/>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161077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Kλικ για επεξεργασία του τίτλου</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97CF2BF-927E-AE42-B9EA-7FE6755BC308}" type="datetimeFigureOut">
              <a:rPr lang="en-US" smtClean="0"/>
              <a:pPr/>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dirty="0"/>
          </a:p>
        </p:txBody>
      </p:sp>
      <p:sp>
        <p:nvSpPr>
          <p:cNvPr id="3" name="Vertical Text Placeholder 2"/>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E97CF2BF-927E-AE42-B9EA-7FE6755BC308}" type="datetimeFigureOut">
              <a:rPr lang="en-US" smtClean="0"/>
              <a:pPr/>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Kλικ για επεξεργασία του τίτλου</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E97CF2BF-927E-AE42-B9EA-7FE6755BC308}" type="datetimeFigureOut">
              <a:rPr lang="en-US" smtClean="0"/>
              <a:pPr/>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solidFill>
                  <a:srgbClr val="0070C0"/>
                </a:solidFill>
              </a:defRPr>
            </a:lvl1pPr>
          </a:lstStyle>
          <a:p>
            <a:r>
              <a:rPr lang="en-US"/>
              <a:t>Click to edit Master title style</a:t>
            </a:r>
            <a:endParaRPr lang="fr-BE"/>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03-01-23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09538" y="139700"/>
            <a:ext cx="8924925"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16" name="Group 15">
            <a:extLst>
              <a:ext uri="{FF2B5EF4-FFF2-40B4-BE49-F238E27FC236}">
                <a16:creationId xmlns:a16="http://schemas.microsoft.com/office/drawing/2014/main" id="{9785F5B0-2ABA-136A-82B6-BA0C04912C7B}"/>
              </a:ext>
            </a:extLst>
          </p:cNvPr>
          <p:cNvGrpSpPr>
            <a:grpSpLocks/>
          </p:cNvGrpSpPr>
          <p:nvPr userDrawn="1"/>
        </p:nvGrpSpPr>
        <p:grpSpPr bwMode="auto">
          <a:xfrm>
            <a:off x="440682" y="5797648"/>
            <a:ext cx="8247540" cy="789891"/>
            <a:chOff x="1005810" y="1135233"/>
            <a:chExt cx="126111" cy="12084"/>
          </a:xfrm>
        </p:grpSpPr>
        <p:pic>
          <p:nvPicPr>
            <p:cNvPr id="17" name="Picture 16" descr="Citi Foundation logo">
              <a:extLst>
                <a:ext uri="{FF2B5EF4-FFF2-40B4-BE49-F238E27FC236}">
                  <a16:creationId xmlns:a16="http://schemas.microsoft.com/office/drawing/2014/main" id="{717ADF5A-B7FF-9FFD-99CB-B9B79A83C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91" b="8937"/>
            <a:stretch>
              <a:fillRect/>
            </a:stretch>
          </p:blipFill>
          <p:spPr bwMode="auto">
            <a:xfrm>
              <a:off x="1102884" y="1136019"/>
              <a:ext cx="16539" cy="1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8" name="Picture 17" descr="EDF Logo">
              <a:extLst>
                <a:ext uri="{FF2B5EF4-FFF2-40B4-BE49-F238E27FC236}">
                  <a16:creationId xmlns:a16="http://schemas.microsoft.com/office/drawing/2014/main" id="{38A80306-4931-8F58-204D-D3B5B7803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95" b="7095"/>
            <a:stretch>
              <a:fillRect/>
            </a:stretch>
          </p:blipFill>
          <p:spPr bwMode="auto">
            <a:xfrm>
              <a:off x="1122218" y="1135233"/>
              <a:ext cx="9703" cy="120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9" name="Picture 18" descr="Logo of Hungarian National Council of Federations of People with Disabilities">
              <a:extLst>
                <a:ext uri="{FF2B5EF4-FFF2-40B4-BE49-F238E27FC236}">
                  <a16:creationId xmlns:a16="http://schemas.microsoft.com/office/drawing/2014/main" id="{A7A18036-DD6C-B101-6A2C-459FA0275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188" y="1137133"/>
              <a:ext cx="11105" cy="97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20" name="Picture 19" descr="Logo of Czech National Disability Council">
              <a:extLst>
                <a:ext uri="{FF2B5EF4-FFF2-40B4-BE49-F238E27FC236}">
                  <a16:creationId xmlns:a16="http://schemas.microsoft.com/office/drawing/2014/main" id="{17259341-4161-51B1-0F22-A601AA50AE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345" y="1139226"/>
              <a:ext cx="23298" cy="64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21" name="Picture 20" descr="Logo of National Council of People with Disabilities in Bulgaria">
              <a:extLst>
                <a:ext uri="{FF2B5EF4-FFF2-40B4-BE49-F238E27FC236}">
                  <a16:creationId xmlns:a16="http://schemas.microsoft.com/office/drawing/2014/main" id="{C0723AC6-2739-060C-1BB7-F3C1E34729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438" t="22569" r="22775" b="21976"/>
            <a:stretch>
              <a:fillRect/>
            </a:stretch>
          </p:blipFill>
          <p:spPr bwMode="auto">
            <a:xfrm>
              <a:off x="1005810" y="1136614"/>
              <a:ext cx="17302" cy="90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22" name="Picture 21" descr="Logo of Romanian National Disability Council (CNDR) ">
              <a:extLst>
                <a:ext uri="{FF2B5EF4-FFF2-40B4-BE49-F238E27FC236}">
                  <a16:creationId xmlns:a16="http://schemas.microsoft.com/office/drawing/2014/main" id="{500F9AA2-1F8B-E03C-284B-260815D9FC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402" t="14354" r="15210" b="19064"/>
            <a:stretch>
              <a:fillRect/>
            </a:stretch>
          </p:blipFill>
          <p:spPr bwMode="auto">
            <a:xfrm>
              <a:off x="1069024" y="1136458"/>
              <a:ext cx="19096" cy="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3" name="Picture 22" descr="Logo of Slovak Disability Council (NROZP)">
              <a:extLst>
                <a:ext uri="{FF2B5EF4-FFF2-40B4-BE49-F238E27FC236}">
                  <a16:creationId xmlns:a16="http://schemas.microsoft.com/office/drawing/2014/main" id="{86E4426A-A83E-1922-0492-2B5A64ABAE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0486" t="12756" r="30162" b="12540"/>
            <a:stretch>
              <a:fillRect/>
            </a:stretch>
          </p:blipFill>
          <p:spPr bwMode="auto">
            <a:xfrm>
              <a:off x="1089698" y="1135526"/>
              <a:ext cx="12422" cy="1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extLst>
      <p:ext uri="{BB962C8B-B14F-4D97-AF65-F5344CB8AC3E}">
        <p14:creationId xmlns:p14="http://schemas.microsoft.com/office/powerpoint/2010/main" val="1425282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fr-BE"/>
          </a:p>
        </p:txBody>
      </p:sp>
      <p:sp>
        <p:nvSpPr>
          <p:cNvPr id="3" name="Content Placeholder 2"/>
          <p:cNvSpPr>
            <a:spLocks noGrp="1"/>
          </p:cNvSpPr>
          <p:nvPr>
            <p:ph idx="1"/>
          </p:nvPr>
        </p:nvSpPr>
        <p:spPr/>
        <p:txBody>
          <a:bodyPr/>
          <a:lstStyle>
            <a:lvl1pPr>
              <a:defRPr sz="2100">
                <a:latin typeface="Verdana" panose="020B0604030504040204" pitchFamily="34" charset="0"/>
                <a:ea typeface="Verdana" panose="020B0604030504040204" pitchFamily="34" charset="0"/>
                <a:cs typeface="Verdana" panose="020B0604030504040204" pitchFamily="34" charset="0"/>
              </a:defRPr>
            </a:lvl1pPr>
            <a:lvl2pPr>
              <a:defRPr sz="2100">
                <a:latin typeface="Verdana" panose="020B0604030504040204" pitchFamily="34" charset="0"/>
                <a:ea typeface="Verdana" panose="020B0604030504040204" pitchFamily="34" charset="0"/>
                <a:cs typeface="Verdana" panose="020B0604030504040204" pitchFamily="34" charset="0"/>
              </a:defRPr>
            </a:lvl2pPr>
            <a:lvl3pPr>
              <a:defRPr sz="2100">
                <a:latin typeface="Verdana" panose="020B0604030504040204" pitchFamily="34" charset="0"/>
                <a:ea typeface="Verdana" panose="020B0604030504040204" pitchFamily="34" charset="0"/>
                <a:cs typeface="Verdana" panose="020B0604030504040204" pitchFamily="34" charset="0"/>
              </a:defRPr>
            </a:lvl3pPr>
            <a:lvl4pPr>
              <a:defRPr sz="2100">
                <a:latin typeface="Verdana" panose="020B0604030504040204" pitchFamily="34" charset="0"/>
                <a:ea typeface="Verdana" panose="020B0604030504040204" pitchFamily="34" charset="0"/>
                <a:cs typeface="Verdana" panose="020B0604030504040204" pitchFamily="34" charset="0"/>
              </a:defRPr>
            </a:lvl4pPr>
            <a:lvl5pPr>
              <a:defRPr sz="21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03-01-23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09538" y="139700"/>
            <a:ext cx="8924925"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532487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BE"/>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03-01-23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a:t>Click to edit Master title style</a:t>
            </a:r>
            <a:endParaRPr lang="fr-BE"/>
          </a:p>
        </p:txBody>
      </p:sp>
      <p:sp>
        <p:nvSpPr>
          <p:cNvPr id="3" name="Content Placeholder 2"/>
          <p:cNvSpPr>
            <a:spLocks noGrp="1"/>
          </p:cNvSpPr>
          <p:nvPr>
            <p:ph sz="half" idx="1"/>
          </p:nvPr>
        </p:nvSpPr>
        <p:spPr>
          <a:xfrm>
            <a:off x="628650" y="1825625"/>
            <a:ext cx="3886200" cy="4351338"/>
          </a:xfrm>
        </p:spPr>
        <p:txBody>
          <a:bodyPr>
            <a:normAutofit/>
          </a:bodyPr>
          <a:lstStyle>
            <a:lvl1pPr>
              <a:defRPr sz="21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29150" y="1825625"/>
            <a:ext cx="3886200" cy="4351338"/>
          </a:xfrm>
        </p:spPr>
        <p:txBody>
          <a:bodyPr>
            <a:normAutofit/>
          </a:bodyPr>
          <a:lstStyle>
            <a:lvl1pPr>
              <a:defRPr sz="21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5B872FB7-52F7-47EC-87D7-765A0F918F4F}" type="datetimeFigureOut">
              <a:rPr lang="fr-BE" smtClean="0"/>
              <a:t>03-01-23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09538" y="139700"/>
            <a:ext cx="8924925"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41234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1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1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5B872FB7-52F7-47EC-87D7-765A0F918F4F}" type="datetimeFigureOut">
              <a:rPr lang="fr-BE" smtClean="0"/>
              <a:t>03-01-23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5B872FB7-52F7-47EC-87D7-765A0F918F4F}" type="datetimeFigureOut">
              <a:rPr lang="fr-BE" smtClean="0"/>
              <a:t>03-01-23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03-01-23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BE"/>
          </a:p>
        </p:txBody>
      </p:sp>
      <p:sp>
        <p:nvSpPr>
          <p:cNvPr id="3" name="Content Placeholder 2"/>
          <p:cNvSpPr>
            <a:spLocks noGrp="1"/>
          </p:cNvSpPr>
          <p:nvPr>
            <p:ph idx="1"/>
          </p:nvPr>
        </p:nvSpPr>
        <p:spPr>
          <a:xfrm>
            <a:off x="3887391" y="987426"/>
            <a:ext cx="4629150" cy="4873625"/>
          </a:xfrm>
        </p:spPr>
        <p:txBody>
          <a:bodyPr>
            <a:normAutofit/>
          </a:bodyPr>
          <a:lstStyle>
            <a:lvl1pPr>
              <a:defRPr sz="2100"/>
            </a:lvl1pPr>
            <a:lvl2pPr>
              <a:defRPr sz="2100"/>
            </a:lvl2pPr>
            <a:lvl3pPr>
              <a:defRPr sz="2100"/>
            </a:lvl3pPr>
            <a:lvl4pPr>
              <a:defRPr sz="2100"/>
            </a:lvl4pPr>
            <a:lvl5pPr>
              <a:defRPr sz="21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03-01-23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7457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dirty="0"/>
          </a:p>
        </p:txBody>
      </p:sp>
      <p:sp>
        <p:nvSpPr>
          <p:cNvPr id="3" name="Content Placeholder 2"/>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E97CF2BF-927E-AE42-B9EA-7FE6755BC308}" type="datetimeFigureOut">
              <a:rPr lang="en-US" smtClean="0"/>
              <a:pPr/>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BE"/>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BE"/>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03-01-23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33383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1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03-01-23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100"/>
            </a:lvl1pPr>
            <a:lvl2pPr>
              <a:defRPr sz="2100"/>
            </a:lvl2pPr>
            <a:lvl3pPr>
              <a:defRPr sz="2100"/>
            </a:lvl3pPr>
            <a:lvl4pPr>
              <a:defRPr sz="2100"/>
            </a:lvl4pPr>
            <a:lvl5pPr>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03-01-23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Kλικ για επεξεργασία του τίτλου</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Kλικ για επεξεργασία των στυλ του υποδείγματος</a:t>
            </a:r>
          </a:p>
        </p:txBody>
      </p:sp>
      <p:sp>
        <p:nvSpPr>
          <p:cNvPr id="4" name="Date Placeholder 3"/>
          <p:cNvSpPr>
            <a:spLocks noGrp="1"/>
          </p:cNvSpPr>
          <p:nvPr>
            <p:ph type="dt" sz="half" idx="10"/>
          </p:nvPr>
        </p:nvSpPr>
        <p:spPr/>
        <p:txBody>
          <a:bodyPr/>
          <a:lstStyle/>
          <a:p>
            <a:fld id="{E97CF2BF-927E-AE42-B9EA-7FE6755BC308}" type="datetimeFigureOut">
              <a:rPr lang="en-US" smtClean="0"/>
              <a:pPr/>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E97CF2BF-927E-AE42-B9EA-7FE6755BC308}" type="datetimeFigureOut">
              <a:rPr lang="en-US" smtClean="0"/>
              <a:pPr/>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Kλικ για επεξεργασία του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E97CF2BF-927E-AE42-B9EA-7FE6755BC308}" type="datetimeFigureOut">
              <a:rPr lang="en-US" smtClean="0"/>
              <a:pPr/>
              <a:t>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dirty="0"/>
          </a:p>
        </p:txBody>
      </p:sp>
      <p:sp>
        <p:nvSpPr>
          <p:cNvPr id="3" name="Date Placeholder 2"/>
          <p:cNvSpPr>
            <a:spLocks noGrp="1"/>
          </p:cNvSpPr>
          <p:nvPr>
            <p:ph type="dt" sz="half" idx="10"/>
          </p:nvPr>
        </p:nvSpPr>
        <p:spPr/>
        <p:txBody>
          <a:bodyPr/>
          <a:lstStyle/>
          <a:p>
            <a:fld id="{E97CF2BF-927E-AE42-B9EA-7FE6755BC308}" type="datetimeFigureOut">
              <a:rPr lang="en-US" smtClean="0"/>
              <a:pPr/>
              <a:t>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CF2BF-927E-AE42-B9EA-7FE6755BC308}" type="datetimeFigureOut">
              <a:rPr lang="en-US" smtClean="0"/>
              <a:pPr/>
              <a:t>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Kλικ για επεξεργασία του τίτλου</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Kλικ για επεξεργασία των στυλ του υποδείγματος</a:t>
            </a:r>
          </a:p>
        </p:txBody>
      </p:sp>
      <p:sp>
        <p:nvSpPr>
          <p:cNvPr id="5" name="Date Placeholder 4"/>
          <p:cNvSpPr>
            <a:spLocks noGrp="1"/>
          </p:cNvSpPr>
          <p:nvPr>
            <p:ph type="dt" sz="half" idx="10"/>
          </p:nvPr>
        </p:nvSpPr>
        <p:spPr/>
        <p:txBody>
          <a:bodyPr/>
          <a:lstStyle/>
          <a:p>
            <a:fld id="{E97CF2BF-927E-AE42-B9EA-7FE6755BC308}" type="datetimeFigureOut">
              <a:rPr lang="en-US" smtClean="0"/>
              <a:pPr/>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Kλικ για επεξεργασία του τίτλου</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Kλικ για επεξεργασία των στυλ του υποδείγματος</a:t>
            </a:r>
          </a:p>
        </p:txBody>
      </p:sp>
      <p:sp>
        <p:nvSpPr>
          <p:cNvPr id="5" name="Date Placeholder 4"/>
          <p:cNvSpPr>
            <a:spLocks noGrp="1"/>
          </p:cNvSpPr>
          <p:nvPr>
            <p:ph type="dt" sz="half" idx="10"/>
          </p:nvPr>
        </p:nvSpPr>
        <p:spPr/>
        <p:txBody>
          <a:bodyPr/>
          <a:lstStyle/>
          <a:p>
            <a:fld id="{E97CF2BF-927E-AE42-B9EA-7FE6755BC308}" type="datetimeFigureOut">
              <a:rPr lang="en-US" smtClean="0"/>
              <a:pPr/>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A0BC8-924F-244C-94F2-67D9779057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Kλικ για επεξεργασία του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CF2BF-927E-AE42-B9EA-7FE6755BC308}" type="datetimeFigureOut">
              <a:rPr lang="en-US" smtClean="0"/>
              <a:pPr/>
              <a:t>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A0BC8-924F-244C-94F2-67D9779057E7}" type="slidenum">
              <a:rPr lang="en-US" smtClean="0"/>
              <a:pPr/>
              <a:t>‹#›</a:t>
            </a:fld>
            <a:endParaRPr lang="en-US"/>
          </a:p>
        </p:txBody>
      </p:sp>
    </p:spTree>
    <p:extLst>
      <p:ext uri="{BB962C8B-B14F-4D97-AF65-F5344CB8AC3E}">
        <p14:creationId xmlns:p14="http://schemas.microsoft.com/office/powerpoint/2010/main" val="407666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872FB7-52F7-47EC-87D7-765A0F918F4F}" type="datetimeFigureOut">
              <a:rPr lang="fr-BE" smtClean="0"/>
              <a:t>03-01-23</a:t>
            </a:fld>
            <a:endParaRPr lang="fr-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C06037-44A0-42BA-8800-9704F8DAAE06}" type="slidenum">
              <a:rPr lang="fr-BE" smtClean="0"/>
              <a:t>‹#›</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kamil.goungor@enil.eu"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enil.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1260" y="1524000"/>
            <a:ext cx="4892915" cy="3606800"/>
          </a:xfrm>
        </p:spPr>
        <p:txBody>
          <a:bodyPr>
            <a:normAutofit fontScale="90000"/>
          </a:bodyPr>
          <a:lstStyle/>
          <a:p>
            <a:pPr algn="l">
              <a:spcAft>
                <a:spcPts val="4500"/>
              </a:spcAft>
            </a:pPr>
            <a:r>
              <a:rPr lang="en-US" sz="4400" b="1" cap="all" dirty="0">
                <a:solidFill>
                  <a:schemeClr val="accent5">
                    <a:lumMod val="50000"/>
                  </a:schemeClr>
                </a:solidFill>
                <a:latin typeface="+mn-lt"/>
                <a:ea typeface="SimSun"/>
                <a:cs typeface="Times New Roman" pitchFamily="18" charset="0"/>
              </a:rPr>
              <a:t>Let’s talk about youth inclusion in the disability movement!</a:t>
            </a:r>
            <a:br>
              <a:rPr lang="en-US" sz="3600" b="1" cap="all" dirty="0">
                <a:solidFill>
                  <a:schemeClr val="accent5">
                    <a:lumMod val="50000"/>
                  </a:schemeClr>
                </a:solidFill>
                <a:latin typeface="Times New Roman" pitchFamily="18" charset="0"/>
                <a:ea typeface="SimSun"/>
                <a:cs typeface="Times New Roman" pitchFamily="18" charset="0"/>
              </a:rPr>
            </a:br>
            <a:br>
              <a:rPr lang="en-US" sz="3600" b="1" cap="all" dirty="0">
                <a:solidFill>
                  <a:schemeClr val="accent5">
                    <a:lumMod val="50000"/>
                  </a:schemeClr>
                </a:solidFill>
                <a:latin typeface="Times New Roman" pitchFamily="18" charset="0"/>
                <a:ea typeface="SimSun"/>
                <a:cs typeface="Times New Roman" pitchFamily="18" charset="0"/>
              </a:rPr>
            </a:br>
            <a:r>
              <a:rPr lang="en-US" sz="2200" dirty="0">
                <a:solidFill>
                  <a:schemeClr val="accent5">
                    <a:lumMod val="75000"/>
                  </a:schemeClr>
                </a:solidFill>
                <a:latin typeface="Arial" panose="020B0604020202020204" pitchFamily="34" charset="0"/>
                <a:cs typeface="Arial" panose="020B0604020202020204" pitchFamily="34" charset="0"/>
              </a:rPr>
              <a:t>Name: </a:t>
            </a:r>
            <a:r>
              <a:rPr lang="en-US" sz="2600" dirty="0" err="1">
                <a:solidFill>
                  <a:schemeClr val="accent5">
                    <a:lumMod val="75000"/>
                  </a:schemeClr>
                </a:solidFill>
                <a:latin typeface="Arial" panose="020B0604020202020204" pitchFamily="34" charset="0"/>
                <a:cs typeface="Arial" panose="020B0604020202020204" pitchFamily="34" charset="0"/>
              </a:rPr>
              <a:t>Kamil</a:t>
            </a:r>
            <a:r>
              <a:rPr lang="en-US" sz="2600" dirty="0">
                <a:solidFill>
                  <a:schemeClr val="accent5">
                    <a:lumMod val="75000"/>
                  </a:schemeClr>
                </a:solidFill>
                <a:latin typeface="Arial" panose="020B0604020202020204" pitchFamily="34" charset="0"/>
                <a:cs typeface="Arial" panose="020B0604020202020204" pitchFamily="34" charset="0"/>
              </a:rPr>
              <a:t> </a:t>
            </a:r>
            <a:r>
              <a:rPr lang="en-US" sz="2600" dirty="0" err="1">
                <a:solidFill>
                  <a:schemeClr val="accent5">
                    <a:lumMod val="75000"/>
                  </a:schemeClr>
                </a:solidFill>
                <a:latin typeface="Arial" panose="020B0604020202020204" pitchFamily="34" charset="0"/>
                <a:cs typeface="Arial" panose="020B0604020202020204" pitchFamily="34" charset="0"/>
              </a:rPr>
              <a:t>Goungor</a:t>
            </a:r>
            <a:br>
              <a:rPr lang="en-US" sz="2600" dirty="0">
                <a:solidFill>
                  <a:schemeClr val="accent5">
                    <a:lumMod val="75000"/>
                  </a:schemeClr>
                </a:solidFill>
                <a:latin typeface="Arial" panose="020B0604020202020204" pitchFamily="34" charset="0"/>
                <a:cs typeface="Arial" panose="020B0604020202020204" pitchFamily="34" charset="0"/>
              </a:rPr>
            </a:br>
            <a:r>
              <a:rPr lang="en-US" sz="2200" dirty="0">
                <a:solidFill>
                  <a:schemeClr val="accent5">
                    <a:lumMod val="75000"/>
                  </a:schemeClr>
                </a:solidFill>
                <a:latin typeface="Arial" panose="020B0604020202020204" pitchFamily="34" charset="0"/>
                <a:cs typeface="Arial" panose="020B0604020202020204" pitchFamily="34" charset="0"/>
              </a:rPr>
              <a:t>Date:   </a:t>
            </a:r>
            <a:r>
              <a:rPr lang="en-US" sz="2600" dirty="0">
                <a:solidFill>
                  <a:schemeClr val="accent5">
                    <a:lumMod val="75000"/>
                  </a:schemeClr>
                </a:solidFill>
                <a:latin typeface="Arial" panose="020B0604020202020204" pitchFamily="34" charset="0"/>
                <a:cs typeface="Arial" panose="020B0604020202020204" pitchFamily="34" charset="0"/>
              </a:rPr>
              <a:t>2-11-2022</a:t>
            </a:r>
          </a:p>
        </p:txBody>
      </p:sp>
      <p:pic>
        <p:nvPicPr>
          <p:cNvPr id="3" name="Content Placeholder 12">
            <a:extLst>
              <a:ext uri="{FF2B5EF4-FFF2-40B4-BE49-F238E27FC236}">
                <a16:creationId xmlns:a16="http://schemas.microsoft.com/office/drawing/2014/main" id="{6D0E97B2-ACE1-C97E-5B23-04D8E1BA61D6}"/>
              </a:ext>
            </a:extLst>
          </p:cNvPr>
          <p:cNvPicPr>
            <a:picLocks noChangeAspect="1"/>
          </p:cNvPicPr>
          <p:nvPr/>
        </p:nvPicPr>
        <p:blipFill rotWithShape="1">
          <a:blip r:embed="rId3"/>
          <a:srcRect l="14866" r="16187" b="76294"/>
          <a:stretch/>
        </p:blipFill>
        <p:spPr>
          <a:xfrm>
            <a:off x="451260" y="5427023"/>
            <a:ext cx="5942215" cy="907581"/>
          </a:xfrm>
          <a:prstGeom prst="rect">
            <a:avLst/>
          </a:prstGeom>
        </p:spPr>
      </p:pic>
    </p:spTree>
    <p:extLst>
      <p:ext uri="{BB962C8B-B14F-4D97-AF65-F5344CB8AC3E}">
        <p14:creationId xmlns:p14="http://schemas.microsoft.com/office/powerpoint/2010/main" val="147529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56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611" y="332469"/>
            <a:ext cx="6794718" cy="1195390"/>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EDF Youth Committee </a:t>
            </a:r>
          </a:p>
        </p:txBody>
      </p:sp>
      <p:pic>
        <p:nvPicPr>
          <p:cNvPr id="4" name="3 - Θέση περιεχομένου" descr="EDF Youth Committee"/>
          <p:cNvPicPr>
            <a:picLocks noGrp="1" noChangeAspect="1"/>
          </p:cNvPicPr>
          <p:nvPr>
            <p:ph idx="1"/>
          </p:nvPr>
        </p:nvPicPr>
        <p:blipFill>
          <a:blip r:embed="rId3" cstate="print">
            <a:lum bright="10000"/>
          </a:blip>
          <a:stretch>
            <a:fillRect/>
          </a:stretch>
        </p:blipFill>
        <p:spPr>
          <a:xfrm>
            <a:off x="1193795" y="1363132"/>
            <a:ext cx="4079337" cy="2294627"/>
          </a:xfrm>
        </p:spPr>
      </p:pic>
      <p:pic>
        <p:nvPicPr>
          <p:cNvPr id="5" name="4 - Εικόνα" descr="Youth Committee 30 Nov 2020"/>
          <p:cNvPicPr>
            <a:picLocks noChangeAspect="1"/>
          </p:cNvPicPr>
          <p:nvPr/>
        </p:nvPicPr>
        <p:blipFill>
          <a:blip r:embed="rId4" cstate="print"/>
          <a:srcRect t="1121" r="24857"/>
          <a:stretch>
            <a:fillRect/>
          </a:stretch>
        </p:blipFill>
        <p:spPr>
          <a:xfrm>
            <a:off x="1677334" y="4130275"/>
            <a:ext cx="3443398" cy="2032001"/>
          </a:xfrm>
          <a:prstGeom prst="rect">
            <a:avLst/>
          </a:prstGeom>
        </p:spPr>
      </p:pic>
      <p:pic>
        <p:nvPicPr>
          <p:cNvPr id="7" name="6 - Εικόνα" descr="Report December 2020: ng People with disabilities in times of COVID-9"/>
          <p:cNvPicPr>
            <a:picLocks noChangeAspect="1"/>
          </p:cNvPicPr>
          <p:nvPr/>
        </p:nvPicPr>
        <p:blipFill>
          <a:blip r:embed="rId5" cstate="print"/>
          <a:stretch>
            <a:fillRect/>
          </a:stretch>
        </p:blipFill>
        <p:spPr>
          <a:xfrm>
            <a:off x="5885850" y="332469"/>
            <a:ext cx="2927950" cy="3417574"/>
          </a:xfrm>
          <a:prstGeom prst="rect">
            <a:avLst/>
          </a:prstGeom>
        </p:spPr>
      </p:pic>
      <p:pic>
        <p:nvPicPr>
          <p:cNvPr id="2050" name="Picture 2" descr="Kamil speaking in Bucharest 2019"/>
          <p:cNvPicPr>
            <a:picLocks noChangeAspect="1" noChangeArrowheads="1"/>
          </p:cNvPicPr>
          <p:nvPr/>
        </p:nvPicPr>
        <p:blipFill>
          <a:blip r:embed="rId6"/>
          <a:srcRect/>
          <a:stretch>
            <a:fillRect/>
          </a:stretch>
        </p:blipFill>
        <p:spPr bwMode="auto">
          <a:xfrm>
            <a:off x="5273132" y="4021826"/>
            <a:ext cx="3805245" cy="2140450"/>
          </a:xfrm>
          <a:prstGeom prst="rect">
            <a:avLst/>
          </a:prstGeom>
          <a:noFill/>
        </p:spPr>
      </p:pic>
    </p:spTree>
    <p:extLst>
      <p:ext uri="{BB962C8B-B14F-4D97-AF65-F5344CB8AC3E}">
        <p14:creationId xmlns:p14="http://schemas.microsoft.com/office/powerpoint/2010/main" val="1116637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56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611" y="332469"/>
            <a:ext cx="4253354" cy="607331"/>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My personal journey </a:t>
            </a:r>
          </a:p>
        </p:txBody>
      </p:sp>
      <p:pic>
        <p:nvPicPr>
          <p:cNvPr id="9" name="Picture 2" descr="D:\kamil\Επιφάνεια εργασίας\Εικόνες\ορκωμοσία 11-11-2013\1003877_10201141099266667_434673642_n.jpg"/>
          <p:cNvPicPr>
            <a:picLocks noChangeAspect="1" noChangeArrowheads="1"/>
          </p:cNvPicPr>
          <p:nvPr/>
        </p:nvPicPr>
        <p:blipFill>
          <a:blip r:embed="rId3" cstate="print"/>
          <a:srcRect/>
          <a:stretch>
            <a:fillRect/>
          </a:stretch>
        </p:blipFill>
        <p:spPr bwMode="auto">
          <a:xfrm>
            <a:off x="317533" y="1112993"/>
            <a:ext cx="1897511" cy="2530015"/>
          </a:xfrm>
          <a:prstGeom prst="rect">
            <a:avLst/>
          </a:prstGeom>
          <a:ln>
            <a:noFill/>
          </a:ln>
          <a:effectLst>
            <a:softEdge rad="112500"/>
          </a:effectLst>
        </p:spPr>
      </p:pic>
      <p:pic>
        <p:nvPicPr>
          <p:cNvPr id="10" name="9 - Εικόνα" descr="DSC03875.jpg"/>
          <p:cNvPicPr>
            <a:picLocks noChangeAspect="1"/>
          </p:cNvPicPr>
          <p:nvPr/>
        </p:nvPicPr>
        <p:blipFill>
          <a:blip r:embed="rId4" cstate="print"/>
          <a:stretch>
            <a:fillRect/>
          </a:stretch>
        </p:blipFill>
        <p:spPr>
          <a:xfrm>
            <a:off x="3405446" y="1205797"/>
            <a:ext cx="2909186" cy="1940272"/>
          </a:xfrm>
          <a:prstGeom prst="rect">
            <a:avLst/>
          </a:prstGeom>
          <a:ln>
            <a:noFill/>
          </a:ln>
          <a:effectLst>
            <a:softEdge rad="112500"/>
          </a:effectLst>
        </p:spPr>
      </p:pic>
      <p:pic>
        <p:nvPicPr>
          <p:cNvPr id="11" name="10 - Εικόνα" descr="10934624_10206084153567754_102621005_n.jpg"/>
          <p:cNvPicPr>
            <a:picLocks noChangeAspect="1"/>
          </p:cNvPicPr>
          <p:nvPr/>
        </p:nvPicPr>
        <p:blipFill>
          <a:blip r:embed="rId5" cstate="print"/>
          <a:srcRect b="22029"/>
          <a:stretch>
            <a:fillRect/>
          </a:stretch>
        </p:blipFill>
        <p:spPr>
          <a:xfrm>
            <a:off x="7435764" y="2402192"/>
            <a:ext cx="1257143" cy="1240816"/>
          </a:xfrm>
          <a:prstGeom prst="rect">
            <a:avLst/>
          </a:prstGeom>
        </p:spPr>
      </p:pic>
      <p:pic>
        <p:nvPicPr>
          <p:cNvPr id="12" name="Picture 3" descr="D:\kamil\Επιφάνεια εργασίας\Εικόνες\ΓΓ-Μεγάλος Περίπατος\IMG_20200626_110840.jpg"/>
          <p:cNvPicPr>
            <a:picLocks noChangeAspect="1" noChangeArrowheads="1"/>
          </p:cNvPicPr>
          <p:nvPr/>
        </p:nvPicPr>
        <p:blipFill>
          <a:blip r:embed="rId6" cstate="print"/>
          <a:srcRect t="9540" r="29213" b="32175"/>
          <a:stretch>
            <a:fillRect/>
          </a:stretch>
        </p:blipFill>
        <p:spPr bwMode="auto">
          <a:xfrm rot="10800000">
            <a:off x="6493925" y="106787"/>
            <a:ext cx="2387607" cy="1471040"/>
          </a:xfrm>
          <a:prstGeom prst="rect">
            <a:avLst/>
          </a:prstGeom>
          <a:ln>
            <a:noFill/>
          </a:ln>
          <a:effectLst>
            <a:softEdge rad="112500"/>
          </a:effectLst>
        </p:spPr>
      </p:pic>
      <p:pic>
        <p:nvPicPr>
          <p:cNvPr id="13" name="Picture 2" descr="D:\kamil\Επιφάνεια εργασίας\Kamil_2015-09-04-13.49.04-2-353x265.jpg"/>
          <p:cNvPicPr>
            <a:picLocks noChangeAspect="1" noChangeArrowheads="1"/>
          </p:cNvPicPr>
          <p:nvPr/>
        </p:nvPicPr>
        <p:blipFill>
          <a:blip r:embed="rId7" cstate="print"/>
          <a:srcRect/>
          <a:stretch>
            <a:fillRect/>
          </a:stretch>
        </p:blipFill>
        <p:spPr bwMode="auto">
          <a:xfrm>
            <a:off x="6314632" y="4721789"/>
            <a:ext cx="2694946" cy="2023118"/>
          </a:xfrm>
          <a:prstGeom prst="rect">
            <a:avLst/>
          </a:prstGeom>
          <a:ln>
            <a:noFill/>
          </a:ln>
          <a:effectLst>
            <a:softEdge rad="112500"/>
          </a:effectLst>
        </p:spPr>
      </p:pic>
      <p:pic>
        <p:nvPicPr>
          <p:cNvPr id="15" name="14 - Εικόνα" descr="ENIL logo 2.jpg"/>
          <p:cNvPicPr>
            <a:picLocks noChangeAspect="1"/>
          </p:cNvPicPr>
          <p:nvPr/>
        </p:nvPicPr>
        <p:blipFill>
          <a:blip r:embed="rId8" cstate="print"/>
          <a:stretch>
            <a:fillRect/>
          </a:stretch>
        </p:blipFill>
        <p:spPr>
          <a:xfrm>
            <a:off x="4486700" y="3852190"/>
            <a:ext cx="1108265" cy="1155842"/>
          </a:xfrm>
          <a:prstGeom prst="rect">
            <a:avLst/>
          </a:prstGeom>
        </p:spPr>
      </p:pic>
      <p:pic>
        <p:nvPicPr>
          <p:cNvPr id="1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3386" y="5691977"/>
            <a:ext cx="951579" cy="1052930"/>
          </a:xfrm>
          <a:prstGeom prst="rect">
            <a:avLst/>
          </a:prstGeom>
        </p:spPr>
      </p:pic>
      <p:pic>
        <p:nvPicPr>
          <p:cNvPr id="17" name="Picture 2" descr="D:\kamil\Επιφάνεια εργασίας\Εικόνες\Geneva\D1DmaiOWsAAxWwN.jpg"/>
          <p:cNvPicPr>
            <a:picLocks noChangeAspect="1" noChangeArrowheads="1"/>
          </p:cNvPicPr>
          <p:nvPr/>
        </p:nvPicPr>
        <p:blipFill>
          <a:blip r:embed="rId10" cstate="print"/>
          <a:stretch>
            <a:fillRect/>
          </a:stretch>
        </p:blipFill>
        <p:spPr bwMode="auto">
          <a:xfrm>
            <a:off x="1738666" y="3990411"/>
            <a:ext cx="1918966" cy="2754496"/>
          </a:xfrm>
          <a:prstGeom prst="rect">
            <a:avLst/>
          </a:prstGeom>
          <a:ln>
            <a:noFill/>
          </a:ln>
          <a:effectLst>
            <a:softEdge rad="112500"/>
          </a:effectLst>
        </p:spPr>
      </p:pic>
      <p:sp>
        <p:nvSpPr>
          <p:cNvPr id="18" name="17 - Δεξιό βέλος"/>
          <p:cNvSpPr/>
          <p:nvPr/>
        </p:nvSpPr>
        <p:spPr>
          <a:xfrm>
            <a:off x="2365688" y="2177825"/>
            <a:ext cx="725214" cy="448733"/>
          </a:xfrm>
          <a:prstGeom prst="rightArrow">
            <a:avLst>
              <a:gd name="adj1" fmla="val 50000"/>
              <a:gd name="adj2" fmla="val 38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Δεξιό βέλος"/>
          <p:cNvSpPr/>
          <p:nvPr/>
        </p:nvSpPr>
        <p:spPr>
          <a:xfrm>
            <a:off x="6493925" y="2402192"/>
            <a:ext cx="636501" cy="414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Βέλος προς τα επάνω"/>
          <p:cNvSpPr/>
          <p:nvPr/>
        </p:nvSpPr>
        <p:spPr>
          <a:xfrm>
            <a:off x="7874000" y="1637597"/>
            <a:ext cx="440267" cy="5383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Βέλος προς τα κάτω"/>
          <p:cNvSpPr/>
          <p:nvPr/>
        </p:nvSpPr>
        <p:spPr>
          <a:xfrm>
            <a:off x="7874000" y="3990411"/>
            <a:ext cx="440267" cy="615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Βέλος προς τα κάτω"/>
          <p:cNvSpPr/>
          <p:nvPr/>
        </p:nvSpPr>
        <p:spPr>
          <a:xfrm rot="19508462">
            <a:off x="6637060" y="3720954"/>
            <a:ext cx="441768" cy="882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Αριστερό βέλος"/>
          <p:cNvSpPr/>
          <p:nvPr/>
        </p:nvSpPr>
        <p:spPr>
          <a:xfrm>
            <a:off x="5594965" y="4721789"/>
            <a:ext cx="618067" cy="3640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Αριστερό βέλος"/>
          <p:cNvSpPr/>
          <p:nvPr/>
        </p:nvSpPr>
        <p:spPr>
          <a:xfrm>
            <a:off x="3852033" y="4383121"/>
            <a:ext cx="508299" cy="3386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Βέλος προς τα κάτω"/>
          <p:cNvSpPr/>
          <p:nvPr/>
        </p:nvSpPr>
        <p:spPr>
          <a:xfrm>
            <a:off x="4936067" y="3201542"/>
            <a:ext cx="254000" cy="472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26 - Βέλος προς τα κάτω"/>
          <p:cNvSpPr/>
          <p:nvPr/>
        </p:nvSpPr>
        <p:spPr>
          <a:xfrm>
            <a:off x="4936067" y="5164667"/>
            <a:ext cx="254000" cy="405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27 - Αριστερό βέλος"/>
          <p:cNvSpPr/>
          <p:nvPr/>
        </p:nvSpPr>
        <p:spPr>
          <a:xfrm>
            <a:off x="3852033" y="5994400"/>
            <a:ext cx="634667" cy="3132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Αριστερό βέλος"/>
          <p:cNvSpPr/>
          <p:nvPr/>
        </p:nvSpPr>
        <p:spPr>
          <a:xfrm rot="2297817">
            <a:off x="2386832" y="3582113"/>
            <a:ext cx="512979" cy="2774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1663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56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611" y="332469"/>
            <a:ext cx="6794718" cy="1195390"/>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We want disabled youngsters to be </a:t>
            </a:r>
            <a:r>
              <a:rPr lang="en-US" sz="3200" b="1">
                <a:solidFill>
                  <a:schemeClr val="accent5">
                    <a:lumMod val="50000"/>
                  </a:schemeClr>
                </a:solidFill>
                <a:latin typeface="Arial" panose="020B0604020202020204" pitchFamily="34" charset="0"/>
                <a:cs typeface="Arial" panose="020B0604020202020204" pitchFamily="34" charset="0"/>
              </a:rPr>
              <a:t>present, visible </a:t>
            </a:r>
            <a:r>
              <a:rPr lang="en-US" sz="3200" b="1" dirty="0">
                <a:solidFill>
                  <a:schemeClr val="accent5">
                    <a:lumMod val="50000"/>
                  </a:schemeClr>
                </a:solidFill>
                <a:latin typeface="Arial" panose="020B0604020202020204" pitchFamily="34" charset="0"/>
                <a:cs typeface="Arial" panose="020B0604020202020204" pitchFamily="34" charset="0"/>
              </a:rPr>
              <a:t>and heard!</a:t>
            </a:r>
          </a:p>
        </p:txBody>
      </p:sp>
      <p:pic>
        <p:nvPicPr>
          <p:cNvPr id="6" name="5 - Εικόνα" descr="FD youth workshop.jpg"/>
          <p:cNvPicPr>
            <a:picLocks noChangeAspect="1"/>
          </p:cNvPicPr>
          <p:nvPr/>
        </p:nvPicPr>
        <p:blipFill>
          <a:blip r:embed="rId3"/>
          <a:stretch>
            <a:fillRect/>
          </a:stretch>
        </p:blipFill>
        <p:spPr>
          <a:xfrm>
            <a:off x="1979564" y="1710266"/>
            <a:ext cx="6750226" cy="4478867"/>
          </a:xfrm>
          <a:prstGeom prst="rect">
            <a:avLst/>
          </a:prstGeom>
        </p:spPr>
      </p:pic>
    </p:spTree>
    <p:extLst>
      <p:ext uri="{BB962C8B-B14F-4D97-AF65-F5344CB8AC3E}">
        <p14:creationId xmlns:p14="http://schemas.microsoft.com/office/powerpoint/2010/main" val="111663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98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1629" y="1988821"/>
            <a:ext cx="6972301" cy="2354580"/>
          </a:xfrm>
        </p:spPr>
        <p:txBody>
          <a:bodyPr>
            <a:noAutofit/>
          </a:bodyPr>
          <a:lstStyle/>
          <a:p>
            <a:pPr algn="ctr"/>
            <a:r>
              <a:rPr lang="en-US" sz="4000" b="1" dirty="0">
                <a:latin typeface="Arial" panose="020B0604020202020204" pitchFamily="34" charset="0"/>
                <a:cs typeface="Arial" panose="020B0604020202020204" pitchFamily="34" charset="0"/>
              </a:rPr>
              <a:t>Thank you!</a:t>
            </a: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hlinkClick r:id="rId3"/>
              </a:rPr>
              <a:t>kamil.goungor@enil.eu</a:t>
            </a:r>
            <a:r>
              <a:rPr lang="en-US" sz="4000" dirty="0">
                <a:latin typeface="Arial" panose="020B0604020202020204" pitchFamily="34" charset="0"/>
                <a:cs typeface="Arial" panose="020B0604020202020204" pitchFamily="34" charset="0"/>
              </a:rPr>
              <a:t> </a:t>
            </a:r>
            <a:br>
              <a:rPr lang="en-US" sz="4000" dirty="0">
                <a:latin typeface="Arial" panose="020B0604020202020204" pitchFamily="34" charset="0"/>
                <a:cs typeface="Arial" panose="020B0604020202020204" pitchFamily="34" charset="0"/>
                <a:hlinkClick r:id="rId4"/>
              </a:rPr>
            </a:br>
            <a:r>
              <a:rPr lang="en-US" sz="4000" dirty="0">
                <a:latin typeface="Arial" panose="020B0604020202020204" pitchFamily="34" charset="0"/>
                <a:cs typeface="Arial" panose="020B0604020202020204" pitchFamily="34" charset="0"/>
                <a:hlinkClick r:id="rId4"/>
              </a:rPr>
              <a:t>www.enil.eu</a:t>
            </a:r>
            <a:endParaRPr lang="en-US" sz="4000" dirty="0">
              <a:latin typeface="Arial" panose="020B0604020202020204" pitchFamily="34" charset="0"/>
              <a:cs typeface="Arial" panose="020B0604020202020204" pitchFamily="34" charset="0"/>
            </a:endParaRPr>
          </a:p>
        </p:txBody>
      </p:sp>
      <p:pic>
        <p:nvPicPr>
          <p:cNvPr id="7" name="Content Placeholder 12">
            <a:extLst>
              <a:ext uri="{FF2B5EF4-FFF2-40B4-BE49-F238E27FC236}">
                <a16:creationId xmlns:a16="http://schemas.microsoft.com/office/drawing/2014/main" id="{F446375D-602D-35FB-49CE-1F00F4FF2E96}"/>
              </a:ext>
            </a:extLst>
          </p:cNvPr>
          <p:cNvPicPr>
            <a:picLocks noChangeAspect="1"/>
          </p:cNvPicPr>
          <p:nvPr/>
        </p:nvPicPr>
        <p:blipFill rotWithShape="1">
          <a:blip r:embed="rId5"/>
          <a:srcRect l="14866" r="16187" b="76294"/>
          <a:stretch/>
        </p:blipFill>
        <p:spPr>
          <a:xfrm>
            <a:off x="2126671" y="5201392"/>
            <a:ext cx="5942215" cy="907581"/>
          </a:xfrm>
          <a:prstGeom prst="rect">
            <a:avLst/>
          </a:prstGeom>
        </p:spPr>
      </p:pic>
    </p:spTree>
    <p:extLst>
      <p:ext uri="{BB962C8B-B14F-4D97-AF65-F5344CB8AC3E}">
        <p14:creationId xmlns:p14="http://schemas.microsoft.com/office/powerpoint/2010/main" val="329471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1693" y="3026500"/>
            <a:ext cx="4584781" cy="957845"/>
          </a:xfrm>
        </p:spPr>
        <p:txBody>
          <a:bodyPr>
            <a:noAutofit/>
          </a:bodyPr>
          <a:lstStyle/>
          <a:p>
            <a:pPr algn="l"/>
            <a:r>
              <a:rPr lang="en-GB" sz="3600" dirty="0">
                <a:latin typeface="Verdana"/>
                <a:ea typeface="Verdana"/>
                <a:cs typeface="Calibri"/>
              </a:rPr>
              <a:t>LET’S TALK ABOUT YOUTH INCLUSION IN THE DISABILITY</a:t>
            </a:r>
            <a:br>
              <a:rPr lang="en-GB" sz="3600" dirty="0">
                <a:latin typeface="Verdana"/>
                <a:ea typeface="Verdana"/>
                <a:cs typeface="Calibri"/>
              </a:rPr>
            </a:br>
            <a:r>
              <a:rPr lang="en-GB" sz="3600" dirty="0">
                <a:latin typeface="Verdana"/>
                <a:ea typeface="Verdana"/>
                <a:cs typeface="Calibri"/>
              </a:rPr>
              <a:t>MOVEMENT!</a:t>
            </a:r>
            <a:endParaRPr lang="en-GB" dirty="0"/>
          </a:p>
        </p:txBody>
      </p:sp>
      <p:sp>
        <p:nvSpPr>
          <p:cNvPr id="3" name="Subtitle 2"/>
          <p:cNvSpPr>
            <a:spLocks noGrp="1"/>
          </p:cNvSpPr>
          <p:nvPr>
            <p:ph type="subTitle" idx="1"/>
          </p:nvPr>
        </p:nvSpPr>
        <p:spPr>
          <a:xfrm>
            <a:off x="542844" y="4404579"/>
            <a:ext cx="7839855" cy="890110"/>
          </a:xfrm>
        </p:spPr>
        <p:txBody>
          <a:bodyPr vert="horz" lIns="68580" tIns="34290" rIns="68580" bIns="34290" rtlCol="0" anchor="t">
            <a:normAutofit/>
          </a:bodyPr>
          <a:lstStyle/>
          <a:p>
            <a:pPr algn="l"/>
            <a:r>
              <a:rPr lang="en-GB" sz="2000" dirty="0"/>
              <a:t>This presentation was given by Presented by Kamil </a:t>
            </a:r>
            <a:r>
              <a:rPr lang="en-GB" sz="2000" dirty="0" err="1"/>
              <a:t>Goungor</a:t>
            </a:r>
            <a:endParaRPr lang="en-GB" sz="2000" dirty="0"/>
          </a:p>
          <a:p>
            <a:pPr algn="l"/>
            <a:r>
              <a:rPr lang="en-GB" sz="2000" dirty="0"/>
              <a:t>In the framework of the Ascend Project</a:t>
            </a:r>
          </a:p>
        </p:txBody>
      </p:sp>
      <p:pic>
        <p:nvPicPr>
          <p:cNvPr id="4" name="Picture 3" descr="Ascend Logo">
            <a:extLst>
              <a:ext uri="{FF2B5EF4-FFF2-40B4-BE49-F238E27FC236}">
                <a16:creationId xmlns:a16="http://schemas.microsoft.com/office/drawing/2014/main" id="{8DBF33F6-9E92-A2BB-07F6-E13F95D9643E}"/>
              </a:ext>
            </a:extLst>
          </p:cNvPr>
          <p:cNvPicPr>
            <a:picLocks noChangeAspect="1"/>
          </p:cNvPicPr>
          <p:nvPr/>
        </p:nvPicPr>
        <p:blipFill rotWithShape="1">
          <a:blip r:embed="rId3">
            <a:extLst>
              <a:ext uri="{28A0092B-C50C-407E-A947-70E740481C1C}">
                <a14:useLocalDpi xmlns:a14="http://schemas.microsoft.com/office/drawing/2010/main" val="0"/>
              </a:ext>
            </a:extLst>
          </a:blip>
          <a:srcRect l="4498" t="11448" r="3571" b="29068"/>
          <a:stretch/>
        </p:blipFill>
        <p:spPr bwMode="auto">
          <a:xfrm>
            <a:off x="417265" y="941113"/>
            <a:ext cx="3634428" cy="30432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741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56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611" y="332469"/>
            <a:ext cx="6794718" cy="1195390"/>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Who is </a:t>
            </a:r>
            <a:r>
              <a:rPr lang="en-US" sz="3200" b="1" dirty="0" err="1">
                <a:solidFill>
                  <a:schemeClr val="accent5">
                    <a:lumMod val="50000"/>
                  </a:schemeClr>
                </a:solidFill>
                <a:latin typeface="Arial" panose="020B0604020202020204" pitchFamily="34" charset="0"/>
                <a:cs typeface="Arial" panose="020B0604020202020204" pitchFamily="34" charset="0"/>
              </a:rPr>
              <a:t>Kamil</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Goungor</a:t>
            </a:r>
            <a:r>
              <a:rPr lang="en-US" sz="3200" b="1" dirty="0">
                <a:solidFill>
                  <a:schemeClr val="accent5">
                    <a:lumMod val="50000"/>
                  </a:schemeClr>
                </a:solidFill>
                <a:latin typeface="Arial" panose="020B0604020202020204" pitchFamily="34" charset="0"/>
                <a:cs typeface="Arial" panose="020B0604020202020204" pitchFamily="34" charset="0"/>
              </a:rPr>
              <a:t>?</a:t>
            </a:r>
          </a:p>
        </p:txBody>
      </p:sp>
      <p:sp>
        <p:nvSpPr>
          <p:cNvPr id="4" name="Platshållare för innehåll 2">
            <a:extLst>
              <a:ext uri="{FF2B5EF4-FFF2-40B4-BE49-F238E27FC236}">
                <a16:creationId xmlns:a16="http://schemas.microsoft.com/office/drawing/2014/main" id="{A0A7FFC4-0703-F847-889A-020CB83A1712}"/>
              </a:ext>
            </a:extLst>
          </p:cNvPr>
          <p:cNvSpPr txBox="1">
            <a:spLocks/>
          </p:cNvSpPr>
          <p:nvPr/>
        </p:nvSpPr>
        <p:spPr>
          <a:xfrm>
            <a:off x="1832678" y="1642533"/>
            <a:ext cx="6794719" cy="461056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818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8183"/>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8183"/>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8183"/>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818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34, from Poland but born and lives in Athens, Greece. Studied Communication and journalism  </a:t>
            </a:r>
          </a:p>
          <a:p>
            <a:pPr marL="285750" indent="-285750">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Policy and Movement Support Officer of the European Network on Independent Living (ENIL)</a:t>
            </a:r>
          </a:p>
          <a:p>
            <a:pPr marL="285750" indent="-285750">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Co-founder and Chair of “</a:t>
            </a:r>
            <a:r>
              <a:rPr lang="en-US" altLang="en-US" dirty="0" err="1">
                <a:solidFill>
                  <a:schemeClr val="tx1"/>
                </a:solidFill>
                <a:latin typeface="Arial" panose="020B0604020202020204" pitchFamily="34" charset="0"/>
                <a:cs typeface="Arial" panose="020B0604020202020204" pitchFamily="34" charset="0"/>
              </a:rPr>
              <a:t>i</a:t>
            </a:r>
            <a:r>
              <a:rPr lang="en-US" altLang="en-US" dirty="0">
                <a:solidFill>
                  <a:schemeClr val="tx1"/>
                </a:solidFill>
                <a:latin typeface="Arial" panose="020B0604020202020204" pitchFamily="34" charset="0"/>
                <a:cs typeface="Arial" panose="020B0604020202020204" pitchFamily="34" charset="0"/>
              </a:rPr>
              <a:t>-living”; the first and only Independent Living </a:t>
            </a:r>
            <a:r>
              <a:rPr lang="en-US" altLang="en-US" dirty="0" err="1">
                <a:solidFill>
                  <a:schemeClr val="tx1"/>
                </a:solidFill>
                <a:latin typeface="Arial" panose="020B0604020202020204" pitchFamily="34" charset="0"/>
                <a:cs typeface="Arial" panose="020B0604020202020204" pitchFamily="34" charset="0"/>
              </a:rPr>
              <a:t>organisation</a:t>
            </a:r>
            <a:r>
              <a:rPr lang="en-US" altLang="en-US" dirty="0">
                <a:solidFill>
                  <a:schemeClr val="tx1"/>
                </a:solidFill>
                <a:latin typeface="Arial" panose="020B0604020202020204" pitchFamily="34" charset="0"/>
                <a:cs typeface="Arial" panose="020B0604020202020204" pitchFamily="34" charset="0"/>
              </a:rPr>
              <a:t> in Greece</a:t>
            </a:r>
          </a:p>
          <a:p>
            <a:pPr marL="285750" indent="-285750">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Former chair of the European Disability Forum (EDF) Youth Committee, representing ENIL Youth Network</a:t>
            </a:r>
          </a:p>
          <a:p>
            <a:pPr marL="285750" indent="-285750">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Former member of the International Disability Alliance Youth Committee   </a:t>
            </a:r>
          </a:p>
          <a:p>
            <a:pPr marL="285750" indent="-285750">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Activist and travel blogger (@</a:t>
            </a:r>
            <a:r>
              <a:rPr lang="en-US" altLang="en-US" dirty="0" err="1">
                <a:solidFill>
                  <a:schemeClr val="tx1"/>
                </a:solidFill>
                <a:latin typeface="Arial" panose="020B0604020202020204" pitchFamily="34" charset="0"/>
                <a:cs typeface="Arial" panose="020B0604020202020204" pitchFamily="34" charset="0"/>
              </a:rPr>
              <a:t>thetrawheeler</a:t>
            </a:r>
            <a:r>
              <a:rPr lang="en-US" altLang="en-US" dirty="0">
                <a:solidFill>
                  <a:schemeClr val="tx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63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56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611" y="332469"/>
            <a:ext cx="6794718" cy="1195390"/>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European Network on Independent Living - ENIL</a:t>
            </a:r>
          </a:p>
        </p:txBody>
      </p:sp>
      <p:sp>
        <p:nvSpPr>
          <p:cNvPr id="4" name="Platshållare för innehåll 2">
            <a:extLst>
              <a:ext uri="{FF2B5EF4-FFF2-40B4-BE49-F238E27FC236}">
                <a16:creationId xmlns:a16="http://schemas.microsoft.com/office/drawing/2014/main" id="{A0A7FFC4-0703-F847-889A-020CB83A1712}"/>
              </a:ext>
            </a:extLst>
          </p:cNvPr>
          <p:cNvSpPr txBox="1">
            <a:spLocks/>
          </p:cNvSpPr>
          <p:nvPr/>
        </p:nvSpPr>
        <p:spPr>
          <a:xfrm>
            <a:off x="1832678" y="1642533"/>
            <a:ext cx="6794719" cy="461056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818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8183"/>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8183"/>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8183"/>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818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Network, cross-disability for Independent Living</a:t>
            </a: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Grassroots </a:t>
            </a:r>
            <a:r>
              <a:rPr lang="en-US" altLang="en-US" dirty="0" err="1">
                <a:solidFill>
                  <a:schemeClr val="tx1"/>
                </a:solidFill>
                <a:latin typeface="Arial" panose="020B0604020202020204" pitchFamily="34" charset="0"/>
                <a:cs typeface="Arial" panose="020B0604020202020204" pitchFamily="34" charset="0"/>
              </a:rPr>
              <a:t>organisation</a:t>
            </a:r>
            <a:endParaRPr lang="en-US" alt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Values: Self-determination, Self-representation, De-</a:t>
            </a:r>
            <a:r>
              <a:rPr lang="en-US" altLang="en-US" dirty="0" err="1">
                <a:solidFill>
                  <a:schemeClr val="tx1"/>
                </a:solidFill>
                <a:latin typeface="Arial" panose="020B0604020202020204" pitchFamily="34" charset="0"/>
                <a:cs typeface="Arial" panose="020B0604020202020204" pitchFamily="34" charset="0"/>
              </a:rPr>
              <a:t>institutionalisation</a:t>
            </a:r>
            <a:r>
              <a:rPr lang="en-US" altLang="en-US" dirty="0">
                <a:solidFill>
                  <a:schemeClr val="tx1"/>
                </a:solidFill>
                <a:latin typeface="Arial" panose="020B0604020202020204" pitchFamily="34" charset="0"/>
                <a:cs typeface="Arial" panose="020B0604020202020204" pitchFamily="34" charset="0"/>
              </a:rPr>
              <a:t>, Choice and Control</a:t>
            </a: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Access to society - social services, personal assistance, barrier-free environment, housing options, technical aids, inclusive education, freedom of movement </a:t>
            </a:r>
          </a:p>
          <a:p>
            <a:pPr marL="285750" indent="-285750">
              <a:buFont typeface="Arial" panose="020B0604020202020204" pitchFamily="34" charset="0"/>
              <a:buChar char="•"/>
            </a:pPr>
            <a:r>
              <a:rPr lang="en-US" altLang="en-US" dirty="0" err="1">
                <a:solidFill>
                  <a:schemeClr val="tx1"/>
                </a:solidFill>
                <a:latin typeface="Arial" panose="020B0604020202020204" pitchFamily="34" charset="0"/>
                <a:cs typeface="Arial" panose="020B0604020202020204" pitchFamily="34" charset="0"/>
              </a:rPr>
              <a:t>Organisational</a:t>
            </a:r>
            <a:r>
              <a:rPr lang="en-US" altLang="en-US" dirty="0">
                <a:solidFill>
                  <a:schemeClr val="tx1"/>
                </a:solidFill>
                <a:latin typeface="Arial" panose="020B0604020202020204" pitchFamily="34" charset="0"/>
                <a:cs typeface="Arial" panose="020B0604020202020204" pitchFamily="34" charset="0"/>
              </a:rPr>
              <a:t> and individual members in Europe and beyond </a:t>
            </a: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Freedom Drive &amp; Independent Living Day (5th May)</a:t>
            </a:r>
          </a:p>
          <a:p>
            <a:pPr marL="285750" indent="-285750" algn="just">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63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56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611" y="332469"/>
            <a:ext cx="7031922" cy="1195390"/>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ENIL key campaigns and activities </a:t>
            </a:r>
          </a:p>
        </p:txBody>
      </p:sp>
      <p:sp>
        <p:nvSpPr>
          <p:cNvPr id="4" name="Platshållare för innehåll 2">
            <a:extLst>
              <a:ext uri="{FF2B5EF4-FFF2-40B4-BE49-F238E27FC236}">
                <a16:creationId xmlns:a16="http://schemas.microsoft.com/office/drawing/2014/main" id="{A0A7FFC4-0703-F847-889A-020CB83A1712}"/>
              </a:ext>
            </a:extLst>
          </p:cNvPr>
          <p:cNvSpPr txBox="1">
            <a:spLocks/>
          </p:cNvSpPr>
          <p:nvPr/>
        </p:nvSpPr>
        <p:spPr>
          <a:xfrm>
            <a:off x="1832678" y="1642533"/>
            <a:ext cx="6794719" cy="46105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818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8183"/>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8183"/>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8183"/>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818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Freedom Drive </a:t>
            </a: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European Independent Living Day – 5th May</a:t>
            </a: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Work on </a:t>
            </a:r>
            <a:r>
              <a:rPr lang="en-US" altLang="en-US" dirty="0" err="1">
                <a:solidFill>
                  <a:schemeClr val="tx1"/>
                </a:solidFill>
                <a:latin typeface="Arial" panose="020B0604020202020204" pitchFamily="34" charset="0"/>
                <a:cs typeface="Arial" panose="020B0604020202020204" pitchFamily="34" charset="0"/>
              </a:rPr>
              <a:t>deinstitutionalisation</a:t>
            </a:r>
            <a:r>
              <a:rPr lang="en-US" altLang="en-US" dirty="0">
                <a:solidFill>
                  <a:schemeClr val="tx1"/>
                </a:solidFill>
                <a:latin typeface="Arial" panose="020B0604020202020204" pitchFamily="34" charset="0"/>
                <a:cs typeface="Arial" panose="020B0604020202020204" pitchFamily="34" charset="0"/>
              </a:rPr>
              <a:t> and personal assistance</a:t>
            </a: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Members meetings</a:t>
            </a: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European Solidarity </a:t>
            </a:r>
          </a:p>
          <a:p>
            <a:pPr marL="285750" indent="-285750"/>
            <a:r>
              <a:rPr lang="en-US" altLang="en-US" dirty="0">
                <a:solidFill>
                  <a:schemeClr val="tx1"/>
                </a:solidFill>
                <a:latin typeface="Arial" panose="020B0604020202020204" pitchFamily="34" charset="0"/>
                <a:cs typeface="Arial" panose="020B0604020202020204" pitchFamily="34" charset="0"/>
              </a:rPr>
              <a:t>Corps</a:t>
            </a:r>
          </a:p>
          <a:p>
            <a:pPr marL="285750" indent="-28575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Research</a:t>
            </a:r>
          </a:p>
          <a:p>
            <a:pPr marL="285750" indent="-285750" algn="just">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sz="1800" dirty="0">
              <a:solidFill>
                <a:schemeClr val="tx1"/>
              </a:solidFill>
              <a:latin typeface="Arial" panose="020B0604020202020204" pitchFamily="34" charset="0"/>
              <a:cs typeface="Arial" panose="020B0604020202020204" pitchFamily="34" charset="0"/>
            </a:endParaRPr>
          </a:p>
        </p:txBody>
      </p:sp>
      <p:pic>
        <p:nvPicPr>
          <p:cNvPr id="5" name="Picture 2" descr="D:\kamil\Επιφάνεια εργασίας\Έγγραφα\Διάφορα\events\2019\Freedom Drive 2019\FD 19 photos and videos + media\Enrica Laneri - Destination Everywhere\1_mkA5PwKUVFsrevAN0FVW1w.jpeg"/>
          <p:cNvPicPr>
            <a:picLocks noChangeAspect="1" noChangeArrowheads="1"/>
          </p:cNvPicPr>
          <p:nvPr/>
        </p:nvPicPr>
        <p:blipFill>
          <a:blip r:embed="rId3" cstate="email"/>
          <a:srcRect/>
          <a:stretch>
            <a:fillRect/>
          </a:stretch>
        </p:blipFill>
        <p:spPr bwMode="auto">
          <a:xfrm>
            <a:off x="4982359" y="3837942"/>
            <a:ext cx="4032332" cy="2687549"/>
          </a:xfrm>
          <a:prstGeom prst="rect">
            <a:avLst/>
          </a:prstGeom>
          <a:noFill/>
        </p:spPr>
      </p:pic>
    </p:spTree>
    <p:extLst>
      <p:ext uri="{BB962C8B-B14F-4D97-AF65-F5344CB8AC3E}">
        <p14:creationId xmlns:p14="http://schemas.microsoft.com/office/powerpoint/2010/main" val="111663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562"/>
            <a:lum/>
          </a:blip>
          <a:srcRect/>
          <a:stretch>
            <a:fillRect l="-2000" r="-2000"/>
          </a:stretch>
        </a:blipFill>
        <a:effectLst/>
      </p:bgPr>
    </p:bg>
    <p:spTree>
      <p:nvGrpSpPr>
        <p:cNvPr id="1" name=""/>
        <p:cNvGrpSpPr/>
        <p:nvPr/>
      </p:nvGrpSpPr>
      <p:grpSpPr>
        <a:xfrm>
          <a:off x="0" y="0"/>
          <a:ext cx="0" cy="0"/>
          <a:chOff x="0" y="0"/>
          <a:chExt cx="0" cy="0"/>
        </a:xfrm>
      </p:grpSpPr>
      <p:pic>
        <p:nvPicPr>
          <p:cNvPr id="7" name="6 - Εικόνα" descr="ENIL Youth Network "/>
          <p:cNvPicPr>
            <a:picLocks noChangeAspect="1"/>
          </p:cNvPicPr>
          <p:nvPr/>
        </p:nvPicPr>
        <p:blipFill>
          <a:blip r:embed="rId3" cstate="email"/>
          <a:stretch>
            <a:fillRect/>
          </a:stretch>
        </p:blipFill>
        <p:spPr>
          <a:xfrm>
            <a:off x="3890035" y="3810929"/>
            <a:ext cx="4941743" cy="2888032"/>
          </a:xfrm>
          <a:prstGeom prst="rect">
            <a:avLst/>
          </a:prstGeom>
        </p:spPr>
      </p:pic>
      <p:sp>
        <p:nvSpPr>
          <p:cNvPr id="2" name="Title 1"/>
          <p:cNvSpPr>
            <a:spLocks noGrp="1"/>
          </p:cNvSpPr>
          <p:nvPr>
            <p:ph type="title"/>
          </p:nvPr>
        </p:nvSpPr>
        <p:spPr>
          <a:xfrm>
            <a:off x="1341611" y="186267"/>
            <a:ext cx="6794718" cy="820497"/>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ENIL Youth Network </a:t>
            </a:r>
          </a:p>
        </p:txBody>
      </p:sp>
      <p:pic>
        <p:nvPicPr>
          <p:cNvPr id="5" name="4 - Εικόνα" descr="ENIL Youth Network "/>
          <p:cNvPicPr>
            <a:picLocks noChangeAspect="1"/>
          </p:cNvPicPr>
          <p:nvPr/>
        </p:nvPicPr>
        <p:blipFill>
          <a:blip r:embed="rId4" cstate="email"/>
          <a:stretch>
            <a:fillRect/>
          </a:stretch>
        </p:blipFill>
        <p:spPr>
          <a:xfrm>
            <a:off x="408215" y="1006764"/>
            <a:ext cx="3947886" cy="3251200"/>
          </a:xfrm>
          <a:prstGeom prst="rect">
            <a:avLst/>
          </a:prstGeom>
        </p:spPr>
      </p:pic>
      <p:pic>
        <p:nvPicPr>
          <p:cNvPr id="6" name="5 - Εικόνα" descr="ENIL Youth Network "/>
          <p:cNvPicPr>
            <a:picLocks noChangeAspect="1"/>
          </p:cNvPicPr>
          <p:nvPr/>
        </p:nvPicPr>
        <p:blipFill>
          <a:blip r:embed="rId5" cstate="email"/>
          <a:stretch>
            <a:fillRect/>
          </a:stretch>
        </p:blipFill>
        <p:spPr>
          <a:xfrm>
            <a:off x="4529687" y="1117601"/>
            <a:ext cx="4302091" cy="2419926"/>
          </a:xfrm>
          <a:prstGeom prst="rect">
            <a:avLst/>
          </a:prstGeom>
        </p:spPr>
      </p:pic>
      <p:sp>
        <p:nvSpPr>
          <p:cNvPr id="8" name="7 - TextBox"/>
          <p:cNvSpPr txBox="1"/>
          <p:nvPr/>
        </p:nvSpPr>
        <p:spPr>
          <a:xfrm>
            <a:off x="1938867" y="4605867"/>
            <a:ext cx="1651000" cy="1384995"/>
          </a:xfrm>
          <a:prstGeom prst="rect">
            <a:avLst/>
          </a:prstGeom>
          <a:noFill/>
        </p:spPr>
        <p:txBody>
          <a:bodyPr wrap="square" rtlCol="0">
            <a:spAutoFit/>
          </a:bodyPr>
          <a:lstStyle/>
          <a:p>
            <a:r>
              <a:rPr lang="en-US" sz="2800" b="1" dirty="0"/>
              <a:t>Over 300 young members </a:t>
            </a:r>
            <a:endParaRPr lang="el-GR" sz="2800" b="1" dirty="0"/>
          </a:p>
        </p:txBody>
      </p:sp>
    </p:spTree>
    <p:extLst>
      <p:ext uri="{BB962C8B-B14F-4D97-AF65-F5344CB8AC3E}">
        <p14:creationId xmlns:p14="http://schemas.microsoft.com/office/powerpoint/2010/main" val="111663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56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611" y="332469"/>
            <a:ext cx="6794718" cy="856061"/>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ESC (previously EVS) at ENIL</a:t>
            </a:r>
          </a:p>
        </p:txBody>
      </p:sp>
      <p:pic>
        <p:nvPicPr>
          <p:cNvPr id="5" name="Tijdelijke aanduiding voor inhoud 3" descr="Picture of ENIL EVS  volunteer Rebecca">
            <a:extLst>
              <a:ext uri="{FF2B5EF4-FFF2-40B4-BE49-F238E27FC236}">
                <a16:creationId xmlns:a16="http://schemas.microsoft.com/office/drawing/2014/main" id="{22428E35-CF27-46E6-B64C-DAC311F08AAF}"/>
              </a:ext>
              <a:ext uri="{C183D7F6-B498-43B3-948B-1728B52AA6E4}">
                <adec:decorative xmlns:adec="http://schemas.microsoft.com/office/drawing/2017/decorative" val="0"/>
              </a:ext>
            </a:extLst>
          </p:cNvPr>
          <p:cNvPicPr>
            <a:picLocks noGrp="1" noChangeAspect="1"/>
          </p:cNvPicPr>
          <p:nvPr>
            <p:ph idx="1"/>
          </p:nvPr>
        </p:nvPicPr>
        <p:blipFill>
          <a:blip r:embed="rId3" cstate="email"/>
          <a:stretch>
            <a:fillRect/>
          </a:stretch>
        </p:blipFill>
        <p:spPr>
          <a:xfrm>
            <a:off x="508907" y="1188530"/>
            <a:ext cx="2143125" cy="1609725"/>
          </a:xfrm>
        </p:spPr>
      </p:pic>
      <p:pic>
        <p:nvPicPr>
          <p:cNvPr id="6" name="Afbeelding 7" descr="Picture of ENIL EVS volunteer Lauri">
            <a:extLst>
              <a:ext uri="{FF2B5EF4-FFF2-40B4-BE49-F238E27FC236}">
                <a16:creationId xmlns:a16="http://schemas.microsoft.com/office/drawing/2014/main" id="{D2928BCD-4DA7-41DD-8F5E-3E4187D6DB72}"/>
              </a:ext>
            </a:extLst>
          </p:cNvPr>
          <p:cNvPicPr>
            <a:picLocks noChangeAspect="1"/>
          </p:cNvPicPr>
          <p:nvPr/>
        </p:nvPicPr>
        <p:blipFill>
          <a:blip r:embed="rId4" cstate="email"/>
          <a:stretch>
            <a:fillRect/>
          </a:stretch>
        </p:blipFill>
        <p:spPr>
          <a:xfrm>
            <a:off x="3500437" y="1188529"/>
            <a:ext cx="2143125" cy="1609725"/>
          </a:xfrm>
          <a:prstGeom prst="rect">
            <a:avLst/>
          </a:prstGeom>
        </p:spPr>
      </p:pic>
      <p:pic>
        <p:nvPicPr>
          <p:cNvPr id="7" name="Afbeelding 11" descr="Picture of ENIL EVS volunteer Miriam">
            <a:extLst>
              <a:ext uri="{FF2B5EF4-FFF2-40B4-BE49-F238E27FC236}">
                <a16:creationId xmlns:a16="http://schemas.microsoft.com/office/drawing/2014/main" id="{56588240-C6DF-4165-910F-67DC50BCD815}"/>
              </a:ext>
            </a:extLst>
          </p:cNvPr>
          <p:cNvPicPr>
            <a:picLocks noChangeAspect="1"/>
          </p:cNvPicPr>
          <p:nvPr/>
        </p:nvPicPr>
        <p:blipFill>
          <a:blip r:embed="rId5" cstate="email"/>
          <a:stretch>
            <a:fillRect/>
          </a:stretch>
        </p:blipFill>
        <p:spPr>
          <a:xfrm>
            <a:off x="6382512" y="1188530"/>
            <a:ext cx="2252581" cy="1691939"/>
          </a:xfrm>
          <a:prstGeom prst="rect">
            <a:avLst/>
          </a:prstGeom>
        </p:spPr>
      </p:pic>
      <p:pic>
        <p:nvPicPr>
          <p:cNvPr id="8" name="Afbeelding 9" descr="Picture of ENIL ESC volunteer Lisa">
            <a:extLst>
              <a:ext uri="{FF2B5EF4-FFF2-40B4-BE49-F238E27FC236}">
                <a16:creationId xmlns:a16="http://schemas.microsoft.com/office/drawing/2014/main" id="{6B76ECB7-E45D-4CDC-95DE-DA3B88B13C51}"/>
              </a:ext>
            </a:extLst>
          </p:cNvPr>
          <p:cNvPicPr>
            <a:picLocks noChangeAspect="1"/>
          </p:cNvPicPr>
          <p:nvPr/>
        </p:nvPicPr>
        <p:blipFill>
          <a:blip r:embed="rId6" cstate="email"/>
          <a:stretch>
            <a:fillRect/>
          </a:stretch>
        </p:blipFill>
        <p:spPr>
          <a:xfrm>
            <a:off x="508907" y="3075387"/>
            <a:ext cx="2143125" cy="1609725"/>
          </a:xfrm>
          <a:prstGeom prst="rect">
            <a:avLst/>
          </a:prstGeom>
        </p:spPr>
      </p:pic>
      <p:sp>
        <p:nvSpPr>
          <p:cNvPr id="9" name="8 - TextBox"/>
          <p:cNvSpPr txBox="1"/>
          <p:nvPr/>
        </p:nvSpPr>
        <p:spPr>
          <a:xfrm rot="10800000" flipV="1">
            <a:off x="2836334" y="3205019"/>
            <a:ext cx="3058791" cy="1200329"/>
          </a:xfrm>
          <a:prstGeom prst="rect">
            <a:avLst/>
          </a:prstGeom>
          <a:noFill/>
        </p:spPr>
        <p:txBody>
          <a:bodyPr wrap="square" rtlCol="0">
            <a:spAutoFit/>
          </a:bodyPr>
          <a:lstStyle/>
          <a:p>
            <a:r>
              <a:rPr lang="en-US" sz="3600" dirty="0"/>
              <a:t>Our young volunteers</a:t>
            </a:r>
            <a:endParaRPr lang="el-GR" sz="3600" dirty="0"/>
          </a:p>
        </p:txBody>
      </p:sp>
      <p:pic>
        <p:nvPicPr>
          <p:cNvPr id="10" name="Afbeelding 13" descr="Cartoon made by ENIL ESC volunteer Hatiye">
            <a:extLst>
              <a:ext uri="{FF2B5EF4-FFF2-40B4-BE49-F238E27FC236}">
                <a16:creationId xmlns:a16="http://schemas.microsoft.com/office/drawing/2014/main" id="{BAE8FC4D-440D-4CB9-8206-5D1432F3B54A}"/>
              </a:ext>
            </a:extLst>
          </p:cNvPr>
          <p:cNvPicPr>
            <a:picLocks noChangeAspect="1"/>
          </p:cNvPicPr>
          <p:nvPr/>
        </p:nvPicPr>
        <p:blipFill>
          <a:blip r:embed="rId7" cstate="email"/>
          <a:stretch>
            <a:fillRect/>
          </a:stretch>
        </p:blipFill>
        <p:spPr>
          <a:xfrm>
            <a:off x="5187009" y="3075387"/>
            <a:ext cx="1718800" cy="1718800"/>
          </a:xfrm>
          <a:prstGeom prst="rect">
            <a:avLst/>
          </a:prstGeom>
        </p:spPr>
      </p:pic>
      <p:pic>
        <p:nvPicPr>
          <p:cNvPr id="11" name="Afbeelding 5" descr="Afbeelding met buiten, persoon, water, strand&#10;&#10;Automatisch gegenereerde beschrijving">
            <a:extLst>
              <a:ext uri="{FF2B5EF4-FFF2-40B4-BE49-F238E27FC236}">
                <a16:creationId xmlns:a16="http://schemas.microsoft.com/office/drawing/2014/main" id="{A1248319-BF3F-4BA4-A1A5-D0A1642FF695}"/>
              </a:ext>
            </a:extLst>
          </p:cNvPr>
          <p:cNvPicPr>
            <a:picLocks noChangeAspect="1"/>
          </p:cNvPicPr>
          <p:nvPr/>
        </p:nvPicPr>
        <p:blipFill>
          <a:blip r:embed="rId8" cstate="email"/>
          <a:stretch>
            <a:fillRect/>
          </a:stretch>
        </p:blipFill>
        <p:spPr>
          <a:xfrm>
            <a:off x="1831249" y="4915807"/>
            <a:ext cx="2143125" cy="1609725"/>
          </a:xfrm>
          <a:prstGeom prst="rect">
            <a:avLst/>
          </a:prstGeom>
        </p:spPr>
      </p:pic>
      <p:pic>
        <p:nvPicPr>
          <p:cNvPr id="12" name="Afbeelding 4" descr="Afbeelding met persoon, bril, vrouw, dragen&#10;&#10;Automatisch gegenereerde beschrijving">
            <a:extLst>
              <a:ext uri="{FF2B5EF4-FFF2-40B4-BE49-F238E27FC236}">
                <a16:creationId xmlns:a16="http://schemas.microsoft.com/office/drawing/2014/main" id="{49F92ACE-F237-4966-9FF8-A397D9BD79C9}"/>
              </a:ext>
            </a:extLst>
          </p:cNvPr>
          <p:cNvPicPr>
            <a:picLocks noChangeAspect="1"/>
          </p:cNvPicPr>
          <p:nvPr/>
        </p:nvPicPr>
        <p:blipFill>
          <a:blip r:embed="rId9" cstate="email"/>
          <a:stretch>
            <a:fillRect/>
          </a:stretch>
        </p:blipFill>
        <p:spPr>
          <a:xfrm>
            <a:off x="4221117" y="5076476"/>
            <a:ext cx="1929217" cy="1449056"/>
          </a:xfrm>
          <a:prstGeom prst="rect">
            <a:avLst/>
          </a:prstGeom>
        </p:spPr>
      </p:pic>
      <p:pic>
        <p:nvPicPr>
          <p:cNvPr id="13" name="Afbeelding 16" descr="Picture of ENIL EVS volunteer Kamil">
            <a:extLst>
              <a:ext uri="{FF2B5EF4-FFF2-40B4-BE49-F238E27FC236}">
                <a16:creationId xmlns:a16="http://schemas.microsoft.com/office/drawing/2014/main" id="{97C483CE-B25B-452C-A3E3-7560C4430700}"/>
              </a:ext>
            </a:extLst>
          </p:cNvPr>
          <p:cNvPicPr>
            <a:picLocks noChangeAspect="1"/>
          </p:cNvPicPr>
          <p:nvPr/>
        </p:nvPicPr>
        <p:blipFill>
          <a:blip r:embed="rId10" cstate="email"/>
          <a:stretch>
            <a:fillRect/>
          </a:stretch>
        </p:blipFill>
        <p:spPr>
          <a:xfrm>
            <a:off x="6382512" y="5076476"/>
            <a:ext cx="1929216" cy="1449056"/>
          </a:xfrm>
          <a:prstGeom prst="rect">
            <a:avLst/>
          </a:prstGeom>
        </p:spPr>
      </p:pic>
      <p:pic>
        <p:nvPicPr>
          <p:cNvPr id="14" name="13 - Εικόνα" descr="Peadar.jpg"/>
          <p:cNvPicPr>
            <a:picLocks noChangeAspect="1"/>
          </p:cNvPicPr>
          <p:nvPr/>
        </p:nvPicPr>
        <p:blipFill>
          <a:blip r:embed="rId11"/>
          <a:stretch>
            <a:fillRect/>
          </a:stretch>
        </p:blipFill>
        <p:spPr>
          <a:xfrm>
            <a:off x="7304518" y="3052817"/>
            <a:ext cx="1453375" cy="1862990"/>
          </a:xfrm>
          <a:prstGeom prst="rect">
            <a:avLst/>
          </a:prstGeom>
        </p:spPr>
      </p:pic>
    </p:spTree>
    <p:extLst>
      <p:ext uri="{BB962C8B-B14F-4D97-AF65-F5344CB8AC3E}">
        <p14:creationId xmlns:p14="http://schemas.microsoft.com/office/powerpoint/2010/main" val="111663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56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611" y="332469"/>
            <a:ext cx="6794718" cy="1195390"/>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How we celebrate the </a:t>
            </a:r>
            <a:br>
              <a:rPr lang="en-US" sz="3200" b="1" dirty="0">
                <a:solidFill>
                  <a:schemeClr val="accent5">
                    <a:lumMod val="50000"/>
                  </a:schemeClr>
                </a:solidFill>
                <a:latin typeface="Arial" panose="020B0604020202020204" pitchFamily="34" charset="0"/>
                <a:cs typeface="Arial" panose="020B0604020202020204" pitchFamily="34" charset="0"/>
              </a:rPr>
            </a:br>
            <a:r>
              <a:rPr lang="en-US" sz="3200" b="1" dirty="0">
                <a:solidFill>
                  <a:schemeClr val="accent5">
                    <a:lumMod val="50000"/>
                  </a:schemeClr>
                </a:solidFill>
                <a:latin typeface="Arial" panose="020B0604020202020204" pitchFamily="34" charset="0"/>
                <a:cs typeface="Arial" panose="020B0604020202020204" pitchFamily="34" charset="0"/>
              </a:rPr>
              <a:t>European Year of Youth</a:t>
            </a:r>
          </a:p>
        </p:txBody>
      </p:sp>
      <p:sp>
        <p:nvSpPr>
          <p:cNvPr id="4" name="3 - TextBox"/>
          <p:cNvSpPr txBox="1"/>
          <p:nvPr/>
        </p:nvSpPr>
        <p:spPr>
          <a:xfrm>
            <a:off x="1684866" y="1527859"/>
            <a:ext cx="7205133" cy="5324535"/>
          </a:xfrm>
          <a:prstGeom prst="rect">
            <a:avLst/>
          </a:prstGeom>
          <a:noFill/>
        </p:spPr>
        <p:txBody>
          <a:bodyPr wrap="square" rtlCol="0">
            <a:spAutoFit/>
          </a:bodyPr>
          <a:lstStyle/>
          <a:p>
            <a:pPr>
              <a:buFont typeface="Arial" pitchFamily="34" charset="0"/>
              <a:buChar char="•"/>
            </a:pPr>
            <a:r>
              <a:rPr lang="en-US" sz="1700" dirty="0"/>
              <a:t>  We are active members of the </a:t>
            </a:r>
            <a:r>
              <a:rPr lang="en-US" sz="1700" b="1" dirty="0"/>
              <a:t>EYY stakeholders </a:t>
            </a:r>
          </a:p>
          <a:p>
            <a:r>
              <a:rPr lang="en-US" sz="1700" b="1" dirty="0"/>
              <a:t>and National Coordinators group</a:t>
            </a:r>
            <a:r>
              <a:rPr lang="en-US" sz="1700" dirty="0"/>
              <a:t>, bringing the voice of young disabled people  </a:t>
            </a:r>
          </a:p>
          <a:p>
            <a:pPr>
              <a:buFont typeface="Arial" pitchFamily="34" charset="0"/>
              <a:buChar char="•"/>
            </a:pPr>
            <a:endParaRPr lang="en-US" sz="1700" dirty="0"/>
          </a:p>
          <a:p>
            <a:pPr>
              <a:buFont typeface="Arial" pitchFamily="34" charset="0"/>
              <a:buChar char="•"/>
            </a:pPr>
            <a:r>
              <a:rPr lang="en-US" sz="1700" dirty="0"/>
              <a:t>  Our two big campaigns were youth </a:t>
            </a:r>
            <a:r>
              <a:rPr lang="en-US" sz="1700" dirty="0" err="1"/>
              <a:t>flavoured</a:t>
            </a:r>
            <a:r>
              <a:rPr lang="en-US" sz="1700" dirty="0"/>
              <a:t> this year:</a:t>
            </a:r>
          </a:p>
          <a:p>
            <a:pPr lvl="1">
              <a:buFont typeface="Arial" pitchFamily="34" charset="0"/>
              <a:buChar char="•"/>
            </a:pPr>
            <a:r>
              <a:rPr lang="en-US" sz="1700" dirty="0"/>
              <a:t>  On the </a:t>
            </a:r>
            <a:r>
              <a:rPr lang="en-US" sz="1700" b="1" dirty="0"/>
              <a:t>European Independent Living Day </a:t>
            </a:r>
            <a:r>
              <a:rPr lang="en-US" sz="1700" dirty="0"/>
              <a:t>– 5</a:t>
            </a:r>
            <a:r>
              <a:rPr lang="en-US" sz="1700" baseline="30000" dirty="0"/>
              <a:t>th</a:t>
            </a:r>
            <a:r>
              <a:rPr lang="en-US" sz="1700" dirty="0"/>
              <a:t> May, was dedicated to youth and the EYY, with a webinar by our Youth Network, among others </a:t>
            </a:r>
          </a:p>
          <a:p>
            <a:pPr lvl="1">
              <a:buFont typeface="Arial" pitchFamily="34" charset="0"/>
              <a:buChar char="•"/>
            </a:pPr>
            <a:r>
              <a:rPr lang="en-US" sz="1700" dirty="0"/>
              <a:t>  On the </a:t>
            </a:r>
            <a:r>
              <a:rPr lang="en-US" sz="1700" b="1" dirty="0"/>
              <a:t>Freedom Drive</a:t>
            </a:r>
            <a:r>
              <a:rPr lang="en-US" sz="1700" dirty="0"/>
              <a:t> (26-28 September in Brussels), the youth component was present every day, from youth related workshops and a panel in the conference, to young speakers and moderators</a:t>
            </a:r>
          </a:p>
          <a:p>
            <a:pPr lvl="1">
              <a:buFont typeface="Arial" pitchFamily="34" charset="0"/>
              <a:buChar char="•"/>
            </a:pPr>
            <a:endParaRPr lang="en-US" sz="1700" dirty="0"/>
          </a:p>
          <a:p>
            <a:pPr marL="169863" lvl="1" indent="-169863">
              <a:buFont typeface="Arial" pitchFamily="34" charset="0"/>
              <a:buChar char="•"/>
            </a:pPr>
            <a:r>
              <a:rPr lang="en-US" sz="1700" dirty="0"/>
              <a:t>For the 2</a:t>
            </a:r>
            <a:r>
              <a:rPr lang="en-US" sz="1700" b="1" dirty="0"/>
              <a:t>022 edition of the European Day of Persons with Disabilities conference</a:t>
            </a:r>
            <a:r>
              <a:rPr lang="en-US" sz="1700" dirty="0"/>
              <a:t> (in Brussels on 24 and 25 November 2022) we are sending a youth delegation</a:t>
            </a:r>
          </a:p>
          <a:p>
            <a:pPr marL="169863" lvl="1" indent="-169863">
              <a:buFont typeface="Arial" pitchFamily="34" charset="0"/>
              <a:buChar char="•"/>
            </a:pPr>
            <a:endParaRPr lang="en-US" sz="1700" dirty="0"/>
          </a:p>
          <a:p>
            <a:pPr marL="169863" lvl="1" indent="-169863">
              <a:buFont typeface="Arial" pitchFamily="34" charset="0"/>
              <a:buChar char="•"/>
            </a:pPr>
            <a:r>
              <a:rPr lang="en-US" sz="1700" dirty="0"/>
              <a:t>Throughout the year, we are trying to engage youth in every activity, event or consultation that is concerning young people in Europe, but also in our work generally. We have already participated in numerous events, physical or online, and contributed to relevant surveys etc</a:t>
            </a:r>
          </a:p>
          <a:p>
            <a:pPr marL="169863" lvl="1" indent="-169863">
              <a:buFont typeface="Arial" pitchFamily="34" charset="0"/>
              <a:buChar char="•"/>
            </a:pPr>
            <a:endParaRPr lang="en-US" sz="1700" dirty="0"/>
          </a:p>
          <a:p>
            <a:pPr marL="169863" lvl="1" indent="-169863">
              <a:buFont typeface="Arial" pitchFamily="34" charset="0"/>
              <a:buChar char="•"/>
            </a:pPr>
            <a:r>
              <a:rPr lang="en-US" sz="1700" dirty="0"/>
              <a:t>We did it before and will continue to do it after 2022 too!</a:t>
            </a:r>
          </a:p>
        </p:txBody>
      </p:sp>
      <p:pic>
        <p:nvPicPr>
          <p:cNvPr id="5" name="4 - Εικόνα" descr="ENIL and EYY.jpg"/>
          <p:cNvPicPr>
            <a:picLocks noChangeAspect="1"/>
          </p:cNvPicPr>
          <p:nvPr/>
        </p:nvPicPr>
        <p:blipFill>
          <a:blip r:embed="rId3"/>
          <a:stretch>
            <a:fillRect/>
          </a:stretch>
        </p:blipFill>
        <p:spPr>
          <a:xfrm>
            <a:off x="6550304" y="0"/>
            <a:ext cx="2593695" cy="1752600"/>
          </a:xfrm>
          <a:prstGeom prst="rect">
            <a:avLst/>
          </a:prstGeom>
        </p:spPr>
      </p:pic>
    </p:spTree>
    <p:extLst>
      <p:ext uri="{BB962C8B-B14F-4D97-AF65-F5344CB8AC3E}">
        <p14:creationId xmlns:p14="http://schemas.microsoft.com/office/powerpoint/2010/main" val="111663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56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611" y="332469"/>
            <a:ext cx="6794718" cy="1195390"/>
          </a:xfrm>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Two Greek examples on disabled youth engagement </a:t>
            </a:r>
          </a:p>
        </p:txBody>
      </p:sp>
      <p:pic>
        <p:nvPicPr>
          <p:cNvPr id="4" name="Picture 2" descr="D:\kamil\Επιφάνεια εργασίας\Έγγραφα\EVS Gent\7-12 Presentation\photos\Καταγραφή.PNG"/>
          <p:cNvPicPr>
            <a:picLocks noChangeAspect="1" noChangeArrowheads="1"/>
          </p:cNvPicPr>
          <p:nvPr/>
        </p:nvPicPr>
        <p:blipFill>
          <a:blip r:embed="rId3"/>
          <a:srcRect/>
          <a:stretch>
            <a:fillRect/>
          </a:stretch>
        </p:blipFill>
        <p:spPr bwMode="auto">
          <a:xfrm>
            <a:off x="7795492" y="1527859"/>
            <a:ext cx="1348508" cy="1678076"/>
          </a:xfrm>
          <a:prstGeom prst="rect">
            <a:avLst/>
          </a:prstGeom>
          <a:noFill/>
        </p:spPr>
      </p:pic>
      <p:sp>
        <p:nvSpPr>
          <p:cNvPr id="5" name="4 - Ορθογώνιο"/>
          <p:cNvSpPr/>
          <p:nvPr/>
        </p:nvSpPr>
        <p:spPr>
          <a:xfrm>
            <a:off x="1007533" y="1527859"/>
            <a:ext cx="6815667" cy="2677656"/>
          </a:xfrm>
          <a:prstGeom prst="rect">
            <a:avLst/>
          </a:prstGeom>
        </p:spPr>
        <p:txBody>
          <a:bodyPr wrap="square">
            <a:spAutoFit/>
          </a:bodyPr>
          <a:lstStyle/>
          <a:p>
            <a:pPr>
              <a:buFont typeface="Arial" pitchFamily="34" charset="0"/>
              <a:buChar char="•"/>
            </a:pPr>
            <a:r>
              <a:rPr lang="en-US" sz="2400" dirty="0"/>
              <a:t>  6 young disabled people created ‘</a:t>
            </a:r>
            <a:r>
              <a:rPr lang="en-US" sz="2400" dirty="0" err="1"/>
              <a:t>i</a:t>
            </a:r>
            <a:r>
              <a:rPr lang="en-US" sz="2400" dirty="0"/>
              <a:t>-living’ in the end of 2014 by</a:t>
            </a:r>
          </a:p>
          <a:p>
            <a:pPr>
              <a:buFont typeface="Arial" pitchFamily="34" charset="0"/>
              <a:buChar char="•"/>
            </a:pPr>
            <a:r>
              <a:rPr lang="en-US" sz="2400" dirty="0"/>
              <a:t>  Members of ENIL</a:t>
            </a:r>
          </a:p>
          <a:p>
            <a:pPr>
              <a:buFont typeface="Arial" pitchFamily="34" charset="0"/>
              <a:buChar char="•"/>
            </a:pPr>
            <a:r>
              <a:rPr lang="en-US" sz="2400" dirty="0"/>
              <a:t>  Many activities </a:t>
            </a:r>
          </a:p>
          <a:p>
            <a:pPr>
              <a:buFont typeface="Arial" pitchFamily="34" charset="0"/>
              <a:buChar char="•"/>
            </a:pPr>
            <a:r>
              <a:rPr lang="en-US" sz="2400" dirty="0"/>
              <a:t>  We joined governmental stakeholders group on PA and DI</a:t>
            </a:r>
          </a:p>
          <a:p>
            <a:pPr marL="230188" indent="-230188">
              <a:buFont typeface="Arial" pitchFamily="34" charset="0"/>
              <a:buChar char="•"/>
              <a:tabLst>
                <a:tab pos="230188" algn="l"/>
              </a:tabLst>
            </a:pPr>
            <a:r>
              <a:rPr lang="en-US" sz="2400" dirty="0"/>
              <a:t>October 2021: PA was legislated </a:t>
            </a:r>
          </a:p>
        </p:txBody>
      </p:sp>
      <p:pic>
        <p:nvPicPr>
          <p:cNvPr id="1026" name="Picture 2" descr="D:\kamil\Επιφάνεια εργασίας\155789203_133586391998691_3486348847981835350_n.png"/>
          <p:cNvPicPr>
            <a:picLocks noChangeAspect="1" noChangeArrowheads="1"/>
          </p:cNvPicPr>
          <p:nvPr/>
        </p:nvPicPr>
        <p:blipFill>
          <a:blip r:embed="rId4"/>
          <a:srcRect/>
          <a:stretch>
            <a:fillRect/>
          </a:stretch>
        </p:blipFill>
        <p:spPr bwMode="auto">
          <a:xfrm>
            <a:off x="7741861" y="4719398"/>
            <a:ext cx="1368135" cy="1368135"/>
          </a:xfrm>
          <a:prstGeom prst="rect">
            <a:avLst/>
          </a:prstGeom>
          <a:noFill/>
        </p:spPr>
      </p:pic>
      <p:sp>
        <p:nvSpPr>
          <p:cNvPr id="8" name="7 - TextBox"/>
          <p:cNvSpPr txBox="1"/>
          <p:nvPr/>
        </p:nvSpPr>
        <p:spPr>
          <a:xfrm>
            <a:off x="1752599" y="4631267"/>
            <a:ext cx="5875868" cy="1938992"/>
          </a:xfrm>
          <a:prstGeom prst="rect">
            <a:avLst/>
          </a:prstGeom>
          <a:noFill/>
        </p:spPr>
        <p:txBody>
          <a:bodyPr wrap="square" rtlCol="0">
            <a:spAutoFit/>
          </a:bodyPr>
          <a:lstStyle/>
          <a:p>
            <a:pPr>
              <a:buFont typeface="Arial" pitchFamily="34" charset="0"/>
              <a:buChar char="•"/>
            </a:pPr>
            <a:r>
              <a:rPr lang="en-US" sz="2400" dirty="0">
                <a:solidFill>
                  <a:prstClr val="black"/>
                </a:solidFill>
              </a:rPr>
              <a:t>  Two disabled youngsters created ‘cool </a:t>
            </a:r>
            <a:r>
              <a:rPr lang="en-US" sz="2400" dirty="0" err="1">
                <a:solidFill>
                  <a:prstClr val="black"/>
                </a:solidFill>
              </a:rPr>
              <a:t>crips</a:t>
            </a:r>
            <a:r>
              <a:rPr lang="en-US" sz="2400" dirty="0">
                <a:solidFill>
                  <a:prstClr val="black"/>
                </a:solidFill>
              </a:rPr>
              <a:t>’</a:t>
            </a:r>
          </a:p>
          <a:p>
            <a:pPr>
              <a:buFont typeface="Arial" pitchFamily="34" charset="0"/>
              <a:buChar char="•"/>
            </a:pPr>
            <a:r>
              <a:rPr lang="en-US" sz="2400" dirty="0">
                <a:solidFill>
                  <a:prstClr val="black"/>
                </a:solidFill>
              </a:rPr>
              <a:t>  Social media, YouTube, memes, parties – strong messages </a:t>
            </a:r>
          </a:p>
          <a:p>
            <a:pPr>
              <a:buFont typeface="Arial" pitchFamily="34" charset="0"/>
              <a:buChar char="•"/>
            </a:pPr>
            <a:r>
              <a:rPr lang="en-US" sz="2400" dirty="0">
                <a:solidFill>
                  <a:prstClr val="black"/>
                </a:solidFill>
              </a:rPr>
              <a:t>  More than 40.000 followers and media outreach and influence </a:t>
            </a:r>
            <a:endParaRPr lang="el-GR" sz="2400" dirty="0"/>
          </a:p>
        </p:txBody>
      </p:sp>
    </p:spTree>
    <p:extLst>
      <p:ext uri="{BB962C8B-B14F-4D97-AF65-F5344CB8AC3E}">
        <p14:creationId xmlns:p14="http://schemas.microsoft.com/office/powerpoint/2010/main" val="1116637924"/>
      </p:ext>
    </p:extLst>
  </p:cSld>
  <p:clrMapOvr>
    <a:masterClrMapping/>
  </p:clrMapOvr>
</p:sld>
</file>

<file path=ppt/theme/theme1.xml><?xml version="1.0" encoding="utf-8"?>
<a:theme xmlns:a="http://schemas.openxmlformats.org/drawingml/2006/main" name="ENIL_PPT_2022_EDI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IL_PPT_2022_EDIT" id="{A0B9885C-08A6-8246-8B22-6CBB7810BA52}" vid="{95C81F2F-FC16-A641-B3B9-97A49095EA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3139957FA64942B449677A35AF2335" ma:contentTypeVersion="19" ma:contentTypeDescription="Create a new document." ma:contentTypeScope="" ma:versionID="dd01632593160703ce5ebbc1322de0fb">
  <xsd:schema xmlns:xsd="http://www.w3.org/2001/XMLSchema" xmlns:xs="http://www.w3.org/2001/XMLSchema" xmlns:p="http://schemas.microsoft.com/office/2006/metadata/properties" xmlns:ns2="0fe2a510-a2c2-4b20-ace0-d2dc9aae6186" xmlns:ns3="ac37fd43-1c6c-4dd3-9001-a3de47387395" targetNamespace="http://schemas.microsoft.com/office/2006/metadata/properties" ma:root="true" ma:fieldsID="6e8682db00cf36735f9879241837d5fa" ns2:_="" ns3:_="">
    <xsd:import namespace="0fe2a510-a2c2-4b20-ace0-d2dc9aae6186"/>
    <xsd:import namespace="ac37fd43-1c6c-4dd3-9001-a3de473873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Person" minOccurs="0"/>
                <xsd:element ref="ns2:Topic" minOccurs="0"/>
                <xsd:element ref="ns2:Dat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2a510-a2c2-4b20-ace0-d2dc9aae61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Person" ma:index="12" nillable="true" ma:displayName="Person" ma:format="Dropdown" ma:internalName="Person">
      <xsd:simpleType>
        <xsd:restriction base="dms:Text">
          <xsd:maxLength value="255"/>
        </xsd:restriction>
      </xsd:simpleType>
    </xsd:element>
    <xsd:element name="Topic" ma:index="13" nillable="true" ma:displayName="Topic" ma:format="Dropdown" ma:internalName="Topic">
      <xsd:simpleType>
        <xsd:restriction base="dms:Text">
          <xsd:maxLength value="255"/>
        </xsd:restriction>
      </xsd:simpleType>
    </xsd:element>
    <xsd:element name="Date" ma:index="14" nillable="true" ma:displayName="Date" ma:format="DateOnly" ma:internalName="Date">
      <xsd:simpleType>
        <xsd:restriction base="dms:DateTim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269641-27d2-45e3-b2ce-fef808aaf93f"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37fd43-1c6c-4dd3-9001-a3de4738739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173956e-a9ea-4766-8ed9-c4fcabb95b12}" ma:internalName="TaxCatchAll" ma:showField="CatchAllData" ma:web="ac37fd43-1c6c-4dd3-9001-a3de473873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0fe2a510-a2c2-4b20-ace0-d2dc9aae6186" xsi:nil="true"/>
    <lcf76f155ced4ddcb4097134ff3c332f xmlns="0fe2a510-a2c2-4b20-ace0-d2dc9aae6186">
      <Terms xmlns="http://schemas.microsoft.com/office/infopath/2007/PartnerControls"/>
    </lcf76f155ced4ddcb4097134ff3c332f>
    <Person xmlns="0fe2a510-a2c2-4b20-ace0-d2dc9aae6186" xsi:nil="true"/>
    <TaxCatchAll xmlns="ac37fd43-1c6c-4dd3-9001-a3de47387395" xsi:nil="true"/>
    <Date xmlns="0fe2a510-a2c2-4b20-ace0-d2dc9aae61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E2DF34-B4E1-4DC1-8848-BA6BD54F72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e2a510-a2c2-4b20-ace0-d2dc9aae6186"/>
    <ds:schemaRef ds:uri="ac37fd43-1c6c-4dd3-9001-a3de47387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4B68FF-FDC5-4081-BD46-5ADDC0DFDD9E}">
  <ds:schemaRefs>
    <ds:schemaRef ds:uri="http://schemas.microsoft.com/office/2006/metadata/properties"/>
    <ds:schemaRef ds:uri="http://www.w3.org/2000/xmlns/"/>
    <ds:schemaRef ds:uri="http://schemas.microsoft.com/office/infopath/2007/PartnerControls"/>
    <ds:schemaRef ds:uri="0fe2a510-a2c2-4b20-ace0-d2dc9aae6186"/>
    <ds:schemaRef ds:uri="ac37fd43-1c6c-4dd3-9001-a3de47387395"/>
  </ds:schemaRefs>
</ds:datastoreItem>
</file>

<file path=customXml/itemProps3.xml><?xml version="1.0" encoding="utf-8"?>
<ds:datastoreItem xmlns:ds="http://schemas.openxmlformats.org/officeDocument/2006/customXml" ds:itemID="{DB1C4C96-80A7-465D-A286-AB0D3AD75A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ENIL_PPT_2022_EDIT</Template>
  <TotalTime>588</TotalTime>
  <Words>569</Words>
  <Application>Microsoft Office PowerPoint</Application>
  <PresentationFormat>On-screen Show (4:3)</PresentationFormat>
  <Paragraphs>69</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Times New Roman</vt:lpstr>
      <vt:lpstr>Verdana</vt:lpstr>
      <vt:lpstr>ENIL_PPT_2022_EDIT</vt:lpstr>
      <vt:lpstr>Office Theme</vt:lpstr>
      <vt:lpstr>Let’s talk about youth inclusion in the disability movement!  Name: Kamil Goungor Date:   2-11-2022</vt:lpstr>
      <vt:lpstr>LET’S TALK ABOUT YOUTH INCLUSION IN THE DISABILITY MOVEMENT!</vt:lpstr>
      <vt:lpstr>Who is Kamil Goungor?</vt:lpstr>
      <vt:lpstr>European Network on Independent Living - ENIL</vt:lpstr>
      <vt:lpstr>ENIL key campaigns and activities </vt:lpstr>
      <vt:lpstr>ENIL Youth Network </vt:lpstr>
      <vt:lpstr>ESC (previously EVS) at ENIL</vt:lpstr>
      <vt:lpstr>How we celebrate the  European Year of Youth</vt:lpstr>
      <vt:lpstr>Two Greek examples on disabled youth engagement </vt:lpstr>
      <vt:lpstr>EDF Youth Committee </vt:lpstr>
      <vt:lpstr>My personal journey </vt:lpstr>
      <vt:lpstr>We want disabled youngsters to be present, visible and heard!</vt:lpstr>
      <vt:lpstr>Thank you!  kamil.goungor@enil.eu  www.enil.eu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ENIL Strategic Plan  2022 – 2025  Name: Kamil Goungor Date:   15-10-2022</dc:title>
  <dc:creator>Maria G</dc:creator>
  <cp:lastModifiedBy>Vanessa James</cp:lastModifiedBy>
  <cp:revision>64</cp:revision>
  <cp:lastPrinted>2021-04-28T20:05:56Z</cp:lastPrinted>
  <dcterms:created xsi:type="dcterms:W3CDTF">2022-10-11T12:53:23Z</dcterms:created>
  <dcterms:modified xsi:type="dcterms:W3CDTF">2023-01-03T09:40:24Z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0x010100757F3505CFB041479548EA54A762C712</vt:lpwstr>
  </property>
  <property fmtid="{D5CDD505-2E9C-101B-9397-08002B2CF9AE}" pid="3" name="MediaServiceImageTags">
    <vt:lpwstr/>
  </property>
</Properties>
</file>