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9" r:id="rId3"/>
    <p:sldId id="291" r:id="rId4"/>
    <p:sldId id="295" r:id="rId5"/>
    <p:sldId id="320" r:id="rId6"/>
    <p:sldId id="287" r:id="rId7"/>
    <p:sldId id="323" r:id="rId8"/>
    <p:sldId id="321" r:id="rId9"/>
    <p:sldId id="322" r:id="rId10"/>
    <p:sldId id="290" r:id="rId11"/>
    <p:sldId id="296" r:id="rId12"/>
    <p:sldId id="288" r:id="rId13"/>
    <p:sldId id="310" r:id="rId14"/>
    <p:sldId id="299" r:id="rId15"/>
    <p:sldId id="311" r:id="rId16"/>
    <p:sldId id="300" r:id="rId17"/>
    <p:sldId id="312" r:id="rId18"/>
    <p:sldId id="301" r:id="rId19"/>
    <p:sldId id="313" r:id="rId20"/>
    <p:sldId id="302" r:id="rId21"/>
    <p:sldId id="314" r:id="rId22"/>
    <p:sldId id="303" r:id="rId23"/>
    <p:sldId id="315" r:id="rId24"/>
    <p:sldId id="304" r:id="rId25"/>
    <p:sldId id="316" r:id="rId26"/>
    <p:sldId id="305" r:id="rId27"/>
    <p:sldId id="317" r:id="rId28"/>
    <p:sldId id="306" r:id="rId29"/>
    <p:sldId id="318" r:id="rId30"/>
    <p:sldId id="307" r:id="rId31"/>
    <p:sldId id="319" r:id="rId32"/>
    <p:sldId id="308" r:id="rId33"/>
  </p:sldIdLst>
  <p:sldSz cx="152400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1C2"/>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83099" autoAdjust="0"/>
  </p:normalViewPr>
  <p:slideViewPr>
    <p:cSldViewPr snapToGrid="0">
      <p:cViewPr varScale="1">
        <p:scale>
          <a:sx n="85" d="100"/>
          <a:sy n="85" d="100"/>
        </p:scale>
        <p:origin x="6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07/03/2023</a:t>
            </a:fld>
            <a:endParaRPr lang="en-GB"/>
          </a:p>
        </p:txBody>
      </p:sp>
      <p:sp>
        <p:nvSpPr>
          <p:cNvPr id="4" name="Slide Image Placeholder 3"/>
          <p:cNvSpPr>
            <a:spLocks noGrp="1" noRot="1" noChangeAspect="1"/>
          </p:cNvSpPr>
          <p:nvPr>
            <p:ph type="sldImg" idx="2"/>
          </p:nvPr>
        </p:nvSpPr>
        <p:spPr>
          <a:xfrm>
            <a:off x="214313" y="1143000"/>
            <a:ext cx="64293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‹Nº›</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1082650" rtl="0" eaLnBrk="1" latinLnBrk="0" hangingPunct="1">
      <a:defRPr sz="1421" kern="1200">
        <a:solidFill>
          <a:schemeClr val="tx1"/>
        </a:solidFill>
        <a:latin typeface="+mn-lt"/>
        <a:ea typeface="+mn-ea"/>
        <a:cs typeface="+mn-cs"/>
      </a:defRPr>
    </a:lvl1pPr>
    <a:lvl2pPr marL="541325" algn="l" defTabSz="1082650" rtl="0" eaLnBrk="1" latinLnBrk="0" hangingPunct="1">
      <a:defRPr sz="1421" kern="1200">
        <a:solidFill>
          <a:schemeClr val="tx1"/>
        </a:solidFill>
        <a:latin typeface="+mn-lt"/>
        <a:ea typeface="+mn-ea"/>
        <a:cs typeface="+mn-cs"/>
      </a:defRPr>
    </a:lvl2pPr>
    <a:lvl3pPr marL="1082650" algn="l" defTabSz="1082650" rtl="0" eaLnBrk="1" latinLnBrk="0" hangingPunct="1">
      <a:defRPr sz="1421" kern="1200">
        <a:solidFill>
          <a:schemeClr val="tx1"/>
        </a:solidFill>
        <a:latin typeface="+mn-lt"/>
        <a:ea typeface="+mn-ea"/>
        <a:cs typeface="+mn-cs"/>
      </a:defRPr>
    </a:lvl3pPr>
    <a:lvl4pPr marL="1623974" algn="l" defTabSz="1082650" rtl="0" eaLnBrk="1" latinLnBrk="0" hangingPunct="1">
      <a:defRPr sz="1421" kern="1200">
        <a:solidFill>
          <a:schemeClr val="tx1"/>
        </a:solidFill>
        <a:latin typeface="+mn-lt"/>
        <a:ea typeface="+mn-ea"/>
        <a:cs typeface="+mn-cs"/>
      </a:defRPr>
    </a:lvl4pPr>
    <a:lvl5pPr marL="2165299" algn="l" defTabSz="1082650" rtl="0" eaLnBrk="1" latinLnBrk="0" hangingPunct="1">
      <a:defRPr sz="1421" kern="1200">
        <a:solidFill>
          <a:schemeClr val="tx1"/>
        </a:solidFill>
        <a:latin typeface="+mn-lt"/>
        <a:ea typeface="+mn-ea"/>
        <a:cs typeface="+mn-cs"/>
      </a:defRPr>
    </a:lvl5pPr>
    <a:lvl6pPr marL="2706624" algn="l" defTabSz="1082650" rtl="0" eaLnBrk="1" latinLnBrk="0" hangingPunct="1">
      <a:defRPr sz="1421" kern="1200">
        <a:solidFill>
          <a:schemeClr val="tx1"/>
        </a:solidFill>
        <a:latin typeface="+mn-lt"/>
        <a:ea typeface="+mn-ea"/>
        <a:cs typeface="+mn-cs"/>
      </a:defRPr>
    </a:lvl6pPr>
    <a:lvl7pPr marL="3247949" algn="l" defTabSz="1082650" rtl="0" eaLnBrk="1" latinLnBrk="0" hangingPunct="1">
      <a:defRPr sz="1421" kern="1200">
        <a:solidFill>
          <a:schemeClr val="tx1"/>
        </a:solidFill>
        <a:latin typeface="+mn-lt"/>
        <a:ea typeface="+mn-ea"/>
        <a:cs typeface="+mn-cs"/>
      </a:defRPr>
    </a:lvl7pPr>
    <a:lvl8pPr marL="3789274" algn="l" defTabSz="1082650" rtl="0" eaLnBrk="1" latinLnBrk="0" hangingPunct="1">
      <a:defRPr sz="1421" kern="1200">
        <a:solidFill>
          <a:schemeClr val="tx1"/>
        </a:solidFill>
        <a:latin typeface="+mn-lt"/>
        <a:ea typeface="+mn-ea"/>
        <a:cs typeface="+mn-cs"/>
      </a:defRPr>
    </a:lvl8pPr>
    <a:lvl9pPr marL="4330598" algn="l" defTabSz="1082650" rtl="0" eaLnBrk="1" latinLnBrk="0" hangingPunct="1">
      <a:defRPr sz="14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f-feph.org/end-forced-sterilisation-in-the-e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t.ly/EndForcedSterilis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anva.com/design/DAFa0kQ29Zk/9WF2IHYKZXB8okN2gBFEnQ/edit?utm_content=DAFa0kQ29Zk&amp;utm_campaign=designshare&amp;utm_medium=link2&amp;utm_source=sharebutt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r>
              <a:rPr lang="fr-BE" sz="1200" dirty="0"/>
              <a:t>SOCIAL MEDIA CAMPAIGN</a:t>
            </a:r>
            <a:br>
              <a:rPr lang="fr-BE" sz="1200" dirty="0"/>
            </a:br>
            <a:r>
              <a:rPr lang="fr-BE" sz="1200" dirty="0">
                <a:solidFill>
                  <a:srgbClr val="FF0000"/>
                </a:solidFill>
              </a:rPr>
              <a:t>END FORCED STERILISATION</a:t>
            </a:r>
            <a:br>
              <a:rPr lang="fr-BE" sz="1200" dirty="0">
                <a:solidFill>
                  <a:srgbClr val="FF0000"/>
                </a:solidFill>
              </a:rPr>
            </a:br>
            <a:r>
              <a:rPr lang="fr-BE" sz="1000" dirty="0">
                <a:solidFill>
                  <a:schemeClr val="accent1"/>
                </a:solidFill>
              </a:rPr>
              <a:t>8 March 2023</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indent="0" algn="l">
              <a:spcBef>
                <a:spcPts val="0"/>
              </a:spcBef>
              <a:spcAft>
                <a:spcPts val="0"/>
              </a:spcAft>
              <a:buFont typeface="Arial" panose="020B0604020202020204" pitchFamily="34" charset="0"/>
              <a:buNone/>
            </a:pPr>
            <a:r>
              <a:rPr lang="en-GB" sz="1200" b="1" i="0" u="none" strike="noStrike" dirty="0">
                <a:solidFill>
                  <a:srgbClr val="212121"/>
                </a:solidFill>
                <a:effectLst/>
                <a:latin typeface="Arial" panose="020B0604020202020204" pitchFamily="34" charset="0"/>
              </a:rPr>
              <a:t>QUOTES FOR EACH VISUAL</a:t>
            </a:r>
          </a:p>
          <a:p>
            <a:pPr marL="285750" marR="0" indent="-285750" algn="l">
              <a:spcBef>
                <a:spcPts val="0"/>
              </a:spcBef>
              <a:spcAft>
                <a:spcPts val="0"/>
              </a:spcAft>
              <a:buFont typeface="Arial" panose="020B0604020202020204" pitchFamily="34" charset="0"/>
              <a:buChar char="•"/>
            </a:pPr>
            <a:endParaRPr lang="en-GB" sz="1200" b="1" i="0" u="none" strike="noStrike" dirty="0">
              <a:solidFill>
                <a:srgbClr val="212121"/>
              </a:solidFill>
              <a:effectLst/>
              <a:latin typeface="Arial" panose="020B0604020202020204" pitchFamily="34" charset="0"/>
            </a:endParaRPr>
          </a:p>
          <a:p>
            <a:pPr marL="285750" marR="0" indent="-285750" algn="l">
              <a:spcBef>
                <a:spcPts val="0"/>
              </a:spcBef>
              <a:spcAft>
                <a:spcPts val="0"/>
              </a:spcAft>
              <a:buFont typeface="Arial" panose="020B0604020202020204" pitchFamily="34" charset="0"/>
              <a:buChar char="•"/>
            </a:pPr>
            <a:r>
              <a:rPr lang="en-GB" sz="1200" b="1" i="0" u="none" strike="noStrike" dirty="0">
                <a:solidFill>
                  <a:srgbClr val="212121"/>
                </a:solidFill>
                <a:effectLst/>
                <a:latin typeface="Arial" panose="020B0604020202020204" pitchFamily="34" charset="0"/>
              </a:rPr>
              <a:t>Visual 1: </a:t>
            </a:r>
            <a:r>
              <a:rPr lang="en-GB" sz="1200" b="0" i="0" u="none" strike="noStrike" dirty="0">
                <a:solidFill>
                  <a:srgbClr val="212121"/>
                </a:solidFill>
                <a:effectLst/>
                <a:latin typeface="Arial" panose="020B0604020202020204" pitchFamily="34" charset="0"/>
              </a:rPr>
              <a:t>At least 13 EU countries still authorise forced sterilisation This must end now! Read more about our Campaign to #</a:t>
            </a:r>
            <a:r>
              <a:rPr lang="en-GB" sz="1200" b="0" i="0" u="none" strike="noStrike" dirty="0" err="1">
                <a:solidFill>
                  <a:srgbClr val="212121"/>
                </a:solidFill>
                <a:effectLst/>
                <a:latin typeface="Arial" panose="020B0604020202020204" pitchFamily="34" charset="0"/>
              </a:rPr>
              <a:t>EndForcedSterilisation</a:t>
            </a:r>
            <a:endParaRPr lang="en-GB" sz="1200" b="0" i="0" u="none" strike="noStrike" dirty="0">
              <a:solidFill>
                <a:srgbClr val="212121"/>
              </a:solidFill>
              <a:effectLst/>
              <a:latin typeface="Calibri" panose="020F0502020204030204" pitchFamily="34" charset="0"/>
            </a:endParaRPr>
          </a:p>
          <a:p>
            <a:pPr marL="285750" marR="0" indent="-285750" algn="l">
              <a:spcBef>
                <a:spcPts val="0"/>
              </a:spcBef>
              <a:spcAft>
                <a:spcPts val="0"/>
              </a:spcAft>
              <a:buFont typeface="Arial" panose="020B0604020202020204" pitchFamily="34" charset="0"/>
              <a:buChar char="•"/>
            </a:pPr>
            <a:r>
              <a:rPr lang="en-GB" sz="1200" b="1" i="0" u="none" strike="noStrike" dirty="0">
                <a:solidFill>
                  <a:srgbClr val="212121"/>
                </a:solidFill>
                <a:effectLst/>
                <a:latin typeface="Arial" panose="020B0604020202020204" pitchFamily="34" charset="0"/>
              </a:rPr>
              <a:t>Visual 2: </a:t>
            </a:r>
            <a:r>
              <a:rPr lang="en-GB" sz="1200" b="0" i="0" u="none" strike="noStrike" dirty="0">
                <a:solidFill>
                  <a:srgbClr val="212121"/>
                </a:solidFill>
                <a:effectLst/>
                <a:latin typeface="Arial" panose="020B0604020202020204" pitchFamily="34" charset="0"/>
              </a:rPr>
              <a:t>The EU must #</a:t>
            </a:r>
            <a:r>
              <a:rPr lang="en-GB" sz="1200" b="0" i="0" u="none" strike="noStrike" dirty="0" err="1">
                <a:solidFill>
                  <a:srgbClr val="212121"/>
                </a:solidFill>
                <a:effectLst/>
                <a:latin typeface="Arial" panose="020B0604020202020204" pitchFamily="34" charset="0"/>
              </a:rPr>
              <a:t>EndForcedSterilisation</a:t>
            </a:r>
            <a:r>
              <a:rPr lang="en-GB" sz="1200" b="0" i="0" u="none" strike="noStrike" dirty="0">
                <a:solidFill>
                  <a:srgbClr val="212121"/>
                </a:solidFill>
                <a:effectLst/>
                <a:latin typeface="Arial" panose="020B0604020202020204" pitchFamily="34" charset="0"/>
              </a:rPr>
              <a:t>! Sign our petition calling on the ban of this practice</a:t>
            </a:r>
            <a:endParaRPr lang="en-GB" sz="1200" b="0" i="0" u="none" strike="noStrike" dirty="0">
              <a:solidFill>
                <a:srgbClr val="212121"/>
              </a:solidFill>
              <a:effectLst/>
              <a:latin typeface="Calibri" panose="020F0502020204030204" pitchFamily="34" charset="0"/>
            </a:endParaRPr>
          </a:p>
          <a:p>
            <a:pPr marL="285750" marR="0" indent="-285750" algn="l">
              <a:spcBef>
                <a:spcPts val="0"/>
              </a:spcBef>
              <a:spcAft>
                <a:spcPts val="0"/>
              </a:spcAft>
              <a:buFont typeface="Arial" panose="020B0604020202020204" pitchFamily="34" charset="0"/>
              <a:buChar char="•"/>
            </a:pPr>
            <a:r>
              <a:rPr lang="en-GB" sz="1200" b="1" i="0" u="none" strike="noStrike" dirty="0">
                <a:solidFill>
                  <a:srgbClr val="212121"/>
                </a:solidFill>
                <a:effectLst/>
                <a:latin typeface="Arial" panose="020B0604020202020204" pitchFamily="34" charset="0"/>
              </a:rPr>
              <a:t>Visual 3: </a:t>
            </a:r>
            <a:r>
              <a:rPr lang="en-GB" sz="1200" b="0" i="0" u="none" strike="noStrike" dirty="0">
                <a:solidFill>
                  <a:srgbClr val="212121"/>
                </a:solidFill>
                <a:effectLst/>
                <a:latin typeface="Arial" panose="020B0604020202020204" pitchFamily="34" charset="0"/>
              </a:rPr>
              <a:t>Women’s voices will no longer be silenced... Acts of violence against women and girls with disabilities must be included in the EU Directive on Violence against Women. Read more about our recommendations on EU policies to combat violence against women and girls with disabilities. </a:t>
            </a:r>
          </a:p>
          <a:p>
            <a:pPr marL="285750" marR="0" indent="-285750" algn="l">
              <a:spcBef>
                <a:spcPts val="0"/>
              </a:spcBef>
              <a:spcAft>
                <a:spcPts val="0"/>
              </a:spcAft>
              <a:buFont typeface="Arial" panose="020B0604020202020204" pitchFamily="34" charset="0"/>
              <a:buChar char="•"/>
            </a:pPr>
            <a:r>
              <a:rPr lang="en-GB" sz="1200" b="1" i="0" u="none" strike="noStrike" dirty="0">
                <a:solidFill>
                  <a:srgbClr val="212121"/>
                </a:solidFill>
                <a:effectLst/>
                <a:latin typeface="Arial" panose="020B0604020202020204" pitchFamily="34" charset="0"/>
              </a:rPr>
              <a:t>Visual 4: </a:t>
            </a:r>
            <a:r>
              <a:rPr lang="en-GB" sz="1200" b="0" i="0" u="none" strike="noStrike" dirty="0">
                <a:solidFill>
                  <a:srgbClr val="212121"/>
                </a:solidFill>
                <a:effectLst/>
                <a:latin typeface="Arial" panose="020B0604020202020204" pitchFamily="34" charset="0"/>
              </a:rPr>
              <a:t>Research and data collection on violence against women and girls with disabilities is necessary. We must change this. </a:t>
            </a:r>
            <a:endParaRPr lang="en-GB" sz="1200" b="0" i="0" u="none" strike="noStrike" dirty="0">
              <a:solidFill>
                <a:srgbClr val="212121"/>
              </a:solidFill>
              <a:effectLst/>
              <a:latin typeface="Calibri" panose="020F0502020204030204" pitchFamily="34" charset="0"/>
            </a:endParaRPr>
          </a:p>
          <a:p>
            <a:pPr marL="285750" marR="0" indent="-285750" algn="l">
              <a:spcBef>
                <a:spcPts val="0"/>
              </a:spcBef>
              <a:spcAft>
                <a:spcPts val="0"/>
              </a:spcAft>
              <a:buFont typeface="Arial" panose="020B0604020202020204" pitchFamily="34" charset="0"/>
              <a:buChar char="•"/>
            </a:pPr>
            <a:r>
              <a:rPr lang="en-GB" sz="1200" b="1" i="0" u="none" strike="noStrike" dirty="0">
                <a:solidFill>
                  <a:srgbClr val="212121"/>
                </a:solidFill>
                <a:effectLst/>
                <a:latin typeface="Arial" panose="020B0604020202020204" pitchFamily="34" charset="0"/>
              </a:rPr>
              <a:t>Visual 5: </a:t>
            </a:r>
            <a:r>
              <a:rPr lang="en-GB" sz="1200" b="0" i="0" u="none" strike="noStrike" dirty="0">
                <a:solidFill>
                  <a:srgbClr val="212121"/>
                </a:solidFill>
                <a:effectLst/>
                <a:latin typeface="Arial" panose="020B0604020202020204" pitchFamily="34" charset="0"/>
              </a:rPr>
              <a:t>What is forced sterilisation? A non-consensual medical procedure</a:t>
            </a:r>
            <a:r>
              <a:rPr lang="en-GB" sz="1200" dirty="0">
                <a:solidFill>
                  <a:srgbClr val="212121"/>
                </a:solidFill>
                <a:latin typeface="Arial" panose="020B0604020202020204" pitchFamily="34" charset="0"/>
              </a:rPr>
              <a:t>, leaves people unable to have children, condemned by international treaties. </a:t>
            </a:r>
          </a:p>
          <a:p>
            <a:pPr marL="285750" marR="0" indent="-285750" algn="l">
              <a:spcBef>
                <a:spcPts val="0"/>
              </a:spcBef>
              <a:spcAft>
                <a:spcPts val="0"/>
              </a:spcAft>
              <a:buFont typeface="Arial" panose="020B0604020202020204" pitchFamily="34" charset="0"/>
              <a:buChar char="•"/>
            </a:pPr>
            <a:r>
              <a:rPr lang="en-GB" sz="1200" b="1" i="0" u="none" strike="noStrike" dirty="0">
                <a:solidFill>
                  <a:srgbClr val="212121"/>
                </a:solidFill>
                <a:effectLst/>
                <a:latin typeface="Arial" panose="020B0604020202020204" pitchFamily="34" charset="0"/>
              </a:rPr>
              <a:t>Visual 7 + 8 + 9: </a:t>
            </a:r>
            <a:r>
              <a:rPr lang="en-GB" sz="1200" b="0" i="0" u="none" strike="noStrike" dirty="0">
                <a:solidFill>
                  <a:srgbClr val="212121"/>
                </a:solidFill>
                <a:effectLst/>
                <a:latin typeface="Arial" panose="020B0604020202020204" pitchFamily="34" charset="0"/>
              </a:rPr>
              <a:t>The EU Directive on Violence against Women must protect women in all their diversity. Women and girls with disabilities must be heard</a:t>
            </a:r>
            <a:endParaRPr lang="en-GB" sz="1200" b="0" i="0" u="none" strike="noStrike" dirty="0">
              <a:solidFill>
                <a:srgbClr val="212121"/>
              </a:solidFill>
              <a:effectLst/>
              <a:latin typeface="Calibri" panose="020F0502020204030204" pitchFamily="34" charset="0"/>
            </a:endParaRPr>
          </a:p>
          <a:p>
            <a:pPr marL="285750" marR="0" indent="-285750" algn="l">
              <a:spcBef>
                <a:spcPts val="0"/>
              </a:spcBef>
              <a:spcAft>
                <a:spcPts val="0"/>
              </a:spcAft>
              <a:buFont typeface="Arial" panose="020B0604020202020204" pitchFamily="34" charset="0"/>
              <a:buChar char="•"/>
            </a:pPr>
            <a:r>
              <a:rPr lang="en-GB" sz="1200" b="1" i="0" u="none" strike="noStrike" dirty="0">
                <a:solidFill>
                  <a:srgbClr val="212121"/>
                </a:solidFill>
                <a:effectLst/>
                <a:latin typeface="Arial" panose="020B0604020202020204" pitchFamily="34" charset="0"/>
              </a:rPr>
              <a:t>Visual 10: </a:t>
            </a:r>
            <a:r>
              <a:rPr lang="en-GB" sz="1200" b="0" i="0" u="none" strike="noStrike" dirty="0">
                <a:solidFill>
                  <a:srgbClr val="212121"/>
                </a:solidFill>
                <a:effectLst/>
                <a:latin typeface="Arial" panose="020B0604020202020204" pitchFamily="34" charset="0"/>
              </a:rPr>
              <a:t>Research and data collection on violence against women and girls with disabilities is necessary. Both the EU and all its countries must provide it.</a:t>
            </a:r>
            <a:endParaRPr lang="en-GB" sz="1200" b="0" i="0" u="none" strike="noStrike" dirty="0">
              <a:solidFill>
                <a:srgbClr val="212121"/>
              </a:solidFill>
              <a:effectLst/>
              <a:latin typeface="Calibri" panose="020F0502020204030204" pitchFamily="34" charset="0"/>
            </a:endParaRPr>
          </a:p>
          <a:p>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204292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algn="l"/>
            <a:r>
              <a:rPr lang="fr-BE" sz="1200" dirty="0">
                <a:solidFill>
                  <a:srgbClr val="FF0000"/>
                </a:solidFill>
              </a:rPr>
              <a:t>WHAT HAPPENS TO THE CAMPAIGN AFTER 8 MARCH?</a:t>
            </a:r>
            <a:endParaRPr lang="fr-BE" sz="1200" dirty="0">
              <a:solidFill>
                <a:schemeClr val="accent1"/>
              </a:solidFill>
            </a:endParaRPr>
          </a:p>
          <a:p>
            <a:pPr marL="285750" marR="0" indent="-285750" algn="l">
              <a:spcBef>
                <a:spcPts val="0"/>
              </a:spcBef>
              <a:spcAft>
                <a:spcPts val="0"/>
              </a:spcAft>
              <a:buFont typeface="Arial" panose="020B0604020202020204" pitchFamily="34" charset="0"/>
              <a:buChar char="•"/>
            </a:pPr>
            <a:endParaRPr lang="en-GB" sz="1200" b="1" i="0" u="none" strike="noStrike" dirty="0">
              <a:solidFill>
                <a:srgbClr val="212121"/>
              </a:solidFill>
              <a:effectLst/>
              <a:latin typeface="Arial" panose="020B0604020202020204" pitchFamily="34" charset="0"/>
            </a:endParaRPr>
          </a:p>
          <a:p>
            <a:pPr marR="0" algn="l">
              <a:spcBef>
                <a:spcPts val="0"/>
              </a:spcBef>
              <a:spcAft>
                <a:spcPts val="0"/>
              </a:spcAft>
            </a:pPr>
            <a:r>
              <a:rPr lang="en-GB" sz="1200" b="0" i="0" u="none" strike="noStrike" dirty="0">
                <a:solidFill>
                  <a:srgbClr val="212121"/>
                </a:solidFill>
                <a:effectLst/>
                <a:latin typeface="Calibri" panose="020F0502020204030204" pitchFamily="34" charset="0"/>
              </a:rPr>
              <a:t>We will start the continuity of the campaign with regular publications.</a:t>
            </a:r>
          </a:p>
          <a:p>
            <a:pPr marL="285750" marR="0" indent="-285750" algn="l">
              <a:spcBef>
                <a:spcPts val="0"/>
              </a:spcBef>
              <a:spcAft>
                <a:spcPts val="0"/>
              </a:spcAft>
              <a:buFont typeface="Arial" panose="020B0604020202020204" pitchFamily="34" charset="0"/>
              <a:buChar char="•"/>
            </a:pPr>
            <a:r>
              <a:rPr lang="en-GB" sz="1200" b="0" i="0" u="none" strike="noStrike" dirty="0">
                <a:solidFill>
                  <a:srgbClr val="212121"/>
                </a:solidFill>
                <a:effectLst/>
                <a:latin typeface="Calibri" panose="020F0502020204030204" pitchFamily="34" charset="0"/>
              </a:rPr>
              <a:t>Period: From 8</a:t>
            </a:r>
            <a:r>
              <a:rPr lang="en-GB" sz="1200" b="0" i="0" u="none" strike="noStrike" baseline="30000" dirty="0">
                <a:solidFill>
                  <a:srgbClr val="212121"/>
                </a:solidFill>
                <a:effectLst/>
                <a:latin typeface="Calibri" panose="020F0502020204030204" pitchFamily="34" charset="0"/>
              </a:rPr>
              <a:t>th</a:t>
            </a:r>
            <a:r>
              <a:rPr lang="en-GB" sz="1200" b="0" i="0" u="none" strike="noStrike" dirty="0">
                <a:solidFill>
                  <a:srgbClr val="212121"/>
                </a:solidFill>
                <a:effectLst/>
                <a:latin typeface="Calibri" panose="020F0502020204030204" pitchFamily="34" charset="0"/>
              </a:rPr>
              <a:t> of March to the 25</a:t>
            </a:r>
            <a:r>
              <a:rPr lang="en-GB" sz="1200" b="0" i="0" u="none" strike="noStrike" baseline="30000" dirty="0">
                <a:solidFill>
                  <a:srgbClr val="212121"/>
                </a:solidFill>
                <a:effectLst/>
                <a:latin typeface="Calibri" panose="020F0502020204030204" pitchFamily="34" charset="0"/>
              </a:rPr>
              <a:t>th</a:t>
            </a:r>
            <a:r>
              <a:rPr lang="en-GB" sz="1200" b="0" i="0" u="none" strike="noStrike" dirty="0">
                <a:solidFill>
                  <a:srgbClr val="212121"/>
                </a:solidFill>
                <a:effectLst/>
                <a:latin typeface="Calibri" panose="020F0502020204030204" pitchFamily="34" charset="0"/>
              </a:rPr>
              <a:t> of November</a:t>
            </a:r>
          </a:p>
          <a:p>
            <a:pPr marL="285750" marR="0" indent="-285750" algn="l">
              <a:spcBef>
                <a:spcPts val="0"/>
              </a:spcBef>
              <a:spcAft>
                <a:spcPts val="0"/>
              </a:spcAft>
              <a:buFont typeface="Arial" panose="020B0604020202020204" pitchFamily="34" charset="0"/>
              <a:buChar char="•"/>
            </a:pPr>
            <a:r>
              <a:rPr lang="en-GB" sz="1200" b="0" i="0" u="none" strike="noStrike" dirty="0">
                <a:solidFill>
                  <a:srgbClr val="212121"/>
                </a:solidFill>
                <a:effectLst/>
                <a:latin typeface="Calibri" panose="020F0502020204030204" pitchFamily="34" charset="0"/>
              </a:rPr>
              <a:t>Regularity: Two per month every second Thursday</a:t>
            </a:r>
          </a:p>
          <a:p>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50280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44311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80926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1: </a:t>
            </a:r>
            <a:r>
              <a:rPr lang="en-GB" sz="1200" b="0" i="0" u="none" strike="noStrike" dirty="0">
                <a:solidFill>
                  <a:srgbClr val="212121"/>
                </a:solidFill>
                <a:effectLst/>
                <a:latin typeface="Arial" panose="020B0604020202020204" pitchFamily="34" charset="0"/>
              </a:rPr>
              <a:t>At least 13 EU countries still authorise forced sterilisation This must end now! Read more about our Campaign to #</a:t>
            </a:r>
            <a:r>
              <a:rPr lang="en-GB" sz="1200" b="0" i="0" u="none" strike="noStrike" dirty="0" err="1">
                <a:solidFill>
                  <a:srgbClr val="212121"/>
                </a:solidFill>
                <a:effectLst/>
                <a:latin typeface="Arial" panose="020B0604020202020204" pitchFamily="34" charset="0"/>
              </a:rPr>
              <a:t>EndForcedSterilisation</a:t>
            </a:r>
            <a:endParaRPr lang="en-GB" sz="1200" b="0" i="0" u="none" strike="noStrike" dirty="0">
              <a:solidFill>
                <a:srgbClr val="212121"/>
              </a:solidFill>
              <a:effectLst/>
              <a:latin typeface="Calibri" panose="020F0502020204030204" pitchFamily="34" charset="0"/>
            </a:endParaRP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340717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25163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2: </a:t>
            </a:r>
            <a:r>
              <a:rPr lang="en-GB" sz="1200" b="0" i="0" u="none" strike="noStrike" dirty="0">
                <a:solidFill>
                  <a:srgbClr val="212121"/>
                </a:solidFill>
                <a:effectLst/>
                <a:latin typeface="Arial" panose="020B0604020202020204" pitchFamily="34" charset="0"/>
              </a:rPr>
              <a:t>The EU must #</a:t>
            </a:r>
            <a:r>
              <a:rPr lang="en-GB" sz="1200" b="0" i="0" u="none" strike="noStrike" dirty="0" err="1">
                <a:solidFill>
                  <a:srgbClr val="212121"/>
                </a:solidFill>
                <a:effectLst/>
                <a:latin typeface="Arial" panose="020B0604020202020204" pitchFamily="34" charset="0"/>
              </a:rPr>
              <a:t>EndForcedSterilisation</a:t>
            </a:r>
            <a:r>
              <a:rPr lang="en-GB" sz="1200" b="0" i="0" u="none" strike="noStrike" dirty="0">
                <a:solidFill>
                  <a:srgbClr val="212121"/>
                </a:solidFill>
                <a:effectLst/>
                <a:latin typeface="Arial" panose="020B0604020202020204" pitchFamily="34" charset="0"/>
              </a:rPr>
              <a:t>! Sign our petition calling on the ban of this practice</a:t>
            </a:r>
            <a:endParaRPr lang="en-GB" sz="1200" b="0" i="0" u="none" strike="noStrike" dirty="0">
              <a:solidFill>
                <a:srgbClr val="212121"/>
              </a:solidFill>
              <a:effectLst/>
              <a:latin typeface="Calibri" panose="020F0502020204030204" pitchFamily="34" charset="0"/>
            </a:endParaRP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256983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298391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3: </a:t>
            </a:r>
            <a:r>
              <a:rPr lang="en-GB" sz="1200" b="0" i="0" u="none" strike="noStrike" dirty="0">
                <a:solidFill>
                  <a:srgbClr val="212121"/>
                </a:solidFill>
                <a:effectLst/>
                <a:latin typeface="Arial" panose="020B0604020202020204" pitchFamily="34" charset="0"/>
              </a:rPr>
              <a:t>Women’s voices will no longer be silenced... Acts of violence against women and girls with disabilities must be included in the EU Directive on Violence against Women. Read more about our recommendations on EU policies to combat violence against women and girls with disabilities. </a:t>
            </a: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383114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357848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r>
              <a:rPr lang="fr-BE" sz="1200" b="1" dirty="0">
                <a:solidFill>
                  <a:srgbClr val="FF0000"/>
                </a:solidFill>
              </a:rPr>
              <a:t>How to </a:t>
            </a:r>
            <a:r>
              <a:rPr lang="fr-BE" sz="1200" b="1" dirty="0" err="1">
                <a:solidFill>
                  <a:srgbClr val="FF0000"/>
                </a:solidFill>
              </a:rPr>
              <a:t>get</a:t>
            </a:r>
            <a:r>
              <a:rPr lang="fr-BE" sz="1200" b="1" dirty="0">
                <a:solidFill>
                  <a:srgbClr val="FF0000"/>
                </a:solidFill>
              </a:rPr>
              <a:t> </a:t>
            </a:r>
            <a:r>
              <a:rPr lang="fr-BE" sz="1200" b="1" dirty="0" err="1">
                <a:solidFill>
                  <a:srgbClr val="FF0000"/>
                </a:solidFill>
              </a:rPr>
              <a:t>involved</a:t>
            </a:r>
            <a:r>
              <a:rPr lang="fr-BE" sz="1200" b="1" dirty="0">
                <a:solidFill>
                  <a:srgbClr val="FF0000"/>
                </a:solidFill>
              </a:rPr>
              <a:t>?</a:t>
            </a:r>
            <a:br>
              <a:rPr lang="fr-BE" sz="1200" b="1" dirty="0">
                <a:solidFill>
                  <a:schemeClr val="accent1"/>
                </a:solidFill>
              </a:rPr>
            </a:br>
            <a:endParaRPr lang="fr-BE" sz="1200" b="1" dirty="0">
              <a:solidFill>
                <a:srgbClr val="FF0000"/>
              </a:solidFill>
            </a:endParaRPr>
          </a:p>
          <a:p>
            <a:pPr marL="457200" indent="-457200">
              <a:lnSpc>
                <a:spcPct val="150000"/>
              </a:lnSpc>
              <a:buFont typeface="+mj-lt"/>
              <a:buAutoNum type="arabicPeriod"/>
            </a:pPr>
            <a:r>
              <a:rPr lang="fr-BE" sz="1200" b="0" dirty="0">
                <a:solidFill>
                  <a:schemeClr val="tx1"/>
                </a:solidFill>
                <a:latin typeface="Arial" panose="020B0604020202020204" pitchFamily="34" charset="0"/>
                <a:cs typeface="Arial" panose="020B0604020202020204" pitchFamily="34" charset="0"/>
              </a:rPr>
              <a:t>Spread the </a:t>
            </a:r>
            <a:r>
              <a:rPr lang="fr-BE" sz="1200" b="0" dirty="0" err="1">
                <a:solidFill>
                  <a:schemeClr val="tx1"/>
                </a:solidFill>
                <a:latin typeface="Arial" panose="020B0604020202020204" pitchFamily="34" charset="0"/>
                <a:cs typeface="Arial" panose="020B0604020202020204" pitchFamily="34" charset="0"/>
              </a:rPr>
              <a:t>word</a:t>
            </a:r>
            <a:r>
              <a:rPr lang="fr-BE" sz="1200" b="0" dirty="0">
                <a:solidFill>
                  <a:schemeClr val="tx1"/>
                </a:solidFill>
                <a:latin typeface="Arial" panose="020B0604020202020204" pitchFamily="34" charset="0"/>
                <a:cs typeface="Arial" panose="020B0604020202020204" pitchFamily="34" charset="0"/>
              </a:rPr>
              <a:t>: </a:t>
            </a:r>
            <a:r>
              <a:rPr lang="fr-BE" sz="1200" b="0" dirty="0" err="1">
                <a:solidFill>
                  <a:schemeClr val="tx1"/>
                </a:solidFill>
                <a:latin typeface="Arial" panose="020B0604020202020204" pitchFamily="34" charset="0"/>
                <a:cs typeface="Arial" panose="020B0604020202020204" pitchFamily="34" charset="0"/>
              </a:rPr>
              <a:t>share</a:t>
            </a:r>
            <a:r>
              <a:rPr lang="fr-BE" sz="1200" b="0" dirty="0">
                <a:solidFill>
                  <a:schemeClr val="tx1"/>
                </a:solidFill>
                <a:latin typeface="Arial" panose="020B0604020202020204" pitchFamily="34" charset="0"/>
                <a:cs typeface="Arial" panose="020B0604020202020204" pitchFamily="34" charset="0"/>
              </a:rPr>
              <a:t> </a:t>
            </a:r>
            <a:r>
              <a:rPr lang="fr-BE" sz="1200" b="0" dirty="0" err="1">
                <a:solidFill>
                  <a:schemeClr val="tx1"/>
                </a:solidFill>
                <a:latin typeface="Arial" panose="020B0604020202020204" pitchFamily="34" charset="0"/>
                <a:cs typeface="Arial" panose="020B0604020202020204" pitchFamily="34" charset="0"/>
              </a:rPr>
              <a:t>our</a:t>
            </a:r>
            <a:r>
              <a:rPr lang="fr-BE" sz="1200" b="0" dirty="0">
                <a:solidFill>
                  <a:schemeClr val="tx1"/>
                </a:solidFill>
                <a:latin typeface="Arial" panose="020B0604020202020204" pitchFamily="34" charset="0"/>
                <a:cs typeface="Arial" panose="020B0604020202020204" pitchFamily="34" charset="0"/>
              </a:rPr>
              <a:t> </a:t>
            </a:r>
            <a:r>
              <a:rPr lang="fr-BE" sz="1200" b="0" dirty="0" err="1">
                <a:solidFill>
                  <a:schemeClr val="tx1"/>
                </a:solidFill>
                <a:latin typeface="Arial" panose="020B0604020202020204" pitchFamily="34" charset="0"/>
                <a:cs typeface="Arial" panose="020B0604020202020204" pitchFamily="34" charset="0"/>
              </a:rPr>
              <a:t>campaign</a:t>
            </a:r>
            <a:r>
              <a:rPr lang="fr-BE" sz="1200" b="0" dirty="0">
                <a:solidFill>
                  <a:schemeClr val="tx1"/>
                </a:solidFill>
                <a:latin typeface="Arial" panose="020B0604020202020204" pitchFamily="34" charset="0"/>
                <a:cs typeface="Arial" panose="020B0604020202020204" pitchFamily="34" charset="0"/>
              </a:rPr>
              <a:t> messages on </a:t>
            </a:r>
            <a:r>
              <a:rPr lang="fr-BE" sz="1200" b="0" dirty="0" err="1">
                <a:solidFill>
                  <a:schemeClr val="tx1"/>
                </a:solidFill>
                <a:latin typeface="Arial" panose="020B0604020202020204" pitchFamily="34" charset="0"/>
                <a:cs typeface="Arial" panose="020B0604020202020204" pitchFamily="34" charset="0"/>
              </a:rPr>
              <a:t>your</a:t>
            </a:r>
            <a:r>
              <a:rPr lang="fr-BE" sz="1200" b="0" dirty="0">
                <a:solidFill>
                  <a:schemeClr val="tx1"/>
                </a:solidFill>
                <a:latin typeface="Arial" panose="020B0604020202020204" pitchFamily="34" charset="0"/>
                <a:cs typeface="Arial" panose="020B0604020202020204" pitchFamily="34" charset="0"/>
              </a:rPr>
              <a:t> social media channels!</a:t>
            </a:r>
          </a:p>
          <a:p>
            <a:pPr marL="457200" indent="-457200">
              <a:lnSpc>
                <a:spcPct val="150000"/>
              </a:lnSpc>
              <a:buFont typeface="+mj-lt"/>
              <a:buAutoNum type="arabicPeriod"/>
            </a:pPr>
            <a:r>
              <a:rPr lang="fr-BE" sz="1200" b="0" dirty="0">
                <a:solidFill>
                  <a:schemeClr val="tx1"/>
                </a:solidFill>
                <a:latin typeface="Arial" panose="020B0604020202020204" pitchFamily="34" charset="0"/>
                <a:cs typeface="Arial" panose="020B0604020202020204" pitchFamily="34" charset="0"/>
              </a:rPr>
              <a:t>Translate! translate all content </a:t>
            </a:r>
            <a:r>
              <a:rPr lang="fr-BE" sz="1200" b="0" dirty="0" err="1">
                <a:solidFill>
                  <a:schemeClr val="tx1"/>
                </a:solidFill>
                <a:latin typeface="Arial" panose="020B0604020202020204" pitchFamily="34" charset="0"/>
                <a:cs typeface="Arial" panose="020B0604020202020204" pitchFamily="34" charset="0"/>
              </a:rPr>
              <a:t>into</a:t>
            </a:r>
            <a:r>
              <a:rPr lang="fr-BE" sz="1200" b="0" dirty="0">
                <a:solidFill>
                  <a:schemeClr val="tx1"/>
                </a:solidFill>
                <a:latin typeface="Arial" panose="020B0604020202020204" pitchFamily="34" charset="0"/>
                <a:cs typeface="Arial" panose="020B0604020202020204" pitchFamily="34" charset="0"/>
              </a:rPr>
              <a:t> </a:t>
            </a:r>
            <a:r>
              <a:rPr lang="fr-BE" sz="1200" b="0" dirty="0" err="1">
                <a:solidFill>
                  <a:schemeClr val="tx1"/>
                </a:solidFill>
                <a:latin typeface="Arial" panose="020B0604020202020204" pitchFamily="34" charset="0"/>
                <a:cs typeface="Arial" panose="020B0604020202020204" pitchFamily="34" charset="0"/>
              </a:rPr>
              <a:t>your</a:t>
            </a:r>
            <a:r>
              <a:rPr lang="fr-BE" sz="1200" b="0" dirty="0">
                <a:solidFill>
                  <a:schemeClr val="tx1"/>
                </a:solidFill>
                <a:latin typeface="Arial" panose="020B0604020202020204" pitchFamily="34" charset="0"/>
                <a:cs typeface="Arial" panose="020B0604020202020204" pitchFamily="34" charset="0"/>
              </a:rPr>
              <a:t> </a:t>
            </a:r>
            <a:r>
              <a:rPr lang="fr-BE" sz="1200" b="0" dirty="0" err="1">
                <a:solidFill>
                  <a:schemeClr val="tx1"/>
                </a:solidFill>
                <a:latin typeface="Arial" panose="020B0604020202020204" pitchFamily="34" charset="0"/>
                <a:cs typeface="Arial" panose="020B0604020202020204" pitchFamily="34" charset="0"/>
              </a:rPr>
              <a:t>language</a:t>
            </a:r>
            <a:r>
              <a:rPr lang="fr-BE" sz="1200" b="0" dirty="0">
                <a:solidFill>
                  <a:schemeClr val="tx1"/>
                </a:solidFill>
                <a:latin typeface="Arial" panose="020B0604020202020204" pitchFamily="34" charset="0"/>
                <a:cs typeface="Arial" panose="020B0604020202020204" pitchFamily="34" charset="0"/>
              </a:rPr>
              <a:t> to </a:t>
            </a:r>
            <a:r>
              <a:rPr lang="fr-BE" sz="1200" b="0" dirty="0" err="1">
                <a:solidFill>
                  <a:schemeClr val="tx1"/>
                </a:solidFill>
                <a:latin typeface="Arial" panose="020B0604020202020204" pitchFamily="34" charset="0"/>
                <a:cs typeface="Arial" panose="020B0604020202020204" pitchFamily="34" charset="0"/>
              </a:rPr>
              <a:t>better</a:t>
            </a:r>
            <a:r>
              <a:rPr lang="fr-BE" sz="1200" b="0" dirty="0">
                <a:solidFill>
                  <a:schemeClr val="tx1"/>
                </a:solidFill>
                <a:latin typeface="Arial" panose="020B0604020202020204" pitchFamily="34" charset="0"/>
                <a:cs typeface="Arial" panose="020B0604020202020204" pitchFamily="34" charset="0"/>
              </a:rPr>
              <a:t> </a:t>
            </a:r>
            <a:r>
              <a:rPr lang="fr-BE" sz="1200" b="0" dirty="0" err="1">
                <a:solidFill>
                  <a:schemeClr val="tx1"/>
                </a:solidFill>
                <a:latin typeface="Arial" panose="020B0604020202020204" pitchFamily="34" charset="0"/>
                <a:cs typeface="Arial" panose="020B0604020202020204" pitchFamily="34" charset="0"/>
              </a:rPr>
              <a:t>reach</a:t>
            </a:r>
            <a:r>
              <a:rPr lang="fr-BE" sz="1200" b="0" dirty="0">
                <a:solidFill>
                  <a:schemeClr val="tx1"/>
                </a:solidFill>
                <a:latin typeface="Arial" panose="020B0604020202020204" pitchFamily="34" charset="0"/>
                <a:cs typeface="Arial" panose="020B0604020202020204" pitchFamily="34" charset="0"/>
              </a:rPr>
              <a:t> </a:t>
            </a:r>
            <a:r>
              <a:rPr lang="fr-BE" sz="1200" b="0" dirty="0" err="1">
                <a:solidFill>
                  <a:schemeClr val="tx1"/>
                </a:solidFill>
                <a:latin typeface="Arial" panose="020B0604020202020204" pitchFamily="34" charset="0"/>
                <a:cs typeface="Arial" panose="020B0604020202020204" pitchFamily="34" charset="0"/>
              </a:rPr>
              <a:t>your</a:t>
            </a:r>
            <a:r>
              <a:rPr lang="fr-BE" sz="1200" b="0" dirty="0">
                <a:solidFill>
                  <a:schemeClr val="tx1"/>
                </a:solidFill>
                <a:latin typeface="Arial" panose="020B0604020202020204" pitchFamily="34" charset="0"/>
                <a:cs typeface="Arial" panose="020B0604020202020204" pitchFamily="34" charset="0"/>
              </a:rPr>
              <a:t> audience</a:t>
            </a:r>
            <a:endParaRPr lang="fr-BE" sz="12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fr-BE" sz="1200" b="0" dirty="0">
                <a:solidFill>
                  <a:schemeClr val="tx1"/>
                </a:solidFill>
                <a:latin typeface="Arial" panose="020B0604020202020204" pitchFamily="34" charset="0"/>
                <a:cs typeface="Arial" panose="020B0604020202020204" pitchFamily="34" charset="0"/>
              </a:rPr>
              <a:t>Start a conversation: comment and question!</a:t>
            </a:r>
          </a:p>
          <a:p>
            <a:pPr marL="0" indent="0">
              <a:lnSpc>
                <a:spcPct val="150000"/>
              </a:lnSpc>
              <a:buFont typeface="+mj-lt"/>
              <a:buNone/>
            </a:pPr>
            <a:endParaRPr lang="fr-BE" sz="1200" b="0" dirty="0">
              <a:solidFill>
                <a:schemeClr val="tx1"/>
              </a:solidFill>
              <a:latin typeface="Arial" panose="020B0604020202020204" pitchFamily="34" charset="0"/>
              <a:cs typeface="Arial" panose="020B0604020202020204" pitchFamily="34" charset="0"/>
            </a:endParaRPr>
          </a:p>
          <a:p>
            <a:pPr marL="0" indent="0">
              <a:lnSpc>
                <a:spcPct val="150000"/>
              </a:lnSpc>
              <a:buFont typeface="+mj-lt"/>
              <a:buNone/>
            </a:pPr>
            <a:r>
              <a:rPr lang="fr-BE" sz="1200" b="0" dirty="0">
                <a:solidFill>
                  <a:schemeClr val="tx1"/>
                </a:solidFill>
                <a:latin typeface="Arial" panose="020B0604020202020204" pitchFamily="34" charset="0"/>
                <a:cs typeface="Arial" panose="020B0604020202020204" pitchFamily="34" charset="0"/>
              </a:rPr>
              <a:t>More information: </a:t>
            </a:r>
            <a:r>
              <a:rPr lang="en-GB" dirty="0">
                <a:hlinkClick r:id="rId3"/>
              </a:rPr>
              <a:t>https://www.edf-feph.org/end-forced-sterilisation-in-the-eu/</a:t>
            </a:r>
            <a:endParaRPr lang="en-GB" sz="1200" dirty="0">
              <a:latin typeface="Arial" panose="020B0604020202020204" pitchFamily="34" charset="0"/>
              <a:cs typeface="Arial" panose="020B0604020202020204" pitchFamily="34" charset="0"/>
            </a:endParaRPr>
          </a:p>
          <a:p>
            <a:pPr algn="l"/>
            <a:endParaRPr lang="fr-BE" sz="1200" dirty="0">
              <a:solidFill>
                <a:srgbClr val="FF0000"/>
              </a:solidFill>
            </a:endParaRPr>
          </a:p>
          <a:p>
            <a:pPr algn="l"/>
            <a:r>
              <a:rPr lang="fr-BE" sz="1200" b="1" dirty="0" err="1">
                <a:solidFill>
                  <a:srgbClr val="FF0000"/>
                </a:solidFill>
              </a:rPr>
              <a:t>What</a:t>
            </a:r>
            <a:r>
              <a:rPr lang="fr-BE" sz="1200" b="1" dirty="0">
                <a:solidFill>
                  <a:srgbClr val="FF0000"/>
                </a:solidFill>
              </a:rPr>
              <a:t> </a:t>
            </a:r>
            <a:r>
              <a:rPr lang="fr-BE" sz="1200" b="1" dirty="0" err="1">
                <a:solidFill>
                  <a:srgbClr val="FF0000"/>
                </a:solidFill>
              </a:rPr>
              <a:t>does</a:t>
            </a:r>
            <a:r>
              <a:rPr lang="fr-BE" sz="1200" b="1" dirty="0">
                <a:solidFill>
                  <a:srgbClr val="FF0000"/>
                </a:solidFill>
              </a:rPr>
              <a:t> </a:t>
            </a:r>
            <a:r>
              <a:rPr lang="fr-BE" sz="1200" b="1" dirty="0" err="1">
                <a:solidFill>
                  <a:srgbClr val="FF0000"/>
                </a:solidFill>
              </a:rPr>
              <a:t>this</a:t>
            </a:r>
            <a:r>
              <a:rPr lang="fr-BE" sz="1200" b="1" dirty="0">
                <a:solidFill>
                  <a:srgbClr val="FF0000"/>
                </a:solidFill>
              </a:rPr>
              <a:t> campaign guide </a:t>
            </a:r>
            <a:r>
              <a:rPr lang="fr-BE" sz="1200" b="1" dirty="0" err="1">
                <a:solidFill>
                  <a:srgbClr val="FF0000"/>
                </a:solidFill>
              </a:rPr>
              <a:t>contain</a:t>
            </a:r>
            <a:r>
              <a:rPr lang="fr-BE" sz="1200" b="1" dirty="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457200" indent="-457200">
              <a:lnSpc>
                <a:spcPct val="150000"/>
              </a:lnSpc>
              <a:buFont typeface="+mj-lt"/>
              <a:buAutoNum type="arabicPeriod"/>
            </a:pPr>
            <a:r>
              <a:rPr lang="en-GB" sz="1200" dirty="0">
                <a:latin typeface="Arial" panose="020B0604020202020204" pitchFamily="34" charset="0"/>
                <a:cs typeface="Arial" panose="020B0604020202020204" pitchFamily="34" charset="0"/>
              </a:rPr>
              <a:t>Provisional timeline</a:t>
            </a:r>
          </a:p>
          <a:p>
            <a:pPr marL="457200" indent="-457200">
              <a:lnSpc>
                <a:spcPct val="150000"/>
              </a:lnSpc>
              <a:buFont typeface="+mj-lt"/>
              <a:buAutoNum type="arabicPeriod"/>
            </a:pPr>
            <a:r>
              <a:rPr lang="en-GB" sz="1200" dirty="0">
                <a:latin typeface="Arial" panose="020B0604020202020204" pitchFamily="34" charset="0"/>
                <a:cs typeface="Arial" panose="020B0604020202020204" pitchFamily="34" charset="0"/>
              </a:rPr>
              <a:t>Quotes</a:t>
            </a:r>
          </a:p>
          <a:p>
            <a:pPr marL="457200" indent="-457200">
              <a:lnSpc>
                <a:spcPct val="150000"/>
              </a:lnSpc>
              <a:buFont typeface="+mj-lt"/>
              <a:buAutoNum type="arabicPeriod"/>
            </a:pPr>
            <a:r>
              <a:rPr lang="en-GB" sz="1200" dirty="0">
                <a:latin typeface="Arial" panose="020B0604020202020204" pitchFamily="34" charset="0"/>
                <a:cs typeface="Arial" panose="020B0604020202020204" pitchFamily="34" charset="0"/>
              </a:rPr>
              <a:t>Visuals (Canva + editable images on this PPT)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endParaRPr lang="en-GB" baseline="0" dirty="0"/>
          </a:p>
          <a:p>
            <a:endParaRPr lang="en-GB" baseline="0" dirty="0"/>
          </a:p>
          <a:p>
            <a:endParaRPr lang="en-GB" baseline="0" dirty="0"/>
          </a:p>
          <a:p>
            <a:endParaRPr lang="en-GB" baseline="0" dirty="0"/>
          </a:p>
          <a:p>
            <a:r>
              <a:rPr lang="en-GB" baseline="0" dirty="0"/>
              <a:t>LINK TO EDF WEBSITE: https://</a:t>
            </a:r>
            <a:r>
              <a:rPr lang="en-GB" baseline="0" dirty="0" err="1"/>
              <a:t>www.edf-feph.org</a:t>
            </a:r>
            <a:r>
              <a:rPr lang="en-GB" baseline="0" dirty="0"/>
              <a:t>/end-forced-sterilisation-in-the-</a:t>
            </a:r>
            <a:r>
              <a:rPr lang="en-GB" baseline="0" dirty="0" err="1"/>
              <a:t>eu</a:t>
            </a:r>
            <a:r>
              <a:rPr lang="en-GB" baseline="0" dirty="0"/>
              <a:t>/</a:t>
            </a:r>
          </a:p>
        </p:txBody>
      </p:sp>
      <p:sp>
        <p:nvSpPr>
          <p:cNvPr id="4" name="Slide Number Placeholder 3"/>
          <p:cNvSpPr>
            <a:spLocks noGrp="1"/>
          </p:cNvSpPr>
          <p:nvPr>
            <p:ph type="sldNum" sz="quarter" idx="10"/>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308321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4: </a:t>
            </a:r>
            <a:r>
              <a:rPr lang="en-GB" sz="1200" b="0" i="0" u="none" strike="noStrike" dirty="0">
                <a:solidFill>
                  <a:srgbClr val="212121"/>
                </a:solidFill>
                <a:effectLst/>
                <a:latin typeface="Arial" panose="020B0604020202020204" pitchFamily="34" charset="0"/>
              </a:rPr>
              <a:t>Research and data collection on violence against women and girls with disabilities is necessary. We must change this. </a:t>
            </a:r>
            <a:endParaRPr lang="en-GB" sz="1200" b="0" i="0" u="none" strike="noStrike" dirty="0">
              <a:solidFill>
                <a:srgbClr val="212121"/>
              </a:solidFill>
              <a:effectLst/>
              <a:latin typeface="Calibri" panose="020F0502020204030204" pitchFamily="34" charset="0"/>
            </a:endParaRP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2334353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3497715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5: </a:t>
            </a:r>
            <a:r>
              <a:rPr lang="en-GB" sz="1200" b="0" i="0" u="none" strike="noStrike" dirty="0">
                <a:solidFill>
                  <a:srgbClr val="212121"/>
                </a:solidFill>
                <a:effectLst/>
                <a:latin typeface="Arial" panose="020B0604020202020204" pitchFamily="34" charset="0"/>
              </a:rPr>
              <a:t>What is forced sterilisation? A non-consensual medical procedure</a:t>
            </a:r>
            <a:r>
              <a:rPr lang="en-GB" sz="1200" dirty="0">
                <a:solidFill>
                  <a:srgbClr val="212121"/>
                </a:solidFill>
                <a:latin typeface="Arial" panose="020B0604020202020204" pitchFamily="34" charset="0"/>
              </a:rPr>
              <a:t>, leaves people unable to </a:t>
            </a:r>
            <a:r>
              <a:rPr lang="en-GB" sz="1200">
                <a:solidFill>
                  <a:srgbClr val="212121"/>
                </a:solidFill>
                <a:latin typeface="Arial" panose="020B0604020202020204" pitchFamily="34" charset="0"/>
              </a:rPr>
              <a:t>have children, </a:t>
            </a:r>
            <a:r>
              <a:rPr lang="en-GB" sz="1200" dirty="0">
                <a:solidFill>
                  <a:srgbClr val="212121"/>
                </a:solidFill>
                <a:latin typeface="Arial" panose="020B0604020202020204" pitchFamily="34" charset="0"/>
              </a:rPr>
              <a:t>condemned by international treaties. </a:t>
            </a: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415257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1902183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r>
              <a:rPr lang="en-GB" b="1" dirty="0"/>
              <a:t>Visual 6</a:t>
            </a:r>
          </a:p>
        </p:txBody>
      </p:sp>
      <p:sp>
        <p:nvSpPr>
          <p:cNvPr id="4" name="Marcador de número de diapositiva 3"/>
          <p:cNvSpPr>
            <a:spLocks noGrp="1"/>
          </p:cNvSpPr>
          <p:nvPr>
            <p:ph type="sldNum" sz="quarter" idx="5"/>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3640493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1374556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7 + 8 + 9: </a:t>
            </a:r>
            <a:r>
              <a:rPr lang="en-GB" sz="1200" b="0" i="0" u="none" strike="noStrike" dirty="0">
                <a:solidFill>
                  <a:srgbClr val="212121"/>
                </a:solidFill>
                <a:effectLst/>
                <a:latin typeface="Arial" panose="020B0604020202020204" pitchFamily="34" charset="0"/>
              </a:rPr>
              <a:t>The EU Directive on Violence against Women must protect women in all their diversity. Women and girls with disabilities must be heard</a:t>
            </a:r>
            <a:endParaRPr lang="en-GB" sz="1200" b="0" i="0" u="none" strike="noStrike" dirty="0">
              <a:solidFill>
                <a:srgbClr val="212121"/>
              </a:solidFill>
              <a:effectLst/>
              <a:latin typeface="Calibri" panose="020F0502020204030204" pitchFamily="34" charset="0"/>
            </a:endParaRP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2011486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2126506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7 + 8 + 9: </a:t>
            </a:r>
            <a:r>
              <a:rPr lang="en-GB" sz="1200" b="0" i="0" u="none" strike="noStrike" dirty="0">
                <a:solidFill>
                  <a:srgbClr val="212121"/>
                </a:solidFill>
                <a:effectLst/>
                <a:latin typeface="Arial" panose="020B0604020202020204" pitchFamily="34" charset="0"/>
              </a:rPr>
              <a:t>The EU Directive on Violence against Women must protect women in all their diversity. Women and girls with disabilities must be heard</a:t>
            </a:r>
            <a:endParaRPr lang="en-GB" sz="1200" b="0" i="0" u="none" strike="noStrike" dirty="0">
              <a:solidFill>
                <a:srgbClr val="212121"/>
              </a:solidFill>
              <a:effectLst/>
              <a:latin typeface="Calibri" panose="020F0502020204030204" pitchFamily="34" charset="0"/>
            </a:endParaRP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4054740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183452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Hashtags</a:t>
            </a: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EndVAW</a:t>
            </a:r>
            <a:endParaRPr lang="en-GB" sz="1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EndForcedSterilisation</a:t>
            </a:r>
            <a:endParaRPr lang="en-GB" sz="1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WomensDay</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chemeClr val="accent1"/>
                </a:solidFill>
              </a:rPr>
              <a:t>Links:</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Campaign webpage: https://bit.ly/PageEndForcedSterilisation</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Campaign petition on You Move page: </a:t>
            </a:r>
            <a:r>
              <a:rPr lang="en-GB" sz="1200" dirty="0">
                <a:latin typeface="Arial" panose="020B0604020202020204" pitchFamily="34" charset="0"/>
                <a:cs typeface="Arial" panose="020B0604020202020204" pitchFamily="34" charset="0"/>
                <a:hlinkClick r:id="rId3"/>
              </a:rPr>
              <a:t>https://bit.ly/EndForcedSterilisation</a:t>
            </a:r>
            <a:r>
              <a:rPr lang="en-GB" sz="12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Social media package: </a:t>
            </a:r>
            <a:r>
              <a:rPr lang="en-GB" sz="1200" dirty="0">
                <a:highlight>
                  <a:srgbClr val="FFFF00"/>
                </a:highlight>
                <a:latin typeface="Arial" panose="020B0604020202020204" pitchFamily="34" charset="0"/>
                <a:cs typeface="Arial" panose="020B0604020202020204" pitchFamily="34" charset="0"/>
              </a:rPr>
              <a:t>(link website to be added once the social media package is approved.)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2110474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7 + 8 + 9: </a:t>
            </a:r>
            <a:r>
              <a:rPr lang="en-GB" sz="1200" b="0" i="0" u="none" strike="noStrike" dirty="0">
                <a:solidFill>
                  <a:srgbClr val="212121"/>
                </a:solidFill>
                <a:effectLst/>
                <a:latin typeface="Arial" panose="020B0604020202020204" pitchFamily="34" charset="0"/>
              </a:rPr>
              <a:t>The EU Directive on Violence against Women must protect women in all their diversity. Women and girls with disabilities must be heard</a:t>
            </a:r>
            <a:endParaRPr lang="en-GB" sz="1200" b="0" i="0" u="none" strike="noStrike" dirty="0">
              <a:solidFill>
                <a:srgbClr val="212121"/>
              </a:solidFill>
              <a:effectLst/>
              <a:latin typeface="Calibri" panose="020F0502020204030204" pitchFamily="34" charset="0"/>
            </a:endParaRP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2508061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VISUAL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a:solidFill>
                  <a:schemeClr val="tx1"/>
                </a:solidFill>
                <a:latin typeface="Arial" panose="020B0604020202020204" pitchFamily="34" charset="0"/>
                <a:cs typeface="Arial" panose="020B0604020202020204" pitchFamily="34" charset="0"/>
              </a:rPr>
              <a:t>If </a:t>
            </a:r>
            <a:r>
              <a:rPr lang="fr-BE" sz="1200" b="0" dirty="0" err="1">
                <a:solidFill>
                  <a:schemeClr val="tx1"/>
                </a:solidFill>
                <a:latin typeface="Arial" panose="020B0604020202020204" pitchFamily="34" charset="0"/>
                <a:cs typeface="Arial" panose="020B0604020202020204" pitchFamily="34" charset="0"/>
              </a:rPr>
              <a:t>you</a:t>
            </a:r>
            <a:r>
              <a:rPr lang="fr-BE" sz="1200" b="0" dirty="0">
                <a:solidFill>
                  <a:schemeClr val="tx1"/>
                </a:solidFill>
                <a:latin typeface="Arial" panose="020B0604020202020204" pitchFamily="34" charset="0"/>
                <a:cs typeface="Arial" panose="020B0604020202020204" pitchFamily="34" charset="0"/>
              </a:rPr>
              <a:t> know how to use </a:t>
            </a:r>
            <a:r>
              <a:rPr lang="fr-BE" sz="1200" b="0" dirty="0">
                <a:solidFill>
                  <a:schemeClr val="tx1"/>
                </a:solidFill>
                <a:latin typeface="Arial" panose="020B0604020202020204" pitchFamily="34" charset="0"/>
                <a:cs typeface="Arial" panose="020B0604020202020204" pitchFamily="34" charset="0"/>
                <a:hlinkClick r:id="rId3"/>
              </a:rPr>
              <a:t>Canva and it is easier for you, we have the editing link at your disposal</a:t>
            </a:r>
            <a:r>
              <a:rPr lang="fr-BE" sz="1200" b="0" dirty="0">
                <a:solidFill>
                  <a:schemeClr val="tx1"/>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solidFill>
                <a:schemeClr val="accent1"/>
              </a:solidFill>
            </a:endParaRPr>
          </a:p>
          <a:p>
            <a:endParaRPr lang="en-GB" baseline="0" dirty="0"/>
          </a:p>
          <a:p>
            <a:endParaRPr lang="en-GB" baseline="0" dirty="0"/>
          </a:p>
          <a:p>
            <a:r>
              <a:rPr lang="en-GB" baseline="0" dirty="0"/>
              <a:t>LINK TO CANVA https://</a:t>
            </a:r>
            <a:r>
              <a:rPr lang="en-GB" baseline="0" dirty="0" err="1"/>
              <a:t>www.canva.com</a:t>
            </a:r>
            <a:r>
              <a:rPr lang="en-GB" baseline="0" dirty="0"/>
              <a:t>/design/DAFa0kQ29Zk/9WF2IHYKZXB8okN2gBFEnQ/</a:t>
            </a:r>
            <a:r>
              <a:rPr lang="en-GB" baseline="0" dirty="0" err="1"/>
              <a:t>edit?utm_content</a:t>
            </a:r>
            <a:r>
              <a:rPr lang="en-GB" baseline="0" dirty="0"/>
              <a:t>=DAFa0kQ29Zk&amp;utm_campaign=</a:t>
            </a:r>
            <a:r>
              <a:rPr lang="en-GB" baseline="0" dirty="0" err="1"/>
              <a:t>designshare&amp;utm_medium</a:t>
            </a:r>
            <a:r>
              <a:rPr lang="en-GB" baseline="0" dirty="0"/>
              <a:t>=link2&amp;utm_source=</a:t>
            </a:r>
            <a:r>
              <a:rPr lang="en-GB" baseline="0" dirty="0" err="1"/>
              <a:t>sharebutton</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1878632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3" y="1143000"/>
            <a:ext cx="64293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212121"/>
                </a:solidFill>
                <a:effectLst/>
                <a:latin typeface="Arial" panose="020B0604020202020204" pitchFamily="34" charset="0"/>
              </a:rPr>
              <a:t>Visual 10: </a:t>
            </a:r>
            <a:r>
              <a:rPr lang="en-GB" sz="1200" b="0" i="0" u="none" strike="noStrike" dirty="0">
                <a:solidFill>
                  <a:srgbClr val="212121"/>
                </a:solidFill>
                <a:effectLst/>
                <a:latin typeface="Arial" panose="020B0604020202020204" pitchFamily="34" charset="0"/>
              </a:rPr>
              <a:t>Research and data collection on violence against women and girls with disabilities is necessary. Both the EU and all its countries must provide it.</a:t>
            </a:r>
            <a:endParaRPr lang="en-GB" sz="1200" b="0" i="0" u="none" strike="noStrike" dirty="0">
              <a:solidFill>
                <a:srgbClr val="212121"/>
              </a:solidFill>
              <a:effectLst/>
              <a:latin typeface="Calibri" panose="020F0502020204030204" pitchFamily="34" charset="0"/>
            </a:endParaRPr>
          </a:p>
          <a:p>
            <a:endParaRPr lang="en-GB" dirty="0"/>
          </a:p>
        </p:txBody>
      </p:sp>
      <p:sp>
        <p:nvSpPr>
          <p:cNvPr id="4" name="Marcador de número de diapositiva 3"/>
          <p:cNvSpPr>
            <a:spLocks noGrp="1"/>
          </p:cNvSpPr>
          <p:nvPr>
            <p:ph type="sldNum" sz="quarter" idx="5"/>
          </p:nvPr>
        </p:nvSpPr>
        <p:spPr/>
        <p:txBody>
          <a:bodyPr/>
          <a:lstStyle/>
          <a:p>
            <a:fld id="{6C3637DA-ECFF-4E30-8019-BCDA5E2DDEE1}" type="slidenum">
              <a:rPr lang="en-GB" smtClean="0"/>
              <a:t>32</a:t>
            </a:fld>
            <a:endParaRPr lang="en-GB"/>
          </a:p>
        </p:txBody>
      </p:sp>
    </p:spTree>
    <p:extLst>
      <p:ext uri="{BB962C8B-B14F-4D97-AF65-F5344CB8AC3E}">
        <p14:creationId xmlns:p14="http://schemas.microsoft.com/office/powerpoint/2010/main" val="49676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FF0000"/>
                </a:solidFill>
              </a:rPr>
              <a:t>ACCOUNTS TO TAG</a:t>
            </a:r>
            <a:endParaRPr lang="fr-BE" sz="1200" dirty="0">
              <a:solidFill>
                <a:schemeClr val="accent1"/>
              </a:solidFill>
            </a:endParaRPr>
          </a:p>
          <a:p>
            <a:r>
              <a:rPr lang="en-GB" baseline="0" dirty="0"/>
              <a:t>See the list on Twitter, </a:t>
            </a:r>
            <a:r>
              <a:rPr lang="en-GB" baseline="0" dirty="0" err="1"/>
              <a:t>Linkedin</a:t>
            </a:r>
            <a:r>
              <a:rPr lang="en-GB" baseline="0" dirty="0"/>
              <a:t> and Instagram</a:t>
            </a:r>
          </a:p>
          <a:p>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153420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r>
              <a:rPr lang="fr-BE" sz="1200" dirty="0">
                <a:solidFill>
                  <a:srgbClr val="FF0000"/>
                </a:solidFill>
              </a:rPr>
              <a:t>TIMELINE</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177581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r>
              <a:rPr lang="fr-BE" sz="1200" dirty="0">
                <a:solidFill>
                  <a:srgbClr val="FF0000"/>
                </a:solidFill>
              </a:rPr>
              <a:t>TIMELINE</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149464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143000"/>
            <a:ext cx="6429375" cy="3086100"/>
          </a:xfrm>
        </p:spPr>
      </p:sp>
      <p:sp>
        <p:nvSpPr>
          <p:cNvPr id="3" name="Notes Placeholder 2"/>
          <p:cNvSpPr>
            <a:spLocks noGrp="1"/>
          </p:cNvSpPr>
          <p:nvPr>
            <p:ph type="body" idx="1"/>
          </p:nvPr>
        </p:nvSpPr>
        <p:spPr/>
        <p:txBody>
          <a:bodyPr/>
          <a:lstStyle/>
          <a:p>
            <a:r>
              <a:rPr lang="fr-BE" sz="1200" dirty="0">
                <a:solidFill>
                  <a:srgbClr val="FF0000"/>
                </a:solidFill>
              </a:rPr>
              <a:t>Photo of the </a:t>
            </a:r>
            <a:r>
              <a:rPr lang="fr-BE" sz="1200" dirty="0" err="1">
                <a:solidFill>
                  <a:srgbClr val="FF0000"/>
                </a:solidFill>
              </a:rPr>
              <a:t>Women’s</a:t>
            </a:r>
            <a:r>
              <a:rPr lang="fr-BE" sz="1200" dirty="0">
                <a:solidFill>
                  <a:srgbClr val="FF0000"/>
                </a:solidFill>
              </a:rPr>
              <a:t> </a:t>
            </a:r>
            <a:r>
              <a:rPr lang="fr-BE" sz="1200" dirty="0" err="1">
                <a:solidFill>
                  <a:srgbClr val="FF0000"/>
                </a:solidFill>
              </a:rPr>
              <a:t>Committee</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101865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a:solidFill>
                  <a:srgbClr val="FF0000"/>
                </a:solidFill>
              </a:rPr>
              <a:t>TIMELINE</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149464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a:solidFill>
                  <a:srgbClr val="FF0000"/>
                </a:solidFill>
              </a:rPr>
              <a:t>TIMELINE</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196327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97187"/>
            <a:ext cx="11430000" cy="2546773"/>
          </a:xfrm>
        </p:spPr>
        <p:txBody>
          <a:bodyPr anchor="b"/>
          <a:lstStyle>
            <a:lvl1pPr algn="ctr">
              <a:defRPr sz="6400"/>
            </a:lvl1pPr>
          </a:lstStyle>
          <a:p>
            <a:r>
              <a:rPr lang="fr-FR"/>
              <a:t>Modifiez le style du titre</a:t>
            </a:r>
            <a:endParaRPr lang="en-US" dirty="0"/>
          </a:p>
        </p:txBody>
      </p:sp>
      <p:sp>
        <p:nvSpPr>
          <p:cNvPr id="3" name="Subtitle 2"/>
          <p:cNvSpPr>
            <a:spLocks noGrp="1"/>
          </p:cNvSpPr>
          <p:nvPr>
            <p:ph type="subTitle" idx="1"/>
          </p:nvPr>
        </p:nvSpPr>
        <p:spPr>
          <a:xfrm>
            <a:off x="1905000" y="3842174"/>
            <a:ext cx="114300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B872FB7-52F7-47EC-87D7-765A0F918F4F}" type="datetimeFigureOut">
              <a:rPr lang="fr-BE" smtClean="0"/>
              <a:t>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9926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872FB7-52F7-47EC-87D7-765A0F918F4F}" type="datetimeFigureOut">
              <a:rPr lang="fr-BE" smtClean="0"/>
              <a:t>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7724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06125" y="389467"/>
            <a:ext cx="3286125" cy="619929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47750" y="389467"/>
            <a:ext cx="9667875" cy="619929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872FB7-52F7-47EC-87D7-765A0F918F4F}" type="datetimeFigureOut">
              <a:rPr lang="fr-BE" smtClean="0"/>
              <a:t>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375365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872FB7-52F7-47EC-87D7-765A0F918F4F}" type="datetimeFigureOut">
              <a:rPr lang="fr-BE" smtClean="0"/>
              <a:t>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00638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39813" y="1823721"/>
            <a:ext cx="13144500" cy="3042919"/>
          </a:xfrm>
        </p:spPr>
        <p:txBody>
          <a:bodyPr anchor="b"/>
          <a:lstStyle>
            <a:lvl1pPr>
              <a:defRPr sz="6400"/>
            </a:lvl1pPr>
          </a:lstStyle>
          <a:p>
            <a:r>
              <a:rPr lang="fr-FR"/>
              <a:t>Modifiez le style du titre</a:t>
            </a:r>
            <a:endParaRPr lang="en-US" dirty="0"/>
          </a:p>
        </p:txBody>
      </p:sp>
      <p:sp>
        <p:nvSpPr>
          <p:cNvPr id="3" name="Text Placeholder 2"/>
          <p:cNvSpPr>
            <a:spLocks noGrp="1"/>
          </p:cNvSpPr>
          <p:nvPr>
            <p:ph type="body" idx="1"/>
          </p:nvPr>
        </p:nvSpPr>
        <p:spPr>
          <a:xfrm>
            <a:off x="1039813" y="4895428"/>
            <a:ext cx="13144500" cy="16001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872FB7-52F7-47EC-87D7-765A0F918F4F}" type="datetimeFigureOut">
              <a:rPr lang="fr-BE" smtClean="0"/>
              <a:t>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382418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47750" y="1947333"/>
            <a:ext cx="6477000" cy="464142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715250" y="1947333"/>
            <a:ext cx="6477000" cy="464142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B872FB7-52F7-47EC-87D7-765A0F918F4F}" type="datetimeFigureOut">
              <a:rPr lang="fr-BE" smtClean="0"/>
              <a:t>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61340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49735" y="389467"/>
            <a:ext cx="13144500" cy="1413934"/>
          </a:xfrm>
        </p:spPr>
        <p:txBody>
          <a:bodyPr/>
          <a:lstStyle/>
          <a:p>
            <a:r>
              <a:rPr lang="fr-FR"/>
              <a:t>Modifiez le style du titre</a:t>
            </a:r>
            <a:endParaRPr lang="en-US" dirty="0"/>
          </a:p>
        </p:txBody>
      </p:sp>
      <p:sp>
        <p:nvSpPr>
          <p:cNvPr id="3" name="Text Placeholder 2"/>
          <p:cNvSpPr>
            <a:spLocks noGrp="1"/>
          </p:cNvSpPr>
          <p:nvPr>
            <p:ph type="body" idx="1"/>
          </p:nvPr>
        </p:nvSpPr>
        <p:spPr>
          <a:xfrm>
            <a:off x="1049736" y="1793241"/>
            <a:ext cx="644723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Cliquez pour modifier les styles du texte du masque</a:t>
            </a:r>
          </a:p>
        </p:txBody>
      </p:sp>
      <p:sp>
        <p:nvSpPr>
          <p:cNvPr id="4" name="Content Placeholder 3"/>
          <p:cNvSpPr>
            <a:spLocks noGrp="1"/>
          </p:cNvSpPr>
          <p:nvPr>
            <p:ph sz="half" idx="2"/>
          </p:nvPr>
        </p:nvSpPr>
        <p:spPr>
          <a:xfrm>
            <a:off x="1049736" y="2672080"/>
            <a:ext cx="6447234" cy="393022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715250" y="1793241"/>
            <a:ext cx="6478985"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Cliquez pour modifier les styles du texte du masque</a:t>
            </a:r>
          </a:p>
        </p:txBody>
      </p:sp>
      <p:sp>
        <p:nvSpPr>
          <p:cNvPr id="6" name="Content Placeholder 5"/>
          <p:cNvSpPr>
            <a:spLocks noGrp="1"/>
          </p:cNvSpPr>
          <p:nvPr>
            <p:ph sz="quarter" idx="4"/>
          </p:nvPr>
        </p:nvSpPr>
        <p:spPr>
          <a:xfrm>
            <a:off x="7715250" y="2672080"/>
            <a:ext cx="6478985" cy="393022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872FB7-52F7-47EC-87D7-765A0F918F4F}" type="datetimeFigureOut">
              <a:rPr lang="fr-BE" smtClean="0"/>
              <a:t>7/03/23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64862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B872FB7-52F7-47EC-87D7-765A0F918F4F}" type="datetimeFigureOut">
              <a:rPr lang="fr-BE" smtClean="0"/>
              <a:t>7/03/23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118343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7/03/23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121635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9736" y="487680"/>
            <a:ext cx="4915296" cy="1706880"/>
          </a:xfrm>
        </p:spPr>
        <p:txBody>
          <a:bodyPr anchor="b"/>
          <a:lstStyle>
            <a:lvl1pPr>
              <a:defRPr sz="3413"/>
            </a:lvl1pPr>
          </a:lstStyle>
          <a:p>
            <a:r>
              <a:rPr lang="fr-FR"/>
              <a:t>Modifiez le style du titre</a:t>
            </a:r>
            <a:endParaRPr lang="en-US" dirty="0"/>
          </a:p>
        </p:txBody>
      </p:sp>
      <p:sp>
        <p:nvSpPr>
          <p:cNvPr id="3" name="Content Placeholder 2"/>
          <p:cNvSpPr>
            <a:spLocks noGrp="1"/>
          </p:cNvSpPr>
          <p:nvPr>
            <p:ph idx="1"/>
          </p:nvPr>
        </p:nvSpPr>
        <p:spPr>
          <a:xfrm>
            <a:off x="6478985" y="1053254"/>
            <a:ext cx="7715250"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49736" y="2194560"/>
            <a:ext cx="49152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872FB7-52F7-47EC-87D7-765A0F918F4F}" type="datetimeFigureOut">
              <a:rPr lang="fr-BE" smtClean="0"/>
              <a:t>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425581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9736" y="487680"/>
            <a:ext cx="4915296" cy="1706880"/>
          </a:xfrm>
        </p:spPr>
        <p:txBody>
          <a:bodyPr anchor="b"/>
          <a:lstStyle>
            <a:lvl1pPr>
              <a:defRPr sz="3413"/>
            </a:lvl1pPr>
          </a:lstStyle>
          <a:p>
            <a:r>
              <a:rPr lang="fr-FR"/>
              <a:t>Modifiez le style du titre</a:t>
            </a:r>
            <a:endParaRPr lang="en-US" dirty="0"/>
          </a:p>
        </p:txBody>
      </p:sp>
      <p:sp>
        <p:nvSpPr>
          <p:cNvPr id="3" name="Picture Placeholder 2"/>
          <p:cNvSpPr>
            <a:spLocks noGrp="1" noChangeAspect="1"/>
          </p:cNvSpPr>
          <p:nvPr>
            <p:ph type="pic" idx="1"/>
          </p:nvPr>
        </p:nvSpPr>
        <p:spPr>
          <a:xfrm>
            <a:off x="6478985" y="1053254"/>
            <a:ext cx="7715250"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fr-FR"/>
              <a:t>Cliquez sur l'icône pour ajouter une image</a:t>
            </a:r>
            <a:endParaRPr lang="en-US" dirty="0"/>
          </a:p>
        </p:txBody>
      </p:sp>
      <p:sp>
        <p:nvSpPr>
          <p:cNvPr id="4" name="Text Placeholder 3"/>
          <p:cNvSpPr>
            <a:spLocks noGrp="1"/>
          </p:cNvSpPr>
          <p:nvPr>
            <p:ph type="body" sz="half" idx="2"/>
          </p:nvPr>
        </p:nvSpPr>
        <p:spPr>
          <a:xfrm>
            <a:off x="1049736" y="2194560"/>
            <a:ext cx="49152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872FB7-52F7-47EC-87D7-765A0F918F4F}" type="datetimeFigureOut">
              <a:rPr lang="fr-BE" smtClean="0"/>
              <a:t>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89390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750" y="389467"/>
            <a:ext cx="13144500" cy="141393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47750" y="1947333"/>
            <a:ext cx="13144500" cy="464142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47750" y="6780107"/>
            <a:ext cx="342900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5B872FB7-52F7-47EC-87D7-765A0F918F4F}" type="datetimeFigureOut">
              <a:rPr lang="fr-BE" smtClean="0"/>
              <a:t>7/03/23</a:t>
            </a:fld>
            <a:endParaRPr lang="fr-BE"/>
          </a:p>
        </p:txBody>
      </p:sp>
      <p:sp>
        <p:nvSpPr>
          <p:cNvPr id="5" name="Footer Placeholder 4"/>
          <p:cNvSpPr>
            <a:spLocks noGrp="1"/>
          </p:cNvSpPr>
          <p:nvPr>
            <p:ph type="ftr" sz="quarter" idx="3"/>
          </p:nvPr>
        </p:nvSpPr>
        <p:spPr>
          <a:xfrm>
            <a:off x="5048250" y="6780107"/>
            <a:ext cx="514350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10763250" y="6780107"/>
            <a:ext cx="342900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0CC06037-44A0-42BA-8800-9704F8DAAE06}" type="slidenum">
              <a:rPr lang="fr-BE" smtClean="0"/>
              <a:t>‹Nº›</a:t>
            </a:fld>
            <a:endParaRPr lang="fr-BE"/>
          </a:p>
        </p:txBody>
      </p:sp>
    </p:spTree>
    <p:extLst>
      <p:ext uri="{BB962C8B-B14F-4D97-AF65-F5344CB8AC3E}">
        <p14:creationId xmlns:p14="http://schemas.microsoft.com/office/powerpoint/2010/main" val="695580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canva.com/design/DAFa0kQ29Zk/9WF2IHYKZXB8okN2gBFEnQ/edit?utm_content=DAFa0kQ29Zk&amp;utm_campaign=designshare&amp;utm_medium=link2&amp;utm_source=sharebutt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edf-feph.org/end-forced-sterilisation-in-the-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bit.ly/EndForcedSterilisat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instagram.com/rep_perm_espana/" TargetMode="External"/><Relationship Id="rId3" Type="http://schemas.openxmlformats.org/officeDocument/2006/relationships/image" Target="../media/image1.png"/><Relationship Id="rId7" Type="http://schemas.openxmlformats.org/officeDocument/2006/relationships/hyperlink" Target="https://twitter.com/EU_Commissio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linkedin.com/in/evin-incir-b46005240?lipi=urn%3Ali%3Apage%3Ad_flagship3_profile_view_base_contact_details%3B1vMTH0tIQcGqNmNKeMKTcw%3D%3D" TargetMode="External"/><Relationship Id="rId5" Type="http://schemas.openxmlformats.org/officeDocument/2006/relationships/hyperlink" Target="https://www.linkedin.com/in/frances-fitzgerald/" TargetMode="External"/><Relationship Id="rId4" Type="http://schemas.openxmlformats.org/officeDocument/2006/relationships/hyperlink" Target="https://www.linkedin.com/company/sweden2023eu/" TargetMode="External"/><Relationship Id="rId9" Type="http://schemas.openxmlformats.org/officeDocument/2006/relationships/hyperlink" Target="https://www.instagram.com/sweden2023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762531"/>
            <a:ext cx="9753600" cy="1612620"/>
          </a:xfrm>
        </p:spPr>
        <p:txBody>
          <a:bodyPr>
            <a:normAutofit fontScale="90000"/>
          </a:bodyPr>
          <a:lstStyle/>
          <a:p>
            <a:r>
              <a:rPr lang="fr-BE" sz="4693" dirty="0">
                <a:latin typeface="Verdana" panose="020B0604030504040204" pitchFamily="34" charset="0"/>
                <a:ea typeface="Verdana" panose="020B0604030504040204" pitchFamily="34" charset="0"/>
                <a:cs typeface="Verdana" panose="020B0604030504040204" pitchFamily="34" charset="0"/>
              </a:rPr>
              <a:t>Social media campaign</a:t>
            </a:r>
            <a:br>
              <a:rPr lang="fr-BE" sz="4693" dirty="0">
                <a:latin typeface="Verdana" panose="020B0604030504040204" pitchFamily="34" charset="0"/>
                <a:ea typeface="Verdana" panose="020B0604030504040204" pitchFamily="34" charset="0"/>
                <a:cs typeface="Verdana" panose="020B0604030504040204" pitchFamily="34" charset="0"/>
              </a:rPr>
            </a:br>
            <a:r>
              <a:rPr lang="fr-BE" sz="4693" b="1" dirty="0">
                <a:solidFill>
                  <a:srgbClr val="FF0000"/>
                </a:solidFill>
                <a:latin typeface="Verdana" panose="020B0604030504040204" pitchFamily="34" charset="0"/>
                <a:ea typeface="Verdana" panose="020B0604030504040204" pitchFamily="34" charset="0"/>
                <a:cs typeface="Verdana" panose="020B0604030504040204" pitchFamily="34" charset="0"/>
              </a:rPr>
              <a:t>End </a:t>
            </a:r>
            <a:r>
              <a:rPr lang="fr-BE" sz="4693" b="1" dirty="0" err="1">
                <a:solidFill>
                  <a:srgbClr val="FF0000"/>
                </a:solidFill>
                <a:latin typeface="Verdana" panose="020B0604030504040204" pitchFamily="34" charset="0"/>
                <a:ea typeface="Verdana" panose="020B0604030504040204" pitchFamily="34" charset="0"/>
                <a:cs typeface="Verdana" panose="020B0604030504040204" pitchFamily="34" charset="0"/>
              </a:rPr>
              <a:t>forced</a:t>
            </a:r>
            <a:r>
              <a:rPr lang="fr-BE" sz="4693"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BE" sz="4693" b="1" dirty="0" err="1">
                <a:solidFill>
                  <a:srgbClr val="FF0000"/>
                </a:solidFill>
                <a:latin typeface="Verdana" panose="020B0604030504040204" pitchFamily="34" charset="0"/>
                <a:ea typeface="Verdana" panose="020B0604030504040204" pitchFamily="34" charset="0"/>
                <a:cs typeface="Verdana" panose="020B0604030504040204" pitchFamily="34" charset="0"/>
              </a:rPr>
              <a:t>sterilisation</a:t>
            </a:r>
            <a:br>
              <a:rPr lang="fr-BE" sz="4693"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fr-BE" sz="3307"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8 March 2023</a:t>
            </a:r>
            <a:endParaRPr lang="fr-BE" sz="4693"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140" y="1055349"/>
            <a:ext cx="1980305" cy="2191225"/>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2518" y="210447"/>
            <a:ext cx="1198044" cy="1325646"/>
          </a:xfrm>
          <a:prstGeom prst="rect">
            <a:avLst/>
          </a:prstGeom>
        </p:spPr>
      </p:pic>
      <p:sp>
        <p:nvSpPr>
          <p:cNvPr id="4" name="Title 1">
            <a:extLst>
              <a:ext uri="{FF2B5EF4-FFF2-40B4-BE49-F238E27FC236}">
                <a16:creationId xmlns:a16="http://schemas.microsoft.com/office/drawing/2014/main" id="{F1D1E3CE-6DC5-FC31-04C7-49329C0EDCF9}"/>
              </a:ext>
            </a:extLst>
          </p:cNvPr>
          <p:cNvSpPr txBox="1">
            <a:spLocks/>
          </p:cNvSpPr>
          <p:nvPr/>
        </p:nvSpPr>
        <p:spPr>
          <a:xfrm>
            <a:off x="1098893" y="450949"/>
            <a:ext cx="9753600"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a:solidFill>
                  <a:srgbClr val="FF0000"/>
                </a:solidFill>
              </a:rPr>
              <a:t>Quotes for </a:t>
            </a:r>
            <a:r>
              <a:rPr lang="fr-BE" sz="2560" dirty="0" err="1">
                <a:solidFill>
                  <a:srgbClr val="FF0000"/>
                </a:solidFill>
              </a:rPr>
              <a:t>each</a:t>
            </a:r>
            <a:r>
              <a:rPr lang="fr-BE" sz="2560" dirty="0">
                <a:solidFill>
                  <a:srgbClr val="FF0000"/>
                </a:solidFill>
              </a:rPr>
              <a:t> </a:t>
            </a:r>
            <a:r>
              <a:rPr lang="fr-BE" sz="2560" dirty="0" err="1">
                <a:solidFill>
                  <a:srgbClr val="FF0000"/>
                </a:solidFill>
              </a:rPr>
              <a:t>visual</a:t>
            </a:r>
            <a:endParaRPr lang="fr-BE" sz="2560" dirty="0">
              <a:solidFill>
                <a:schemeClr val="accent1"/>
              </a:solidFill>
            </a:endParaRPr>
          </a:p>
        </p:txBody>
      </p:sp>
      <p:sp>
        <p:nvSpPr>
          <p:cNvPr id="8" name="CuadroTexto 7">
            <a:extLst>
              <a:ext uri="{FF2B5EF4-FFF2-40B4-BE49-F238E27FC236}">
                <a16:creationId xmlns:a16="http://schemas.microsoft.com/office/drawing/2014/main" id="{B12A74BC-4FE5-42E2-0810-C15064811F2F}"/>
              </a:ext>
            </a:extLst>
          </p:cNvPr>
          <p:cNvSpPr txBox="1"/>
          <p:nvPr/>
        </p:nvSpPr>
        <p:spPr>
          <a:xfrm>
            <a:off x="1098893" y="1520224"/>
            <a:ext cx="12151459" cy="5344027"/>
          </a:xfrm>
          <a:prstGeom prst="rect">
            <a:avLst/>
          </a:prstGeom>
          <a:noFill/>
        </p:spPr>
        <p:txBody>
          <a:bodyPr wrap="square">
            <a:spAutoFit/>
          </a:bodyPr>
          <a:lstStyle/>
          <a:p>
            <a:pPr marL="304810" indent="-304810">
              <a:buFont typeface="Arial" panose="020B0604020202020204" pitchFamily="34" charset="0"/>
              <a:buChar char="•"/>
            </a:pPr>
            <a:r>
              <a:rPr lang="en-GB" sz="2133" b="1" dirty="0">
                <a:solidFill>
                  <a:srgbClr val="212121"/>
                </a:solidFill>
                <a:latin typeface="Arial" panose="020B0604020202020204" pitchFamily="34" charset="0"/>
              </a:rPr>
              <a:t>Visual 1: </a:t>
            </a:r>
            <a:r>
              <a:rPr lang="en-GB" sz="2133" dirty="0">
                <a:solidFill>
                  <a:srgbClr val="212121"/>
                </a:solidFill>
                <a:latin typeface="Arial" panose="020B0604020202020204" pitchFamily="34" charset="0"/>
              </a:rPr>
              <a:t>At least 13 EU countries still authorise forced sterilisation This must end now! Read more about our Campaign to #</a:t>
            </a:r>
            <a:r>
              <a:rPr lang="en-GB" sz="2133" dirty="0" err="1">
                <a:solidFill>
                  <a:srgbClr val="212121"/>
                </a:solidFill>
                <a:latin typeface="Arial" panose="020B0604020202020204" pitchFamily="34" charset="0"/>
              </a:rPr>
              <a:t>EndForcedSterilisation</a:t>
            </a:r>
            <a:endParaRPr lang="en-GB" sz="2133" dirty="0">
              <a:solidFill>
                <a:srgbClr val="212121"/>
              </a:solidFill>
              <a:latin typeface="Calibri" panose="020F0502020204030204" pitchFamily="34" charset="0"/>
            </a:endParaRPr>
          </a:p>
          <a:p>
            <a:pPr marL="304810" indent="-304810">
              <a:buFont typeface="Arial" panose="020B0604020202020204" pitchFamily="34" charset="0"/>
              <a:buChar char="•"/>
            </a:pPr>
            <a:r>
              <a:rPr lang="en-GB" sz="2133" b="1" dirty="0">
                <a:solidFill>
                  <a:srgbClr val="212121"/>
                </a:solidFill>
                <a:latin typeface="Arial" panose="020B0604020202020204" pitchFamily="34" charset="0"/>
              </a:rPr>
              <a:t>Visual 2: </a:t>
            </a:r>
            <a:r>
              <a:rPr lang="en-GB" sz="2133" dirty="0">
                <a:solidFill>
                  <a:srgbClr val="212121"/>
                </a:solidFill>
                <a:latin typeface="Arial" panose="020B0604020202020204" pitchFamily="34" charset="0"/>
              </a:rPr>
              <a:t>The EU must #</a:t>
            </a:r>
            <a:r>
              <a:rPr lang="en-GB" sz="2133" dirty="0" err="1">
                <a:solidFill>
                  <a:srgbClr val="212121"/>
                </a:solidFill>
                <a:latin typeface="Arial" panose="020B0604020202020204" pitchFamily="34" charset="0"/>
              </a:rPr>
              <a:t>EndForcedSterilisation</a:t>
            </a:r>
            <a:r>
              <a:rPr lang="en-GB" sz="2133" dirty="0">
                <a:solidFill>
                  <a:srgbClr val="212121"/>
                </a:solidFill>
                <a:latin typeface="Arial" panose="020B0604020202020204" pitchFamily="34" charset="0"/>
              </a:rPr>
              <a:t>! Sign our petition calling on the ban of this practice</a:t>
            </a:r>
            <a:endParaRPr lang="en-GB" sz="2133" dirty="0">
              <a:solidFill>
                <a:srgbClr val="212121"/>
              </a:solidFill>
              <a:latin typeface="Calibri" panose="020F0502020204030204" pitchFamily="34" charset="0"/>
            </a:endParaRPr>
          </a:p>
          <a:p>
            <a:pPr marL="304810" indent="-304810">
              <a:buFont typeface="Arial" panose="020B0604020202020204" pitchFamily="34" charset="0"/>
              <a:buChar char="•"/>
            </a:pPr>
            <a:r>
              <a:rPr lang="en-GB" sz="2133" b="1" dirty="0">
                <a:solidFill>
                  <a:srgbClr val="212121"/>
                </a:solidFill>
                <a:latin typeface="Arial" panose="020B0604020202020204" pitchFamily="34" charset="0"/>
              </a:rPr>
              <a:t>Visual 3: </a:t>
            </a:r>
            <a:r>
              <a:rPr lang="en-GB" sz="2133" dirty="0">
                <a:solidFill>
                  <a:srgbClr val="212121"/>
                </a:solidFill>
                <a:latin typeface="Arial" panose="020B0604020202020204" pitchFamily="34" charset="0"/>
              </a:rPr>
              <a:t>Women’s voices will no longer be silenced... Acts of violence against women and girls with disabilities must be included in the EU Directive on Violence against Women. Read more about our recommendations on EU policies to combat violence against women and girls with disabilities. </a:t>
            </a:r>
          </a:p>
          <a:p>
            <a:pPr marL="304810" indent="-304810">
              <a:buFont typeface="Arial" panose="020B0604020202020204" pitchFamily="34" charset="0"/>
              <a:buChar char="•"/>
            </a:pPr>
            <a:r>
              <a:rPr lang="en-GB" sz="2133" b="1" dirty="0">
                <a:solidFill>
                  <a:srgbClr val="212121"/>
                </a:solidFill>
                <a:latin typeface="Arial" panose="020B0604020202020204" pitchFamily="34" charset="0"/>
              </a:rPr>
              <a:t>Visual 4: </a:t>
            </a:r>
            <a:r>
              <a:rPr lang="en-GB" sz="2133" dirty="0">
                <a:solidFill>
                  <a:srgbClr val="212121"/>
                </a:solidFill>
                <a:latin typeface="Arial" panose="020B0604020202020204" pitchFamily="34" charset="0"/>
              </a:rPr>
              <a:t>Research and data collection on violence against women and girls with disabilities is necessary. We must change this. </a:t>
            </a:r>
            <a:endParaRPr lang="en-GB" sz="2133" dirty="0">
              <a:solidFill>
                <a:srgbClr val="212121"/>
              </a:solidFill>
              <a:latin typeface="Calibri" panose="020F0502020204030204" pitchFamily="34" charset="0"/>
            </a:endParaRPr>
          </a:p>
          <a:p>
            <a:pPr marL="304810" indent="-304810">
              <a:buFont typeface="Arial" panose="020B0604020202020204" pitchFamily="34" charset="0"/>
              <a:buChar char="•"/>
            </a:pPr>
            <a:r>
              <a:rPr lang="en-GB" sz="2133" b="1" dirty="0">
                <a:solidFill>
                  <a:srgbClr val="212121"/>
                </a:solidFill>
                <a:latin typeface="Arial" panose="020B0604020202020204" pitchFamily="34" charset="0"/>
              </a:rPr>
              <a:t>Visual 5: </a:t>
            </a:r>
            <a:r>
              <a:rPr lang="en-GB" sz="2133" dirty="0">
                <a:solidFill>
                  <a:srgbClr val="212121"/>
                </a:solidFill>
                <a:latin typeface="Arial" panose="020B0604020202020204" pitchFamily="34" charset="0"/>
              </a:rPr>
              <a:t>What is forced sterilisation? A non-consensual medical procedure, leaves people unable to have children, condemned by international treaties. </a:t>
            </a:r>
          </a:p>
          <a:p>
            <a:pPr marL="304810" indent="-304810">
              <a:buFont typeface="Arial" panose="020B0604020202020204" pitchFamily="34" charset="0"/>
              <a:buChar char="•"/>
            </a:pPr>
            <a:r>
              <a:rPr lang="en-GB" sz="2133" b="1" dirty="0">
                <a:solidFill>
                  <a:srgbClr val="212121"/>
                </a:solidFill>
                <a:latin typeface="Arial" panose="020B0604020202020204" pitchFamily="34" charset="0"/>
              </a:rPr>
              <a:t>Visual 7 + 8 + 9: </a:t>
            </a:r>
            <a:r>
              <a:rPr lang="en-GB" sz="2133" dirty="0">
                <a:solidFill>
                  <a:srgbClr val="212121"/>
                </a:solidFill>
                <a:latin typeface="Arial" panose="020B0604020202020204" pitchFamily="34" charset="0"/>
              </a:rPr>
              <a:t>The EU Directive on Violence against Women must protect women in all their diversity. Women and girls with disabilities must be heard</a:t>
            </a:r>
            <a:endParaRPr lang="en-GB" sz="2133" dirty="0">
              <a:solidFill>
                <a:srgbClr val="212121"/>
              </a:solidFill>
              <a:latin typeface="Calibri" panose="020F0502020204030204" pitchFamily="34" charset="0"/>
            </a:endParaRPr>
          </a:p>
          <a:p>
            <a:pPr marL="304810" indent="-304810">
              <a:buFont typeface="Arial" panose="020B0604020202020204" pitchFamily="34" charset="0"/>
              <a:buChar char="•"/>
            </a:pPr>
            <a:r>
              <a:rPr lang="en-GB" sz="2133" b="1" dirty="0">
                <a:solidFill>
                  <a:srgbClr val="212121"/>
                </a:solidFill>
                <a:latin typeface="Arial" panose="020B0604020202020204" pitchFamily="34" charset="0"/>
              </a:rPr>
              <a:t>Visual 10: </a:t>
            </a:r>
            <a:r>
              <a:rPr lang="en-GB" sz="2133" dirty="0">
                <a:solidFill>
                  <a:srgbClr val="212121"/>
                </a:solidFill>
                <a:latin typeface="Arial" panose="020B0604020202020204" pitchFamily="34" charset="0"/>
              </a:rPr>
              <a:t>Research and data collection on violence against women and girls with disabilities is necessary. Both the EU and all its countries must provide it.</a:t>
            </a:r>
            <a:endParaRPr lang="en-GB" sz="2133" dirty="0">
              <a:solidFill>
                <a:srgbClr val="212121"/>
              </a:solidFill>
              <a:latin typeface="Calibri" panose="020F0502020204030204" pitchFamily="34" charset="0"/>
            </a:endParaRPr>
          </a:p>
        </p:txBody>
      </p:sp>
    </p:spTree>
    <p:extLst>
      <p:ext uri="{BB962C8B-B14F-4D97-AF65-F5344CB8AC3E}">
        <p14:creationId xmlns:p14="http://schemas.microsoft.com/office/powerpoint/2010/main" val="23551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9459" y="319857"/>
            <a:ext cx="1198044" cy="1325646"/>
          </a:xfrm>
          <a:prstGeom prst="rect">
            <a:avLst/>
          </a:prstGeom>
        </p:spPr>
      </p:pic>
      <p:sp>
        <p:nvSpPr>
          <p:cNvPr id="4" name="Title 1">
            <a:extLst>
              <a:ext uri="{FF2B5EF4-FFF2-40B4-BE49-F238E27FC236}">
                <a16:creationId xmlns:a16="http://schemas.microsoft.com/office/drawing/2014/main" id="{F1D1E3CE-6DC5-FC31-04C7-49329C0EDCF9}"/>
              </a:ext>
            </a:extLst>
          </p:cNvPr>
          <p:cNvSpPr txBox="1">
            <a:spLocks/>
          </p:cNvSpPr>
          <p:nvPr/>
        </p:nvSpPr>
        <p:spPr>
          <a:xfrm>
            <a:off x="505178" y="266500"/>
            <a:ext cx="11113346"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err="1">
                <a:solidFill>
                  <a:srgbClr val="FF0000"/>
                </a:solidFill>
              </a:rPr>
              <a:t>What</a:t>
            </a:r>
            <a:r>
              <a:rPr lang="fr-BE" sz="2560" dirty="0">
                <a:solidFill>
                  <a:srgbClr val="FF0000"/>
                </a:solidFill>
              </a:rPr>
              <a:t> </a:t>
            </a:r>
            <a:r>
              <a:rPr lang="fr-BE" sz="2560" dirty="0" err="1">
                <a:solidFill>
                  <a:srgbClr val="FF0000"/>
                </a:solidFill>
              </a:rPr>
              <a:t>happens</a:t>
            </a:r>
            <a:r>
              <a:rPr lang="fr-BE" sz="2560" dirty="0">
                <a:solidFill>
                  <a:srgbClr val="FF0000"/>
                </a:solidFill>
              </a:rPr>
              <a:t> to the campaign </a:t>
            </a:r>
            <a:r>
              <a:rPr lang="fr-BE" sz="2560" dirty="0" err="1">
                <a:solidFill>
                  <a:srgbClr val="FF0000"/>
                </a:solidFill>
              </a:rPr>
              <a:t>after</a:t>
            </a:r>
            <a:r>
              <a:rPr lang="fr-BE" sz="2560" dirty="0">
                <a:solidFill>
                  <a:srgbClr val="FF0000"/>
                </a:solidFill>
              </a:rPr>
              <a:t> 8 March 2023?</a:t>
            </a:r>
            <a:endParaRPr lang="fr-BE" sz="2560" dirty="0">
              <a:solidFill>
                <a:schemeClr val="accent1"/>
              </a:solidFill>
            </a:endParaRPr>
          </a:p>
        </p:txBody>
      </p:sp>
      <p:sp>
        <p:nvSpPr>
          <p:cNvPr id="8" name="CuadroTexto 7">
            <a:extLst>
              <a:ext uri="{FF2B5EF4-FFF2-40B4-BE49-F238E27FC236}">
                <a16:creationId xmlns:a16="http://schemas.microsoft.com/office/drawing/2014/main" id="{B12A74BC-4FE5-42E2-0810-C15064811F2F}"/>
              </a:ext>
            </a:extLst>
          </p:cNvPr>
          <p:cNvSpPr txBox="1"/>
          <p:nvPr/>
        </p:nvSpPr>
        <p:spPr>
          <a:xfrm>
            <a:off x="842321" y="2743231"/>
            <a:ext cx="5146854" cy="486287"/>
          </a:xfrm>
          <a:prstGeom prst="rect">
            <a:avLst/>
          </a:prstGeom>
          <a:noFill/>
        </p:spPr>
        <p:txBody>
          <a:bodyPr wrap="square">
            <a:spAutoFit/>
          </a:bodyPr>
          <a:lstStyle/>
          <a:p>
            <a:r>
              <a:rPr lang="en-GB" sz="2560" b="1" dirty="0">
                <a:solidFill>
                  <a:schemeClr val="accent1"/>
                </a:solidFill>
                <a:latin typeface="Arial" panose="020B0604020202020204" pitchFamily="34" charset="0"/>
                <a:cs typeface="Arial" panose="020B0604020202020204" pitchFamily="34" charset="0"/>
              </a:rPr>
              <a:t>First part: March - June</a:t>
            </a:r>
          </a:p>
        </p:txBody>
      </p:sp>
      <p:sp>
        <p:nvSpPr>
          <p:cNvPr id="7" name="CuadroTexto 6">
            <a:extLst>
              <a:ext uri="{FF2B5EF4-FFF2-40B4-BE49-F238E27FC236}">
                <a16:creationId xmlns:a16="http://schemas.microsoft.com/office/drawing/2014/main" id="{23A9E492-82F4-32D5-F167-3596A9F9E960}"/>
              </a:ext>
            </a:extLst>
          </p:cNvPr>
          <p:cNvSpPr txBox="1"/>
          <p:nvPr/>
        </p:nvSpPr>
        <p:spPr>
          <a:xfrm>
            <a:off x="1057979" y="1081240"/>
            <a:ext cx="12586339" cy="1668149"/>
          </a:xfrm>
          <a:prstGeom prst="rect">
            <a:avLst/>
          </a:prstGeom>
          <a:noFill/>
        </p:spPr>
        <p:txBody>
          <a:bodyPr wrap="square">
            <a:spAutoFit/>
          </a:bodyPr>
          <a:lstStyle/>
          <a:p>
            <a:r>
              <a:rPr lang="en-GB" sz="2560" dirty="0">
                <a:solidFill>
                  <a:srgbClr val="212121"/>
                </a:solidFill>
                <a:latin typeface="Calibri" panose="020F0502020204030204" pitchFamily="34" charset="0"/>
              </a:rPr>
              <a:t>We will start the continuity of the campaign with regular publications.</a:t>
            </a:r>
          </a:p>
          <a:p>
            <a:pPr marL="304810" indent="-304810">
              <a:buFont typeface="Arial" panose="020B0604020202020204" pitchFamily="34" charset="0"/>
              <a:buChar char="•"/>
            </a:pPr>
            <a:r>
              <a:rPr lang="en-GB" sz="2560" dirty="0">
                <a:solidFill>
                  <a:srgbClr val="212121"/>
                </a:solidFill>
                <a:latin typeface="Calibri" panose="020F0502020204030204" pitchFamily="34" charset="0"/>
              </a:rPr>
              <a:t>Period: From 8</a:t>
            </a:r>
            <a:r>
              <a:rPr lang="en-GB" sz="2560" baseline="30000" dirty="0">
                <a:solidFill>
                  <a:srgbClr val="212121"/>
                </a:solidFill>
                <a:latin typeface="Calibri" panose="020F0502020204030204" pitchFamily="34" charset="0"/>
              </a:rPr>
              <a:t>th</a:t>
            </a:r>
            <a:r>
              <a:rPr lang="en-GB" sz="2560" dirty="0">
                <a:solidFill>
                  <a:srgbClr val="212121"/>
                </a:solidFill>
                <a:latin typeface="Calibri" panose="020F0502020204030204" pitchFamily="34" charset="0"/>
              </a:rPr>
              <a:t> of March to the 25</a:t>
            </a:r>
            <a:r>
              <a:rPr lang="en-GB" sz="2560" baseline="30000" dirty="0">
                <a:solidFill>
                  <a:srgbClr val="212121"/>
                </a:solidFill>
                <a:latin typeface="Calibri" panose="020F0502020204030204" pitchFamily="34" charset="0"/>
              </a:rPr>
              <a:t>th</a:t>
            </a:r>
            <a:r>
              <a:rPr lang="en-GB" sz="2560" dirty="0">
                <a:solidFill>
                  <a:srgbClr val="212121"/>
                </a:solidFill>
                <a:latin typeface="Calibri" panose="020F0502020204030204" pitchFamily="34" charset="0"/>
              </a:rPr>
              <a:t> of November</a:t>
            </a:r>
          </a:p>
          <a:p>
            <a:pPr marL="304810" indent="-304810">
              <a:buFont typeface="Arial" panose="020B0604020202020204" pitchFamily="34" charset="0"/>
              <a:buChar char="•"/>
            </a:pPr>
            <a:r>
              <a:rPr lang="en-GB" sz="2560" dirty="0">
                <a:solidFill>
                  <a:srgbClr val="212121"/>
                </a:solidFill>
                <a:latin typeface="Calibri" panose="020F0502020204030204" pitchFamily="34" charset="0"/>
              </a:rPr>
              <a:t>Regularity: Two per month every second Thursday</a:t>
            </a:r>
          </a:p>
          <a:p>
            <a:pPr marL="304810" indent="-304810">
              <a:buFont typeface="Arial" panose="020B0604020202020204" pitchFamily="34" charset="0"/>
              <a:buChar char="•"/>
            </a:pPr>
            <a:r>
              <a:rPr lang="en-GB" sz="2560" dirty="0">
                <a:solidFill>
                  <a:srgbClr val="212121"/>
                </a:solidFill>
                <a:latin typeface="Calibri" panose="020F0502020204030204" pitchFamily="34" charset="0"/>
              </a:rPr>
              <a:t>From September 2023 the communication team will be in contact to share new actions.</a:t>
            </a:r>
          </a:p>
        </p:txBody>
      </p:sp>
      <p:graphicFrame>
        <p:nvGraphicFramePr>
          <p:cNvPr id="9" name="Tabla 9">
            <a:extLst>
              <a:ext uri="{FF2B5EF4-FFF2-40B4-BE49-F238E27FC236}">
                <a16:creationId xmlns:a16="http://schemas.microsoft.com/office/drawing/2014/main" id="{E1B39C9D-3342-F0BB-FB45-91EFA69DA7C9}"/>
              </a:ext>
            </a:extLst>
          </p:cNvPr>
          <p:cNvGraphicFramePr>
            <a:graphicFrameLocks noGrp="1"/>
          </p:cNvGraphicFramePr>
          <p:nvPr>
            <p:extLst>
              <p:ext uri="{D42A27DB-BD31-4B8C-83A1-F6EECF244321}">
                <p14:modId xmlns:p14="http://schemas.microsoft.com/office/powerpoint/2010/main" val="4245370811"/>
              </p:ext>
            </p:extLst>
          </p:nvPr>
        </p:nvGraphicFramePr>
        <p:xfrm>
          <a:off x="842321" y="3376305"/>
          <a:ext cx="5094096" cy="3706368"/>
        </p:xfrm>
        <a:graphic>
          <a:graphicData uri="http://schemas.openxmlformats.org/drawingml/2006/table">
            <a:tbl>
              <a:tblPr firstRow="1" bandRow="1">
                <a:tableStyleId>{5C22544A-7EE6-4342-B048-85BDC9FD1C3A}</a:tableStyleId>
              </a:tblPr>
              <a:tblGrid>
                <a:gridCol w="1540807">
                  <a:extLst>
                    <a:ext uri="{9D8B030D-6E8A-4147-A177-3AD203B41FA5}">
                      <a16:colId xmlns:a16="http://schemas.microsoft.com/office/drawing/2014/main" val="365912811"/>
                    </a:ext>
                  </a:extLst>
                </a:gridCol>
                <a:gridCol w="3553289">
                  <a:extLst>
                    <a:ext uri="{9D8B030D-6E8A-4147-A177-3AD203B41FA5}">
                      <a16:colId xmlns:a16="http://schemas.microsoft.com/office/drawing/2014/main" val="3689067867"/>
                    </a:ext>
                  </a:extLst>
                </a:gridCol>
              </a:tblGrid>
              <a:tr h="747776">
                <a:tc>
                  <a:txBody>
                    <a:bodyPr/>
                    <a:lstStyle/>
                    <a:p>
                      <a:pPr algn="ctr"/>
                      <a:r>
                        <a:rPr lang="en-GB" sz="2100" dirty="0">
                          <a:latin typeface="Arial" panose="020B0604020202020204" pitchFamily="34" charset="0"/>
                          <a:cs typeface="Arial" panose="020B0604020202020204" pitchFamily="34" charset="0"/>
                        </a:rPr>
                        <a:t>POST NUMBER</a:t>
                      </a:r>
                    </a:p>
                  </a:txBody>
                  <a:tcPr marL="97536" marR="97536" marT="48768" marB="48768"/>
                </a:tc>
                <a:tc>
                  <a:txBody>
                    <a:bodyPr/>
                    <a:lstStyle/>
                    <a:p>
                      <a:pPr algn="ctr"/>
                      <a:r>
                        <a:rPr lang="en-GB" sz="2100" dirty="0">
                          <a:latin typeface="Arial" panose="020B0604020202020204" pitchFamily="34" charset="0"/>
                          <a:cs typeface="Arial" panose="020B0604020202020204" pitchFamily="34" charset="0"/>
                        </a:rPr>
                        <a:t> DATE OF PUBLICATION </a:t>
                      </a:r>
                    </a:p>
                  </a:txBody>
                  <a:tcPr marL="97536" marR="97536" marT="48768" marB="48768"/>
                </a:tc>
                <a:extLst>
                  <a:ext uri="{0D108BD9-81ED-4DB2-BD59-A6C34878D82A}">
                    <a16:rowId xmlns:a16="http://schemas.microsoft.com/office/drawing/2014/main" val="186364645"/>
                  </a:ext>
                </a:extLst>
              </a:tr>
              <a:tr h="422656">
                <a:tc>
                  <a:txBody>
                    <a:bodyPr/>
                    <a:lstStyle/>
                    <a:p>
                      <a:r>
                        <a:rPr lang="en-GB" sz="2100" dirty="0">
                          <a:latin typeface="Arial" panose="020B0604020202020204" pitchFamily="34" charset="0"/>
                          <a:cs typeface="Arial" panose="020B0604020202020204" pitchFamily="34" charset="0"/>
                        </a:rPr>
                        <a:t>1</a:t>
                      </a:r>
                    </a:p>
                  </a:txBody>
                  <a:tcPr marL="97536" marR="97536" marT="48768" marB="48768"/>
                </a:tc>
                <a:tc>
                  <a:txBody>
                    <a:bodyPr/>
                    <a:lstStyle/>
                    <a:p>
                      <a:r>
                        <a:rPr lang="en-GB" sz="2100" dirty="0">
                          <a:latin typeface="Arial" panose="020B0604020202020204" pitchFamily="34" charset="0"/>
                          <a:cs typeface="Arial" panose="020B0604020202020204" pitchFamily="34" charset="0"/>
                        </a:rPr>
                        <a:t>March 16</a:t>
                      </a:r>
                    </a:p>
                  </a:txBody>
                  <a:tcPr marL="97536" marR="97536" marT="48768" marB="48768"/>
                </a:tc>
                <a:extLst>
                  <a:ext uri="{0D108BD9-81ED-4DB2-BD59-A6C34878D82A}">
                    <a16:rowId xmlns:a16="http://schemas.microsoft.com/office/drawing/2014/main" val="43014560"/>
                  </a:ext>
                </a:extLst>
              </a:tr>
              <a:tr h="422656">
                <a:tc>
                  <a:txBody>
                    <a:bodyPr/>
                    <a:lstStyle/>
                    <a:p>
                      <a:r>
                        <a:rPr lang="en-GB" sz="2100" dirty="0">
                          <a:latin typeface="Arial" panose="020B0604020202020204" pitchFamily="34" charset="0"/>
                          <a:cs typeface="Arial" panose="020B0604020202020204" pitchFamily="34" charset="0"/>
                        </a:rPr>
                        <a:t>2</a:t>
                      </a:r>
                    </a:p>
                  </a:txBody>
                  <a:tcPr marL="97536" marR="97536" marT="48768" marB="48768"/>
                </a:tc>
                <a:tc>
                  <a:txBody>
                    <a:bodyPr/>
                    <a:lstStyle/>
                    <a:p>
                      <a:r>
                        <a:rPr lang="en-GB" sz="2100" dirty="0">
                          <a:latin typeface="Arial" panose="020B0604020202020204" pitchFamily="34" charset="0"/>
                          <a:cs typeface="Arial" panose="020B0604020202020204" pitchFamily="34" charset="0"/>
                        </a:rPr>
                        <a:t>March 30</a:t>
                      </a:r>
                    </a:p>
                  </a:txBody>
                  <a:tcPr marL="97536" marR="97536" marT="48768" marB="48768"/>
                </a:tc>
                <a:extLst>
                  <a:ext uri="{0D108BD9-81ED-4DB2-BD59-A6C34878D82A}">
                    <a16:rowId xmlns:a16="http://schemas.microsoft.com/office/drawing/2014/main" val="393634684"/>
                  </a:ext>
                </a:extLst>
              </a:tr>
              <a:tr h="422656">
                <a:tc>
                  <a:txBody>
                    <a:bodyPr/>
                    <a:lstStyle/>
                    <a:p>
                      <a:r>
                        <a:rPr lang="en-GB" sz="2100" dirty="0">
                          <a:latin typeface="Arial" panose="020B0604020202020204" pitchFamily="34" charset="0"/>
                          <a:cs typeface="Arial" panose="020B0604020202020204" pitchFamily="34" charset="0"/>
                        </a:rPr>
                        <a:t>3</a:t>
                      </a:r>
                    </a:p>
                  </a:txBody>
                  <a:tcPr marL="97536" marR="97536" marT="48768" marB="48768"/>
                </a:tc>
                <a:tc>
                  <a:txBody>
                    <a:bodyPr/>
                    <a:lstStyle/>
                    <a:p>
                      <a:r>
                        <a:rPr lang="en-GB" sz="2100" dirty="0">
                          <a:latin typeface="Arial" panose="020B0604020202020204" pitchFamily="34" charset="0"/>
                          <a:cs typeface="Arial" panose="020B0604020202020204" pitchFamily="34" charset="0"/>
                        </a:rPr>
                        <a:t>April 13</a:t>
                      </a:r>
                    </a:p>
                  </a:txBody>
                  <a:tcPr marL="97536" marR="97536" marT="48768" marB="48768"/>
                </a:tc>
                <a:extLst>
                  <a:ext uri="{0D108BD9-81ED-4DB2-BD59-A6C34878D82A}">
                    <a16:rowId xmlns:a16="http://schemas.microsoft.com/office/drawing/2014/main" val="1520643715"/>
                  </a:ext>
                </a:extLst>
              </a:tr>
              <a:tr h="422656">
                <a:tc>
                  <a:txBody>
                    <a:bodyPr/>
                    <a:lstStyle/>
                    <a:p>
                      <a:r>
                        <a:rPr lang="en-GB" sz="2100" dirty="0">
                          <a:latin typeface="Arial" panose="020B0604020202020204" pitchFamily="34" charset="0"/>
                          <a:cs typeface="Arial" panose="020B0604020202020204" pitchFamily="34" charset="0"/>
                        </a:rPr>
                        <a:t>4</a:t>
                      </a:r>
                    </a:p>
                  </a:txBody>
                  <a:tcPr marL="97536" marR="97536" marT="48768" marB="48768"/>
                </a:tc>
                <a:tc>
                  <a:txBody>
                    <a:bodyPr/>
                    <a:lstStyle/>
                    <a:p>
                      <a:r>
                        <a:rPr lang="en-GB" sz="2100" dirty="0">
                          <a:latin typeface="Arial" panose="020B0604020202020204" pitchFamily="34" charset="0"/>
                          <a:cs typeface="Arial" panose="020B0604020202020204" pitchFamily="34" charset="0"/>
                        </a:rPr>
                        <a:t>April 27</a:t>
                      </a:r>
                    </a:p>
                  </a:txBody>
                  <a:tcPr marL="97536" marR="97536" marT="48768" marB="48768"/>
                </a:tc>
                <a:extLst>
                  <a:ext uri="{0D108BD9-81ED-4DB2-BD59-A6C34878D82A}">
                    <a16:rowId xmlns:a16="http://schemas.microsoft.com/office/drawing/2014/main" val="3410096960"/>
                  </a:ext>
                </a:extLst>
              </a:tr>
              <a:tr h="422656">
                <a:tc>
                  <a:txBody>
                    <a:bodyPr/>
                    <a:lstStyle/>
                    <a:p>
                      <a:r>
                        <a:rPr lang="en-GB" sz="2100" dirty="0">
                          <a:latin typeface="Arial" panose="020B0604020202020204" pitchFamily="34" charset="0"/>
                          <a:cs typeface="Arial" panose="020B0604020202020204" pitchFamily="34" charset="0"/>
                        </a:rPr>
                        <a:t>5</a:t>
                      </a:r>
                    </a:p>
                  </a:txBody>
                  <a:tcPr marL="97536" marR="97536" marT="48768" marB="48768"/>
                </a:tc>
                <a:tc>
                  <a:txBody>
                    <a:bodyPr/>
                    <a:lstStyle/>
                    <a:p>
                      <a:r>
                        <a:rPr lang="en-GB" sz="2100" dirty="0">
                          <a:latin typeface="Arial" panose="020B0604020202020204" pitchFamily="34" charset="0"/>
                          <a:cs typeface="Arial" panose="020B0604020202020204" pitchFamily="34" charset="0"/>
                        </a:rPr>
                        <a:t>May 11</a:t>
                      </a:r>
                    </a:p>
                  </a:txBody>
                  <a:tcPr marL="97536" marR="97536" marT="48768" marB="48768"/>
                </a:tc>
                <a:extLst>
                  <a:ext uri="{0D108BD9-81ED-4DB2-BD59-A6C34878D82A}">
                    <a16:rowId xmlns:a16="http://schemas.microsoft.com/office/drawing/2014/main" val="2009400534"/>
                  </a:ext>
                </a:extLst>
              </a:tr>
              <a:tr h="422656">
                <a:tc>
                  <a:txBody>
                    <a:bodyPr/>
                    <a:lstStyle/>
                    <a:p>
                      <a:r>
                        <a:rPr lang="en-GB" sz="2100" dirty="0">
                          <a:latin typeface="Arial" panose="020B0604020202020204" pitchFamily="34" charset="0"/>
                          <a:cs typeface="Arial" panose="020B0604020202020204" pitchFamily="34" charset="0"/>
                        </a:rPr>
                        <a:t>6</a:t>
                      </a:r>
                    </a:p>
                  </a:txBody>
                  <a:tcPr marL="97536" marR="97536" marT="48768" marB="48768"/>
                </a:tc>
                <a:tc>
                  <a:txBody>
                    <a:bodyPr/>
                    <a:lstStyle/>
                    <a:p>
                      <a:r>
                        <a:rPr lang="en-GB" sz="2100" dirty="0">
                          <a:latin typeface="Arial" panose="020B0604020202020204" pitchFamily="34" charset="0"/>
                          <a:cs typeface="Arial" panose="020B0604020202020204" pitchFamily="34" charset="0"/>
                        </a:rPr>
                        <a:t>May 25</a:t>
                      </a:r>
                    </a:p>
                  </a:txBody>
                  <a:tcPr marL="97536" marR="97536" marT="48768" marB="48768"/>
                </a:tc>
                <a:extLst>
                  <a:ext uri="{0D108BD9-81ED-4DB2-BD59-A6C34878D82A}">
                    <a16:rowId xmlns:a16="http://schemas.microsoft.com/office/drawing/2014/main" val="3284166002"/>
                  </a:ext>
                </a:extLst>
              </a:tr>
              <a:tr h="422656">
                <a:tc>
                  <a:txBody>
                    <a:bodyPr/>
                    <a:lstStyle/>
                    <a:p>
                      <a:r>
                        <a:rPr lang="en-GB" sz="2100" dirty="0">
                          <a:latin typeface="Arial" panose="020B0604020202020204" pitchFamily="34" charset="0"/>
                          <a:cs typeface="Arial" panose="020B0604020202020204" pitchFamily="34" charset="0"/>
                        </a:rPr>
                        <a:t>7</a:t>
                      </a:r>
                    </a:p>
                  </a:txBody>
                  <a:tcPr marL="97536" marR="97536" marT="48768" marB="48768"/>
                </a:tc>
                <a:tc>
                  <a:txBody>
                    <a:bodyPr/>
                    <a:lstStyle/>
                    <a:p>
                      <a:r>
                        <a:rPr lang="en-GB" sz="2100" dirty="0">
                          <a:latin typeface="Arial" panose="020B0604020202020204" pitchFamily="34" charset="0"/>
                          <a:cs typeface="Arial" panose="020B0604020202020204" pitchFamily="34" charset="0"/>
                        </a:rPr>
                        <a:t>June 1</a:t>
                      </a:r>
                    </a:p>
                  </a:txBody>
                  <a:tcPr marL="97536" marR="97536" marT="48768" marB="48768"/>
                </a:tc>
                <a:extLst>
                  <a:ext uri="{0D108BD9-81ED-4DB2-BD59-A6C34878D82A}">
                    <a16:rowId xmlns:a16="http://schemas.microsoft.com/office/drawing/2014/main" val="637728936"/>
                  </a:ext>
                </a:extLst>
              </a:tr>
            </a:tbl>
          </a:graphicData>
        </a:graphic>
      </p:graphicFrame>
      <p:graphicFrame>
        <p:nvGraphicFramePr>
          <p:cNvPr id="10" name="Tabla 9">
            <a:extLst>
              <a:ext uri="{FF2B5EF4-FFF2-40B4-BE49-F238E27FC236}">
                <a16:creationId xmlns:a16="http://schemas.microsoft.com/office/drawing/2014/main" id="{8BBBA858-2A6A-F4FB-9086-90C0440EB921}"/>
              </a:ext>
            </a:extLst>
          </p:cNvPr>
          <p:cNvGraphicFramePr>
            <a:graphicFrameLocks noGrp="1"/>
          </p:cNvGraphicFramePr>
          <p:nvPr>
            <p:extLst>
              <p:ext uri="{D42A27DB-BD31-4B8C-83A1-F6EECF244321}">
                <p14:modId xmlns:p14="http://schemas.microsoft.com/office/powerpoint/2010/main" val="2377510030"/>
              </p:ext>
            </p:extLst>
          </p:nvPr>
        </p:nvGraphicFramePr>
        <p:xfrm>
          <a:off x="8245363" y="3523376"/>
          <a:ext cx="5094096" cy="3706368"/>
        </p:xfrm>
        <a:graphic>
          <a:graphicData uri="http://schemas.openxmlformats.org/drawingml/2006/table">
            <a:tbl>
              <a:tblPr firstRow="1" bandRow="1">
                <a:tableStyleId>{5C22544A-7EE6-4342-B048-85BDC9FD1C3A}</a:tableStyleId>
              </a:tblPr>
              <a:tblGrid>
                <a:gridCol w="1540807">
                  <a:extLst>
                    <a:ext uri="{9D8B030D-6E8A-4147-A177-3AD203B41FA5}">
                      <a16:colId xmlns:a16="http://schemas.microsoft.com/office/drawing/2014/main" val="365912811"/>
                    </a:ext>
                  </a:extLst>
                </a:gridCol>
                <a:gridCol w="3553289">
                  <a:extLst>
                    <a:ext uri="{9D8B030D-6E8A-4147-A177-3AD203B41FA5}">
                      <a16:colId xmlns:a16="http://schemas.microsoft.com/office/drawing/2014/main" val="3689067867"/>
                    </a:ext>
                  </a:extLst>
                </a:gridCol>
              </a:tblGrid>
              <a:tr h="747776">
                <a:tc>
                  <a:txBody>
                    <a:bodyPr/>
                    <a:lstStyle/>
                    <a:p>
                      <a:pPr algn="ctr"/>
                      <a:r>
                        <a:rPr lang="en-GB" sz="2100" dirty="0">
                          <a:latin typeface="Arial" panose="020B0604020202020204" pitchFamily="34" charset="0"/>
                          <a:cs typeface="Arial" panose="020B0604020202020204" pitchFamily="34" charset="0"/>
                        </a:rPr>
                        <a:t>POST NUMBER</a:t>
                      </a:r>
                    </a:p>
                  </a:txBody>
                  <a:tcPr marL="97536" marR="97536" marT="48768" marB="48768"/>
                </a:tc>
                <a:tc>
                  <a:txBody>
                    <a:bodyPr/>
                    <a:lstStyle/>
                    <a:p>
                      <a:pPr algn="ctr"/>
                      <a:r>
                        <a:rPr lang="en-GB" sz="2100" dirty="0">
                          <a:latin typeface="Arial" panose="020B0604020202020204" pitchFamily="34" charset="0"/>
                          <a:cs typeface="Arial" panose="020B0604020202020204" pitchFamily="34" charset="0"/>
                        </a:rPr>
                        <a:t> DATE OF PUBLICATION </a:t>
                      </a:r>
                    </a:p>
                  </a:txBody>
                  <a:tcPr marL="97536" marR="97536" marT="48768" marB="48768"/>
                </a:tc>
                <a:extLst>
                  <a:ext uri="{0D108BD9-81ED-4DB2-BD59-A6C34878D82A}">
                    <a16:rowId xmlns:a16="http://schemas.microsoft.com/office/drawing/2014/main" val="186364645"/>
                  </a:ext>
                </a:extLst>
              </a:tr>
              <a:tr h="422656">
                <a:tc>
                  <a:txBody>
                    <a:bodyPr/>
                    <a:lstStyle/>
                    <a:p>
                      <a:r>
                        <a:rPr lang="en-GB" sz="2100" dirty="0">
                          <a:latin typeface="Arial" panose="020B0604020202020204" pitchFamily="34" charset="0"/>
                          <a:cs typeface="Arial" panose="020B0604020202020204" pitchFamily="34" charset="0"/>
                        </a:rPr>
                        <a:t>1</a:t>
                      </a:r>
                    </a:p>
                  </a:txBody>
                  <a:tcPr marL="97536" marR="97536" marT="48768" marB="48768"/>
                </a:tc>
                <a:tc>
                  <a:txBody>
                    <a:bodyPr/>
                    <a:lstStyle/>
                    <a:p>
                      <a:r>
                        <a:rPr lang="en-GB" sz="2100" dirty="0">
                          <a:latin typeface="Arial" panose="020B0604020202020204" pitchFamily="34" charset="0"/>
                          <a:cs typeface="Arial" panose="020B0604020202020204" pitchFamily="34" charset="0"/>
                        </a:rPr>
                        <a:t>June 15</a:t>
                      </a:r>
                    </a:p>
                  </a:txBody>
                  <a:tcPr marL="97536" marR="97536" marT="48768" marB="48768"/>
                </a:tc>
                <a:extLst>
                  <a:ext uri="{0D108BD9-81ED-4DB2-BD59-A6C34878D82A}">
                    <a16:rowId xmlns:a16="http://schemas.microsoft.com/office/drawing/2014/main" val="43014560"/>
                  </a:ext>
                </a:extLst>
              </a:tr>
              <a:tr h="422656">
                <a:tc>
                  <a:txBody>
                    <a:bodyPr/>
                    <a:lstStyle/>
                    <a:p>
                      <a:r>
                        <a:rPr lang="en-GB" sz="2100" dirty="0">
                          <a:latin typeface="Arial" panose="020B0604020202020204" pitchFamily="34" charset="0"/>
                          <a:cs typeface="Arial" panose="020B0604020202020204" pitchFamily="34" charset="0"/>
                        </a:rPr>
                        <a:t>2</a:t>
                      </a:r>
                    </a:p>
                  </a:txBody>
                  <a:tcPr marL="97536" marR="97536" marT="48768" marB="48768"/>
                </a:tc>
                <a:tc>
                  <a:txBody>
                    <a:bodyPr/>
                    <a:lstStyle/>
                    <a:p>
                      <a:r>
                        <a:rPr lang="en-GB" sz="2100" dirty="0">
                          <a:latin typeface="Arial" panose="020B0604020202020204" pitchFamily="34" charset="0"/>
                          <a:cs typeface="Arial" panose="020B0604020202020204" pitchFamily="34" charset="0"/>
                        </a:rPr>
                        <a:t>June 29</a:t>
                      </a:r>
                    </a:p>
                  </a:txBody>
                  <a:tcPr marL="97536" marR="97536" marT="48768" marB="48768"/>
                </a:tc>
                <a:extLst>
                  <a:ext uri="{0D108BD9-81ED-4DB2-BD59-A6C34878D82A}">
                    <a16:rowId xmlns:a16="http://schemas.microsoft.com/office/drawing/2014/main" val="279535342"/>
                  </a:ext>
                </a:extLst>
              </a:tr>
              <a:tr h="422656">
                <a:tc>
                  <a:txBody>
                    <a:bodyPr/>
                    <a:lstStyle/>
                    <a:p>
                      <a:r>
                        <a:rPr lang="en-GB" sz="2100" dirty="0">
                          <a:latin typeface="Arial" panose="020B0604020202020204" pitchFamily="34" charset="0"/>
                          <a:cs typeface="Arial" panose="020B0604020202020204" pitchFamily="34" charset="0"/>
                        </a:rPr>
                        <a:t>3</a:t>
                      </a:r>
                    </a:p>
                  </a:txBody>
                  <a:tcPr marL="97536" marR="97536" marT="48768" marB="48768"/>
                </a:tc>
                <a:tc>
                  <a:txBody>
                    <a:bodyPr/>
                    <a:lstStyle/>
                    <a:p>
                      <a:r>
                        <a:rPr lang="en-GB" sz="2100" dirty="0">
                          <a:latin typeface="Arial" panose="020B0604020202020204" pitchFamily="34" charset="0"/>
                          <a:cs typeface="Arial" panose="020B0604020202020204" pitchFamily="34" charset="0"/>
                        </a:rPr>
                        <a:t>July 13</a:t>
                      </a:r>
                    </a:p>
                  </a:txBody>
                  <a:tcPr marL="97536" marR="97536" marT="48768" marB="48768"/>
                </a:tc>
                <a:extLst>
                  <a:ext uri="{0D108BD9-81ED-4DB2-BD59-A6C34878D82A}">
                    <a16:rowId xmlns:a16="http://schemas.microsoft.com/office/drawing/2014/main" val="393634684"/>
                  </a:ext>
                </a:extLst>
              </a:tr>
              <a:tr h="422656">
                <a:tc>
                  <a:txBody>
                    <a:bodyPr/>
                    <a:lstStyle/>
                    <a:p>
                      <a:r>
                        <a:rPr lang="en-GB" sz="2100" dirty="0">
                          <a:latin typeface="Arial" panose="020B0604020202020204" pitchFamily="34" charset="0"/>
                          <a:cs typeface="Arial" panose="020B0604020202020204" pitchFamily="34" charset="0"/>
                        </a:rPr>
                        <a:t>4</a:t>
                      </a:r>
                    </a:p>
                  </a:txBody>
                  <a:tcPr marL="97536" marR="97536" marT="48768" marB="48768"/>
                </a:tc>
                <a:tc>
                  <a:txBody>
                    <a:bodyPr/>
                    <a:lstStyle/>
                    <a:p>
                      <a:r>
                        <a:rPr lang="en-GB" sz="2100" dirty="0">
                          <a:latin typeface="Arial" panose="020B0604020202020204" pitchFamily="34" charset="0"/>
                          <a:cs typeface="Arial" panose="020B0604020202020204" pitchFamily="34" charset="0"/>
                        </a:rPr>
                        <a:t>July 27</a:t>
                      </a:r>
                    </a:p>
                  </a:txBody>
                  <a:tcPr marL="97536" marR="97536" marT="48768" marB="48768"/>
                </a:tc>
                <a:extLst>
                  <a:ext uri="{0D108BD9-81ED-4DB2-BD59-A6C34878D82A}">
                    <a16:rowId xmlns:a16="http://schemas.microsoft.com/office/drawing/2014/main" val="1520643715"/>
                  </a:ext>
                </a:extLst>
              </a:tr>
              <a:tr h="422656">
                <a:tc>
                  <a:txBody>
                    <a:bodyPr/>
                    <a:lstStyle/>
                    <a:p>
                      <a:r>
                        <a:rPr lang="en-GB" sz="2100" dirty="0">
                          <a:latin typeface="Arial" panose="020B0604020202020204" pitchFamily="34" charset="0"/>
                          <a:cs typeface="Arial" panose="020B0604020202020204" pitchFamily="34" charset="0"/>
                        </a:rPr>
                        <a:t>5</a:t>
                      </a:r>
                    </a:p>
                  </a:txBody>
                  <a:tcPr marL="97536" marR="97536" marT="48768" marB="48768"/>
                </a:tc>
                <a:tc>
                  <a:txBody>
                    <a:bodyPr/>
                    <a:lstStyle/>
                    <a:p>
                      <a:r>
                        <a:rPr lang="en-GB" sz="2100" dirty="0">
                          <a:latin typeface="Arial" panose="020B0604020202020204" pitchFamily="34" charset="0"/>
                          <a:cs typeface="Arial" panose="020B0604020202020204" pitchFamily="34" charset="0"/>
                        </a:rPr>
                        <a:t>August 10</a:t>
                      </a:r>
                    </a:p>
                  </a:txBody>
                  <a:tcPr marL="97536" marR="97536" marT="48768" marB="48768"/>
                </a:tc>
                <a:extLst>
                  <a:ext uri="{0D108BD9-81ED-4DB2-BD59-A6C34878D82A}">
                    <a16:rowId xmlns:a16="http://schemas.microsoft.com/office/drawing/2014/main" val="3410096960"/>
                  </a:ext>
                </a:extLst>
              </a:tr>
              <a:tr h="422656">
                <a:tc>
                  <a:txBody>
                    <a:bodyPr/>
                    <a:lstStyle/>
                    <a:p>
                      <a:r>
                        <a:rPr lang="en-GB" sz="2100" dirty="0">
                          <a:latin typeface="Arial" panose="020B0604020202020204" pitchFamily="34" charset="0"/>
                          <a:cs typeface="Arial" panose="020B0604020202020204" pitchFamily="34" charset="0"/>
                        </a:rPr>
                        <a:t>6</a:t>
                      </a:r>
                    </a:p>
                  </a:txBody>
                  <a:tcPr marL="97536" marR="97536" marT="48768" marB="48768"/>
                </a:tc>
                <a:tc>
                  <a:txBody>
                    <a:bodyPr/>
                    <a:lstStyle/>
                    <a:p>
                      <a:r>
                        <a:rPr lang="en-GB" sz="2100" dirty="0">
                          <a:latin typeface="Arial" panose="020B0604020202020204" pitchFamily="34" charset="0"/>
                          <a:cs typeface="Arial" panose="020B0604020202020204" pitchFamily="34" charset="0"/>
                        </a:rPr>
                        <a:t>August 24</a:t>
                      </a:r>
                    </a:p>
                  </a:txBody>
                  <a:tcPr marL="97536" marR="97536" marT="48768" marB="48768"/>
                </a:tc>
                <a:extLst>
                  <a:ext uri="{0D108BD9-81ED-4DB2-BD59-A6C34878D82A}">
                    <a16:rowId xmlns:a16="http://schemas.microsoft.com/office/drawing/2014/main" val="2009400534"/>
                  </a:ext>
                </a:extLst>
              </a:tr>
              <a:tr h="422656">
                <a:tc>
                  <a:txBody>
                    <a:bodyPr/>
                    <a:lstStyle/>
                    <a:p>
                      <a:r>
                        <a:rPr lang="en-GB" sz="2100" dirty="0">
                          <a:latin typeface="Arial" panose="020B0604020202020204" pitchFamily="34" charset="0"/>
                          <a:cs typeface="Arial" panose="020B0604020202020204" pitchFamily="34" charset="0"/>
                        </a:rPr>
                        <a:t>7</a:t>
                      </a:r>
                    </a:p>
                  </a:txBody>
                  <a:tcPr marL="97536" marR="97536" marT="48768" marB="48768"/>
                </a:tc>
                <a:tc>
                  <a:txBody>
                    <a:bodyPr/>
                    <a:lstStyle/>
                    <a:p>
                      <a:r>
                        <a:rPr lang="en-GB" sz="2100" dirty="0">
                          <a:latin typeface="Arial" panose="020B0604020202020204" pitchFamily="34" charset="0"/>
                          <a:cs typeface="Arial" panose="020B0604020202020204" pitchFamily="34" charset="0"/>
                        </a:rPr>
                        <a:t>September 7</a:t>
                      </a:r>
                    </a:p>
                  </a:txBody>
                  <a:tcPr marL="97536" marR="97536" marT="48768" marB="48768"/>
                </a:tc>
                <a:extLst>
                  <a:ext uri="{0D108BD9-81ED-4DB2-BD59-A6C34878D82A}">
                    <a16:rowId xmlns:a16="http://schemas.microsoft.com/office/drawing/2014/main" val="3284166002"/>
                  </a:ext>
                </a:extLst>
              </a:tr>
            </a:tbl>
          </a:graphicData>
        </a:graphic>
      </p:graphicFrame>
      <p:sp>
        <p:nvSpPr>
          <p:cNvPr id="11" name="CuadroTexto 10">
            <a:extLst>
              <a:ext uri="{FF2B5EF4-FFF2-40B4-BE49-F238E27FC236}">
                <a16:creationId xmlns:a16="http://schemas.microsoft.com/office/drawing/2014/main" id="{6450386A-D385-D60C-1D36-10A3E7C8AE44}"/>
              </a:ext>
            </a:extLst>
          </p:cNvPr>
          <p:cNvSpPr txBox="1"/>
          <p:nvPr/>
        </p:nvSpPr>
        <p:spPr>
          <a:xfrm>
            <a:off x="8280416" y="2713795"/>
            <a:ext cx="5901605" cy="486287"/>
          </a:xfrm>
          <a:prstGeom prst="rect">
            <a:avLst/>
          </a:prstGeom>
          <a:noFill/>
        </p:spPr>
        <p:txBody>
          <a:bodyPr wrap="square">
            <a:spAutoFit/>
          </a:bodyPr>
          <a:lstStyle/>
          <a:p>
            <a:r>
              <a:rPr lang="en-GB" sz="2560" b="1" dirty="0">
                <a:solidFill>
                  <a:schemeClr val="accent1"/>
                </a:solidFill>
                <a:latin typeface="Arial" panose="020B0604020202020204" pitchFamily="34" charset="0"/>
                <a:cs typeface="Arial" panose="020B0604020202020204" pitchFamily="34" charset="0"/>
              </a:rPr>
              <a:t>Second part: June – September</a:t>
            </a:r>
          </a:p>
        </p:txBody>
      </p:sp>
      <p:sp>
        <p:nvSpPr>
          <p:cNvPr id="14" name="CuadroTexto 13">
            <a:extLst>
              <a:ext uri="{FF2B5EF4-FFF2-40B4-BE49-F238E27FC236}">
                <a16:creationId xmlns:a16="http://schemas.microsoft.com/office/drawing/2014/main" id="{08A92617-E870-BEEA-D341-D45F8E59DAB2}"/>
              </a:ext>
            </a:extLst>
          </p:cNvPr>
          <p:cNvSpPr txBox="1"/>
          <p:nvPr/>
        </p:nvSpPr>
        <p:spPr>
          <a:xfrm>
            <a:off x="8200794" y="3108785"/>
            <a:ext cx="6598609" cy="442109"/>
          </a:xfrm>
          <a:prstGeom prst="rect">
            <a:avLst/>
          </a:prstGeom>
          <a:noFill/>
        </p:spPr>
        <p:txBody>
          <a:bodyPr wrap="square">
            <a:spAutoFit/>
          </a:bodyPr>
          <a:lstStyle/>
          <a:p>
            <a:r>
              <a:rPr lang="en-GB" sz="2273" b="1" dirty="0">
                <a:latin typeface="Arial" panose="020B0604020202020204" pitchFamily="34" charset="0"/>
                <a:cs typeface="Arial" panose="020B0604020202020204" pitchFamily="34" charset="0"/>
              </a:rPr>
              <a:t>R</a:t>
            </a:r>
            <a:r>
              <a:rPr lang="en-GB" sz="1920" b="1" dirty="0">
                <a:latin typeface="Arial" panose="020B0604020202020204" pitchFamily="34" charset="0"/>
                <a:cs typeface="Arial" panose="020B0604020202020204" pitchFamily="34" charset="0"/>
              </a:rPr>
              <a:t>epeating images and messages</a:t>
            </a:r>
            <a:endParaRPr lang="en-GB" sz="2273" dirty="0"/>
          </a:p>
        </p:txBody>
      </p:sp>
    </p:spTree>
    <p:extLst>
      <p:ext uri="{BB962C8B-B14F-4D97-AF65-F5344CB8AC3E}">
        <p14:creationId xmlns:p14="http://schemas.microsoft.com/office/powerpoint/2010/main" val="129942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3126179" y="929151"/>
            <a:ext cx="9753600"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a:solidFill>
                  <a:srgbClr val="FF0000"/>
                </a:solidFill>
              </a:rPr>
              <a:t>Visual </a:t>
            </a:r>
            <a:r>
              <a:rPr lang="fr-BE" sz="2560" dirty="0" err="1">
                <a:solidFill>
                  <a:srgbClr val="FF0000"/>
                </a:solidFill>
              </a:rPr>
              <a:t>materials</a:t>
            </a:r>
            <a:endParaRPr lang="fr-BE" sz="2560" dirty="0">
              <a:solidFill>
                <a:schemeClr val="accent1"/>
              </a:solidFill>
            </a:endParaRPr>
          </a:p>
        </p:txBody>
      </p:sp>
      <p:sp>
        <p:nvSpPr>
          <p:cNvPr id="8" name="CuadroTexto 7">
            <a:extLst>
              <a:ext uri="{FF2B5EF4-FFF2-40B4-BE49-F238E27FC236}">
                <a16:creationId xmlns:a16="http://schemas.microsoft.com/office/drawing/2014/main" id="{3BEE207B-CB83-391E-7A22-AE2761D5C5D2}"/>
              </a:ext>
            </a:extLst>
          </p:cNvPr>
          <p:cNvSpPr txBox="1"/>
          <p:nvPr/>
        </p:nvSpPr>
        <p:spPr>
          <a:xfrm>
            <a:off x="2248879" y="1921393"/>
            <a:ext cx="10584999" cy="4746749"/>
          </a:xfrm>
          <a:prstGeom prst="rect">
            <a:avLst/>
          </a:prstGeom>
          <a:noFill/>
        </p:spPr>
        <p:txBody>
          <a:bodyPr wrap="square">
            <a:spAutoFit/>
          </a:bodyPr>
          <a:lstStyle/>
          <a:p>
            <a:pPr>
              <a:lnSpc>
                <a:spcPct val="150000"/>
              </a:lnSpc>
            </a:pPr>
            <a:r>
              <a:rPr lang="fr-BE" sz="2560" dirty="0">
                <a:latin typeface="Arial" panose="020B0604020202020204" pitchFamily="34" charset="0"/>
                <a:cs typeface="Arial" panose="020B0604020202020204" pitchFamily="34" charset="0"/>
              </a:rPr>
              <a:t>In the </a:t>
            </a:r>
            <a:r>
              <a:rPr lang="fr-BE" sz="2560" dirty="0" err="1">
                <a:latin typeface="Arial" panose="020B0604020202020204" pitchFamily="34" charset="0"/>
                <a:cs typeface="Arial" panose="020B0604020202020204" pitchFamily="34" charset="0"/>
              </a:rPr>
              <a:t>next</a:t>
            </a:r>
            <a:r>
              <a:rPr lang="fr-BE" sz="2560" dirty="0">
                <a:latin typeface="Arial" panose="020B0604020202020204" pitchFamily="34" charset="0"/>
                <a:cs typeface="Arial" panose="020B0604020202020204" pitchFamily="34" charset="0"/>
              </a:rPr>
              <a:t> slides </a:t>
            </a:r>
            <a:r>
              <a:rPr lang="fr-BE" sz="2560" dirty="0" err="1">
                <a:latin typeface="Arial" panose="020B0604020202020204" pitchFamily="34" charset="0"/>
                <a:cs typeface="Arial" panose="020B0604020202020204" pitchFamily="34" charset="0"/>
              </a:rPr>
              <a:t>you</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will</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find</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visuals</a:t>
            </a:r>
            <a:r>
              <a:rPr lang="fr-BE" sz="2560" dirty="0">
                <a:latin typeface="Arial" panose="020B0604020202020204" pitchFamily="34" charset="0"/>
                <a:cs typeface="Arial" panose="020B0604020202020204" pitchFamily="34" charset="0"/>
              </a:rPr>
              <a:t>. Just </a:t>
            </a:r>
            <a:r>
              <a:rPr lang="fr-BE" sz="2560" dirty="0" err="1">
                <a:latin typeface="Arial" panose="020B0604020202020204" pitchFamily="34" charset="0"/>
                <a:cs typeface="Arial" panose="020B0604020202020204" pitchFamily="34" charset="0"/>
              </a:rPr>
              <a:t>edit</a:t>
            </a:r>
            <a:r>
              <a:rPr lang="fr-BE" sz="2560" dirty="0">
                <a:latin typeface="Arial" panose="020B0604020202020204" pitchFamily="34" charset="0"/>
                <a:cs typeface="Arial" panose="020B0604020202020204" pitchFamily="34" charset="0"/>
              </a:rPr>
              <a:t> the </a:t>
            </a:r>
            <a:r>
              <a:rPr lang="fr-BE" sz="2560" dirty="0" err="1">
                <a:latin typeface="Arial" panose="020B0604020202020204" pitchFamily="34" charset="0"/>
                <a:cs typeface="Arial" panose="020B0604020202020204" pitchFamily="34" charset="0"/>
              </a:rPr>
              <a:t>text</a:t>
            </a:r>
            <a:r>
              <a:rPr lang="fr-BE" sz="2560" dirty="0">
                <a:latin typeface="Arial" panose="020B0604020202020204" pitchFamily="34" charset="0"/>
                <a:cs typeface="Arial" panose="020B0604020202020204" pitchFamily="34" charset="0"/>
              </a:rPr>
              <a:t> boxes </a:t>
            </a:r>
            <a:r>
              <a:rPr lang="fr-BE" sz="2560" dirty="0" err="1">
                <a:latin typeface="Arial" panose="020B0604020202020204" pitchFamily="34" charset="0"/>
                <a:cs typeface="Arial" panose="020B0604020202020204" pitchFamily="34" charset="0"/>
              </a:rPr>
              <a:t>with</a:t>
            </a:r>
            <a:r>
              <a:rPr lang="fr-BE" sz="2560" dirty="0">
                <a:latin typeface="Arial" panose="020B0604020202020204" pitchFamily="34" charset="0"/>
                <a:cs typeface="Arial" panose="020B0604020202020204" pitchFamily="34" charset="0"/>
              </a:rPr>
              <a:t> the </a:t>
            </a:r>
            <a:r>
              <a:rPr lang="fr-BE" sz="2560" dirty="0" err="1">
                <a:latin typeface="Arial" panose="020B0604020202020204" pitchFamily="34" charset="0"/>
                <a:cs typeface="Arial" panose="020B0604020202020204" pitchFamily="34" charset="0"/>
              </a:rPr>
              <a:t>translated</a:t>
            </a:r>
            <a:r>
              <a:rPr lang="fr-BE" sz="2560" dirty="0">
                <a:latin typeface="Arial" panose="020B0604020202020204" pitchFamily="34" charset="0"/>
                <a:cs typeface="Arial" panose="020B0604020202020204" pitchFamily="34" charset="0"/>
              </a:rPr>
              <a:t> information.</a:t>
            </a:r>
          </a:p>
          <a:p>
            <a:pPr>
              <a:lnSpc>
                <a:spcPct val="150000"/>
              </a:lnSpc>
            </a:pPr>
            <a:endParaRPr lang="fr-BE" sz="2560" dirty="0">
              <a:latin typeface="Arial" panose="020B0604020202020204" pitchFamily="34" charset="0"/>
              <a:cs typeface="Arial" panose="020B0604020202020204" pitchFamily="34" charset="0"/>
            </a:endParaRPr>
          </a:p>
          <a:p>
            <a:pPr>
              <a:lnSpc>
                <a:spcPct val="150000"/>
              </a:lnSpc>
            </a:pPr>
            <a:r>
              <a:rPr lang="fr-BE" sz="2560" dirty="0">
                <a:latin typeface="Arial" panose="020B0604020202020204" pitchFamily="34" charset="0"/>
                <a:cs typeface="Arial" panose="020B0604020202020204" pitchFamily="34" charset="0"/>
              </a:rPr>
              <a:t>To </a:t>
            </a:r>
            <a:r>
              <a:rPr lang="fr-BE" sz="2560" dirty="0" err="1">
                <a:latin typeface="Arial" panose="020B0604020202020204" pitchFamily="34" charset="0"/>
                <a:cs typeface="Arial" panose="020B0604020202020204" pitchFamily="34" charset="0"/>
              </a:rPr>
              <a:t>save</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them</a:t>
            </a:r>
            <a:r>
              <a:rPr lang="fr-BE" sz="2560" dirty="0">
                <a:latin typeface="Arial" panose="020B0604020202020204" pitchFamily="34" charset="0"/>
                <a:cs typeface="Arial" panose="020B0604020202020204" pitchFamily="34" charset="0"/>
              </a:rPr>
              <a:t> go to File &gt; Save as &gt; Change the </a:t>
            </a:r>
            <a:r>
              <a:rPr lang="fr-BE" sz="2560" dirty="0" err="1">
                <a:latin typeface="Arial" panose="020B0604020202020204" pitchFamily="34" charset="0"/>
                <a:cs typeface="Arial" panose="020B0604020202020204" pitchFamily="34" charset="0"/>
              </a:rPr>
              <a:t>save</a:t>
            </a:r>
            <a:r>
              <a:rPr lang="fr-BE" sz="2560" dirty="0">
                <a:latin typeface="Arial" panose="020B0604020202020204" pitchFamily="34" charset="0"/>
                <a:cs typeface="Arial" panose="020B0604020202020204" pitchFamily="34" charset="0"/>
              </a:rPr>
              <a:t> format </a:t>
            </a:r>
            <a:r>
              <a:rPr lang="fr-BE" sz="2560" dirty="0" err="1">
                <a:latin typeface="Arial" panose="020B0604020202020204" pitchFamily="34" charset="0"/>
                <a:cs typeface="Arial" panose="020B0604020202020204" pitchFamily="34" charset="0"/>
              </a:rPr>
              <a:t>from</a:t>
            </a:r>
            <a:r>
              <a:rPr lang="fr-BE" sz="2560" dirty="0">
                <a:latin typeface="Arial" panose="020B0604020202020204" pitchFamily="34" charset="0"/>
                <a:cs typeface="Arial" panose="020B0604020202020204" pitchFamily="34" charset="0"/>
              </a:rPr>
              <a:t> PPT to JPG or PNG. You </a:t>
            </a:r>
            <a:r>
              <a:rPr lang="fr-BE" sz="2560" dirty="0" err="1">
                <a:latin typeface="Arial" panose="020B0604020202020204" pitchFamily="34" charset="0"/>
                <a:cs typeface="Arial" panose="020B0604020202020204" pitchFamily="34" charset="0"/>
              </a:rPr>
              <a:t>should</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now</a:t>
            </a:r>
            <a:r>
              <a:rPr lang="fr-BE" sz="2560" dirty="0">
                <a:latin typeface="Arial" panose="020B0604020202020204" pitchFamily="34" charset="0"/>
                <a:cs typeface="Arial" panose="020B0604020202020204" pitchFamily="34" charset="0"/>
              </a:rPr>
              <a:t> have </a:t>
            </a:r>
            <a:r>
              <a:rPr lang="fr-BE" sz="2560" dirty="0" err="1">
                <a:latin typeface="Arial" panose="020B0604020202020204" pitchFamily="34" charset="0"/>
                <a:cs typeface="Arial" panose="020B0604020202020204" pitchFamily="34" charset="0"/>
              </a:rPr>
              <a:t>your</a:t>
            </a:r>
            <a:r>
              <a:rPr lang="fr-BE" sz="2560" dirty="0">
                <a:latin typeface="Arial" panose="020B0604020202020204" pitchFamily="34" charset="0"/>
                <a:cs typeface="Arial" panose="020B0604020202020204" pitchFamily="34" charset="0"/>
              </a:rPr>
              <a:t> image on </a:t>
            </a:r>
            <a:r>
              <a:rPr lang="fr-BE" sz="2560" dirty="0" err="1">
                <a:latin typeface="Arial" panose="020B0604020202020204" pitchFamily="34" charset="0"/>
                <a:cs typeface="Arial" panose="020B0604020202020204" pitchFamily="34" charset="0"/>
              </a:rPr>
              <a:t>your</a:t>
            </a:r>
            <a:r>
              <a:rPr lang="fr-BE" sz="2560" dirty="0">
                <a:latin typeface="Arial" panose="020B0604020202020204" pitchFamily="34" charset="0"/>
                <a:cs typeface="Arial" panose="020B0604020202020204" pitchFamily="34" charset="0"/>
              </a:rPr>
              <a:t> computer  </a:t>
            </a:r>
            <a:r>
              <a:rPr lang="fr-BE" sz="2560" dirty="0" err="1">
                <a:latin typeface="Arial" panose="020B0604020202020204" pitchFamily="34" charset="0"/>
                <a:cs typeface="Arial" panose="020B0604020202020204" pitchFamily="34" charset="0"/>
              </a:rPr>
              <a:t>ready</a:t>
            </a:r>
            <a:r>
              <a:rPr lang="fr-BE" sz="2560" dirty="0">
                <a:latin typeface="Arial" panose="020B0604020202020204" pitchFamily="34" charset="0"/>
                <a:cs typeface="Arial" panose="020B0604020202020204" pitchFamily="34" charset="0"/>
              </a:rPr>
              <a:t> to use. </a:t>
            </a:r>
          </a:p>
          <a:p>
            <a:pPr>
              <a:lnSpc>
                <a:spcPct val="150000"/>
              </a:lnSpc>
            </a:pPr>
            <a:r>
              <a:rPr lang="fr-BE" sz="2560" dirty="0">
                <a:latin typeface="Arial" panose="020B0604020202020204" pitchFamily="34" charset="0"/>
                <a:cs typeface="Arial" panose="020B0604020202020204" pitchFamily="34" charset="0"/>
              </a:rPr>
              <a:t>If </a:t>
            </a:r>
            <a:r>
              <a:rPr lang="fr-BE" sz="2560" dirty="0" err="1">
                <a:latin typeface="Arial" panose="020B0604020202020204" pitchFamily="34" charset="0"/>
                <a:cs typeface="Arial" panose="020B0604020202020204" pitchFamily="34" charset="0"/>
              </a:rPr>
              <a:t>you</a:t>
            </a:r>
            <a:r>
              <a:rPr lang="fr-BE" sz="2560" dirty="0">
                <a:latin typeface="Arial" panose="020B0604020202020204" pitchFamily="34" charset="0"/>
                <a:cs typeface="Arial" panose="020B0604020202020204" pitchFamily="34" charset="0"/>
              </a:rPr>
              <a:t> know how to use </a:t>
            </a:r>
            <a:r>
              <a:rPr lang="fr-BE" sz="2560" dirty="0" err="1">
                <a:latin typeface="Arial" panose="020B0604020202020204" pitchFamily="34" charset="0"/>
                <a:cs typeface="Arial" panose="020B0604020202020204" pitchFamily="34" charset="0"/>
                <a:hlinkClick r:id="rId4"/>
              </a:rPr>
              <a:t>Canva</a:t>
            </a:r>
            <a:r>
              <a:rPr lang="fr-BE" sz="2560" dirty="0">
                <a:latin typeface="Arial" panose="020B0604020202020204" pitchFamily="34" charset="0"/>
                <a:cs typeface="Arial" panose="020B0604020202020204" pitchFamily="34" charset="0"/>
                <a:hlinkClick r:id="rId4"/>
              </a:rPr>
              <a:t> and </a:t>
            </a:r>
            <a:r>
              <a:rPr lang="fr-BE" sz="2560" dirty="0" err="1">
                <a:latin typeface="Arial" panose="020B0604020202020204" pitchFamily="34" charset="0"/>
                <a:cs typeface="Arial" panose="020B0604020202020204" pitchFamily="34" charset="0"/>
                <a:hlinkClick r:id="rId4"/>
              </a:rPr>
              <a:t>it</a:t>
            </a:r>
            <a:r>
              <a:rPr lang="fr-BE" sz="2560" dirty="0">
                <a:latin typeface="Arial" panose="020B0604020202020204" pitchFamily="34" charset="0"/>
                <a:cs typeface="Arial" panose="020B0604020202020204" pitchFamily="34" charset="0"/>
                <a:hlinkClick r:id="rId4"/>
              </a:rPr>
              <a:t> </a:t>
            </a:r>
            <a:r>
              <a:rPr lang="fr-BE" sz="2560" dirty="0" err="1">
                <a:latin typeface="Arial" panose="020B0604020202020204" pitchFamily="34" charset="0"/>
                <a:cs typeface="Arial" panose="020B0604020202020204" pitchFamily="34" charset="0"/>
                <a:hlinkClick r:id="rId4"/>
              </a:rPr>
              <a:t>is</a:t>
            </a:r>
            <a:r>
              <a:rPr lang="fr-BE" sz="2560" dirty="0">
                <a:latin typeface="Arial" panose="020B0604020202020204" pitchFamily="34" charset="0"/>
                <a:cs typeface="Arial" panose="020B0604020202020204" pitchFamily="34" charset="0"/>
                <a:hlinkClick r:id="rId4"/>
              </a:rPr>
              <a:t> </a:t>
            </a:r>
            <a:r>
              <a:rPr lang="fr-BE" sz="2560" dirty="0" err="1">
                <a:latin typeface="Arial" panose="020B0604020202020204" pitchFamily="34" charset="0"/>
                <a:cs typeface="Arial" panose="020B0604020202020204" pitchFamily="34" charset="0"/>
                <a:hlinkClick r:id="rId4"/>
              </a:rPr>
              <a:t>easier</a:t>
            </a:r>
            <a:r>
              <a:rPr lang="fr-BE" sz="2560" dirty="0">
                <a:latin typeface="Arial" panose="020B0604020202020204" pitchFamily="34" charset="0"/>
                <a:cs typeface="Arial" panose="020B0604020202020204" pitchFamily="34" charset="0"/>
                <a:hlinkClick r:id="rId4"/>
              </a:rPr>
              <a:t> for </a:t>
            </a:r>
            <a:r>
              <a:rPr lang="fr-BE" sz="2560" dirty="0" err="1">
                <a:latin typeface="Arial" panose="020B0604020202020204" pitchFamily="34" charset="0"/>
                <a:cs typeface="Arial" panose="020B0604020202020204" pitchFamily="34" charset="0"/>
                <a:hlinkClick r:id="rId4"/>
              </a:rPr>
              <a:t>you</a:t>
            </a:r>
            <a:r>
              <a:rPr lang="fr-BE" sz="2560" dirty="0">
                <a:latin typeface="Arial" panose="020B0604020202020204" pitchFamily="34" charset="0"/>
                <a:cs typeface="Arial" panose="020B0604020202020204" pitchFamily="34" charset="0"/>
                <a:hlinkClick r:id="rId4"/>
              </a:rPr>
              <a:t>, </a:t>
            </a:r>
            <a:r>
              <a:rPr lang="fr-BE" sz="2560" dirty="0" err="1">
                <a:latin typeface="Arial" panose="020B0604020202020204" pitchFamily="34" charset="0"/>
                <a:cs typeface="Arial" panose="020B0604020202020204" pitchFamily="34" charset="0"/>
                <a:hlinkClick r:id="rId4"/>
              </a:rPr>
              <a:t>we</a:t>
            </a:r>
            <a:r>
              <a:rPr lang="fr-BE" sz="2560" dirty="0">
                <a:latin typeface="Arial" panose="020B0604020202020204" pitchFamily="34" charset="0"/>
                <a:cs typeface="Arial" panose="020B0604020202020204" pitchFamily="34" charset="0"/>
                <a:hlinkClick r:id="rId4"/>
              </a:rPr>
              <a:t> have the </a:t>
            </a:r>
            <a:r>
              <a:rPr lang="fr-BE" sz="2560" dirty="0" err="1">
                <a:latin typeface="Arial" panose="020B0604020202020204" pitchFamily="34" charset="0"/>
                <a:cs typeface="Arial" panose="020B0604020202020204" pitchFamily="34" charset="0"/>
                <a:hlinkClick r:id="rId4"/>
              </a:rPr>
              <a:t>editing</a:t>
            </a:r>
            <a:r>
              <a:rPr lang="fr-BE" sz="2560" dirty="0">
                <a:latin typeface="Arial" panose="020B0604020202020204" pitchFamily="34" charset="0"/>
                <a:cs typeface="Arial" panose="020B0604020202020204" pitchFamily="34" charset="0"/>
                <a:hlinkClick r:id="rId4"/>
              </a:rPr>
              <a:t> </a:t>
            </a:r>
            <a:r>
              <a:rPr lang="fr-BE" sz="2560" dirty="0" err="1">
                <a:latin typeface="Arial" panose="020B0604020202020204" pitchFamily="34" charset="0"/>
                <a:cs typeface="Arial" panose="020B0604020202020204" pitchFamily="34" charset="0"/>
                <a:hlinkClick r:id="rId4"/>
              </a:rPr>
              <a:t>link</a:t>
            </a:r>
            <a:r>
              <a:rPr lang="fr-BE" sz="2560" dirty="0">
                <a:latin typeface="Arial" panose="020B0604020202020204" pitchFamily="34" charset="0"/>
                <a:cs typeface="Arial" panose="020B0604020202020204" pitchFamily="34" charset="0"/>
                <a:hlinkClick r:id="rId4"/>
              </a:rPr>
              <a:t> at </a:t>
            </a:r>
            <a:r>
              <a:rPr lang="fr-BE" sz="2560" dirty="0" err="1">
                <a:latin typeface="Arial" panose="020B0604020202020204" pitchFamily="34" charset="0"/>
                <a:cs typeface="Arial" panose="020B0604020202020204" pitchFamily="34" charset="0"/>
                <a:hlinkClick r:id="rId4"/>
              </a:rPr>
              <a:t>your</a:t>
            </a:r>
            <a:r>
              <a:rPr lang="fr-BE" sz="2560" dirty="0">
                <a:latin typeface="Arial" panose="020B0604020202020204" pitchFamily="34" charset="0"/>
                <a:cs typeface="Arial" panose="020B0604020202020204" pitchFamily="34" charset="0"/>
                <a:hlinkClick r:id="rId4"/>
              </a:rPr>
              <a:t> </a:t>
            </a:r>
            <a:r>
              <a:rPr lang="fr-BE" sz="2560" dirty="0" err="1">
                <a:latin typeface="Arial" panose="020B0604020202020204" pitchFamily="34" charset="0"/>
                <a:cs typeface="Arial" panose="020B0604020202020204" pitchFamily="34" charset="0"/>
                <a:hlinkClick r:id="rId4"/>
              </a:rPr>
              <a:t>disposal</a:t>
            </a:r>
            <a:r>
              <a:rPr lang="fr-BE" sz="2560" dirty="0">
                <a:latin typeface="Arial" panose="020B0604020202020204" pitchFamily="34" charset="0"/>
                <a:cs typeface="Arial" panose="020B0604020202020204" pitchFamily="34" charset="0"/>
              </a:rPr>
              <a:t>. </a:t>
            </a:r>
            <a:endParaRPr lang="en-GB" sz="25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81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1</a:t>
            </a:r>
            <a:endParaRPr lang="fr-BE" sz="6400" dirty="0">
              <a:solidFill>
                <a:schemeClr val="accent1"/>
              </a:solidFill>
            </a:endParaRPr>
          </a:p>
        </p:txBody>
      </p:sp>
    </p:spTree>
    <p:extLst>
      <p:ext uri="{BB962C8B-B14F-4D97-AF65-F5344CB8AC3E}">
        <p14:creationId xmlns:p14="http://schemas.microsoft.com/office/powerpoint/2010/main" val="402126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41C2"/>
        </a:solidFill>
        <a:effectLst/>
      </p:bgPr>
    </p:bg>
    <p:spTree>
      <p:nvGrpSpPr>
        <p:cNvPr id="1" name=""/>
        <p:cNvGrpSpPr/>
        <p:nvPr/>
      </p:nvGrpSpPr>
      <p:grpSpPr>
        <a:xfrm>
          <a:off x="0" y="0"/>
          <a:ext cx="0" cy="0"/>
          <a:chOff x="0" y="0"/>
          <a:chExt cx="0" cy="0"/>
        </a:xfrm>
      </p:grpSpPr>
      <p:pic>
        <p:nvPicPr>
          <p:cNvPr id="2" name="Imagen 1" descr="Icono&#10;&#10;Descripción generada automáticamente">
            <a:extLst>
              <a:ext uri="{FF2B5EF4-FFF2-40B4-BE49-F238E27FC236}">
                <a16:creationId xmlns:a16="http://schemas.microsoft.com/office/drawing/2014/main" id="{13F7C2BA-2DB3-7857-9F83-B82BD2DE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907" y="11249"/>
            <a:ext cx="7303951" cy="7303951"/>
          </a:xfrm>
          <a:prstGeom prst="rect">
            <a:avLst/>
          </a:prstGeom>
        </p:spPr>
      </p:pic>
      <p:sp>
        <p:nvSpPr>
          <p:cNvPr id="3" name="CuadroTexto 2">
            <a:extLst>
              <a:ext uri="{FF2B5EF4-FFF2-40B4-BE49-F238E27FC236}">
                <a16:creationId xmlns:a16="http://schemas.microsoft.com/office/drawing/2014/main" id="{8E6C480A-9599-F1C1-FB51-1CCA68C226E2}"/>
              </a:ext>
            </a:extLst>
          </p:cNvPr>
          <p:cNvSpPr txBox="1"/>
          <p:nvPr/>
        </p:nvSpPr>
        <p:spPr>
          <a:xfrm>
            <a:off x="5396509" y="2430134"/>
            <a:ext cx="4066755" cy="880241"/>
          </a:xfrm>
          <a:prstGeom prst="rect">
            <a:avLst/>
          </a:prstGeom>
          <a:noFill/>
        </p:spPr>
        <p:txBody>
          <a:bodyPr wrap="square" rtlCol="0">
            <a:spAutoFit/>
          </a:bodyPr>
          <a:lstStyle/>
          <a:p>
            <a:pPr algn="ctr"/>
            <a:r>
              <a:rPr lang="es-ES" sz="2560" dirty="0"/>
              <a:t>At </a:t>
            </a:r>
            <a:r>
              <a:rPr lang="es-ES" sz="2560" dirty="0" err="1"/>
              <a:t>least</a:t>
            </a:r>
            <a:r>
              <a:rPr lang="es-ES" sz="2560" dirty="0"/>
              <a:t> 13 EU </a:t>
            </a:r>
            <a:r>
              <a:rPr lang="es-ES" sz="2560" dirty="0" err="1"/>
              <a:t>countries</a:t>
            </a:r>
            <a:r>
              <a:rPr lang="es-ES" sz="2560" dirty="0"/>
              <a:t> </a:t>
            </a:r>
            <a:r>
              <a:rPr lang="es-ES" sz="2560" dirty="0" err="1"/>
              <a:t>still</a:t>
            </a:r>
            <a:r>
              <a:rPr lang="es-ES" sz="2560" dirty="0"/>
              <a:t> </a:t>
            </a:r>
            <a:r>
              <a:rPr lang="es-ES" sz="2560" dirty="0" err="1"/>
              <a:t>authorise</a:t>
            </a:r>
            <a:r>
              <a:rPr lang="es-ES" sz="2560" dirty="0"/>
              <a:t> </a:t>
            </a:r>
            <a:r>
              <a:rPr lang="es-ES" sz="2560" dirty="0" err="1"/>
              <a:t>forced</a:t>
            </a:r>
            <a:r>
              <a:rPr lang="es-ES" sz="2560" dirty="0"/>
              <a:t> </a:t>
            </a:r>
            <a:r>
              <a:rPr lang="es-ES" sz="2560" dirty="0" err="1"/>
              <a:t>sterilisation</a:t>
            </a:r>
            <a:endParaRPr lang="es-ES" sz="2560" dirty="0"/>
          </a:p>
        </p:txBody>
      </p:sp>
      <p:sp>
        <p:nvSpPr>
          <p:cNvPr id="4" name="CuadroTexto 3">
            <a:extLst>
              <a:ext uri="{FF2B5EF4-FFF2-40B4-BE49-F238E27FC236}">
                <a16:creationId xmlns:a16="http://schemas.microsoft.com/office/drawing/2014/main" id="{D74449E3-FE84-DDFD-01B4-97FCBE4D0172}"/>
              </a:ext>
            </a:extLst>
          </p:cNvPr>
          <p:cNvSpPr txBox="1"/>
          <p:nvPr/>
        </p:nvSpPr>
        <p:spPr>
          <a:xfrm>
            <a:off x="5396508" y="3490802"/>
            <a:ext cx="4066755" cy="486287"/>
          </a:xfrm>
          <a:prstGeom prst="rect">
            <a:avLst/>
          </a:prstGeom>
          <a:noFill/>
        </p:spPr>
        <p:txBody>
          <a:bodyPr wrap="square" rtlCol="0">
            <a:spAutoFit/>
          </a:bodyPr>
          <a:lstStyle/>
          <a:p>
            <a:pPr algn="ctr"/>
            <a:r>
              <a:rPr lang="es-ES" sz="2560" b="1" dirty="0">
                <a:solidFill>
                  <a:srgbClr val="8042C2"/>
                </a:solidFill>
              </a:rPr>
              <a:t>#</a:t>
            </a:r>
            <a:r>
              <a:rPr lang="es-ES" sz="2560" b="1" dirty="0" err="1">
                <a:solidFill>
                  <a:srgbClr val="8042C2"/>
                </a:solidFill>
              </a:rPr>
              <a:t>EndForcedSterilisation</a:t>
            </a:r>
            <a:endParaRPr lang="es-ES" sz="2560" dirty="0"/>
          </a:p>
        </p:txBody>
      </p:sp>
      <p:sp>
        <p:nvSpPr>
          <p:cNvPr id="5" name="CuadroTexto 4">
            <a:extLst>
              <a:ext uri="{FF2B5EF4-FFF2-40B4-BE49-F238E27FC236}">
                <a16:creationId xmlns:a16="http://schemas.microsoft.com/office/drawing/2014/main" id="{D4DD5937-EF2A-D276-5C9A-DD32B5961982}"/>
              </a:ext>
            </a:extLst>
          </p:cNvPr>
          <p:cNvSpPr txBox="1"/>
          <p:nvPr/>
        </p:nvSpPr>
        <p:spPr>
          <a:xfrm>
            <a:off x="5396507" y="4138771"/>
            <a:ext cx="4066755" cy="486287"/>
          </a:xfrm>
          <a:prstGeom prst="rect">
            <a:avLst/>
          </a:prstGeom>
          <a:noFill/>
        </p:spPr>
        <p:txBody>
          <a:bodyPr wrap="square" rtlCol="0">
            <a:spAutoFit/>
          </a:bodyPr>
          <a:lstStyle/>
          <a:p>
            <a:pPr algn="ctr"/>
            <a:r>
              <a:rPr lang="es-ES" sz="2560" b="1" dirty="0" err="1">
                <a:solidFill>
                  <a:srgbClr val="000000"/>
                </a:solidFill>
              </a:rPr>
              <a:t>Make</a:t>
            </a:r>
            <a:r>
              <a:rPr lang="es-ES" sz="2560" b="1" dirty="0">
                <a:solidFill>
                  <a:srgbClr val="000000"/>
                </a:solidFill>
              </a:rPr>
              <a:t> a </a:t>
            </a:r>
            <a:r>
              <a:rPr lang="es-ES" sz="2560" b="1" dirty="0" err="1">
                <a:solidFill>
                  <a:srgbClr val="000000"/>
                </a:solidFill>
              </a:rPr>
              <a:t>change</a:t>
            </a:r>
            <a:endParaRPr lang="es-ES" sz="2560" dirty="0"/>
          </a:p>
        </p:txBody>
      </p:sp>
      <p:sp>
        <p:nvSpPr>
          <p:cNvPr id="6" name="CuadroTexto 5">
            <a:extLst>
              <a:ext uri="{FF2B5EF4-FFF2-40B4-BE49-F238E27FC236}">
                <a16:creationId xmlns:a16="http://schemas.microsoft.com/office/drawing/2014/main" id="{A3B4EA27-BC31-8780-E88E-05492D771D7E}"/>
              </a:ext>
            </a:extLst>
          </p:cNvPr>
          <p:cNvSpPr txBox="1"/>
          <p:nvPr/>
        </p:nvSpPr>
        <p:spPr>
          <a:xfrm>
            <a:off x="5396506" y="4696628"/>
            <a:ext cx="4066755" cy="486287"/>
          </a:xfrm>
          <a:prstGeom prst="rect">
            <a:avLst/>
          </a:prstGeom>
          <a:noFill/>
        </p:spPr>
        <p:txBody>
          <a:bodyPr wrap="square" rtlCol="0">
            <a:spAutoFit/>
          </a:bodyPr>
          <a:lstStyle/>
          <a:p>
            <a:pPr algn="ctr"/>
            <a:r>
              <a:rPr lang="es-ES" sz="2560" b="1" dirty="0">
                <a:solidFill>
                  <a:srgbClr val="8042C2"/>
                </a:solidFill>
              </a:rPr>
              <a:t>#</a:t>
            </a:r>
            <a:r>
              <a:rPr lang="es-ES" sz="2560" b="1" dirty="0" err="1">
                <a:solidFill>
                  <a:srgbClr val="8042C2"/>
                </a:solidFill>
              </a:rPr>
              <a:t>EndVAW</a:t>
            </a:r>
            <a:endParaRPr lang="es-ES" sz="2560" dirty="0"/>
          </a:p>
        </p:txBody>
      </p:sp>
    </p:spTree>
    <p:extLst>
      <p:ext uri="{BB962C8B-B14F-4D97-AF65-F5344CB8AC3E}">
        <p14:creationId xmlns:p14="http://schemas.microsoft.com/office/powerpoint/2010/main" val="302721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2</a:t>
            </a:r>
          </a:p>
        </p:txBody>
      </p:sp>
    </p:spTree>
    <p:extLst>
      <p:ext uri="{BB962C8B-B14F-4D97-AF65-F5344CB8AC3E}">
        <p14:creationId xmlns:p14="http://schemas.microsoft.com/office/powerpoint/2010/main" val="84523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41C2"/>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EC472C5-7D9A-AACC-7CDD-2B26080BDABB}"/>
              </a:ext>
            </a:extLst>
          </p:cNvPr>
          <p:cNvSpPr/>
          <p:nvPr/>
        </p:nvSpPr>
        <p:spPr>
          <a:xfrm>
            <a:off x="1117600" y="0"/>
            <a:ext cx="13546667" cy="1408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3"/>
          </a:p>
        </p:txBody>
      </p:sp>
      <p:pic>
        <p:nvPicPr>
          <p:cNvPr id="2" name="Imagen 1" descr="Imagen que contiene Forma&#10;&#10;Descripción generada automáticamente">
            <a:extLst>
              <a:ext uri="{FF2B5EF4-FFF2-40B4-BE49-F238E27FC236}">
                <a16:creationId xmlns:a16="http://schemas.microsoft.com/office/drawing/2014/main" id="{53B372D2-FF2C-63AB-CED7-DAAC9726F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347" y="0"/>
            <a:ext cx="6881707" cy="6881707"/>
          </a:xfrm>
          <a:prstGeom prst="rect">
            <a:avLst/>
          </a:prstGeom>
        </p:spPr>
      </p:pic>
      <p:sp>
        <p:nvSpPr>
          <p:cNvPr id="4" name="CuadroTexto 3">
            <a:extLst>
              <a:ext uri="{FF2B5EF4-FFF2-40B4-BE49-F238E27FC236}">
                <a16:creationId xmlns:a16="http://schemas.microsoft.com/office/drawing/2014/main" id="{9F04D8F5-30EE-5EFC-C92F-E15F867A4F2B}"/>
              </a:ext>
            </a:extLst>
          </p:cNvPr>
          <p:cNvSpPr txBox="1"/>
          <p:nvPr/>
        </p:nvSpPr>
        <p:spPr>
          <a:xfrm>
            <a:off x="5485825" y="1607313"/>
            <a:ext cx="4066755" cy="880241"/>
          </a:xfrm>
          <a:prstGeom prst="rect">
            <a:avLst/>
          </a:prstGeom>
          <a:noFill/>
        </p:spPr>
        <p:txBody>
          <a:bodyPr wrap="square" rtlCol="0">
            <a:spAutoFit/>
          </a:bodyPr>
          <a:lstStyle/>
          <a:p>
            <a:pPr algn="ctr"/>
            <a:r>
              <a:rPr lang="es-ES" sz="2560" dirty="0" err="1">
                <a:solidFill>
                  <a:srgbClr val="FFFFFF"/>
                </a:solidFill>
              </a:rPr>
              <a:t>We</a:t>
            </a:r>
            <a:r>
              <a:rPr lang="es-ES" sz="2560" dirty="0">
                <a:solidFill>
                  <a:srgbClr val="FFFFFF"/>
                </a:solidFill>
              </a:rPr>
              <a:t> </a:t>
            </a:r>
            <a:r>
              <a:rPr lang="es-ES" sz="2560" dirty="0" err="1">
                <a:solidFill>
                  <a:srgbClr val="FFFFFF"/>
                </a:solidFill>
              </a:rPr>
              <a:t>need</a:t>
            </a:r>
            <a:r>
              <a:rPr lang="es-ES" sz="2560" dirty="0">
                <a:solidFill>
                  <a:srgbClr val="FFFFFF"/>
                </a:solidFill>
              </a:rPr>
              <a:t> </a:t>
            </a:r>
            <a:r>
              <a:rPr lang="es-ES" sz="2560" dirty="0" err="1">
                <a:solidFill>
                  <a:srgbClr val="FFFFFF"/>
                </a:solidFill>
              </a:rPr>
              <a:t>to</a:t>
            </a:r>
            <a:endParaRPr lang="es-ES" sz="2560" dirty="0">
              <a:solidFill>
                <a:srgbClr val="FFFFFF"/>
              </a:solidFill>
            </a:endParaRPr>
          </a:p>
          <a:p>
            <a:pPr algn="ctr"/>
            <a:r>
              <a:rPr lang="es-ES" sz="2560" dirty="0">
                <a:solidFill>
                  <a:srgbClr val="FFFFFF"/>
                </a:solidFill>
              </a:rPr>
              <a:t>#</a:t>
            </a:r>
            <a:r>
              <a:rPr lang="es-ES" sz="2560" dirty="0" err="1">
                <a:solidFill>
                  <a:srgbClr val="FFFFFF"/>
                </a:solidFill>
              </a:rPr>
              <a:t>EndForcedSterilisation</a:t>
            </a:r>
            <a:endParaRPr lang="es-ES" sz="2560" dirty="0"/>
          </a:p>
        </p:txBody>
      </p:sp>
      <p:sp>
        <p:nvSpPr>
          <p:cNvPr id="5" name="CuadroTexto 4">
            <a:extLst>
              <a:ext uri="{FF2B5EF4-FFF2-40B4-BE49-F238E27FC236}">
                <a16:creationId xmlns:a16="http://schemas.microsoft.com/office/drawing/2014/main" id="{3ED3824F-E6AA-D41A-E91A-7E7F2CA7CBD6}"/>
              </a:ext>
            </a:extLst>
          </p:cNvPr>
          <p:cNvSpPr txBox="1"/>
          <p:nvPr/>
        </p:nvSpPr>
        <p:spPr>
          <a:xfrm>
            <a:off x="5116618" y="2500176"/>
            <a:ext cx="4805166" cy="880241"/>
          </a:xfrm>
          <a:prstGeom prst="rect">
            <a:avLst/>
          </a:prstGeom>
          <a:noFill/>
        </p:spPr>
        <p:txBody>
          <a:bodyPr wrap="square" rtlCol="0">
            <a:spAutoFit/>
          </a:bodyPr>
          <a:lstStyle/>
          <a:p>
            <a:pPr algn="ctr"/>
            <a:r>
              <a:rPr lang="es-ES" sz="2560" b="1" dirty="0" err="1">
                <a:solidFill>
                  <a:srgbClr val="FFFFFF"/>
                </a:solidFill>
              </a:rPr>
              <a:t>Please</a:t>
            </a:r>
            <a:r>
              <a:rPr lang="es-ES" sz="2560" b="1" dirty="0">
                <a:solidFill>
                  <a:srgbClr val="FFFFFF"/>
                </a:solidFill>
              </a:rPr>
              <a:t> </a:t>
            </a:r>
            <a:r>
              <a:rPr lang="es-ES" sz="2560" b="1" dirty="0" err="1">
                <a:solidFill>
                  <a:srgbClr val="FFFFFF"/>
                </a:solidFill>
              </a:rPr>
              <a:t>sign</a:t>
            </a:r>
            <a:r>
              <a:rPr lang="es-ES" sz="2560" b="1" dirty="0">
                <a:solidFill>
                  <a:srgbClr val="FFFFFF"/>
                </a:solidFill>
              </a:rPr>
              <a:t> </a:t>
            </a:r>
            <a:r>
              <a:rPr lang="es-ES" sz="2560" b="1" dirty="0" err="1">
                <a:solidFill>
                  <a:srgbClr val="FFFFFF"/>
                </a:solidFill>
              </a:rPr>
              <a:t>our</a:t>
            </a:r>
            <a:r>
              <a:rPr lang="es-ES" sz="2560" b="1" dirty="0">
                <a:solidFill>
                  <a:srgbClr val="FFFFFF"/>
                </a:solidFill>
              </a:rPr>
              <a:t> </a:t>
            </a:r>
            <a:r>
              <a:rPr lang="es-ES" sz="2560" b="1" dirty="0" err="1">
                <a:solidFill>
                  <a:srgbClr val="FFFFFF"/>
                </a:solidFill>
              </a:rPr>
              <a:t>petition</a:t>
            </a:r>
            <a:r>
              <a:rPr lang="es-ES" sz="2560" b="1" dirty="0">
                <a:solidFill>
                  <a:srgbClr val="FFFFFF"/>
                </a:solidFill>
              </a:rPr>
              <a:t> and spread </a:t>
            </a:r>
            <a:r>
              <a:rPr lang="es-ES" sz="2560" b="1" dirty="0" err="1">
                <a:solidFill>
                  <a:srgbClr val="FFFFFF"/>
                </a:solidFill>
              </a:rPr>
              <a:t>the</a:t>
            </a:r>
            <a:r>
              <a:rPr lang="es-ES" sz="2560" b="1" dirty="0">
                <a:solidFill>
                  <a:srgbClr val="FFFFFF"/>
                </a:solidFill>
              </a:rPr>
              <a:t> </a:t>
            </a:r>
            <a:r>
              <a:rPr lang="es-ES" sz="2560" b="1" dirty="0" err="1">
                <a:solidFill>
                  <a:srgbClr val="FFFFFF"/>
                </a:solidFill>
              </a:rPr>
              <a:t>word</a:t>
            </a:r>
            <a:r>
              <a:rPr lang="es-ES" sz="2560" b="1" dirty="0">
                <a:solidFill>
                  <a:srgbClr val="FFFFFF"/>
                </a:solidFill>
              </a:rPr>
              <a:t> in </a:t>
            </a:r>
            <a:r>
              <a:rPr lang="es-ES" sz="2560" b="1" dirty="0" err="1">
                <a:solidFill>
                  <a:srgbClr val="FFFFFF"/>
                </a:solidFill>
              </a:rPr>
              <a:t>your</a:t>
            </a:r>
            <a:r>
              <a:rPr lang="es-ES" sz="2560" b="1" dirty="0">
                <a:solidFill>
                  <a:srgbClr val="FFFFFF"/>
                </a:solidFill>
              </a:rPr>
              <a:t> </a:t>
            </a:r>
            <a:r>
              <a:rPr lang="es-ES" sz="2560" b="1" dirty="0" err="1">
                <a:solidFill>
                  <a:srgbClr val="FFFFFF"/>
                </a:solidFill>
              </a:rPr>
              <a:t>network</a:t>
            </a:r>
            <a:endParaRPr lang="es-ES" sz="2560" dirty="0"/>
          </a:p>
        </p:txBody>
      </p:sp>
      <p:sp>
        <p:nvSpPr>
          <p:cNvPr id="6" name="CuadroTexto 5">
            <a:extLst>
              <a:ext uri="{FF2B5EF4-FFF2-40B4-BE49-F238E27FC236}">
                <a16:creationId xmlns:a16="http://schemas.microsoft.com/office/drawing/2014/main" id="{A5F6FE99-E4C3-223E-3532-B63DBDCC5515}"/>
              </a:ext>
            </a:extLst>
          </p:cNvPr>
          <p:cNvSpPr txBox="1"/>
          <p:nvPr/>
        </p:nvSpPr>
        <p:spPr>
          <a:xfrm>
            <a:off x="4179147" y="3411379"/>
            <a:ext cx="6505154" cy="486287"/>
          </a:xfrm>
          <a:prstGeom prst="rect">
            <a:avLst/>
          </a:prstGeom>
          <a:noFill/>
        </p:spPr>
        <p:txBody>
          <a:bodyPr wrap="square">
            <a:spAutoFit/>
          </a:bodyPr>
          <a:lstStyle/>
          <a:p>
            <a:pPr algn="ctr"/>
            <a:r>
              <a:rPr lang="es-ES" sz="2273" dirty="0">
                <a:solidFill>
                  <a:srgbClr val="FFFFFF"/>
                </a:solidFill>
              </a:rPr>
              <a:t>#</a:t>
            </a:r>
            <a:r>
              <a:rPr lang="es-ES" sz="2560" dirty="0" err="1">
                <a:solidFill>
                  <a:srgbClr val="FFFFFF"/>
                </a:solidFill>
              </a:rPr>
              <a:t>EndVAW</a:t>
            </a:r>
            <a:endParaRPr lang="es-ES" sz="2273" dirty="0"/>
          </a:p>
        </p:txBody>
      </p:sp>
    </p:spTree>
    <p:extLst>
      <p:ext uri="{BB962C8B-B14F-4D97-AF65-F5344CB8AC3E}">
        <p14:creationId xmlns:p14="http://schemas.microsoft.com/office/powerpoint/2010/main" val="165413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3</a:t>
            </a:r>
          </a:p>
        </p:txBody>
      </p:sp>
    </p:spTree>
    <p:extLst>
      <p:ext uri="{BB962C8B-B14F-4D97-AF65-F5344CB8AC3E}">
        <p14:creationId xmlns:p14="http://schemas.microsoft.com/office/powerpoint/2010/main" val="349506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41C2"/>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E0A0346-C4EC-5C96-AAA3-D316FD717F28}"/>
              </a:ext>
            </a:extLst>
          </p:cNvPr>
          <p:cNvSpPr/>
          <p:nvPr/>
        </p:nvSpPr>
        <p:spPr>
          <a:xfrm>
            <a:off x="1117600" y="0"/>
            <a:ext cx="13004800" cy="169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3"/>
          </a:p>
        </p:txBody>
      </p:sp>
      <p:pic>
        <p:nvPicPr>
          <p:cNvPr id="2" name="Imagen 1" descr="Un dibujo de una persona&#10;&#10;Descripción generada automáticamente con confianza baja">
            <a:extLst>
              <a:ext uri="{FF2B5EF4-FFF2-40B4-BE49-F238E27FC236}">
                <a16:creationId xmlns:a16="http://schemas.microsoft.com/office/drawing/2014/main" id="{922D9AC1-765B-6B50-3D9F-FD8B2EFB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0"/>
            <a:ext cx="7315200" cy="7315200"/>
          </a:xfrm>
          <a:prstGeom prst="rect">
            <a:avLst/>
          </a:prstGeom>
        </p:spPr>
      </p:pic>
      <p:sp>
        <p:nvSpPr>
          <p:cNvPr id="5" name="CuadroTexto 4">
            <a:extLst>
              <a:ext uri="{FF2B5EF4-FFF2-40B4-BE49-F238E27FC236}">
                <a16:creationId xmlns:a16="http://schemas.microsoft.com/office/drawing/2014/main" id="{837EF2F1-46D1-9BC0-0E67-0CCAD5D7FF16}"/>
              </a:ext>
            </a:extLst>
          </p:cNvPr>
          <p:cNvSpPr txBox="1"/>
          <p:nvPr/>
        </p:nvSpPr>
        <p:spPr>
          <a:xfrm>
            <a:off x="4367422" y="2459777"/>
            <a:ext cx="6505154" cy="1274195"/>
          </a:xfrm>
          <a:prstGeom prst="rect">
            <a:avLst/>
          </a:prstGeom>
          <a:noFill/>
        </p:spPr>
        <p:txBody>
          <a:bodyPr wrap="square">
            <a:spAutoFit/>
          </a:bodyPr>
          <a:lstStyle/>
          <a:p>
            <a:pPr algn="ctr"/>
            <a:r>
              <a:rPr lang="es-ES" sz="2560" b="1" dirty="0" err="1">
                <a:solidFill>
                  <a:schemeClr val="bg1"/>
                </a:solidFill>
              </a:rPr>
              <a:t>Raise</a:t>
            </a:r>
            <a:r>
              <a:rPr lang="es-ES" sz="2560" b="1" dirty="0">
                <a:solidFill>
                  <a:schemeClr val="bg1"/>
                </a:solidFill>
              </a:rPr>
              <a:t> </a:t>
            </a:r>
            <a:r>
              <a:rPr lang="es-ES" sz="2560" b="1" dirty="0" err="1">
                <a:solidFill>
                  <a:schemeClr val="bg1"/>
                </a:solidFill>
              </a:rPr>
              <a:t>Your</a:t>
            </a:r>
            <a:r>
              <a:rPr lang="es-ES" sz="2560" b="1" dirty="0">
                <a:solidFill>
                  <a:schemeClr val="bg1"/>
                </a:solidFill>
              </a:rPr>
              <a:t> </a:t>
            </a:r>
            <a:r>
              <a:rPr lang="es-ES" sz="2560" b="1" dirty="0" err="1">
                <a:solidFill>
                  <a:schemeClr val="bg1"/>
                </a:solidFill>
              </a:rPr>
              <a:t>Voice</a:t>
            </a:r>
            <a:endParaRPr lang="es-ES" sz="2560" b="1" dirty="0">
              <a:solidFill>
                <a:schemeClr val="bg1"/>
              </a:solidFill>
            </a:endParaRPr>
          </a:p>
          <a:p>
            <a:pPr algn="ctr"/>
            <a:r>
              <a:rPr lang="es-ES" sz="2560" dirty="0">
                <a:solidFill>
                  <a:schemeClr val="bg1"/>
                </a:solidFill>
              </a:rPr>
              <a:t>#</a:t>
            </a:r>
            <a:r>
              <a:rPr lang="es-ES" sz="2560" dirty="0" err="1">
                <a:solidFill>
                  <a:schemeClr val="bg1"/>
                </a:solidFill>
              </a:rPr>
              <a:t>EndForcedSterilisation</a:t>
            </a:r>
            <a:endParaRPr lang="es-ES" sz="2560" dirty="0">
              <a:solidFill>
                <a:schemeClr val="bg1"/>
              </a:solidFill>
            </a:endParaRPr>
          </a:p>
          <a:p>
            <a:pPr algn="ctr"/>
            <a:r>
              <a:rPr lang="es-ES" sz="2560" b="1" dirty="0" err="1">
                <a:solidFill>
                  <a:schemeClr val="bg1"/>
                </a:solidFill>
              </a:rPr>
              <a:t>Make</a:t>
            </a:r>
            <a:r>
              <a:rPr lang="es-ES" sz="2560" b="1" dirty="0">
                <a:solidFill>
                  <a:schemeClr val="bg1"/>
                </a:solidFill>
              </a:rPr>
              <a:t> a </a:t>
            </a:r>
            <a:r>
              <a:rPr lang="es-ES" sz="2560" b="1" dirty="0" err="1">
                <a:solidFill>
                  <a:schemeClr val="bg1"/>
                </a:solidFill>
              </a:rPr>
              <a:t>change</a:t>
            </a:r>
            <a:endParaRPr lang="es-ES" sz="2560" b="1" dirty="0">
              <a:solidFill>
                <a:schemeClr val="bg1"/>
              </a:solidFill>
            </a:endParaRPr>
          </a:p>
        </p:txBody>
      </p:sp>
      <p:sp>
        <p:nvSpPr>
          <p:cNvPr id="6" name="CuadroTexto 5">
            <a:extLst>
              <a:ext uri="{FF2B5EF4-FFF2-40B4-BE49-F238E27FC236}">
                <a16:creationId xmlns:a16="http://schemas.microsoft.com/office/drawing/2014/main" id="{B05C1897-9BC4-2031-7FDD-CAA8D9288723}"/>
              </a:ext>
            </a:extLst>
          </p:cNvPr>
          <p:cNvSpPr txBox="1"/>
          <p:nvPr/>
        </p:nvSpPr>
        <p:spPr>
          <a:xfrm>
            <a:off x="6425681" y="599754"/>
            <a:ext cx="6505154" cy="486287"/>
          </a:xfrm>
          <a:prstGeom prst="rect">
            <a:avLst/>
          </a:prstGeom>
          <a:noFill/>
        </p:spPr>
        <p:txBody>
          <a:bodyPr wrap="square">
            <a:spAutoFit/>
          </a:bodyPr>
          <a:lstStyle/>
          <a:p>
            <a:r>
              <a:rPr lang="es-ES" sz="2560" b="1" dirty="0">
                <a:solidFill>
                  <a:srgbClr val="8042C2"/>
                </a:solidFill>
              </a:rPr>
              <a:t>#</a:t>
            </a:r>
            <a:r>
              <a:rPr lang="es-ES" sz="2560" b="1" dirty="0" err="1">
                <a:solidFill>
                  <a:srgbClr val="8042C2"/>
                </a:solidFill>
              </a:rPr>
              <a:t>EndVAW</a:t>
            </a:r>
            <a:endParaRPr lang="en-GB" sz="2560" dirty="0"/>
          </a:p>
        </p:txBody>
      </p:sp>
    </p:spTree>
    <p:extLst>
      <p:ext uri="{BB962C8B-B14F-4D97-AF65-F5344CB8AC3E}">
        <p14:creationId xmlns:p14="http://schemas.microsoft.com/office/powerpoint/2010/main" val="33746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4</a:t>
            </a:r>
          </a:p>
        </p:txBody>
      </p:sp>
    </p:spTree>
    <p:extLst>
      <p:ext uri="{BB962C8B-B14F-4D97-AF65-F5344CB8AC3E}">
        <p14:creationId xmlns:p14="http://schemas.microsoft.com/office/powerpoint/2010/main" val="285116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190" y="686566"/>
            <a:ext cx="9753600" cy="658836"/>
          </a:xfrm>
        </p:spPr>
        <p:txBody>
          <a:bodyPr>
            <a:noAutofit/>
          </a:bodyPr>
          <a:lstStyle/>
          <a:p>
            <a:pPr algn="l"/>
            <a:r>
              <a:rPr lang="fr-BE" sz="2560" b="1" dirty="0">
                <a:solidFill>
                  <a:srgbClr val="FF0000"/>
                </a:solidFill>
                <a:latin typeface="Verdana" panose="020B0604030504040204" pitchFamily="34" charset="0"/>
                <a:ea typeface="Verdana" panose="020B0604030504040204" pitchFamily="34" charset="0"/>
                <a:cs typeface="Verdana" panose="020B0604030504040204" pitchFamily="34" charset="0"/>
              </a:rPr>
              <a:t>How to </a:t>
            </a:r>
            <a:r>
              <a:rPr lang="fr-BE" sz="2560" b="1" dirty="0" err="1">
                <a:solidFill>
                  <a:srgbClr val="FF0000"/>
                </a:solidFill>
                <a:latin typeface="Verdana" panose="020B0604030504040204" pitchFamily="34" charset="0"/>
                <a:ea typeface="Verdana" panose="020B0604030504040204" pitchFamily="34" charset="0"/>
                <a:cs typeface="Verdana" panose="020B0604030504040204" pitchFamily="34" charset="0"/>
              </a:rPr>
              <a:t>get</a:t>
            </a:r>
            <a:r>
              <a:rPr lang="fr-BE" sz="256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BE" sz="2560" b="1" dirty="0" err="1">
                <a:solidFill>
                  <a:srgbClr val="FF0000"/>
                </a:solidFill>
                <a:latin typeface="Verdana" panose="020B0604030504040204" pitchFamily="34" charset="0"/>
                <a:ea typeface="Verdana" panose="020B0604030504040204" pitchFamily="34" charset="0"/>
                <a:cs typeface="Verdana" panose="020B0604030504040204" pitchFamily="34" charset="0"/>
              </a:rPr>
              <a:t>involved</a:t>
            </a:r>
            <a:r>
              <a:rPr lang="fr-BE" sz="256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br>
              <a:rPr lang="fr-BE" sz="2560" b="1" dirty="0">
                <a:solidFill>
                  <a:schemeClr val="accent1"/>
                </a:solidFill>
                <a:latin typeface="Verdana" panose="020B0604030504040204" pitchFamily="34" charset="0"/>
                <a:ea typeface="Verdana" panose="020B0604030504040204" pitchFamily="34" charset="0"/>
                <a:cs typeface="Verdana" panose="020B0604030504040204" pitchFamily="34" charset="0"/>
              </a:rPr>
            </a:br>
            <a:endParaRPr lang="fr-BE" sz="256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7321" y="353160"/>
            <a:ext cx="1198044" cy="1325646"/>
          </a:xfrm>
          <a:prstGeom prst="rect">
            <a:avLst/>
          </a:prstGeom>
        </p:spPr>
      </p:pic>
      <p:sp>
        <p:nvSpPr>
          <p:cNvPr id="8" name="CuadroTexto 7">
            <a:extLst>
              <a:ext uri="{FF2B5EF4-FFF2-40B4-BE49-F238E27FC236}">
                <a16:creationId xmlns:a16="http://schemas.microsoft.com/office/drawing/2014/main" id="{76727030-388E-3F9A-115A-936AEDE942E9}"/>
              </a:ext>
            </a:extLst>
          </p:cNvPr>
          <p:cNvSpPr txBox="1"/>
          <p:nvPr/>
        </p:nvSpPr>
        <p:spPr>
          <a:xfrm>
            <a:off x="1833967" y="1015983"/>
            <a:ext cx="10584999" cy="2973956"/>
          </a:xfrm>
          <a:prstGeom prst="rect">
            <a:avLst/>
          </a:prstGeom>
          <a:noFill/>
        </p:spPr>
        <p:txBody>
          <a:bodyPr wrap="square">
            <a:spAutoFit/>
          </a:bodyPr>
          <a:lstStyle/>
          <a:p>
            <a:pPr marL="487695" indent="-487695">
              <a:lnSpc>
                <a:spcPct val="150000"/>
              </a:lnSpc>
              <a:buFont typeface="+mj-lt"/>
              <a:buAutoNum type="arabicPeriod"/>
            </a:pPr>
            <a:r>
              <a:rPr lang="fr-BE" sz="2560" dirty="0">
                <a:latin typeface="Arial" panose="020B0604020202020204" pitchFamily="34" charset="0"/>
                <a:cs typeface="Arial" panose="020B0604020202020204" pitchFamily="34" charset="0"/>
              </a:rPr>
              <a:t>Spread the </a:t>
            </a:r>
            <a:r>
              <a:rPr lang="fr-BE" sz="2560" dirty="0" err="1">
                <a:latin typeface="Arial" panose="020B0604020202020204" pitchFamily="34" charset="0"/>
                <a:cs typeface="Arial" panose="020B0604020202020204" pitchFamily="34" charset="0"/>
              </a:rPr>
              <a:t>word</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share</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our</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campaign</a:t>
            </a:r>
            <a:r>
              <a:rPr lang="fr-BE" sz="2560" dirty="0">
                <a:latin typeface="Arial" panose="020B0604020202020204" pitchFamily="34" charset="0"/>
                <a:cs typeface="Arial" panose="020B0604020202020204" pitchFamily="34" charset="0"/>
              </a:rPr>
              <a:t> messages on </a:t>
            </a:r>
            <a:r>
              <a:rPr lang="fr-BE" sz="2560" dirty="0" err="1">
                <a:latin typeface="Arial" panose="020B0604020202020204" pitchFamily="34" charset="0"/>
                <a:cs typeface="Arial" panose="020B0604020202020204" pitchFamily="34" charset="0"/>
              </a:rPr>
              <a:t>your</a:t>
            </a:r>
            <a:r>
              <a:rPr lang="fr-BE" sz="2560" dirty="0">
                <a:latin typeface="Arial" panose="020B0604020202020204" pitchFamily="34" charset="0"/>
                <a:cs typeface="Arial" panose="020B0604020202020204" pitchFamily="34" charset="0"/>
              </a:rPr>
              <a:t> social media channels!</a:t>
            </a:r>
          </a:p>
          <a:p>
            <a:pPr marL="487695" indent="-487695">
              <a:lnSpc>
                <a:spcPct val="150000"/>
              </a:lnSpc>
              <a:buFont typeface="+mj-lt"/>
              <a:buAutoNum type="arabicPeriod"/>
            </a:pPr>
            <a:r>
              <a:rPr lang="fr-BE" sz="2560" dirty="0">
                <a:latin typeface="Arial" panose="020B0604020202020204" pitchFamily="34" charset="0"/>
                <a:cs typeface="Arial" panose="020B0604020202020204" pitchFamily="34" charset="0"/>
              </a:rPr>
              <a:t>Translate! translate content </a:t>
            </a:r>
            <a:r>
              <a:rPr lang="fr-BE" sz="2560" dirty="0" err="1">
                <a:latin typeface="Arial" panose="020B0604020202020204" pitchFamily="34" charset="0"/>
                <a:cs typeface="Arial" panose="020B0604020202020204" pitchFamily="34" charset="0"/>
              </a:rPr>
              <a:t>into</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your</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language</a:t>
            </a:r>
            <a:r>
              <a:rPr lang="fr-BE" sz="2560" dirty="0">
                <a:latin typeface="Arial" panose="020B0604020202020204" pitchFamily="34" charset="0"/>
                <a:cs typeface="Arial" panose="020B0604020202020204" pitchFamily="34" charset="0"/>
              </a:rPr>
              <a:t> to </a:t>
            </a:r>
            <a:r>
              <a:rPr lang="fr-BE" sz="2560" dirty="0" err="1">
                <a:latin typeface="Arial" panose="020B0604020202020204" pitchFamily="34" charset="0"/>
                <a:cs typeface="Arial" panose="020B0604020202020204" pitchFamily="34" charset="0"/>
              </a:rPr>
              <a:t>better</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reach</a:t>
            </a:r>
            <a:r>
              <a:rPr lang="fr-BE" sz="2560" dirty="0">
                <a:latin typeface="Arial" panose="020B0604020202020204" pitchFamily="34" charset="0"/>
                <a:cs typeface="Arial" panose="020B0604020202020204" pitchFamily="34" charset="0"/>
              </a:rPr>
              <a:t> </a:t>
            </a:r>
            <a:r>
              <a:rPr lang="fr-BE" sz="2560" dirty="0" err="1">
                <a:latin typeface="Arial" panose="020B0604020202020204" pitchFamily="34" charset="0"/>
                <a:cs typeface="Arial" panose="020B0604020202020204" pitchFamily="34" charset="0"/>
              </a:rPr>
              <a:t>your</a:t>
            </a:r>
            <a:r>
              <a:rPr lang="fr-BE" sz="2560" dirty="0">
                <a:latin typeface="Arial" panose="020B0604020202020204" pitchFamily="34" charset="0"/>
                <a:cs typeface="Arial" panose="020B0604020202020204" pitchFamily="34" charset="0"/>
              </a:rPr>
              <a:t> audience</a:t>
            </a:r>
          </a:p>
          <a:p>
            <a:pPr marL="487695" indent="-487695">
              <a:lnSpc>
                <a:spcPct val="150000"/>
              </a:lnSpc>
              <a:buFont typeface="+mj-lt"/>
              <a:buAutoNum type="arabicPeriod"/>
            </a:pPr>
            <a:r>
              <a:rPr lang="fr-BE" sz="2560" dirty="0">
                <a:latin typeface="Arial" panose="020B0604020202020204" pitchFamily="34" charset="0"/>
                <a:cs typeface="Arial" panose="020B0604020202020204" pitchFamily="34" charset="0"/>
              </a:rPr>
              <a:t>Tag key stakeholders</a:t>
            </a:r>
            <a:endParaRPr lang="en-GB" sz="256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4F3E095-A496-75F9-E6AD-FED9B91195C4}"/>
              </a:ext>
            </a:extLst>
          </p:cNvPr>
          <p:cNvSpPr txBox="1"/>
          <p:nvPr/>
        </p:nvSpPr>
        <p:spPr>
          <a:xfrm>
            <a:off x="2163221" y="4121299"/>
            <a:ext cx="11182198" cy="486287"/>
          </a:xfrm>
          <a:prstGeom prst="rect">
            <a:avLst/>
          </a:prstGeom>
          <a:noFill/>
        </p:spPr>
        <p:txBody>
          <a:bodyPr wrap="square">
            <a:spAutoFit/>
          </a:bodyPr>
          <a:lstStyle/>
          <a:p>
            <a:pPr algn="ctr"/>
            <a:r>
              <a:rPr lang="fr-BE" sz="2560" b="1" dirty="0">
                <a:solidFill>
                  <a:schemeClr val="accent1"/>
                </a:solidFill>
                <a:latin typeface="Arial" panose="020B0604020202020204" pitchFamily="34" charset="0"/>
                <a:cs typeface="Arial" panose="020B0604020202020204" pitchFamily="34" charset="0"/>
                <a:hlinkClick r:id="rId4"/>
              </a:rPr>
              <a:t>More information about the campaign on </a:t>
            </a:r>
            <a:r>
              <a:rPr lang="fr-BE" sz="2560" b="1" dirty="0" err="1">
                <a:solidFill>
                  <a:schemeClr val="accent1"/>
                </a:solidFill>
                <a:latin typeface="Arial" panose="020B0604020202020204" pitchFamily="34" charset="0"/>
                <a:cs typeface="Arial" panose="020B0604020202020204" pitchFamily="34" charset="0"/>
                <a:hlinkClick r:id="rId4"/>
              </a:rPr>
              <a:t>our</a:t>
            </a:r>
            <a:r>
              <a:rPr lang="fr-BE" sz="2560" b="1" dirty="0">
                <a:solidFill>
                  <a:schemeClr val="accent1"/>
                </a:solidFill>
                <a:latin typeface="Arial" panose="020B0604020202020204" pitchFamily="34" charset="0"/>
                <a:cs typeface="Arial" panose="020B0604020202020204" pitchFamily="34" charset="0"/>
                <a:hlinkClick r:id="rId4"/>
              </a:rPr>
              <a:t> </a:t>
            </a:r>
            <a:r>
              <a:rPr lang="fr-BE" sz="2560" b="1" dirty="0" err="1">
                <a:solidFill>
                  <a:schemeClr val="accent1"/>
                </a:solidFill>
                <a:latin typeface="Arial" panose="020B0604020202020204" pitchFamily="34" charset="0"/>
                <a:cs typeface="Arial" panose="020B0604020202020204" pitchFamily="34" charset="0"/>
                <a:hlinkClick r:id="rId4"/>
              </a:rPr>
              <a:t>webpage</a:t>
            </a:r>
            <a:endParaRPr lang="en-GB" sz="2560" b="1" dirty="0">
              <a:solidFill>
                <a:schemeClr val="accent1"/>
              </a:solidFill>
            </a:endParaRPr>
          </a:p>
        </p:txBody>
      </p:sp>
      <p:sp>
        <p:nvSpPr>
          <p:cNvPr id="12" name="Title 1">
            <a:extLst>
              <a:ext uri="{FF2B5EF4-FFF2-40B4-BE49-F238E27FC236}">
                <a16:creationId xmlns:a16="http://schemas.microsoft.com/office/drawing/2014/main" id="{59A27939-8A8A-7931-3408-267CD804D3C4}"/>
              </a:ext>
            </a:extLst>
          </p:cNvPr>
          <p:cNvSpPr txBox="1">
            <a:spLocks/>
          </p:cNvSpPr>
          <p:nvPr/>
        </p:nvSpPr>
        <p:spPr>
          <a:xfrm>
            <a:off x="1605279" y="4688118"/>
            <a:ext cx="9753600"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err="1">
                <a:solidFill>
                  <a:srgbClr val="FF0000"/>
                </a:solidFill>
              </a:rPr>
              <a:t>What</a:t>
            </a:r>
            <a:r>
              <a:rPr lang="fr-BE" sz="2560" dirty="0">
                <a:solidFill>
                  <a:srgbClr val="FF0000"/>
                </a:solidFill>
              </a:rPr>
              <a:t> </a:t>
            </a:r>
            <a:r>
              <a:rPr lang="fr-BE" sz="2560" dirty="0" err="1">
                <a:solidFill>
                  <a:srgbClr val="FF0000"/>
                </a:solidFill>
              </a:rPr>
              <a:t>does</a:t>
            </a:r>
            <a:r>
              <a:rPr lang="fr-BE" sz="2560" dirty="0">
                <a:solidFill>
                  <a:srgbClr val="FF0000"/>
                </a:solidFill>
              </a:rPr>
              <a:t> </a:t>
            </a:r>
            <a:r>
              <a:rPr lang="fr-BE" sz="2560" dirty="0" err="1">
                <a:solidFill>
                  <a:srgbClr val="FF0000"/>
                </a:solidFill>
              </a:rPr>
              <a:t>this</a:t>
            </a:r>
            <a:r>
              <a:rPr lang="fr-BE" sz="2560" dirty="0">
                <a:solidFill>
                  <a:srgbClr val="FF0000"/>
                </a:solidFill>
              </a:rPr>
              <a:t> campaign guide </a:t>
            </a:r>
            <a:r>
              <a:rPr lang="fr-BE" sz="2560" dirty="0" err="1">
                <a:solidFill>
                  <a:srgbClr val="FF0000"/>
                </a:solidFill>
              </a:rPr>
              <a:t>contain</a:t>
            </a:r>
            <a:r>
              <a:rPr lang="fr-BE" sz="2560" dirty="0">
                <a:solidFill>
                  <a:srgbClr val="FF0000"/>
                </a:solidFill>
              </a:rPr>
              <a:t>?</a:t>
            </a:r>
          </a:p>
        </p:txBody>
      </p:sp>
      <p:sp>
        <p:nvSpPr>
          <p:cNvPr id="13" name="CuadroTexto 12">
            <a:extLst>
              <a:ext uri="{FF2B5EF4-FFF2-40B4-BE49-F238E27FC236}">
                <a16:creationId xmlns:a16="http://schemas.microsoft.com/office/drawing/2014/main" id="{13413478-4EF6-87CF-2AA1-C7E7929B8D7F}"/>
              </a:ext>
            </a:extLst>
          </p:cNvPr>
          <p:cNvSpPr txBox="1"/>
          <p:nvPr/>
        </p:nvSpPr>
        <p:spPr>
          <a:xfrm>
            <a:off x="1820191" y="5243859"/>
            <a:ext cx="10584999" cy="1792094"/>
          </a:xfrm>
          <a:prstGeom prst="rect">
            <a:avLst/>
          </a:prstGeom>
          <a:noFill/>
        </p:spPr>
        <p:txBody>
          <a:bodyPr wrap="square">
            <a:spAutoFit/>
          </a:bodyPr>
          <a:lstStyle/>
          <a:p>
            <a:pPr marL="487695" indent="-487695">
              <a:lnSpc>
                <a:spcPct val="150000"/>
              </a:lnSpc>
              <a:buFont typeface="+mj-lt"/>
              <a:buAutoNum type="arabicPeriod"/>
            </a:pPr>
            <a:r>
              <a:rPr lang="en-GB" sz="2560" dirty="0">
                <a:latin typeface="Arial" panose="020B0604020202020204" pitchFamily="34" charset="0"/>
                <a:cs typeface="Arial" panose="020B0604020202020204" pitchFamily="34" charset="0"/>
              </a:rPr>
              <a:t>Resources + Provisional timeline for the 8</a:t>
            </a:r>
            <a:r>
              <a:rPr lang="en-GB" sz="2560" baseline="30000" dirty="0">
                <a:latin typeface="Arial" panose="020B0604020202020204" pitchFamily="34" charset="0"/>
                <a:cs typeface="Arial" panose="020B0604020202020204" pitchFamily="34" charset="0"/>
              </a:rPr>
              <a:t>th</a:t>
            </a:r>
            <a:r>
              <a:rPr lang="en-GB" sz="2560" dirty="0">
                <a:latin typeface="Arial" panose="020B0604020202020204" pitchFamily="34" charset="0"/>
                <a:cs typeface="Arial" panose="020B0604020202020204" pitchFamily="34" charset="0"/>
              </a:rPr>
              <a:t> of March </a:t>
            </a:r>
          </a:p>
          <a:p>
            <a:pPr marL="487695" indent="-487695">
              <a:lnSpc>
                <a:spcPct val="150000"/>
              </a:lnSpc>
              <a:buFont typeface="+mj-lt"/>
              <a:buAutoNum type="arabicPeriod"/>
            </a:pPr>
            <a:r>
              <a:rPr lang="en-GB" sz="2560" dirty="0">
                <a:latin typeface="Arial" panose="020B0604020202020204" pitchFamily="34" charset="0"/>
                <a:cs typeface="Arial" panose="020B0604020202020204" pitchFamily="34" charset="0"/>
              </a:rPr>
              <a:t>Quotes for each visual</a:t>
            </a:r>
          </a:p>
          <a:p>
            <a:pPr marL="487695" indent="-487695">
              <a:lnSpc>
                <a:spcPct val="150000"/>
              </a:lnSpc>
              <a:buFont typeface="+mj-lt"/>
              <a:buAutoNum type="arabicPeriod"/>
            </a:pPr>
            <a:r>
              <a:rPr lang="en-GB" sz="2560" dirty="0">
                <a:latin typeface="Arial" panose="020B0604020202020204" pitchFamily="34" charset="0"/>
                <a:cs typeface="Arial" panose="020B0604020202020204" pitchFamily="34" charset="0"/>
              </a:rPr>
              <a:t>Visuals (Canva + editable images on this PPT) </a:t>
            </a:r>
          </a:p>
        </p:txBody>
      </p:sp>
    </p:spTree>
    <p:extLst>
      <p:ext uri="{BB962C8B-B14F-4D97-AF65-F5344CB8AC3E}">
        <p14:creationId xmlns:p14="http://schemas.microsoft.com/office/powerpoint/2010/main" val="3019464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41C2"/>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A238614-3935-8EE6-6829-B31A0B94BD52}"/>
              </a:ext>
            </a:extLst>
          </p:cNvPr>
          <p:cNvSpPr/>
          <p:nvPr/>
        </p:nvSpPr>
        <p:spPr>
          <a:xfrm>
            <a:off x="1117600" y="-1"/>
            <a:ext cx="13004800" cy="222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3"/>
          </a:p>
        </p:txBody>
      </p:sp>
      <p:pic>
        <p:nvPicPr>
          <p:cNvPr id="2" name="Imagen 1" descr="Interfaz de usuario gráfica, Texto&#10;&#10;Descripción generada automáticamente">
            <a:extLst>
              <a:ext uri="{FF2B5EF4-FFF2-40B4-BE49-F238E27FC236}">
                <a16:creationId xmlns:a16="http://schemas.microsoft.com/office/drawing/2014/main" id="{2005D2C8-323F-985F-F92E-51C76BEAD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267" y="1"/>
            <a:ext cx="7315200" cy="7315200"/>
          </a:xfrm>
          <a:prstGeom prst="rect">
            <a:avLst/>
          </a:prstGeom>
        </p:spPr>
      </p:pic>
      <p:sp>
        <p:nvSpPr>
          <p:cNvPr id="5" name="CuadroTexto 4">
            <a:extLst>
              <a:ext uri="{FF2B5EF4-FFF2-40B4-BE49-F238E27FC236}">
                <a16:creationId xmlns:a16="http://schemas.microsoft.com/office/drawing/2014/main" id="{5B2B2DC5-A31F-1903-8247-C440E949F95E}"/>
              </a:ext>
            </a:extLst>
          </p:cNvPr>
          <p:cNvSpPr txBox="1"/>
          <p:nvPr/>
        </p:nvSpPr>
        <p:spPr>
          <a:xfrm>
            <a:off x="5811136" y="572036"/>
            <a:ext cx="6505154" cy="486287"/>
          </a:xfrm>
          <a:prstGeom prst="rect">
            <a:avLst/>
          </a:prstGeom>
          <a:noFill/>
        </p:spPr>
        <p:txBody>
          <a:bodyPr wrap="square">
            <a:spAutoFit/>
          </a:bodyPr>
          <a:lstStyle/>
          <a:p>
            <a:r>
              <a:rPr lang="es-ES" sz="2560" b="1" dirty="0" err="1">
                <a:solidFill>
                  <a:srgbClr val="8042C2"/>
                </a:solidFill>
              </a:rPr>
              <a:t>Raise</a:t>
            </a:r>
            <a:r>
              <a:rPr lang="es-ES" sz="2560" b="1" dirty="0">
                <a:solidFill>
                  <a:srgbClr val="8042C2"/>
                </a:solidFill>
              </a:rPr>
              <a:t> </a:t>
            </a:r>
            <a:r>
              <a:rPr lang="es-ES" sz="2560" b="1" dirty="0" err="1">
                <a:solidFill>
                  <a:srgbClr val="8042C2"/>
                </a:solidFill>
              </a:rPr>
              <a:t>Your</a:t>
            </a:r>
            <a:r>
              <a:rPr lang="es-ES" sz="2560" b="1" dirty="0">
                <a:solidFill>
                  <a:srgbClr val="8042C2"/>
                </a:solidFill>
              </a:rPr>
              <a:t> </a:t>
            </a:r>
            <a:r>
              <a:rPr lang="es-ES" sz="2560" b="1" dirty="0" err="1">
                <a:solidFill>
                  <a:srgbClr val="8042C2"/>
                </a:solidFill>
              </a:rPr>
              <a:t>Voice</a:t>
            </a:r>
            <a:endParaRPr lang="en-GB" sz="2560" dirty="0"/>
          </a:p>
        </p:txBody>
      </p:sp>
      <p:sp>
        <p:nvSpPr>
          <p:cNvPr id="6" name="CuadroTexto 5">
            <a:extLst>
              <a:ext uri="{FF2B5EF4-FFF2-40B4-BE49-F238E27FC236}">
                <a16:creationId xmlns:a16="http://schemas.microsoft.com/office/drawing/2014/main" id="{C1A01E4A-E0BB-4F29-CC43-20EBB7D8B202}"/>
              </a:ext>
            </a:extLst>
          </p:cNvPr>
          <p:cNvSpPr txBox="1"/>
          <p:nvPr/>
        </p:nvSpPr>
        <p:spPr>
          <a:xfrm>
            <a:off x="5811136" y="1001274"/>
            <a:ext cx="6505154" cy="486287"/>
          </a:xfrm>
          <a:prstGeom prst="rect">
            <a:avLst/>
          </a:prstGeom>
          <a:noFill/>
        </p:spPr>
        <p:txBody>
          <a:bodyPr wrap="square">
            <a:spAutoFit/>
          </a:bodyPr>
          <a:lstStyle/>
          <a:p>
            <a:r>
              <a:rPr lang="es-ES" sz="2560" dirty="0">
                <a:solidFill>
                  <a:srgbClr val="8042C2"/>
                </a:solidFill>
              </a:rPr>
              <a:t>#</a:t>
            </a:r>
            <a:r>
              <a:rPr lang="es-ES" sz="2560" dirty="0" err="1">
                <a:solidFill>
                  <a:srgbClr val="8042C2"/>
                </a:solidFill>
              </a:rPr>
              <a:t>WomensDay</a:t>
            </a:r>
            <a:endParaRPr lang="en-GB" sz="2560" dirty="0"/>
          </a:p>
        </p:txBody>
      </p:sp>
      <p:sp>
        <p:nvSpPr>
          <p:cNvPr id="7" name="CuadroTexto 6">
            <a:extLst>
              <a:ext uri="{FF2B5EF4-FFF2-40B4-BE49-F238E27FC236}">
                <a16:creationId xmlns:a16="http://schemas.microsoft.com/office/drawing/2014/main" id="{1E4EE1DF-1A80-9984-83DC-D4EA1D68EF65}"/>
              </a:ext>
            </a:extLst>
          </p:cNvPr>
          <p:cNvSpPr txBox="1"/>
          <p:nvPr/>
        </p:nvSpPr>
        <p:spPr>
          <a:xfrm>
            <a:off x="4389633" y="2801429"/>
            <a:ext cx="5524201" cy="880241"/>
          </a:xfrm>
          <a:prstGeom prst="rect">
            <a:avLst/>
          </a:prstGeom>
          <a:noFill/>
        </p:spPr>
        <p:txBody>
          <a:bodyPr wrap="square">
            <a:spAutoFit/>
          </a:bodyPr>
          <a:lstStyle/>
          <a:p>
            <a:pPr algn="ctr"/>
            <a:r>
              <a:rPr lang="es-ES" sz="2560" b="1" dirty="0" err="1">
                <a:solidFill>
                  <a:schemeClr val="bg1"/>
                </a:solidFill>
              </a:rPr>
              <a:t>Make</a:t>
            </a:r>
            <a:r>
              <a:rPr lang="es-ES" sz="2560" b="1" dirty="0">
                <a:solidFill>
                  <a:schemeClr val="bg1"/>
                </a:solidFill>
              </a:rPr>
              <a:t> a </a:t>
            </a:r>
            <a:r>
              <a:rPr lang="es-ES" sz="2560" b="1" dirty="0" err="1">
                <a:solidFill>
                  <a:schemeClr val="bg1"/>
                </a:solidFill>
              </a:rPr>
              <a:t>change</a:t>
            </a:r>
            <a:endParaRPr lang="es-ES" sz="2560" b="1" dirty="0">
              <a:solidFill>
                <a:schemeClr val="bg1"/>
              </a:solidFill>
            </a:endParaRPr>
          </a:p>
          <a:p>
            <a:pPr algn="ctr"/>
            <a:r>
              <a:rPr lang="es-ES" sz="2560" dirty="0">
                <a:solidFill>
                  <a:schemeClr val="bg1"/>
                </a:solidFill>
              </a:rPr>
              <a:t>#</a:t>
            </a:r>
            <a:r>
              <a:rPr lang="es-ES" sz="2560" dirty="0" err="1">
                <a:solidFill>
                  <a:schemeClr val="bg1"/>
                </a:solidFill>
              </a:rPr>
              <a:t>EndForcedSterilisation</a:t>
            </a:r>
            <a:r>
              <a:rPr lang="es-ES" sz="2560" dirty="0">
                <a:solidFill>
                  <a:schemeClr val="bg1"/>
                </a:solidFill>
              </a:rPr>
              <a:t> #</a:t>
            </a:r>
            <a:r>
              <a:rPr lang="es-ES" sz="2560" dirty="0" err="1">
                <a:solidFill>
                  <a:schemeClr val="bg1"/>
                </a:solidFill>
              </a:rPr>
              <a:t>EndVaw</a:t>
            </a:r>
            <a:endParaRPr lang="es-ES" sz="2560" dirty="0">
              <a:solidFill>
                <a:schemeClr val="bg1"/>
              </a:solidFill>
            </a:endParaRPr>
          </a:p>
        </p:txBody>
      </p:sp>
    </p:spTree>
    <p:extLst>
      <p:ext uri="{BB962C8B-B14F-4D97-AF65-F5344CB8AC3E}">
        <p14:creationId xmlns:p14="http://schemas.microsoft.com/office/powerpoint/2010/main" val="41336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5</a:t>
            </a:r>
          </a:p>
        </p:txBody>
      </p:sp>
    </p:spTree>
    <p:extLst>
      <p:ext uri="{BB962C8B-B14F-4D97-AF65-F5344CB8AC3E}">
        <p14:creationId xmlns:p14="http://schemas.microsoft.com/office/powerpoint/2010/main" val="88865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41C2"/>
        </a:solidFill>
        <a:effectLst/>
      </p:bgPr>
    </p:bg>
    <p:spTree>
      <p:nvGrpSpPr>
        <p:cNvPr id="1" name=""/>
        <p:cNvGrpSpPr/>
        <p:nvPr/>
      </p:nvGrpSpPr>
      <p:grpSpPr>
        <a:xfrm>
          <a:off x="0" y="0"/>
          <a:ext cx="0" cy="0"/>
          <a:chOff x="0" y="0"/>
          <a:chExt cx="0" cy="0"/>
        </a:xfrm>
      </p:grpSpPr>
      <p:pic>
        <p:nvPicPr>
          <p:cNvPr id="2" name="Imagen 1" descr="Imagen que contiene Texto&#10;&#10;Descripción generada automáticamente">
            <a:extLst>
              <a:ext uri="{FF2B5EF4-FFF2-40B4-BE49-F238E27FC236}">
                <a16:creationId xmlns:a16="http://schemas.microsoft.com/office/drawing/2014/main" id="{56350032-3576-5920-2A87-F4393EEC6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723" y="27355"/>
            <a:ext cx="7287845" cy="7287845"/>
          </a:xfrm>
          <a:prstGeom prst="rect">
            <a:avLst/>
          </a:prstGeom>
        </p:spPr>
      </p:pic>
      <p:sp>
        <p:nvSpPr>
          <p:cNvPr id="3" name="CuadroTexto 2">
            <a:extLst>
              <a:ext uri="{FF2B5EF4-FFF2-40B4-BE49-F238E27FC236}">
                <a16:creationId xmlns:a16="http://schemas.microsoft.com/office/drawing/2014/main" id="{E2681124-2A2F-D27A-C5A7-B19873CEEE83}"/>
              </a:ext>
            </a:extLst>
          </p:cNvPr>
          <p:cNvSpPr txBox="1"/>
          <p:nvPr/>
        </p:nvSpPr>
        <p:spPr>
          <a:xfrm>
            <a:off x="5125905" y="2671860"/>
            <a:ext cx="6505154" cy="1804084"/>
          </a:xfrm>
          <a:prstGeom prst="rect">
            <a:avLst/>
          </a:prstGeom>
          <a:noFill/>
        </p:spPr>
        <p:txBody>
          <a:bodyPr wrap="square">
            <a:spAutoFit/>
          </a:bodyPr>
          <a:lstStyle/>
          <a:p>
            <a:pPr>
              <a:lnSpc>
                <a:spcPct val="150000"/>
              </a:lnSpc>
            </a:pPr>
            <a:r>
              <a:rPr lang="es-ES" sz="2560" dirty="0">
                <a:solidFill>
                  <a:srgbClr val="000000"/>
                </a:solidFill>
              </a:rPr>
              <a:t>A non-consensual medical </a:t>
            </a:r>
            <a:r>
              <a:rPr lang="es-ES" sz="2560" dirty="0" err="1">
                <a:solidFill>
                  <a:srgbClr val="000000"/>
                </a:solidFill>
              </a:rPr>
              <a:t>procedure</a:t>
            </a:r>
            <a:endParaRPr lang="es-ES" sz="2560" dirty="0">
              <a:solidFill>
                <a:srgbClr val="000000"/>
              </a:solidFill>
            </a:endParaRPr>
          </a:p>
          <a:p>
            <a:pPr algn="l">
              <a:lnSpc>
                <a:spcPct val="150000"/>
              </a:lnSpc>
            </a:pPr>
            <a:r>
              <a:rPr lang="es-ES" sz="2560" dirty="0" err="1">
                <a:solidFill>
                  <a:srgbClr val="000000"/>
                </a:solidFill>
              </a:rPr>
              <a:t>Leaves</a:t>
            </a:r>
            <a:r>
              <a:rPr lang="es-ES" sz="2560" dirty="0">
                <a:solidFill>
                  <a:srgbClr val="000000"/>
                </a:solidFill>
              </a:rPr>
              <a:t> </a:t>
            </a:r>
            <a:r>
              <a:rPr lang="es-ES" sz="2560" dirty="0" err="1">
                <a:solidFill>
                  <a:srgbClr val="000000"/>
                </a:solidFill>
              </a:rPr>
              <a:t>people</a:t>
            </a:r>
            <a:r>
              <a:rPr lang="es-ES" sz="2560" dirty="0">
                <a:solidFill>
                  <a:srgbClr val="000000"/>
                </a:solidFill>
              </a:rPr>
              <a:t> </a:t>
            </a:r>
            <a:r>
              <a:rPr lang="es-ES" sz="2560" dirty="0" err="1">
                <a:solidFill>
                  <a:srgbClr val="000000"/>
                </a:solidFill>
              </a:rPr>
              <a:t>unable</a:t>
            </a:r>
            <a:r>
              <a:rPr lang="es-ES" sz="2560" dirty="0">
                <a:solidFill>
                  <a:srgbClr val="000000"/>
                </a:solidFill>
              </a:rPr>
              <a:t> </a:t>
            </a:r>
            <a:r>
              <a:rPr lang="es-ES" sz="2560" dirty="0" err="1">
                <a:solidFill>
                  <a:srgbClr val="000000"/>
                </a:solidFill>
              </a:rPr>
              <a:t>to</a:t>
            </a:r>
            <a:r>
              <a:rPr lang="es-ES" sz="2560" dirty="0">
                <a:solidFill>
                  <a:srgbClr val="000000"/>
                </a:solidFill>
              </a:rPr>
              <a:t> </a:t>
            </a:r>
            <a:r>
              <a:rPr lang="es-ES" sz="2560" dirty="0" err="1">
                <a:solidFill>
                  <a:srgbClr val="000000"/>
                </a:solidFill>
              </a:rPr>
              <a:t>have</a:t>
            </a:r>
            <a:r>
              <a:rPr lang="es-ES" sz="2560" dirty="0">
                <a:solidFill>
                  <a:srgbClr val="000000"/>
                </a:solidFill>
              </a:rPr>
              <a:t> </a:t>
            </a:r>
            <a:r>
              <a:rPr lang="es-ES" sz="2560" dirty="0" err="1">
                <a:solidFill>
                  <a:srgbClr val="000000"/>
                </a:solidFill>
              </a:rPr>
              <a:t>children</a:t>
            </a:r>
            <a:endParaRPr lang="es-ES" sz="2560" dirty="0">
              <a:solidFill>
                <a:srgbClr val="000000"/>
              </a:solidFill>
            </a:endParaRPr>
          </a:p>
          <a:p>
            <a:pPr algn="l">
              <a:lnSpc>
                <a:spcPct val="150000"/>
              </a:lnSpc>
            </a:pPr>
            <a:r>
              <a:rPr lang="es-ES" sz="2560" dirty="0" err="1">
                <a:solidFill>
                  <a:srgbClr val="000000"/>
                </a:solidFill>
              </a:rPr>
              <a:t>Condemned</a:t>
            </a:r>
            <a:r>
              <a:rPr lang="es-ES" sz="2560" dirty="0">
                <a:solidFill>
                  <a:srgbClr val="000000"/>
                </a:solidFill>
              </a:rPr>
              <a:t> </a:t>
            </a:r>
            <a:r>
              <a:rPr lang="es-ES" sz="2560" dirty="0" err="1">
                <a:solidFill>
                  <a:srgbClr val="000000"/>
                </a:solidFill>
              </a:rPr>
              <a:t>by</a:t>
            </a:r>
            <a:r>
              <a:rPr lang="es-ES" sz="2560" dirty="0">
                <a:solidFill>
                  <a:srgbClr val="000000"/>
                </a:solidFill>
              </a:rPr>
              <a:t> </a:t>
            </a:r>
            <a:r>
              <a:rPr lang="es-ES" sz="2560" dirty="0" err="1">
                <a:solidFill>
                  <a:srgbClr val="000000"/>
                </a:solidFill>
              </a:rPr>
              <a:t>international</a:t>
            </a:r>
            <a:r>
              <a:rPr lang="es-ES" sz="2560" dirty="0">
                <a:solidFill>
                  <a:srgbClr val="000000"/>
                </a:solidFill>
              </a:rPr>
              <a:t> </a:t>
            </a:r>
            <a:r>
              <a:rPr lang="es-ES" sz="2560" dirty="0" err="1">
                <a:solidFill>
                  <a:srgbClr val="000000"/>
                </a:solidFill>
              </a:rPr>
              <a:t>treaties</a:t>
            </a:r>
            <a:endParaRPr lang="es-ES" sz="2560" dirty="0">
              <a:solidFill>
                <a:srgbClr val="000000"/>
              </a:solidFill>
            </a:endParaRPr>
          </a:p>
        </p:txBody>
      </p:sp>
      <p:sp>
        <p:nvSpPr>
          <p:cNvPr id="4" name="CuadroTexto 3">
            <a:extLst>
              <a:ext uri="{FF2B5EF4-FFF2-40B4-BE49-F238E27FC236}">
                <a16:creationId xmlns:a16="http://schemas.microsoft.com/office/drawing/2014/main" id="{4A951F85-4593-D5C1-3451-6556DC07D6AA}"/>
              </a:ext>
            </a:extLst>
          </p:cNvPr>
          <p:cNvSpPr txBox="1"/>
          <p:nvPr/>
        </p:nvSpPr>
        <p:spPr>
          <a:xfrm>
            <a:off x="5270457" y="2038347"/>
            <a:ext cx="4699086" cy="486287"/>
          </a:xfrm>
          <a:prstGeom prst="rect">
            <a:avLst/>
          </a:prstGeom>
          <a:noFill/>
        </p:spPr>
        <p:txBody>
          <a:bodyPr wrap="square">
            <a:spAutoFit/>
          </a:bodyPr>
          <a:lstStyle/>
          <a:p>
            <a:pPr algn="ctr"/>
            <a:r>
              <a:rPr lang="es-ES" sz="2560" b="1" dirty="0" err="1">
                <a:solidFill>
                  <a:srgbClr val="7030A0"/>
                </a:solidFill>
              </a:rPr>
              <a:t>What</a:t>
            </a:r>
            <a:r>
              <a:rPr lang="es-ES" sz="2560" b="1" dirty="0">
                <a:solidFill>
                  <a:srgbClr val="7030A0"/>
                </a:solidFill>
              </a:rPr>
              <a:t> </a:t>
            </a:r>
            <a:r>
              <a:rPr lang="es-ES" sz="2560" b="1" dirty="0" err="1">
                <a:solidFill>
                  <a:srgbClr val="7030A0"/>
                </a:solidFill>
              </a:rPr>
              <a:t>is</a:t>
            </a:r>
            <a:r>
              <a:rPr lang="es-ES" sz="2560" b="1" dirty="0">
                <a:solidFill>
                  <a:srgbClr val="7030A0"/>
                </a:solidFill>
              </a:rPr>
              <a:t> </a:t>
            </a:r>
            <a:r>
              <a:rPr lang="es-ES" sz="2560" b="1" dirty="0" err="1">
                <a:solidFill>
                  <a:srgbClr val="7030A0"/>
                </a:solidFill>
              </a:rPr>
              <a:t>Forced</a:t>
            </a:r>
            <a:r>
              <a:rPr lang="es-ES" sz="2560" b="1" dirty="0">
                <a:solidFill>
                  <a:srgbClr val="7030A0"/>
                </a:solidFill>
              </a:rPr>
              <a:t> </a:t>
            </a:r>
            <a:r>
              <a:rPr lang="es-ES" sz="2560" b="1" dirty="0" err="1">
                <a:solidFill>
                  <a:srgbClr val="7030A0"/>
                </a:solidFill>
              </a:rPr>
              <a:t>Sterilisation</a:t>
            </a:r>
            <a:r>
              <a:rPr lang="es-ES" sz="2560" b="1" dirty="0">
                <a:solidFill>
                  <a:srgbClr val="7030A0"/>
                </a:solidFill>
              </a:rPr>
              <a:t>?</a:t>
            </a:r>
          </a:p>
        </p:txBody>
      </p:sp>
      <p:sp>
        <p:nvSpPr>
          <p:cNvPr id="5" name="CuadroTexto 4">
            <a:extLst>
              <a:ext uri="{FF2B5EF4-FFF2-40B4-BE49-F238E27FC236}">
                <a16:creationId xmlns:a16="http://schemas.microsoft.com/office/drawing/2014/main" id="{7D9E3580-7739-7423-C5D0-C4A7AD3084B0}"/>
              </a:ext>
            </a:extLst>
          </p:cNvPr>
          <p:cNvSpPr txBox="1"/>
          <p:nvPr/>
        </p:nvSpPr>
        <p:spPr>
          <a:xfrm>
            <a:off x="5758135" y="6008552"/>
            <a:ext cx="3723726" cy="486287"/>
          </a:xfrm>
          <a:prstGeom prst="rect">
            <a:avLst/>
          </a:prstGeom>
          <a:noFill/>
        </p:spPr>
        <p:txBody>
          <a:bodyPr wrap="square">
            <a:spAutoFit/>
          </a:bodyPr>
          <a:lstStyle/>
          <a:p>
            <a:pPr algn="l"/>
            <a:r>
              <a:rPr lang="es-ES" sz="2560" b="1" dirty="0">
                <a:solidFill>
                  <a:srgbClr val="7030A0"/>
                </a:solidFill>
              </a:rPr>
              <a:t>#</a:t>
            </a:r>
            <a:r>
              <a:rPr lang="es-ES" sz="2560" b="1" dirty="0" err="1">
                <a:solidFill>
                  <a:srgbClr val="7030A0"/>
                </a:solidFill>
              </a:rPr>
              <a:t>EndForcedSterilisation</a:t>
            </a:r>
            <a:endParaRPr lang="es-ES" sz="2560" b="1" dirty="0">
              <a:solidFill>
                <a:srgbClr val="7030A0"/>
              </a:solidFill>
            </a:endParaRPr>
          </a:p>
        </p:txBody>
      </p:sp>
      <p:sp>
        <p:nvSpPr>
          <p:cNvPr id="6" name="CuadroTexto 5">
            <a:extLst>
              <a:ext uri="{FF2B5EF4-FFF2-40B4-BE49-F238E27FC236}">
                <a16:creationId xmlns:a16="http://schemas.microsoft.com/office/drawing/2014/main" id="{97206338-5947-456D-97E4-C998F6768282}"/>
              </a:ext>
            </a:extLst>
          </p:cNvPr>
          <p:cNvSpPr txBox="1"/>
          <p:nvPr/>
        </p:nvSpPr>
        <p:spPr>
          <a:xfrm>
            <a:off x="5067599" y="4800393"/>
            <a:ext cx="5104799" cy="880241"/>
          </a:xfrm>
          <a:prstGeom prst="rect">
            <a:avLst/>
          </a:prstGeom>
          <a:noFill/>
        </p:spPr>
        <p:txBody>
          <a:bodyPr wrap="square">
            <a:spAutoFit/>
          </a:bodyPr>
          <a:lstStyle/>
          <a:p>
            <a:pPr algn="ctr"/>
            <a:r>
              <a:rPr lang="es-ES" sz="2560" b="1" dirty="0" err="1">
                <a:solidFill>
                  <a:srgbClr val="000000"/>
                </a:solidFill>
              </a:rPr>
              <a:t>We</a:t>
            </a:r>
            <a:r>
              <a:rPr lang="es-ES" sz="2560" b="1" dirty="0">
                <a:solidFill>
                  <a:srgbClr val="000000"/>
                </a:solidFill>
              </a:rPr>
              <a:t> </a:t>
            </a:r>
            <a:r>
              <a:rPr lang="es-ES" sz="2560" b="1" dirty="0" err="1">
                <a:solidFill>
                  <a:srgbClr val="000000"/>
                </a:solidFill>
              </a:rPr>
              <a:t>demand</a:t>
            </a:r>
            <a:r>
              <a:rPr lang="es-ES" sz="2560" b="1" dirty="0">
                <a:solidFill>
                  <a:srgbClr val="000000"/>
                </a:solidFill>
              </a:rPr>
              <a:t> </a:t>
            </a:r>
            <a:r>
              <a:rPr lang="es-ES" sz="2560" b="1" dirty="0" err="1">
                <a:solidFill>
                  <a:srgbClr val="000000"/>
                </a:solidFill>
              </a:rPr>
              <a:t>that</a:t>
            </a:r>
            <a:r>
              <a:rPr lang="es-ES" sz="2560" b="1" dirty="0">
                <a:solidFill>
                  <a:srgbClr val="000000"/>
                </a:solidFill>
              </a:rPr>
              <a:t> </a:t>
            </a:r>
            <a:r>
              <a:rPr lang="es-ES" sz="2560" b="1" dirty="0" err="1">
                <a:solidFill>
                  <a:srgbClr val="000000"/>
                </a:solidFill>
              </a:rPr>
              <a:t>it's</a:t>
            </a:r>
            <a:r>
              <a:rPr lang="es-ES" sz="2560" b="1" dirty="0">
                <a:solidFill>
                  <a:srgbClr val="000000"/>
                </a:solidFill>
              </a:rPr>
              <a:t> </a:t>
            </a:r>
            <a:r>
              <a:rPr lang="es-ES" sz="2560" b="1" dirty="0" err="1">
                <a:solidFill>
                  <a:srgbClr val="000000"/>
                </a:solidFill>
              </a:rPr>
              <a:t>prohibited</a:t>
            </a:r>
            <a:r>
              <a:rPr lang="es-ES" sz="2560" b="1" dirty="0">
                <a:solidFill>
                  <a:srgbClr val="000000"/>
                </a:solidFill>
              </a:rPr>
              <a:t> and </a:t>
            </a:r>
            <a:r>
              <a:rPr lang="es-ES" sz="2560" b="1" dirty="0" err="1">
                <a:solidFill>
                  <a:srgbClr val="000000"/>
                </a:solidFill>
              </a:rPr>
              <a:t>criminalised</a:t>
            </a:r>
            <a:r>
              <a:rPr lang="es-ES" sz="2560" b="1" dirty="0">
                <a:solidFill>
                  <a:srgbClr val="000000"/>
                </a:solidFill>
              </a:rPr>
              <a:t> </a:t>
            </a:r>
            <a:r>
              <a:rPr lang="es-ES" sz="2560" b="1" dirty="0" err="1">
                <a:solidFill>
                  <a:srgbClr val="000000"/>
                </a:solidFill>
              </a:rPr>
              <a:t>by</a:t>
            </a:r>
            <a:r>
              <a:rPr lang="es-ES" sz="2560" b="1" dirty="0">
                <a:solidFill>
                  <a:srgbClr val="000000"/>
                </a:solidFill>
              </a:rPr>
              <a:t> </a:t>
            </a:r>
            <a:r>
              <a:rPr lang="es-ES" sz="2560" b="1" dirty="0" err="1">
                <a:solidFill>
                  <a:srgbClr val="000000"/>
                </a:solidFill>
              </a:rPr>
              <a:t>the</a:t>
            </a:r>
            <a:r>
              <a:rPr lang="es-ES" sz="2560" b="1" dirty="0">
                <a:solidFill>
                  <a:srgbClr val="000000"/>
                </a:solidFill>
              </a:rPr>
              <a:t> EU</a:t>
            </a:r>
          </a:p>
        </p:txBody>
      </p:sp>
    </p:spTree>
    <p:extLst>
      <p:ext uri="{BB962C8B-B14F-4D97-AF65-F5344CB8AC3E}">
        <p14:creationId xmlns:p14="http://schemas.microsoft.com/office/powerpoint/2010/main" val="24796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6</a:t>
            </a:r>
          </a:p>
        </p:txBody>
      </p:sp>
    </p:spTree>
    <p:extLst>
      <p:ext uri="{BB962C8B-B14F-4D97-AF65-F5344CB8AC3E}">
        <p14:creationId xmlns:p14="http://schemas.microsoft.com/office/powerpoint/2010/main" val="114855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41C2"/>
        </a:solidFill>
        <a:effectLst/>
      </p:bgPr>
    </p:bg>
    <p:spTree>
      <p:nvGrpSpPr>
        <p:cNvPr id="1" name=""/>
        <p:cNvGrpSpPr/>
        <p:nvPr/>
      </p:nvGrpSpPr>
      <p:grpSpPr>
        <a:xfrm>
          <a:off x="0" y="0"/>
          <a:ext cx="0" cy="0"/>
          <a:chOff x="0" y="0"/>
          <a:chExt cx="0" cy="0"/>
        </a:xfrm>
      </p:grpSpPr>
      <p:pic>
        <p:nvPicPr>
          <p:cNvPr id="2" name="Imagen 1" descr="Interfaz de usuario gráfica, Aplicación&#10;&#10;Descripción generada automáticamente">
            <a:extLst>
              <a:ext uri="{FF2B5EF4-FFF2-40B4-BE49-F238E27FC236}">
                <a16:creationId xmlns:a16="http://schemas.microsoft.com/office/drawing/2014/main" id="{B610C528-3F16-534A-D585-7DCDBB020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786" y="0"/>
            <a:ext cx="7315200" cy="7315200"/>
          </a:xfrm>
          <a:prstGeom prst="rect">
            <a:avLst/>
          </a:prstGeom>
        </p:spPr>
      </p:pic>
      <p:sp>
        <p:nvSpPr>
          <p:cNvPr id="3" name="CuadroTexto 2">
            <a:extLst>
              <a:ext uri="{FF2B5EF4-FFF2-40B4-BE49-F238E27FC236}">
                <a16:creationId xmlns:a16="http://schemas.microsoft.com/office/drawing/2014/main" id="{0C505D9B-CD41-12CB-3785-FCB4A40ECAED}"/>
              </a:ext>
            </a:extLst>
          </p:cNvPr>
          <p:cNvSpPr txBox="1"/>
          <p:nvPr/>
        </p:nvSpPr>
        <p:spPr>
          <a:xfrm>
            <a:off x="5154735" y="1936818"/>
            <a:ext cx="5161970" cy="1015663"/>
          </a:xfrm>
          <a:prstGeom prst="rect">
            <a:avLst/>
          </a:prstGeom>
          <a:noFill/>
        </p:spPr>
        <p:txBody>
          <a:bodyPr wrap="square">
            <a:spAutoFit/>
          </a:bodyPr>
          <a:lstStyle/>
          <a:p>
            <a:pPr algn="l"/>
            <a:r>
              <a:rPr lang="es-ES" sz="2000" dirty="0" err="1">
                <a:solidFill>
                  <a:srgbClr val="000000"/>
                </a:solidFill>
              </a:rPr>
              <a:t>The</a:t>
            </a:r>
            <a:r>
              <a:rPr lang="es-ES" sz="2000" dirty="0">
                <a:solidFill>
                  <a:srgbClr val="000000"/>
                </a:solidFill>
              </a:rPr>
              <a:t> </a:t>
            </a:r>
            <a:r>
              <a:rPr lang="es-ES" sz="2000" b="1" dirty="0" err="1">
                <a:solidFill>
                  <a:srgbClr val="000000"/>
                </a:solidFill>
              </a:rPr>
              <a:t>criminalisation</a:t>
            </a:r>
            <a:r>
              <a:rPr lang="es-ES" sz="2000" b="1" dirty="0">
                <a:solidFill>
                  <a:srgbClr val="000000"/>
                </a:solidFill>
              </a:rPr>
              <a:t> </a:t>
            </a:r>
            <a:r>
              <a:rPr lang="es-ES" sz="2000" b="1" dirty="0" err="1">
                <a:solidFill>
                  <a:srgbClr val="000000"/>
                </a:solidFill>
              </a:rPr>
              <a:t>of</a:t>
            </a:r>
            <a:r>
              <a:rPr lang="es-ES" sz="2000" b="1" dirty="0">
                <a:solidFill>
                  <a:srgbClr val="000000"/>
                </a:solidFill>
              </a:rPr>
              <a:t> </a:t>
            </a:r>
            <a:r>
              <a:rPr lang="es-ES" sz="2000" b="1" dirty="0" err="1">
                <a:solidFill>
                  <a:srgbClr val="000000"/>
                </a:solidFill>
              </a:rPr>
              <a:t>forced</a:t>
            </a:r>
            <a:r>
              <a:rPr lang="es-ES" sz="2000" b="1" dirty="0">
                <a:solidFill>
                  <a:srgbClr val="000000"/>
                </a:solidFill>
              </a:rPr>
              <a:t> </a:t>
            </a:r>
            <a:r>
              <a:rPr lang="es-ES" sz="2000" b="1" dirty="0" err="1">
                <a:solidFill>
                  <a:srgbClr val="000000"/>
                </a:solidFill>
              </a:rPr>
              <a:t>sterilisation</a:t>
            </a:r>
            <a:r>
              <a:rPr lang="es-ES" sz="2000" b="1" dirty="0">
                <a:solidFill>
                  <a:srgbClr val="000000"/>
                </a:solidFill>
              </a:rPr>
              <a:t> </a:t>
            </a:r>
            <a:r>
              <a:rPr lang="es-ES" sz="2000" dirty="0" err="1">
                <a:solidFill>
                  <a:srgbClr val="000000"/>
                </a:solidFill>
              </a:rPr>
              <a:t>under</a:t>
            </a:r>
            <a:r>
              <a:rPr lang="es-ES" sz="2000" dirty="0">
                <a:solidFill>
                  <a:srgbClr val="000000"/>
                </a:solidFill>
              </a:rPr>
              <a:t> </a:t>
            </a:r>
            <a:r>
              <a:rPr lang="es-ES" sz="2000" dirty="0" err="1">
                <a:solidFill>
                  <a:srgbClr val="000000"/>
                </a:solidFill>
              </a:rPr>
              <a:t>the</a:t>
            </a:r>
            <a:r>
              <a:rPr lang="es-ES" sz="2000" dirty="0">
                <a:solidFill>
                  <a:srgbClr val="000000"/>
                </a:solidFill>
              </a:rPr>
              <a:t> </a:t>
            </a:r>
            <a:r>
              <a:rPr lang="es-ES" sz="2000" dirty="0" err="1">
                <a:solidFill>
                  <a:srgbClr val="000000"/>
                </a:solidFill>
              </a:rPr>
              <a:t>proposed</a:t>
            </a:r>
            <a:r>
              <a:rPr lang="es-ES" sz="2000" dirty="0">
                <a:solidFill>
                  <a:srgbClr val="000000"/>
                </a:solidFill>
              </a:rPr>
              <a:t> EU Directive </a:t>
            </a:r>
            <a:r>
              <a:rPr lang="es-ES" sz="2000" dirty="0" err="1">
                <a:solidFill>
                  <a:srgbClr val="000000"/>
                </a:solidFill>
              </a:rPr>
              <a:t>on</a:t>
            </a:r>
            <a:r>
              <a:rPr lang="es-ES" sz="2000" dirty="0">
                <a:solidFill>
                  <a:srgbClr val="000000"/>
                </a:solidFill>
              </a:rPr>
              <a:t> </a:t>
            </a:r>
            <a:r>
              <a:rPr lang="es-ES" sz="2000" dirty="0" err="1">
                <a:solidFill>
                  <a:srgbClr val="000000"/>
                </a:solidFill>
              </a:rPr>
              <a:t>combating</a:t>
            </a:r>
            <a:r>
              <a:rPr lang="es-ES" sz="2000" dirty="0">
                <a:solidFill>
                  <a:srgbClr val="000000"/>
                </a:solidFill>
              </a:rPr>
              <a:t> </a:t>
            </a:r>
            <a:r>
              <a:rPr lang="es-ES" sz="2000" dirty="0" err="1">
                <a:solidFill>
                  <a:srgbClr val="000000"/>
                </a:solidFill>
              </a:rPr>
              <a:t>violence</a:t>
            </a:r>
            <a:r>
              <a:rPr lang="es-ES" sz="2000" dirty="0">
                <a:solidFill>
                  <a:srgbClr val="000000"/>
                </a:solidFill>
              </a:rPr>
              <a:t> </a:t>
            </a:r>
            <a:r>
              <a:rPr lang="es-ES" sz="2000" dirty="0" err="1">
                <a:solidFill>
                  <a:srgbClr val="000000"/>
                </a:solidFill>
              </a:rPr>
              <a:t>against</a:t>
            </a:r>
            <a:r>
              <a:rPr lang="es-ES" sz="2000" dirty="0">
                <a:solidFill>
                  <a:srgbClr val="000000"/>
                </a:solidFill>
              </a:rPr>
              <a:t> </a:t>
            </a:r>
            <a:r>
              <a:rPr lang="es-ES" sz="2000" dirty="0" err="1">
                <a:solidFill>
                  <a:srgbClr val="000000"/>
                </a:solidFill>
              </a:rPr>
              <a:t>women</a:t>
            </a:r>
            <a:r>
              <a:rPr lang="es-ES" sz="2000" dirty="0">
                <a:solidFill>
                  <a:srgbClr val="000000"/>
                </a:solidFill>
              </a:rPr>
              <a:t> and </a:t>
            </a:r>
            <a:r>
              <a:rPr lang="es-ES" sz="2000" dirty="0" err="1">
                <a:solidFill>
                  <a:srgbClr val="000000"/>
                </a:solidFill>
              </a:rPr>
              <a:t>domestic</a:t>
            </a:r>
            <a:r>
              <a:rPr lang="es-ES" sz="2000" dirty="0">
                <a:solidFill>
                  <a:srgbClr val="000000"/>
                </a:solidFill>
              </a:rPr>
              <a:t> </a:t>
            </a:r>
            <a:r>
              <a:rPr lang="es-ES" sz="2000" dirty="0" err="1">
                <a:solidFill>
                  <a:srgbClr val="000000"/>
                </a:solidFill>
              </a:rPr>
              <a:t>violence</a:t>
            </a:r>
            <a:endParaRPr lang="es-ES" sz="2000" dirty="0">
              <a:solidFill>
                <a:srgbClr val="000000"/>
              </a:solidFill>
            </a:endParaRPr>
          </a:p>
        </p:txBody>
      </p:sp>
      <p:sp>
        <p:nvSpPr>
          <p:cNvPr id="4" name="CuadroTexto 3">
            <a:extLst>
              <a:ext uri="{FF2B5EF4-FFF2-40B4-BE49-F238E27FC236}">
                <a16:creationId xmlns:a16="http://schemas.microsoft.com/office/drawing/2014/main" id="{4302E0E9-1285-B538-9EC0-6E58FC8183F2}"/>
              </a:ext>
            </a:extLst>
          </p:cNvPr>
          <p:cNvSpPr txBox="1"/>
          <p:nvPr/>
        </p:nvSpPr>
        <p:spPr>
          <a:xfrm>
            <a:off x="4306809" y="1334792"/>
            <a:ext cx="6505154" cy="486287"/>
          </a:xfrm>
          <a:prstGeom prst="rect">
            <a:avLst/>
          </a:prstGeom>
          <a:noFill/>
        </p:spPr>
        <p:txBody>
          <a:bodyPr wrap="square">
            <a:spAutoFit/>
          </a:bodyPr>
          <a:lstStyle/>
          <a:p>
            <a:pPr algn="ctr"/>
            <a:r>
              <a:rPr lang="es-ES" sz="2560" dirty="0" err="1">
                <a:solidFill>
                  <a:srgbClr val="000000"/>
                </a:solidFill>
              </a:rPr>
              <a:t>We</a:t>
            </a:r>
            <a:r>
              <a:rPr lang="es-ES" sz="2560" dirty="0">
                <a:solidFill>
                  <a:srgbClr val="000000"/>
                </a:solidFill>
              </a:rPr>
              <a:t> </a:t>
            </a:r>
            <a:r>
              <a:rPr lang="es-ES" sz="2560" dirty="0" err="1">
                <a:solidFill>
                  <a:srgbClr val="000000"/>
                </a:solidFill>
              </a:rPr>
              <a:t>call</a:t>
            </a:r>
            <a:r>
              <a:rPr lang="es-ES" sz="2560" dirty="0">
                <a:solidFill>
                  <a:srgbClr val="000000"/>
                </a:solidFill>
              </a:rPr>
              <a:t> </a:t>
            </a:r>
            <a:r>
              <a:rPr lang="es-ES" sz="2560" dirty="0" err="1">
                <a:solidFill>
                  <a:srgbClr val="000000"/>
                </a:solidFill>
              </a:rPr>
              <a:t>for</a:t>
            </a:r>
            <a:r>
              <a:rPr lang="es-ES" sz="2560" dirty="0">
                <a:solidFill>
                  <a:srgbClr val="000000"/>
                </a:solidFill>
              </a:rPr>
              <a:t>...</a:t>
            </a:r>
          </a:p>
        </p:txBody>
      </p:sp>
      <p:sp>
        <p:nvSpPr>
          <p:cNvPr id="5" name="CuadroTexto 4">
            <a:extLst>
              <a:ext uri="{FF2B5EF4-FFF2-40B4-BE49-F238E27FC236}">
                <a16:creationId xmlns:a16="http://schemas.microsoft.com/office/drawing/2014/main" id="{B46D2F2C-7084-E537-2C26-77B95D345004}"/>
              </a:ext>
            </a:extLst>
          </p:cNvPr>
          <p:cNvSpPr txBox="1"/>
          <p:nvPr/>
        </p:nvSpPr>
        <p:spPr>
          <a:xfrm>
            <a:off x="5154735" y="3084139"/>
            <a:ext cx="4723884" cy="1015663"/>
          </a:xfrm>
          <a:prstGeom prst="rect">
            <a:avLst/>
          </a:prstGeom>
          <a:noFill/>
        </p:spPr>
        <p:txBody>
          <a:bodyPr wrap="square">
            <a:spAutoFit/>
          </a:bodyPr>
          <a:lstStyle/>
          <a:p>
            <a:pPr algn="l"/>
            <a:r>
              <a:rPr lang="es-ES" sz="2000" dirty="0" err="1">
                <a:solidFill>
                  <a:srgbClr val="000000"/>
                </a:solidFill>
              </a:rPr>
              <a:t>The</a:t>
            </a:r>
            <a:r>
              <a:rPr lang="es-ES" sz="2000" dirty="0">
                <a:solidFill>
                  <a:srgbClr val="000000"/>
                </a:solidFill>
              </a:rPr>
              <a:t> </a:t>
            </a:r>
            <a:r>
              <a:rPr lang="es-ES" sz="2000" dirty="0" err="1">
                <a:solidFill>
                  <a:srgbClr val="000000"/>
                </a:solidFill>
              </a:rPr>
              <a:t>criminalisation</a:t>
            </a:r>
            <a:r>
              <a:rPr lang="es-ES" sz="2000" dirty="0">
                <a:solidFill>
                  <a:srgbClr val="000000"/>
                </a:solidFill>
              </a:rPr>
              <a:t> </a:t>
            </a:r>
            <a:r>
              <a:rPr lang="es-ES" sz="2000" dirty="0" err="1">
                <a:solidFill>
                  <a:srgbClr val="000000"/>
                </a:solidFill>
              </a:rPr>
              <a:t>of</a:t>
            </a:r>
            <a:r>
              <a:rPr lang="es-ES" sz="2000" dirty="0">
                <a:solidFill>
                  <a:srgbClr val="000000"/>
                </a:solidFill>
              </a:rPr>
              <a:t> </a:t>
            </a:r>
            <a:r>
              <a:rPr lang="es-ES" sz="2000" dirty="0" err="1">
                <a:solidFill>
                  <a:srgbClr val="000000"/>
                </a:solidFill>
              </a:rPr>
              <a:t>forced</a:t>
            </a:r>
            <a:r>
              <a:rPr lang="es-ES" sz="2000" dirty="0">
                <a:solidFill>
                  <a:srgbClr val="000000"/>
                </a:solidFill>
              </a:rPr>
              <a:t> </a:t>
            </a:r>
            <a:r>
              <a:rPr lang="es-ES" sz="2000" dirty="0" err="1">
                <a:solidFill>
                  <a:srgbClr val="000000"/>
                </a:solidFill>
              </a:rPr>
              <a:t>sterilisation</a:t>
            </a:r>
            <a:r>
              <a:rPr lang="es-ES" sz="2000" dirty="0">
                <a:solidFill>
                  <a:srgbClr val="000000"/>
                </a:solidFill>
              </a:rPr>
              <a:t> </a:t>
            </a:r>
            <a:r>
              <a:rPr lang="es-ES" sz="2000" dirty="0" err="1">
                <a:solidFill>
                  <a:srgbClr val="000000"/>
                </a:solidFill>
              </a:rPr>
              <a:t>by</a:t>
            </a:r>
            <a:r>
              <a:rPr lang="es-ES" sz="2000" dirty="0">
                <a:solidFill>
                  <a:srgbClr val="000000"/>
                </a:solidFill>
              </a:rPr>
              <a:t> </a:t>
            </a:r>
            <a:r>
              <a:rPr lang="es-ES" sz="2000" dirty="0" err="1">
                <a:solidFill>
                  <a:srgbClr val="000000"/>
                </a:solidFill>
              </a:rPr>
              <a:t>all</a:t>
            </a:r>
            <a:r>
              <a:rPr lang="es-ES" sz="2000" dirty="0">
                <a:solidFill>
                  <a:srgbClr val="000000"/>
                </a:solidFill>
              </a:rPr>
              <a:t> EU </a:t>
            </a:r>
            <a:r>
              <a:rPr lang="es-ES" sz="2000" dirty="0" err="1">
                <a:solidFill>
                  <a:srgbClr val="000000"/>
                </a:solidFill>
              </a:rPr>
              <a:t>Member</a:t>
            </a:r>
            <a:r>
              <a:rPr lang="es-ES" sz="2000" dirty="0">
                <a:solidFill>
                  <a:srgbClr val="000000"/>
                </a:solidFill>
              </a:rPr>
              <a:t> </a:t>
            </a:r>
            <a:r>
              <a:rPr lang="es-ES" sz="2000" dirty="0" err="1">
                <a:solidFill>
                  <a:srgbClr val="000000"/>
                </a:solidFill>
              </a:rPr>
              <a:t>States</a:t>
            </a:r>
            <a:r>
              <a:rPr lang="es-ES" sz="2000" dirty="0">
                <a:solidFill>
                  <a:srgbClr val="000000"/>
                </a:solidFill>
              </a:rPr>
              <a:t> </a:t>
            </a:r>
            <a:r>
              <a:rPr lang="es-ES" sz="2000" b="1" dirty="0" err="1">
                <a:solidFill>
                  <a:srgbClr val="000000"/>
                </a:solidFill>
              </a:rPr>
              <a:t>with</a:t>
            </a:r>
            <a:r>
              <a:rPr lang="es-ES" sz="2000" b="1" dirty="0">
                <a:solidFill>
                  <a:srgbClr val="000000"/>
                </a:solidFill>
              </a:rPr>
              <a:t> no </a:t>
            </a:r>
            <a:r>
              <a:rPr lang="es-ES" sz="2000" b="1" dirty="0" err="1">
                <a:solidFill>
                  <a:srgbClr val="000000"/>
                </a:solidFill>
              </a:rPr>
              <a:t>exception</a:t>
            </a:r>
            <a:r>
              <a:rPr lang="es-ES" sz="2000" b="1" dirty="0">
                <a:solidFill>
                  <a:srgbClr val="000000"/>
                </a:solidFill>
              </a:rPr>
              <a:t> </a:t>
            </a:r>
            <a:r>
              <a:rPr lang="es-ES" sz="2000" b="1" dirty="0" err="1">
                <a:solidFill>
                  <a:srgbClr val="000000"/>
                </a:solidFill>
              </a:rPr>
              <a:t>based</a:t>
            </a:r>
            <a:r>
              <a:rPr lang="es-ES" sz="2000" b="1" dirty="0">
                <a:solidFill>
                  <a:srgbClr val="000000"/>
                </a:solidFill>
              </a:rPr>
              <a:t> </a:t>
            </a:r>
            <a:r>
              <a:rPr lang="es-ES" sz="2000" b="1" dirty="0" err="1">
                <a:solidFill>
                  <a:srgbClr val="000000"/>
                </a:solidFill>
              </a:rPr>
              <a:t>on</a:t>
            </a:r>
            <a:r>
              <a:rPr lang="es-ES" sz="2000" b="1" dirty="0">
                <a:solidFill>
                  <a:srgbClr val="000000"/>
                </a:solidFill>
              </a:rPr>
              <a:t> </a:t>
            </a:r>
            <a:r>
              <a:rPr lang="es-ES" sz="2000" b="1" dirty="0" err="1">
                <a:solidFill>
                  <a:srgbClr val="000000"/>
                </a:solidFill>
              </a:rPr>
              <a:t>disability</a:t>
            </a:r>
            <a:r>
              <a:rPr lang="es-ES" sz="2000" b="1" dirty="0">
                <a:solidFill>
                  <a:srgbClr val="000000"/>
                </a:solidFill>
              </a:rPr>
              <a:t> </a:t>
            </a:r>
            <a:r>
              <a:rPr lang="es-ES" sz="2000" b="1" dirty="0" err="1">
                <a:solidFill>
                  <a:srgbClr val="000000"/>
                </a:solidFill>
              </a:rPr>
              <a:t>or</a:t>
            </a:r>
            <a:r>
              <a:rPr lang="es-ES" sz="2000" b="1" dirty="0">
                <a:solidFill>
                  <a:srgbClr val="000000"/>
                </a:solidFill>
              </a:rPr>
              <a:t> legal </a:t>
            </a:r>
            <a:r>
              <a:rPr lang="es-ES" sz="2000" b="1" dirty="0" err="1">
                <a:solidFill>
                  <a:srgbClr val="000000"/>
                </a:solidFill>
              </a:rPr>
              <a:t>capacity</a:t>
            </a:r>
            <a:endParaRPr lang="es-ES" sz="2000" b="1" dirty="0">
              <a:solidFill>
                <a:srgbClr val="000000"/>
              </a:solidFill>
            </a:endParaRPr>
          </a:p>
        </p:txBody>
      </p:sp>
      <p:sp>
        <p:nvSpPr>
          <p:cNvPr id="6" name="CuadroTexto 5">
            <a:extLst>
              <a:ext uri="{FF2B5EF4-FFF2-40B4-BE49-F238E27FC236}">
                <a16:creationId xmlns:a16="http://schemas.microsoft.com/office/drawing/2014/main" id="{BB4C2CB3-F02E-FAB6-5E49-C048D931207A}"/>
              </a:ext>
            </a:extLst>
          </p:cNvPr>
          <p:cNvSpPr txBox="1"/>
          <p:nvPr/>
        </p:nvSpPr>
        <p:spPr>
          <a:xfrm>
            <a:off x="5125803" y="4226507"/>
            <a:ext cx="5657228" cy="707886"/>
          </a:xfrm>
          <a:prstGeom prst="rect">
            <a:avLst/>
          </a:prstGeom>
          <a:noFill/>
        </p:spPr>
        <p:txBody>
          <a:bodyPr wrap="square">
            <a:spAutoFit/>
          </a:bodyPr>
          <a:lstStyle/>
          <a:p>
            <a:pPr algn="l"/>
            <a:r>
              <a:rPr lang="es-ES" sz="2000" dirty="0" err="1">
                <a:solidFill>
                  <a:srgbClr val="000000"/>
                </a:solidFill>
              </a:rPr>
              <a:t>The</a:t>
            </a:r>
            <a:r>
              <a:rPr lang="es-ES" sz="2000" dirty="0">
                <a:solidFill>
                  <a:srgbClr val="000000"/>
                </a:solidFill>
              </a:rPr>
              <a:t> </a:t>
            </a:r>
            <a:r>
              <a:rPr lang="es-ES" sz="2000" dirty="0" err="1">
                <a:solidFill>
                  <a:srgbClr val="000000"/>
                </a:solidFill>
              </a:rPr>
              <a:t>adoption</a:t>
            </a:r>
            <a:r>
              <a:rPr lang="es-ES" sz="2000" dirty="0">
                <a:solidFill>
                  <a:srgbClr val="000000"/>
                </a:solidFill>
              </a:rPr>
              <a:t> </a:t>
            </a:r>
            <a:r>
              <a:rPr lang="es-ES" sz="2000" dirty="0" err="1">
                <a:solidFill>
                  <a:srgbClr val="000000"/>
                </a:solidFill>
              </a:rPr>
              <a:t>of</a:t>
            </a:r>
            <a:r>
              <a:rPr lang="es-ES" sz="2000" dirty="0">
                <a:solidFill>
                  <a:srgbClr val="000000"/>
                </a:solidFill>
              </a:rPr>
              <a:t> </a:t>
            </a:r>
            <a:r>
              <a:rPr lang="es-ES" sz="2000" dirty="0" err="1">
                <a:solidFill>
                  <a:srgbClr val="000000"/>
                </a:solidFill>
              </a:rPr>
              <a:t>measures</a:t>
            </a:r>
            <a:r>
              <a:rPr lang="es-ES" sz="2000" dirty="0">
                <a:solidFill>
                  <a:srgbClr val="000000"/>
                </a:solidFill>
              </a:rPr>
              <a:t> at EU and </a:t>
            </a:r>
            <a:r>
              <a:rPr lang="es-ES" sz="2000" dirty="0" err="1">
                <a:solidFill>
                  <a:srgbClr val="000000"/>
                </a:solidFill>
              </a:rPr>
              <a:t>Member</a:t>
            </a:r>
            <a:r>
              <a:rPr lang="es-ES" sz="2000" dirty="0">
                <a:solidFill>
                  <a:srgbClr val="000000"/>
                </a:solidFill>
              </a:rPr>
              <a:t> </a:t>
            </a:r>
            <a:r>
              <a:rPr lang="es-ES" sz="2000" dirty="0" err="1">
                <a:solidFill>
                  <a:srgbClr val="000000"/>
                </a:solidFill>
              </a:rPr>
              <a:t>States</a:t>
            </a:r>
            <a:r>
              <a:rPr lang="es-ES" sz="2000" dirty="0">
                <a:solidFill>
                  <a:srgbClr val="000000"/>
                </a:solidFill>
              </a:rPr>
              <a:t> </a:t>
            </a:r>
            <a:r>
              <a:rPr lang="es-ES" sz="2000" dirty="0" err="1">
                <a:solidFill>
                  <a:srgbClr val="000000"/>
                </a:solidFill>
              </a:rPr>
              <a:t>levels</a:t>
            </a:r>
            <a:r>
              <a:rPr lang="es-ES" sz="2000" dirty="0">
                <a:solidFill>
                  <a:srgbClr val="000000"/>
                </a:solidFill>
              </a:rPr>
              <a:t> </a:t>
            </a:r>
            <a:r>
              <a:rPr lang="es-ES" sz="2000" b="1" dirty="0" err="1">
                <a:solidFill>
                  <a:srgbClr val="000000"/>
                </a:solidFill>
              </a:rPr>
              <a:t>to</a:t>
            </a:r>
            <a:r>
              <a:rPr lang="es-ES" sz="2000" b="1" dirty="0">
                <a:solidFill>
                  <a:srgbClr val="000000"/>
                </a:solidFill>
              </a:rPr>
              <a:t> </a:t>
            </a:r>
            <a:r>
              <a:rPr lang="es-ES" sz="2000" b="1" dirty="0" err="1">
                <a:solidFill>
                  <a:srgbClr val="000000"/>
                </a:solidFill>
              </a:rPr>
              <a:t>ensure</a:t>
            </a:r>
            <a:r>
              <a:rPr lang="es-ES" sz="2000" b="1" dirty="0">
                <a:solidFill>
                  <a:srgbClr val="000000"/>
                </a:solidFill>
              </a:rPr>
              <a:t> </a:t>
            </a:r>
            <a:r>
              <a:rPr lang="es-ES" sz="2000" b="1" dirty="0" err="1">
                <a:solidFill>
                  <a:srgbClr val="000000"/>
                </a:solidFill>
              </a:rPr>
              <a:t>access</a:t>
            </a:r>
            <a:r>
              <a:rPr lang="es-ES" sz="2000" b="1" dirty="0">
                <a:solidFill>
                  <a:srgbClr val="000000"/>
                </a:solidFill>
              </a:rPr>
              <a:t> </a:t>
            </a:r>
            <a:r>
              <a:rPr lang="es-ES" sz="2000" b="1" dirty="0" err="1">
                <a:solidFill>
                  <a:srgbClr val="000000"/>
                </a:solidFill>
              </a:rPr>
              <a:t>to</a:t>
            </a:r>
            <a:r>
              <a:rPr lang="es-ES" sz="2000" b="1" dirty="0">
                <a:solidFill>
                  <a:srgbClr val="000000"/>
                </a:solidFill>
              </a:rPr>
              <a:t> </a:t>
            </a:r>
            <a:r>
              <a:rPr lang="es-ES" sz="2000" b="1" dirty="0" err="1">
                <a:solidFill>
                  <a:srgbClr val="000000"/>
                </a:solidFill>
              </a:rPr>
              <a:t>justice</a:t>
            </a:r>
            <a:endParaRPr lang="es-ES" sz="2000" b="1" dirty="0">
              <a:solidFill>
                <a:srgbClr val="000000"/>
              </a:solidFill>
            </a:endParaRPr>
          </a:p>
        </p:txBody>
      </p:sp>
      <p:sp>
        <p:nvSpPr>
          <p:cNvPr id="7" name="CuadroTexto 6">
            <a:extLst>
              <a:ext uri="{FF2B5EF4-FFF2-40B4-BE49-F238E27FC236}">
                <a16:creationId xmlns:a16="http://schemas.microsoft.com/office/drawing/2014/main" id="{78FC4FBE-9102-9065-52BB-0063B015FD9F}"/>
              </a:ext>
            </a:extLst>
          </p:cNvPr>
          <p:cNvSpPr txBox="1"/>
          <p:nvPr/>
        </p:nvSpPr>
        <p:spPr>
          <a:xfrm>
            <a:off x="5125803" y="5145095"/>
            <a:ext cx="5382301" cy="707886"/>
          </a:xfrm>
          <a:prstGeom prst="rect">
            <a:avLst/>
          </a:prstGeom>
          <a:noFill/>
        </p:spPr>
        <p:txBody>
          <a:bodyPr wrap="square">
            <a:spAutoFit/>
          </a:bodyPr>
          <a:lstStyle/>
          <a:p>
            <a:pPr algn="l"/>
            <a:r>
              <a:rPr lang="es-ES" sz="2000" b="1" dirty="0" err="1">
                <a:solidFill>
                  <a:srgbClr val="000000"/>
                </a:solidFill>
              </a:rPr>
              <a:t>The</a:t>
            </a:r>
            <a:r>
              <a:rPr lang="es-ES" sz="2000" b="1" dirty="0">
                <a:solidFill>
                  <a:srgbClr val="000000"/>
                </a:solidFill>
              </a:rPr>
              <a:t> </a:t>
            </a:r>
            <a:r>
              <a:rPr lang="es-ES" sz="2000" b="1" dirty="0" err="1">
                <a:solidFill>
                  <a:srgbClr val="000000"/>
                </a:solidFill>
              </a:rPr>
              <a:t>ratification</a:t>
            </a:r>
            <a:r>
              <a:rPr lang="es-ES" sz="2000" b="1" dirty="0">
                <a:solidFill>
                  <a:srgbClr val="000000"/>
                </a:solidFill>
              </a:rPr>
              <a:t> </a:t>
            </a:r>
            <a:r>
              <a:rPr lang="es-ES" sz="2000" b="1" dirty="0" err="1">
                <a:solidFill>
                  <a:srgbClr val="000000"/>
                </a:solidFill>
              </a:rPr>
              <a:t>of</a:t>
            </a:r>
            <a:r>
              <a:rPr lang="es-ES" sz="2000" b="1" dirty="0">
                <a:solidFill>
                  <a:srgbClr val="000000"/>
                </a:solidFill>
              </a:rPr>
              <a:t> </a:t>
            </a:r>
            <a:r>
              <a:rPr lang="es-ES" sz="2000" b="1" dirty="0" err="1">
                <a:solidFill>
                  <a:srgbClr val="000000"/>
                </a:solidFill>
              </a:rPr>
              <a:t>the</a:t>
            </a:r>
            <a:r>
              <a:rPr lang="es-ES" sz="2000" b="1" dirty="0">
                <a:solidFill>
                  <a:srgbClr val="000000"/>
                </a:solidFill>
              </a:rPr>
              <a:t> </a:t>
            </a:r>
            <a:r>
              <a:rPr lang="es-ES" sz="2000" b="1" dirty="0" err="1">
                <a:solidFill>
                  <a:srgbClr val="000000"/>
                </a:solidFill>
              </a:rPr>
              <a:t>Istanbul</a:t>
            </a:r>
            <a:r>
              <a:rPr lang="es-ES" sz="2000" b="1" dirty="0">
                <a:solidFill>
                  <a:srgbClr val="000000"/>
                </a:solidFill>
              </a:rPr>
              <a:t> </a:t>
            </a:r>
            <a:r>
              <a:rPr lang="es-ES" sz="2000" b="1" dirty="0" err="1">
                <a:solidFill>
                  <a:srgbClr val="000000"/>
                </a:solidFill>
              </a:rPr>
              <a:t>Convention</a:t>
            </a:r>
            <a:r>
              <a:rPr lang="es-ES" sz="2000" b="1" dirty="0">
                <a:solidFill>
                  <a:srgbClr val="000000"/>
                </a:solidFill>
              </a:rPr>
              <a:t> </a:t>
            </a:r>
            <a:r>
              <a:rPr lang="es-ES" sz="2000" dirty="0" err="1">
                <a:solidFill>
                  <a:srgbClr val="000000"/>
                </a:solidFill>
              </a:rPr>
              <a:t>by</a:t>
            </a:r>
            <a:r>
              <a:rPr lang="es-ES" sz="2000" dirty="0">
                <a:solidFill>
                  <a:srgbClr val="000000"/>
                </a:solidFill>
              </a:rPr>
              <a:t> </a:t>
            </a:r>
            <a:r>
              <a:rPr lang="es-ES" sz="2000" dirty="0" err="1">
                <a:solidFill>
                  <a:srgbClr val="000000"/>
                </a:solidFill>
              </a:rPr>
              <a:t>the</a:t>
            </a:r>
            <a:r>
              <a:rPr lang="es-ES" sz="2000" dirty="0">
                <a:solidFill>
                  <a:srgbClr val="000000"/>
                </a:solidFill>
              </a:rPr>
              <a:t> EU and </a:t>
            </a:r>
            <a:r>
              <a:rPr lang="es-ES" sz="2000" dirty="0" err="1">
                <a:solidFill>
                  <a:srgbClr val="000000"/>
                </a:solidFill>
              </a:rPr>
              <a:t>all</a:t>
            </a:r>
            <a:r>
              <a:rPr lang="es-ES" sz="2000" dirty="0">
                <a:solidFill>
                  <a:srgbClr val="000000"/>
                </a:solidFill>
              </a:rPr>
              <a:t> </a:t>
            </a:r>
            <a:r>
              <a:rPr lang="es-ES" sz="2000" dirty="0" err="1">
                <a:solidFill>
                  <a:srgbClr val="000000"/>
                </a:solidFill>
              </a:rPr>
              <a:t>its</a:t>
            </a:r>
            <a:r>
              <a:rPr lang="es-ES" sz="2000" dirty="0">
                <a:solidFill>
                  <a:srgbClr val="000000"/>
                </a:solidFill>
              </a:rPr>
              <a:t> </a:t>
            </a:r>
            <a:r>
              <a:rPr lang="es-ES" sz="2000" dirty="0" err="1">
                <a:solidFill>
                  <a:srgbClr val="000000"/>
                </a:solidFill>
              </a:rPr>
              <a:t>Member</a:t>
            </a:r>
            <a:r>
              <a:rPr lang="es-ES" sz="2000" dirty="0">
                <a:solidFill>
                  <a:srgbClr val="000000"/>
                </a:solidFill>
              </a:rPr>
              <a:t> </a:t>
            </a:r>
            <a:r>
              <a:rPr lang="es-ES" sz="2000" dirty="0" err="1">
                <a:solidFill>
                  <a:srgbClr val="000000"/>
                </a:solidFill>
              </a:rPr>
              <a:t>States</a:t>
            </a:r>
            <a:endParaRPr lang="es-ES" sz="2000" dirty="0">
              <a:solidFill>
                <a:srgbClr val="000000"/>
              </a:solidFill>
            </a:endParaRPr>
          </a:p>
        </p:txBody>
      </p:sp>
      <p:sp>
        <p:nvSpPr>
          <p:cNvPr id="8" name="CuadroTexto 7">
            <a:extLst>
              <a:ext uri="{FF2B5EF4-FFF2-40B4-BE49-F238E27FC236}">
                <a16:creationId xmlns:a16="http://schemas.microsoft.com/office/drawing/2014/main" id="{FDCD4948-0396-AA2E-6D10-85A8C2F79663}"/>
              </a:ext>
            </a:extLst>
          </p:cNvPr>
          <p:cNvSpPr txBox="1"/>
          <p:nvPr/>
        </p:nvSpPr>
        <p:spPr>
          <a:xfrm>
            <a:off x="5039013" y="6239564"/>
            <a:ext cx="5161970" cy="486287"/>
          </a:xfrm>
          <a:prstGeom prst="rect">
            <a:avLst/>
          </a:prstGeom>
          <a:noFill/>
        </p:spPr>
        <p:txBody>
          <a:bodyPr wrap="square">
            <a:spAutoFit/>
          </a:bodyPr>
          <a:lstStyle/>
          <a:p>
            <a:pPr algn="ctr"/>
            <a:r>
              <a:rPr lang="es-ES" sz="2560" b="1" dirty="0">
                <a:solidFill>
                  <a:srgbClr val="7030A0"/>
                </a:solidFill>
              </a:rPr>
              <a:t>#</a:t>
            </a:r>
            <a:r>
              <a:rPr lang="es-ES" sz="2560" b="1" dirty="0" err="1">
                <a:solidFill>
                  <a:srgbClr val="7030A0"/>
                </a:solidFill>
              </a:rPr>
              <a:t>EndForcedSterilisation</a:t>
            </a:r>
            <a:r>
              <a:rPr lang="es-ES" sz="2560" b="1" dirty="0">
                <a:solidFill>
                  <a:srgbClr val="7030A0"/>
                </a:solidFill>
              </a:rPr>
              <a:t> #</a:t>
            </a:r>
            <a:r>
              <a:rPr lang="es-ES" sz="2560" b="1" dirty="0" err="1">
                <a:solidFill>
                  <a:srgbClr val="7030A0"/>
                </a:solidFill>
              </a:rPr>
              <a:t>EndVAW</a:t>
            </a:r>
            <a:endParaRPr lang="es-ES" sz="2560" b="1" dirty="0">
              <a:solidFill>
                <a:srgbClr val="7030A0"/>
              </a:solidFill>
            </a:endParaRPr>
          </a:p>
        </p:txBody>
      </p:sp>
    </p:spTree>
    <p:extLst>
      <p:ext uri="{BB962C8B-B14F-4D97-AF65-F5344CB8AC3E}">
        <p14:creationId xmlns:p14="http://schemas.microsoft.com/office/powerpoint/2010/main" val="113496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7</a:t>
            </a:r>
          </a:p>
        </p:txBody>
      </p:sp>
    </p:spTree>
    <p:extLst>
      <p:ext uri="{BB962C8B-B14F-4D97-AF65-F5344CB8AC3E}">
        <p14:creationId xmlns:p14="http://schemas.microsoft.com/office/powerpoint/2010/main" val="419961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Un conjunto de letras blancas en fondo azul&#10;&#10;Descripción generada automáticamente con confianza media">
            <a:extLst>
              <a:ext uri="{FF2B5EF4-FFF2-40B4-BE49-F238E27FC236}">
                <a16:creationId xmlns:a16="http://schemas.microsoft.com/office/drawing/2014/main" id="{C33D7475-8E99-B354-1263-6C5C61330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734" y="0"/>
            <a:ext cx="7315200" cy="7315200"/>
          </a:xfrm>
          <a:prstGeom prst="rect">
            <a:avLst/>
          </a:prstGeom>
        </p:spPr>
      </p:pic>
      <p:sp>
        <p:nvSpPr>
          <p:cNvPr id="5" name="CuadroTexto 4">
            <a:extLst>
              <a:ext uri="{FF2B5EF4-FFF2-40B4-BE49-F238E27FC236}">
                <a16:creationId xmlns:a16="http://schemas.microsoft.com/office/drawing/2014/main" id="{7F3866E5-623B-0D57-3D3F-B6C8C1CE2EBC}"/>
              </a:ext>
            </a:extLst>
          </p:cNvPr>
          <p:cNvSpPr txBox="1"/>
          <p:nvPr/>
        </p:nvSpPr>
        <p:spPr>
          <a:xfrm>
            <a:off x="5122294" y="1937468"/>
            <a:ext cx="4958080" cy="1274195"/>
          </a:xfrm>
          <a:prstGeom prst="rect">
            <a:avLst/>
          </a:prstGeom>
          <a:noFill/>
        </p:spPr>
        <p:txBody>
          <a:bodyPr wrap="square">
            <a:spAutoFit/>
          </a:bodyPr>
          <a:lstStyle/>
          <a:p>
            <a:pPr algn="ctr"/>
            <a:r>
              <a:rPr lang="es-ES" sz="2560" dirty="0" err="1">
                <a:solidFill>
                  <a:srgbClr val="000000"/>
                </a:solidFill>
                <a:latin typeface="Calibri" panose="020F0502020204030204" pitchFamily="34" charset="0"/>
                <a:cs typeface="Calibri" panose="020F0502020204030204" pitchFamily="34" charset="0"/>
              </a:rPr>
              <a:t>Women</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with</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disabilities</a:t>
            </a:r>
            <a:r>
              <a:rPr lang="es-ES" sz="2560" dirty="0">
                <a:solidFill>
                  <a:srgbClr val="000000"/>
                </a:solidFill>
                <a:latin typeface="Calibri" panose="020F0502020204030204" pitchFamily="34" charset="0"/>
                <a:cs typeface="Calibri" panose="020F0502020204030204" pitchFamily="34" charset="0"/>
              </a:rPr>
              <a:t> are</a:t>
            </a:r>
          </a:p>
          <a:p>
            <a:pPr algn="ctr"/>
            <a:r>
              <a:rPr lang="es-ES" sz="2560" b="1" dirty="0">
                <a:solidFill>
                  <a:srgbClr val="303030"/>
                </a:solidFill>
                <a:latin typeface="Calibri" panose="020F0502020204030204" pitchFamily="34" charset="0"/>
                <a:cs typeface="Calibri" panose="020F0502020204030204" pitchFamily="34" charset="0"/>
              </a:rPr>
              <a:t>2 </a:t>
            </a:r>
            <a:r>
              <a:rPr lang="es-ES" sz="2560" b="1" dirty="0" err="1">
                <a:solidFill>
                  <a:srgbClr val="303030"/>
                </a:solidFill>
                <a:latin typeface="Calibri" panose="020F0502020204030204" pitchFamily="34" charset="0"/>
                <a:cs typeface="Calibri" panose="020F0502020204030204" pitchFamily="34" charset="0"/>
              </a:rPr>
              <a:t>to</a:t>
            </a:r>
            <a:r>
              <a:rPr lang="es-ES" sz="2560" b="1" dirty="0">
                <a:solidFill>
                  <a:srgbClr val="303030"/>
                </a:solidFill>
                <a:latin typeface="Calibri" panose="020F0502020204030204" pitchFamily="34" charset="0"/>
                <a:cs typeface="Calibri" panose="020F0502020204030204" pitchFamily="34" charset="0"/>
              </a:rPr>
              <a:t> 5 times more</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likely</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to</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face</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violence</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than</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other</a:t>
            </a:r>
            <a:r>
              <a:rPr lang="es-ES" sz="2560" dirty="0">
                <a:solidFill>
                  <a:srgbClr val="000000"/>
                </a:solidFill>
                <a:latin typeface="Calibri" panose="020F0502020204030204" pitchFamily="34" charset="0"/>
                <a:cs typeface="Calibri" panose="020F0502020204030204" pitchFamily="34" charset="0"/>
              </a:rPr>
              <a:t> </a:t>
            </a:r>
            <a:r>
              <a:rPr lang="es-ES" sz="2560" dirty="0" err="1">
                <a:solidFill>
                  <a:srgbClr val="000000"/>
                </a:solidFill>
                <a:latin typeface="Calibri" panose="020F0502020204030204" pitchFamily="34" charset="0"/>
                <a:cs typeface="Calibri" panose="020F0502020204030204" pitchFamily="34" charset="0"/>
              </a:rPr>
              <a:t>women</a:t>
            </a:r>
            <a:endParaRPr lang="es-ES" sz="2560" dirty="0">
              <a:solidFill>
                <a:srgbClr val="00000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25EE1C22-8E34-C3AE-55AA-537628EA4CF1}"/>
              </a:ext>
            </a:extLst>
          </p:cNvPr>
          <p:cNvSpPr txBox="1"/>
          <p:nvPr/>
        </p:nvSpPr>
        <p:spPr>
          <a:xfrm>
            <a:off x="5358906" y="3986159"/>
            <a:ext cx="3829115" cy="1274195"/>
          </a:xfrm>
          <a:prstGeom prst="rect">
            <a:avLst/>
          </a:prstGeom>
          <a:noFill/>
        </p:spPr>
        <p:txBody>
          <a:bodyPr wrap="square">
            <a:spAutoFit/>
          </a:bodyPr>
          <a:lstStyle/>
          <a:p>
            <a:pPr algn="l"/>
            <a:r>
              <a:rPr lang="es-ES" sz="2560" b="1" dirty="0" err="1">
                <a:solidFill>
                  <a:schemeClr val="bg1"/>
                </a:solidFill>
              </a:rPr>
              <a:t>You</a:t>
            </a:r>
            <a:r>
              <a:rPr lang="es-ES" sz="2560" b="1" dirty="0">
                <a:solidFill>
                  <a:schemeClr val="bg1"/>
                </a:solidFill>
              </a:rPr>
              <a:t> can </a:t>
            </a:r>
            <a:r>
              <a:rPr lang="es-ES" sz="2560" b="1" dirty="0" err="1">
                <a:solidFill>
                  <a:schemeClr val="bg1"/>
                </a:solidFill>
              </a:rPr>
              <a:t>change</a:t>
            </a:r>
            <a:r>
              <a:rPr lang="es-ES" sz="2560" b="1" dirty="0">
                <a:solidFill>
                  <a:schemeClr val="bg1"/>
                </a:solidFill>
              </a:rPr>
              <a:t> </a:t>
            </a:r>
            <a:r>
              <a:rPr lang="es-ES" sz="2560" b="1" dirty="0" err="1">
                <a:solidFill>
                  <a:schemeClr val="bg1"/>
                </a:solidFill>
              </a:rPr>
              <a:t>this</a:t>
            </a:r>
            <a:endParaRPr lang="es-ES" sz="2560" b="1" dirty="0">
              <a:solidFill>
                <a:schemeClr val="bg1"/>
              </a:solidFill>
            </a:endParaRPr>
          </a:p>
          <a:p>
            <a:pPr algn="l"/>
            <a:endParaRPr lang="es-ES" sz="2560" b="1" dirty="0">
              <a:solidFill>
                <a:schemeClr val="bg1"/>
              </a:solidFill>
            </a:endParaRPr>
          </a:p>
          <a:p>
            <a:pPr algn="l"/>
            <a:r>
              <a:rPr lang="es-ES" sz="2560" dirty="0">
                <a:solidFill>
                  <a:schemeClr val="bg1"/>
                </a:solidFill>
              </a:rPr>
              <a:t>#</a:t>
            </a:r>
            <a:r>
              <a:rPr lang="es-ES" sz="2560" dirty="0" err="1">
                <a:solidFill>
                  <a:schemeClr val="bg1"/>
                </a:solidFill>
              </a:rPr>
              <a:t>EndVAW</a:t>
            </a:r>
            <a:endParaRPr lang="es-ES" sz="2560" dirty="0">
              <a:solidFill>
                <a:schemeClr val="bg1"/>
              </a:solidFill>
            </a:endParaRPr>
          </a:p>
        </p:txBody>
      </p:sp>
    </p:spTree>
    <p:extLst>
      <p:ext uri="{BB962C8B-B14F-4D97-AF65-F5344CB8AC3E}">
        <p14:creationId xmlns:p14="http://schemas.microsoft.com/office/powerpoint/2010/main" val="1805999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8</a:t>
            </a:r>
          </a:p>
        </p:txBody>
      </p:sp>
    </p:spTree>
    <p:extLst>
      <p:ext uri="{BB962C8B-B14F-4D97-AF65-F5344CB8AC3E}">
        <p14:creationId xmlns:p14="http://schemas.microsoft.com/office/powerpoint/2010/main" val="3775240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F45B047-0F03-2191-20E7-3186C121F435}"/>
              </a:ext>
            </a:extLst>
          </p:cNvPr>
          <p:cNvSpPr/>
          <p:nvPr/>
        </p:nvSpPr>
        <p:spPr>
          <a:xfrm>
            <a:off x="1117600" y="1811383"/>
            <a:ext cx="13004800" cy="2030341"/>
          </a:xfrm>
          <a:prstGeom prst="rect">
            <a:avLst/>
          </a:prstGeom>
          <a:solidFill>
            <a:srgbClr val="8041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3"/>
          </a:p>
        </p:txBody>
      </p:sp>
      <p:pic>
        <p:nvPicPr>
          <p:cNvPr id="2" name="Imagen 1" descr="Una captura de pantalla de un celular con la imagen de una caricatura&#10;&#10;Descripción generada automáticamente con confianza baja">
            <a:extLst>
              <a:ext uri="{FF2B5EF4-FFF2-40B4-BE49-F238E27FC236}">
                <a16:creationId xmlns:a16="http://schemas.microsoft.com/office/drawing/2014/main" id="{1451DE29-7714-081D-641C-5A39214AE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326" y="0"/>
            <a:ext cx="7315200" cy="7315200"/>
          </a:xfrm>
          <a:prstGeom prst="rect">
            <a:avLst/>
          </a:prstGeom>
        </p:spPr>
      </p:pic>
      <p:sp>
        <p:nvSpPr>
          <p:cNvPr id="4" name="CuadroTexto 3">
            <a:extLst>
              <a:ext uri="{FF2B5EF4-FFF2-40B4-BE49-F238E27FC236}">
                <a16:creationId xmlns:a16="http://schemas.microsoft.com/office/drawing/2014/main" id="{FF444C3E-FAE1-A43F-2882-83E2FC4666F5}"/>
              </a:ext>
            </a:extLst>
          </p:cNvPr>
          <p:cNvSpPr txBox="1"/>
          <p:nvPr/>
        </p:nvSpPr>
        <p:spPr>
          <a:xfrm>
            <a:off x="4875766" y="2061424"/>
            <a:ext cx="5488466" cy="1141659"/>
          </a:xfrm>
          <a:prstGeom prst="rect">
            <a:avLst/>
          </a:prstGeom>
          <a:noFill/>
        </p:spPr>
        <p:txBody>
          <a:bodyPr wrap="square">
            <a:spAutoFit/>
          </a:bodyPr>
          <a:lstStyle/>
          <a:p>
            <a:pPr algn="ctr"/>
            <a:r>
              <a:rPr lang="es-ES" sz="2273" b="1" dirty="0" err="1">
                <a:solidFill>
                  <a:srgbClr val="FFFFFF"/>
                </a:solidFill>
              </a:rPr>
              <a:t>Women</a:t>
            </a:r>
            <a:r>
              <a:rPr lang="es-ES" sz="2273" b="1" dirty="0">
                <a:solidFill>
                  <a:srgbClr val="FFFFFF"/>
                </a:solidFill>
              </a:rPr>
              <a:t> and </a:t>
            </a:r>
            <a:r>
              <a:rPr lang="es-ES" sz="2273" b="1" dirty="0" err="1">
                <a:solidFill>
                  <a:srgbClr val="FFFFFF"/>
                </a:solidFill>
              </a:rPr>
              <a:t>girls</a:t>
            </a:r>
            <a:r>
              <a:rPr lang="es-ES" sz="2273" b="1" dirty="0">
                <a:solidFill>
                  <a:srgbClr val="FFFFFF"/>
                </a:solidFill>
              </a:rPr>
              <a:t> </a:t>
            </a:r>
            <a:r>
              <a:rPr lang="es-ES" sz="2273" b="1" dirty="0" err="1">
                <a:solidFill>
                  <a:srgbClr val="FFFFFF"/>
                </a:solidFill>
              </a:rPr>
              <a:t>with</a:t>
            </a:r>
            <a:r>
              <a:rPr lang="es-ES" sz="2273" b="1" dirty="0">
                <a:solidFill>
                  <a:srgbClr val="FFFFFF"/>
                </a:solidFill>
              </a:rPr>
              <a:t> </a:t>
            </a:r>
            <a:r>
              <a:rPr lang="es-ES" sz="2273" b="1" dirty="0" err="1">
                <a:solidFill>
                  <a:srgbClr val="FFFFFF"/>
                </a:solidFill>
              </a:rPr>
              <a:t>disabilities</a:t>
            </a:r>
            <a:r>
              <a:rPr lang="es-ES" sz="2273" b="1" dirty="0">
                <a:solidFill>
                  <a:srgbClr val="FFFFFF"/>
                </a:solidFill>
              </a:rPr>
              <a:t> </a:t>
            </a:r>
            <a:r>
              <a:rPr lang="es-ES" sz="2273" b="1" dirty="0" err="1">
                <a:solidFill>
                  <a:srgbClr val="FFFFFF"/>
                </a:solidFill>
              </a:rPr>
              <a:t>must</a:t>
            </a:r>
            <a:r>
              <a:rPr lang="es-ES" sz="2273" b="1" dirty="0">
                <a:solidFill>
                  <a:srgbClr val="FFFFFF"/>
                </a:solidFill>
              </a:rPr>
              <a:t> be </a:t>
            </a:r>
            <a:r>
              <a:rPr lang="es-ES" sz="2273" b="1" dirty="0" err="1">
                <a:solidFill>
                  <a:srgbClr val="FFFFFF"/>
                </a:solidFill>
              </a:rPr>
              <a:t>included</a:t>
            </a:r>
            <a:r>
              <a:rPr lang="es-ES" sz="2273" b="1" dirty="0">
                <a:solidFill>
                  <a:srgbClr val="FFFFFF"/>
                </a:solidFill>
              </a:rPr>
              <a:t> in </a:t>
            </a:r>
            <a:r>
              <a:rPr lang="es-ES" sz="2273" b="1" dirty="0" err="1">
                <a:solidFill>
                  <a:srgbClr val="FFFFFF"/>
                </a:solidFill>
              </a:rPr>
              <a:t>the</a:t>
            </a:r>
            <a:r>
              <a:rPr lang="es-ES" sz="2273" b="1" dirty="0">
                <a:solidFill>
                  <a:srgbClr val="FFFFFF"/>
                </a:solidFill>
              </a:rPr>
              <a:t> EU Directive </a:t>
            </a:r>
            <a:r>
              <a:rPr lang="es-ES" sz="2273" b="1" dirty="0" err="1">
                <a:solidFill>
                  <a:srgbClr val="FFFFFF"/>
                </a:solidFill>
              </a:rPr>
              <a:t>on</a:t>
            </a:r>
            <a:r>
              <a:rPr lang="es-ES" sz="2273" b="1" dirty="0">
                <a:solidFill>
                  <a:srgbClr val="FFFFFF"/>
                </a:solidFill>
              </a:rPr>
              <a:t> </a:t>
            </a:r>
            <a:r>
              <a:rPr lang="es-ES" sz="2273" b="1" dirty="0" err="1">
                <a:solidFill>
                  <a:srgbClr val="FFFFFF"/>
                </a:solidFill>
              </a:rPr>
              <a:t>violence</a:t>
            </a:r>
            <a:r>
              <a:rPr lang="es-ES" sz="2273" b="1" dirty="0">
                <a:solidFill>
                  <a:srgbClr val="FFFFFF"/>
                </a:solidFill>
              </a:rPr>
              <a:t> </a:t>
            </a:r>
            <a:r>
              <a:rPr lang="es-ES" sz="2273" b="1" dirty="0" err="1">
                <a:solidFill>
                  <a:srgbClr val="FFFFFF"/>
                </a:solidFill>
              </a:rPr>
              <a:t>against</a:t>
            </a:r>
            <a:r>
              <a:rPr lang="es-ES" sz="2273" b="1" dirty="0">
                <a:solidFill>
                  <a:srgbClr val="FFFFFF"/>
                </a:solidFill>
              </a:rPr>
              <a:t> </a:t>
            </a:r>
            <a:r>
              <a:rPr lang="es-ES" sz="2273" b="1" dirty="0" err="1">
                <a:solidFill>
                  <a:srgbClr val="FFFFFF"/>
                </a:solidFill>
              </a:rPr>
              <a:t>women</a:t>
            </a:r>
            <a:endParaRPr lang="en-GB" sz="2273" dirty="0"/>
          </a:p>
        </p:txBody>
      </p:sp>
      <p:sp>
        <p:nvSpPr>
          <p:cNvPr id="5" name="CuadroTexto 4">
            <a:extLst>
              <a:ext uri="{FF2B5EF4-FFF2-40B4-BE49-F238E27FC236}">
                <a16:creationId xmlns:a16="http://schemas.microsoft.com/office/drawing/2014/main" id="{0A1FF86D-B603-FD18-0953-2FB67B4AFC9E}"/>
              </a:ext>
            </a:extLst>
          </p:cNvPr>
          <p:cNvSpPr txBox="1"/>
          <p:nvPr/>
        </p:nvSpPr>
        <p:spPr>
          <a:xfrm>
            <a:off x="4367422" y="3279260"/>
            <a:ext cx="6505154" cy="486287"/>
          </a:xfrm>
          <a:prstGeom prst="rect">
            <a:avLst/>
          </a:prstGeom>
          <a:noFill/>
        </p:spPr>
        <p:txBody>
          <a:bodyPr wrap="square">
            <a:spAutoFit/>
          </a:bodyPr>
          <a:lstStyle/>
          <a:p>
            <a:pPr algn="ctr"/>
            <a:r>
              <a:rPr lang="es-ES" sz="2560" b="1" dirty="0">
                <a:solidFill>
                  <a:schemeClr val="bg1"/>
                </a:solidFill>
              </a:rPr>
              <a:t>#</a:t>
            </a:r>
            <a:r>
              <a:rPr lang="es-ES" sz="2560" b="1" dirty="0" err="1">
                <a:solidFill>
                  <a:schemeClr val="bg1"/>
                </a:solidFill>
              </a:rPr>
              <a:t>EndForcedSterilisation</a:t>
            </a:r>
            <a:r>
              <a:rPr lang="es-ES" sz="2560" b="1" dirty="0">
                <a:solidFill>
                  <a:schemeClr val="bg1"/>
                </a:solidFill>
              </a:rPr>
              <a:t> #</a:t>
            </a:r>
            <a:r>
              <a:rPr lang="es-ES" sz="2560" b="1" dirty="0" err="1">
                <a:solidFill>
                  <a:schemeClr val="bg1"/>
                </a:solidFill>
              </a:rPr>
              <a:t>EndVAW</a:t>
            </a:r>
            <a:endParaRPr lang="es-ES" sz="2560" b="1" dirty="0">
              <a:solidFill>
                <a:schemeClr val="bg1"/>
              </a:solidFill>
            </a:endParaRPr>
          </a:p>
        </p:txBody>
      </p:sp>
      <p:sp>
        <p:nvSpPr>
          <p:cNvPr id="6" name="CuadroTexto 5">
            <a:extLst>
              <a:ext uri="{FF2B5EF4-FFF2-40B4-BE49-F238E27FC236}">
                <a16:creationId xmlns:a16="http://schemas.microsoft.com/office/drawing/2014/main" id="{DD7628B6-5138-1F44-2E6D-0A7B781097A4}"/>
              </a:ext>
            </a:extLst>
          </p:cNvPr>
          <p:cNvSpPr txBox="1"/>
          <p:nvPr/>
        </p:nvSpPr>
        <p:spPr>
          <a:xfrm>
            <a:off x="4367422" y="1299379"/>
            <a:ext cx="6505154" cy="486287"/>
          </a:xfrm>
          <a:prstGeom prst="rect">
            <a:avLst/>
          </a:prstGeom>
          <a:noFill/>
        </p:spPr>
        <p:txBody>
          <a:bodyPr wrap="square">
            <a:spAutoFit/>
          </a:bodyPr>
          <a:lstStyle/>
          <a:p>
            <a:pPr algn="ctr"/>
            <a:r>
              <a:rPr lang="es-ES" sz="2560" dirty="0" err="1">
                <a:solidFill>
                  <a:srgbClr val="000000"/>
                </a:solidFill>
              </a:rPr>
              <a:t>Our</a:t>
            </a:r>
            <a:r>
              <a:rPr lang="es-ES" sz="2560" dirty="0">
                <a:solidFill>
                  <a:srgbClr val="000000"/>
                </a:solidFill>
              </a:rPr>
              <a:t> </a:t>
            </a:r>
            <a:r>
              <a:rPr lang="es-ES" sz="2560" dirty="0" err="1">
                <a:solidFill>
                  <a:srgbClr val="000000"/>
                </a:solidFill>
              </a:rPr>
              <a:t>voices</a:t>
            </a:r>
            <a:r>
              <a:rPr lang="es-ES" sz="2560" dirty="0">
                <a:solidFill>
                  <a:srgbClr val="000000"/>
                </a:solidFill>
              </a:rPr>
              <a:t> </a:t>
            </a:r>
            <a:r>
              <a:rPr lang="es-ES" sz="2560" dirty="0" err="1">
                <a:solidFill>
                  <a:srgbClr val="000000"/>
                </a:solidFill>
              </a:rPr>
              <a:t>will</a:t>
            </a:r>
            <a:r>
              <a:rPr lang="es-ES" sz="2560" dirty="0">
                <a:solidFill>
                  <a:srgbClr val="000000"/>
                </a:solidFill>
              </a:rPr>
              <a:t> </a:t>
            </a:r>
            <a:r>
              <a:rPr lang="es-ES" sz="2560" dirty="0" err="1">
                <a:solidFill>
                  <a:srgbClr val="000000"/>
                </a:solidFill>
              </a:rPr>
              <a:t>not</a:t>
            </a:r>
            <a:r>
              <a:rPr lang="es-ES" sz="2560" dirty="0">
                <a:solidFill>
                  <a:srgbClr val="000000"/>
                </a:solidFill>
              </a:rPr>
              <a:t> be </a:t>
            </a:r>
            <a:r>
              <a:rPr lang="es-ES" sz="2560" dirty="0" err="1">
                <a:solidFill>
                  <a:srgbClr val="000000"/>
                </a:solidFill>
              </a:rPr>
              <a:t>silenced</a:t>
            </a:r>
            <a:endParaRPr lang="en-GB" sz="2560" dirty="0"/>
          </a:p>
        </p:txBody>
      </p:sp>
    </p:spTree>
    <p:extLst>
      <p:ext uri="{BB962C8B-B14F-4D97-AF65-F5344CB8AC3E}">
        <p14:creationId xmlns:p14="http://schemas.microsoft.com/office/powerpoint/2010/main" val="284659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384835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9</a:t>
            </a:r>
          </a:p>
        </p:txBody>
      </p:sp>
    </p:spTree>
    <p:extLst>
      <p:ext uri="{BB962C8B-B14F-4D97-AF65-F5344CB8AC3E}">
        <p14:creationId xmlns:p14="http://schemas.microsoft.com/office/powerpoint/2010/main" val="167912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5801" y="364790"/>
            <a:ext cx="1198044" cy="1325646"/>
          </a:xfrm>
          <a:prstGeom prst="rect">
            <a:avLst/>
          </a:prstGeom>
        </p:spPr>
      </p:pic>
      <p:sp>
        <p:nvSpPr>
          <p:cNvPr id="4" name="Title 1">
            <a:extLst>
              <a:ext uri="{FF2B5EF4-FFF2-40B4-BE49-F238E27FC236}">
                <a16:creationId xmlns:a16="http://schemas.microsoft.com/office/drawing/2014/main" id="{F1D1E3CE-6DC5-FC31-04C7-49329C0EDCF9}"/>
              </a:ext>
            </a:extLst>
          </p:cNvPr>
          <p:cNvSpPr txBox="1">
            <a:spLocks/>
          </p:cNvSpPr>
          <p:nvPr/>
        </p:nvSpPr>
        <p:spPr>
          <a:xfrm>
            <a:off x="1728479" y="434418"/>
            <a:ext cx="9753600"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err="1">
                <a:solidFill>
                  <a:srgbClr val="FF0000"/>
                </a:solidFill>
              </a:rPr>
              <a:t>Resources</a:t>
            </a:r>
            <a:endParaRPr lang="fr-BE" sz="2560" dirty="0">
              <a:solidFill>
                <a:schemeClr val="accent1"/>
              </a:solidFill>
            </a:endParaRPr>
          </a:p>
        </p:txBody>
      </p:sp>
      <p:sp>
        <p:nvSpPr>
          <p:cNvPr id="8" name="CuadroTexto 7">
            <a:extLst>
              <a:ext uri="{FF2B5EF4-FFF2-40B4-BE49-F238E27FC236}">
                <a16:creationId xmlns:a16="http://schemas.microsoft.com/office/drawing/2014/main" id="{B12A74BC-4FE5-42E2-0810-C15064811F2F}"/>
              </a:ext>
            </a:extLst>
          </p:cNvPr>
          <p:cNvSpPr txBox="1"/>
          <p:nvPr/>
        </p:nvSpPr>
        <p:spPr>
          <a:xfrm>
            <a:off x="1844199" y="1329742"/>
            <a:ext cx="10584999" cy="610232"/>
          </a:xfrm>
          <a:prstGeom prst="rect">
            <a:avLst/>
          </a:prstGeom>
          <a:noFill/>
        </p:spPr>
        <p:txBody>
          <a:bodyPr wrap="square">
            <a:spAutoFit/>
          </a:bodyPr>
          <a:lstStyle/>
          <a:p>
            <a:pPr>
              <a:lnSpc>
                <a:spcPct val="150000"/>
              </a:lnSpc>
            </a:pPr>
            <a:r>
              <a:rPr lang="en-GB" sz="2560" b="1" dirty="0">
                <a:solidFill>
                  <a:schemeClr val="accent1"/>
                </a:solidFill>
                <a:latin typeface="Arial" panose="020B0604020202020204" pitchFamily="34" charset="0"/>
                <a:cs typeface="Arial" panose="020B0604020202020204" pitchFamily="34" charset="0"/>
              </a:rPr>
              <a:t>Hashtags</a:t>
            </a:r>
          </a:p>
        </p:txBody>
      </p:sp>
      <p:sp>
        <p:nvSpPr>
          <p:cNvPr id="2" name="CuadroTexto 1">
            <a:extLst>
              <a:ext uri="{FF2B5EF4-FFF2-40B4-BE49-F238E27FC236}">
                <a16:creationId xmlns:a16="http://schemas.microsoft.com/office/drawing/2014/main" id="{BE71AEA2-3E41-EA56-8B71-7575960D27D5}"/>
              </a:ext>
            </a:extLst>
          </p:cNvPr>
          <p:cNvSpPr txBox="1"/>
          <p:nvPr/>
        </p:nvSpPr>
        <p:spPr>
          <a:xfrm>
            <a:off x="1844200" y="4057116"/>
            <a:ext cx="10584999" cy="610232"/>
          </a:xfrm>
          <a:prstGeom prst="rect">
            <a:avLst/>
          </a:prstGeom>
          <a:noFill/>
        </p:spPr>
        <p:txBody>
          <a:bodyPr wrap="square">
            <a:spAutoFit/>
          </a:bodyPr>
          <a:lstStyle/>
          <a:p>
            <a:pPr>
              <a:lnSpc>
                <a:spcPct val="150000"/>
              </a:lnSpc>
            </a:pPr>
            <a:r>
              <a:rPr lang="en-GB" sz="2560" b="1" dirty="0">
                <a:solidFill>
                  <a:schemeClr val="accent1"/>
                </a:solidFill>
                <a:latin typeface="Arial" panose="020B0604020202020204" pitchFamily="34" charset="0"/>
                <a:cs typeface="Arial" panose="020B0604020202020204" pitchFamily="34" charset="0"/>
              </a:rPr>
              <a:t>Links</a:t>
            </a:r>
          </a:p>
        </p:txBody>
      </p:sp>
      <p:sp>
        <p:nvSpPr>
          <p:cNvPr id="3" name="CuadroTexto 2">
            <a:extLst>
              <a:ext uri="{FF2B5EF4-FFF2-40B4-BE49-F238E27FC236}">
                <a16:creationId xmlns:a16="http://schemas.microsoft.com/office/drawing/2014/main" id="{BFBC4246-0F32-04EB-7539-7AE1AE658549}"/>
              </a:ext>
            </a:extLst>
          </p:cNvPr>
          <p:cNvSpPr txBox="1"/>
          <p:nvPr/>
        </p:nvSpPr>
        <p:spPr>
          <a:xfrm>
            <a:off x="1728479" y="5097872"/>
            <a:ext cx="11401974" cy="1201163"/>
          </a:xfrm>
          <a:prstGeom prst="rect">
            <a:avLst/>
          </a:prstGeom>
          <a:noFill/>
        </p:spPr>
        <p:txBody>
          <a:bodyPr wrap="square">
            <a:spAutoFit/>
          </a:bodyPr>
          <a:lstStyle/>
          <a:p>
            <a:pPr marL="365771" indent="-365771">
              <a:lnSpc>
                <a:spcPct val="150000"/>
              </a:lnSpc>
              <a:buFont typeface="Arial" panose="020B0604020202020204" pitchFamily="34" charset="0"/>
              <a:buChar char="•"/>
            </a:pPr>
            <a:r>
              <a:rPr lang="en-GB" sz="2560" dirty="0">
                <a:latin typeface="Arial" panose="020B0604020202020204" pitchFamily="34" charset="0"/>
                <a:cs typeface="Arial" panose="020B0604020202020204" pitchFamily="34" charset="0"/>
              </a:rPr>
              <a:t>Campaign webpage: https://</a:t>
            </a:r>
            <a:r>
              <a:rPr lang="en-GB" sz="2560" dirty="0" err="1">
                <a:latin typeface="Arial" panose="020B0604020202020204" pitchFamily="34" charset="0"/>
                <a:cs typeface="Arial" panose="020B0604020202020204" pitchFamily="34" charset="0"/>
              </a:rPr>
              <a:t>bit.ly</a:t>
            </a:r>
            <a:r>
              <a:rPr lang="en-GB" sz="2560" dirty="0">
                <a:latin typeface="Arial" panose="020B0604020202020204" pitchFamily="34" charset="0"/>
                <a:cs typeface="Arial" panose="020B0604020202020204" pitchFamily="34" charset="0"/>
              </a:rPr>
              <a:t>/</a:t>
            </a:r>
            <a:r>
              <a:rPr lang="en-GB" sz="2560" dirty="0" err="1">
                <a:latin typeface="Arial" panose="020B0604020202020204" pitchFamily="34" charset="0"/>
                <a:cs typeface="Arial" panose="020B0604020202020204" pitchFamily="34" charset="0"/>
              </a:rPr>
              <a:t>PageEndForcedSterilisation</a:t>
            </a:r>
            <a:endParaRPr lang="en-GB" sz="2560" dirty="0">
              <a:latin typeface="Arial" panose="020B0604020202020204" pitchFamily="34" charset="0"/>
              <a:cs typeface="Arial" panose="020B0604020202020204" pitchFamily="34" charset="0"/>
            </a:endParaRPr>
          </a:p>
          <a:p>
            <a:pPr marL="365771" indent="-365771">
              <a:lnSpc>
                <a:spcPct val="150000"/>
              </a:lnSpc>
              <a:buFont typeface="Arial" panose="020B0604020202020204" pitchFamily="34" charset="0"/>
              <a:buChar char="•"/>
            </a:pPr>
            <a:r>
              <a:rPr lang="en-GB" sz="2560" dirty="0">
                <a:latin typeface="Arial" panose="020B0604020202020204" pitchFamily="34" charset="0"/>
                <a:cs typeface="Arial" panose="020B0604020202020204" pitchFamily="34" charset="0"/>
              </a:rPr>
              <a:t>Campaign petition on You Move page: </a:t>
            </a:r>
            <a:r>
              <a:rPr lang="en-GB" sz="2560" dirty="0">
                <a:latin typeface="Arial" panose="020B0604020202020204" pitchFamily="34" charset="0"/>
                <a:cs typeface="Arial" panose="020B0604020202020204" pitchFamily="34" charset="0"/>
                <a:hlinkClick r:id="rId4"/>
              </a:rPr>
              <a:t>https://bit.ly/EndForcedSterilisation</a:t>
            </a:r>
            <a:r>
              <a:rPr lang="en-GB" sz="2560" dirty="0">
                <a:latin typeface="Arial" panose="020B060402020202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7965E9B1-3377-143E-0C82-53849FC53EDB}"/>
              </a:ext>
            </a:extLst>
          </p:cNvPr>
          <p:cNvSpPr txBox="1"/>
          <p:nvPr/>
        </p:nvSpPr>
        <p:spPr>
          <a:xfrm>
            <a:off x="1844199" y="2046543"/>
            <a:ext cx="10584999" cy="1792094"/>
          </a:xfrm>
          <a:prstGeom prst="rect">
            <a:avLst/>
          </a:prstGeom>
          <a:noFill/>
        </p:spPr>
        <p:txBody>
          <a:bodyPr wrap="square">
            <a:spAutoFit/>
          </a:bodyPr>
          <a:lstStyle/>
          <a:p>
            <a:pPr marL="365771" indent="-365771">
              <a:lnSpc>
                <a:spcPct val="150000"/>
              </a:lnSpc>
              <a:buFont typeface="Arial" panose="020B0604020202020204" pitchFamily="34" charset="0"/>
              <a:buChar char="•"/>
            </a:pPr>
            <a:r>
              <a:rPr lang="en-GB" sz="2560" dirty="0">
                <a:latin typeface="Arial" panose="020B0604020202020204" pitchFamily="34" charset="0"/>
                <a:cs typeface="Arial" panose="020B0604020202020204" pitchFamily="34" charset="0"/>
              </a:rPr>
              <a:t>#</a:t>
            </a:r>
            <a:r>
              <a:rPr lang="en-GB" sz="2560" dirty="0" err="1">
                <a:latin typeface="Arial" panose="020B0604020202020204" pitchFamily="34" charset="0"/>
                <a:cs typeface="Arial" panose="020B0604020202020204" pitchFamily="34" charset="0"/>
              </a:rPr>
              <a:t>EndVAW</a:t>
            </a:r>
            <a:endParaRPr lang="en-GB" sz="2560" dirty="0">
              <a:latin typeface="Arial" panose="020B0604020202020204" pitchFamily="34" charset="0"/>
              <a:cs typeface="Arial" panose="020B0604020202020204" pitchFamily="34" charset="0"/>
            </a:endParaRPr>
          </a:p>
          <a:p>
            <a:pPr marL="365771" indent="-365771">
              <a:lnSpc>
                <a:spcPct val="150000"/>
              </a:lnSpc>
              <a:buFont typeface="Arial" panose="020B0604020202020204" pitchFamily="34" charset="0"/>
              <a:buChar char="•"/>
            </a:pPr>
            <a:r>
              <a:rPr lang="en-GB" sz="2560" dirty="0">
                <a:latin typeface="Arial" panose="020B0604020202020204" pitchFamily="34" charset="0"/>
                <a:cs typeface="Arial" panose="020B0604020202020204" pitchFamily="34" charset="0"/>
              </a:rPr>
              <a:t>#</a:t>
            </a:r>
            <a:r>
              <a:rPr lang="en-GB" sz="2560" dirty="0" err="1">
                <a:latin typeface="Arial" panose="020B0604020202020204" pitchFamily="34" charset="0"/>
                <a:cs typeface="Arial" panose="020B0604020202020204" pitchFamily="34" charset="0"/>
              </a:rPr>
              <a:t>EndForcedSterilisation</a:t>
            </a:r>
            <a:endParaRPr lang="en-GB" sz="2560" dirty="0">
              <a:latin typeface="Arial" panose="020B0604020202020204" pitchFamily="34" charset="0"/>
              <a:cs typeface="Arial" panose="020B0604020202020204" pitchFamily="34" charset="0"/>
            </a:endParaRPr>
          </a:p>
          <a:p>
            <a:pPr marL="365771" indent="-365771">
              <a:lnSpc>
                <a:spcPct val="150000"/>
              </a:lnSpc>
              <a:buFont typeface="Arial" panose="020B0604020202020204" pitchFamily="34" charset="0"/>
              <a:buChar char="•"/>
            </a:pPr>
            <a:r>
              <a:rPr lang="en-GB" sz="2560" dirty="0">
                <a:latin typeface="Arial" panose="020B0604020202020204" pitchFamily="34" charset="0"/>
                <a:cs typeface="Arial" panose="020B0604020202020204" pitchFamily="34" charset="0"/>
              </a:rPr>
              <a:t>#</a:t>
            </a:r>
            <a:r>
              <a:rPr lang="en-GB" sz="2560" dirty="0" err="1">
                <a:latin typeface="Arial" panose="020B0604020202020204" pitchFamily="34" charset="0"/>
                <a:cs typeface="Arial" panose="020B0604020202020204" pitchFamily="34" charset="0"/>
              </a:rPr>
              <a:t>WomensDay</a:t>
            </a:r>
            <a:endParaRPr lang="en-GB" sz="25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323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competencia de atletismo&#10;&#10;Descripción generada automáticamente">
            <a:extLst>
              <a:ext uri="{FF2B5EF4-FFF2-40B4-BE49-F238E27FC236}">
                <a16:creationId xmlns:a16="http://schemas.microsoft.com/office/drawing/2014/main" id="{2006C7CE-164E-DC20-99C0-5F5245380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669" y="-11612"/>
            <a:ext cx="7326813" cy="7326813"/>
          </a:xfrm>
          <a:prstGeom prst="rect">
            <a:avLst/>
          </a:prstGeom>
        </p:spPr>
      </p:pic>
      <p:sp>
        <p:nvSpPr>
          <p:cNvPr id="3" name="Rectángulo 2">
            <a:extLst>
              <a:ext uri="{FF2B5EF4-FFF2-40B4-BE49-F238E27FC236}">
                <a16:creationId xmlns:a16="http://schemas.microsoft.com/office/drawing/2014/main" id="{6E53C5D8-7754-94B7-6B51-D28CE0B6737B}"/>
              </a:ext>
            </a:extLst>
          </p:cNvPr>
          <p:cNvSpPr/>
          <p:nvPr/>
        </p:nvSpPr>
        <p:spPr>
          <a:xfrm>
            <a:off x="1117600" y="1771573"/>
            <a:ext cx="13004800" cy="1880221"/>
          </a:xfrm>
          <a:prstGeom prst="rect">
            <a:avLst/>
          </a:prstGeom>
          <a:solidFill>
            <a:srgbClr val="8041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3"/>
          </a:p>
        </p:txBody>
      </p:sp>
      <p:sp>
        <p:nvSpPr>
          <p:cNvPr id="5" name="CuadroTexto 4">
            <a:extLst>
              <a:ext uri="{FF2B5EF4-FFF2-40B4-BE49-F238E27FC236}">
                <a16:creationId xmlns:a16="http://schemas.microsoft.com/office/drawing/2014/main" id="{DAB34729-1411-7AAA-DBF8-28DB1FD32201}"/>
              </a:ext>
            </a:extLst>
          </p:cNvPr>
          <p:cNvSpPr txBox="1"/>
          <p:nvPr/>
        </p:nvSpPr>
        <p:spPr>
          <a:xfrm>
            <a:off x="4287519" y="1299034"/>
            <a:ext cx="6505154" cy="486287"/>
          </a:xfrm>
          <a:prstGeom prst="rect">
            <a:avLst/>
          </a:prstGeom>
          <a:noFill/>
        </p:spPr>
        <p:txBody>
          <a:bodyPr wrap="square">
            <a:spAutoFit/>
          </a:bodyPr>
          <a:lstStyle/>
          <a:p>
            <a:pPr algn="ctr"/>
            <a:r>
              <a:rPr lang="es-ES" sz="2560" dirty="0" err="1">
                <a:solidFill>
                  <a:srgbClr val="000000"/>
                </a:solidFill>
              </a:rPr>
              <a:t>Our</a:t>
            </a:r>
            <a:r>
              <a:rPr lang="es-ES" sz="2560" dirty="0">
                <a:solidFill>
                  <a:srgbClr val="000000"/>
                </a:solidFill>
              </a:rPr>
              <a:t> </a:t>
            </a:r>
            <a:r>
              <a:rPr lang="es-ES" sz="2560" dirty="0" err="1">
                <a:solidFill>
                  <a:srgbClr val="000000"/>
                </a:solidFill>
              </a:rPr>
              <a:t>voices</a:t>
            </a:r>
            <a:r>
              <a:rPr lang="es-ES" sz="2560" dirty="0">
                <a:solidFill>
                  <a:srgbClr val="000000"/>
                </a:solidFill>
              </a:rPr>
              <a:t> </a:t>
            </a:r>
            <a:r>
              <a:rPr lang="es-ES" sz="2560" dirty="0" err="1">
                <a:solidFill>
                  <a:srgbClr val="000000"/>
                </a:solidFill>
              </a:rPr>
              <a:t>will</a:t>
            </a:r>
            <a:r>
              <a:rPr lang="es-ES" sz="2560" dirty="0">
                <a:solidFill>
                  <a:srgbClr val="000000"/>
                </a:solidFill>
              </a:rPr>
              <a:t> </a:t>
            </a:r>
            <a:r>
              <a:rPr lang="es-ES" sz="2560" dirty="0" err="1">
                <a:solidFill>
                  <a:srgbClr val="000000"/>
                </a:solidFill>
              </a:rPr>
              <a:t>not</a:t>
            </a:r>
            <a:r>
              <a:rPr lang="es-ES" sz="2560" dirty="0">
                <a:solidFill>
                  <a:srgbClr val="000000"/>
                </a:solidFill>
              </a:rPr>
              <a:t> be </a:t>
            </a:r>
            <a:r>
              <a:rPr lang="es-ES" sz="2560" dirty="0" err="1">
                <a:solidFill>
                  <a:srgbClr val="000000"/>
                </a:solidFill>
              </a:rPr>
              <a:t>silenced</a:t>
            </a:r>
            <a:endParaRPr lang="en-GB" sz="2560" dirty="0"/>
          </a:p>
        </p:txBody>
      </p:sp>
      <p:sp>
        <p:nvSpPr>
          <p:cNvPr id="6" name="Rectángulo 5">
            <a:extLst>
              <a:ext uri="{FF2B5EF4-FFF2-40B4-BE49-F238E27FC236}">
                <a16:creationId xmlns:a16="http://schemas.microsoft.com/office/drawing/2014/main" id="{48AD0D70-0681-EFBD-DBBD-1FCB10147489}"/>
              </a:ext>
            </a:extLst>
          </p:cNvPr>
          <p:cNvSpPr/>
          <p:nvPr/>
        </p:nvSpPr>
        <p:spPr>
          <a:xfrm>
            <a:off x="4662855" y="2909178"/>
            <a:ext cx="5382162" cy="492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3"/>
          </a:p>
        </p:txBody>
      </p:sp>
      <p:sp>
        <p:nvSpPr>
          <p:cNvPr id="4" name="CuadroTexto 3">
            <a:extLst>
              <a:ext uri="{FF2B5EF4-FFF2-40B4-BE49-F238E27FC236}">
                <a16:creationId xmlns:a16="http://schemas.microsoft.com/office/drawing/2014/main" id="{D2C22EC5-08B8-D2B7-BB2B-98DC47F96D09}"/>
              </a:ext>
            </a:extLst>
          </p:cNvPr>
          <p:cNvSpPr txBox="1"/>
          <p:nvPr/>
        </p:nvSpPr>
        <p:spPr>
          <a:xfrm>
            <a:off x="4533131" y="2121270"/>
            <a:ext cx="5511886" cy="1274195"/>
          </a:xfrm>
          <a:prstGeom prst="rect">
            <a:avLst/>
          </a:prstGeom>
          <a:noFill/>
        </p:spPr>
        <p:txBody>
          <a:bodyPr wrap="square">
            <a:spAutoFit/>
          </a:bodyPr>
          <a:lstStyle/>
          <a:p>
            <a:pPr algn="ctr"/>
            <a:r>
              <a:rPr lang="es-ES" sz="2560" b="1" dirty="0" err="1">
                <a:solidFill>
                  <a:srgbClr val="FFFFFF"/>
                </a:solidFill>
                <a:latin typeface="Calibri" panose="020F0502020204030204" pitchFamily="34" charset="0"/>
                <a:cs typeface="Calibri" panose="020F0502020204030204" pitchFamily="34" charset="0"/>
              </a:rPr>
              <a:t>The</a:t>
            </a:r>
            <a:r>
              <a:rPr lang="es-ES" sz="2560" b="1" dirty="0">
                <a:solidFill>
                  <a:srgbClr val="FFFFFF"/>
                </a:solidFill>
                <a:latin typeface="Calibri" panose="020F0502020204030204" pitchFamily="34" charset="0"/>
                <a:cs typeface="Calibri" panose="020F0502020204030204" pitchFamily="34" charset="0"/>
              </a:rPr>
              <a:t> EU Directive </a:t>
            </a:r>
            <a:r>
              <a:rPr lang="es-ES" sz="2560" b="1" dirty="0" err="1">
                <a:solidFill>
                  <a:srgbClr val="FFFFFF"/>
                </a:solidFill>
                <a:latin typeface="Calibri" panose="020F0502020204030204" pitchFamily="34" charset="0"/>
                <a:cs typeface="Calibri" panose="020F0502020204030204" pitchFamily="34" charset="0"/>
              </a:rPr>
              <a:t>on</a:t>
            </a:r>
            <a:r>
              <a:rPr lang="es-ES" sz="2560" b="1" dirty="0">
                <a:solidFill>
                  <a:srgbClr val="FFFFFF"/>
                </a:solidFill>
                <a:latin typeface="Calibri" panose="020F0502020204030204" pitchFamily="34" charset="0"/>
                <a:cs typeface="Calibri" panose="020F0502020204030204" pitchFamily="34" charset="0"/>
              </a:rPr>
              <a:t> </a:t>
            </a:r>
            <a:r>
              <a:rPr lang="es-ES" sz="2560" b="1" dirty="0" err="1">
                <a:solidFill>
                  <a:srgbClr val="FFFFFF"/>
                </a:solidFill>
                <a:latin typeface="Calibri" panose="020F0502020204030204" pitchFamily="34" charset="0"/>
                <a:cs typeface="Calibri" panose="020F0502020204030204" pitchFamily="34" charset="0"/>
              </a:rPr>
              <a:t>Violence</a:t>
            </a:r>
            <a:r>
              <a:rPr lang="es-ES" sz="2560" b="1" dirty="0">
                <a:solidFill>
                  <a:srgbClr val="FFFFFF"/>
                </a:solidFill>
                <a:latin typeface="Calibri" panose="020F0502020204030204" pitchFamily="34" charset="0"/>
                <a:cs typeface="Calibri" panose="020F0502020204030204" pitchFamily="34" charset="0"/>
              </a:rPr>
              <a:t> </a:t>
            </a:r>
            <a:r>
              <a:rPr lang="es-ES" sz="2560" b="1" dirty="0" err="1">
                <a:solidFill>
                  <a:srgbClr val="FFFFFF"/>
                </a:solidFill>
                <a:latin typeface="Calibri" panose="020F0502020204030204" pitchFamily="34" charset="0"/>
                <a:cs typeface="Calibri" panose="020F0502020204030204" pitchFamily="34" charset="0"/>
              </a:rPr>
              <a:t>against</a:t>
            </a:r>
            <a:r>
              <a:rPr lang="es-ES" sz="2560" b="1" dirty="0">
                <a:solidFill>
                  <a:srgbClr val="FFFFFF"/>
                </a:solidFill>
                <a:latin typeface="Calibri" panose="020F0502020204030204" pitchFamily="34" charset="0"/>
                <a:cs typeface="Calibri" panose="020F0502020204030204" pitchFamily="34" charset="0"/>
              </a:rPr>
              <a:t> </a:t>
            </a:r>
            <a:r>
              <a:rPr lang="es-ES" sz="2560" b="1" dirty="0" err="1">
                <a:solidFill>
                  <a:srgbClr val="FFFFFF"/>
                </a:solidFill>
                <a:latin typeface="Calibri" panose="020F0502020204030204" pitchFamily="34" charset="0"/>
                <a:cs typeface="Calibri" panose="020F0502020204030204" pitchFamily="34" charset="0"/>
              </a:rPr>
              <a:t>Women</a:t>
            </a:r>
            <a:r>
              <a:rPr lang="es-ES" sz="2560" b="1" dirty="0">
                <a:solidFill>
                  <a:srgbClr val="FFFFFF"/>
                </a:solidFill>
                <a:latin typeface="Calibri" panose="020F0502020204030204" pitchFamily="34" charset="0"/>
                <a:cs typeface="Calibri" panose="020F0502020204030204" pitchFamily="34" charset="0"/>
              </a:rPr>
              <a:t> </a:t>
            </a:r>
            <a:r>
              <a:rPr lang="es-ES" sz="2560" b="1" dirty="0" err="1">
                <a:solidFill>
                  <a:srgbClr val="FFFFFF"/>
                </a:solidFill>
                <a:latin typeface="Calibri" panose="020F0502020204030204" pitchFamily="34" charset="0"/>
                <a:cs typeface="Calibri" panose="020F0502020204030204" pitchFamily="34" charset="0"/>
              </a:rPr>
              <a:t>must</a:t>
            </a:r>
            <a:r>
              <a:rPr lang="es-ES" sz="2560" b="1" dirty="0">
                <a:solidFill>
                  <a:srgbClr val="FFFFFF"/>
                </a:solidFill>
                <a:latin typeface="Calibri" panose="020F0502020204030204" pitchFamily="34" charset="0"/>
                <a:cs typeface="Calibri" panose="020F0502020204030204" pitchFamily="34" charset="0"/>
              </a:rPr>
              <a:t> </a:t>
            </a:r>
            <a:r>
              <a:rPr lang="es-ES" sz="2560" b="1" dirty="0" err="1">
                <a:solidFill>
                  <a:srgbClr val="FFFFFF"/>
                </a:solidFill>
                <a:latin typeface="Calibri" panose="020F0502020204030204" pitchFamily="34" charset="0"/>
                <a:cs typeface="Calibri" panose="020F0502020204030204" pitchFamily="34" charset="0"/>
              </a:rPr>
              <a:t>address</a:t>
            </a:r>
            <a:endParaRPr lang="es-ES" sz="2560" b="1" dirty="0">
              <a:solidFill>
                <a:srgbClr val="FFFFFF"/>
              </a:solidFill>
              <a:latin typeface="Calibri" panose="020F0502020204030204" pitchFamily="34" charset="0"/>
              <a:cs typeface="Calibri" panose="020F0502020204030204" pitchFamily="34" charset="0"/>
            </a:endParaRPr>
          </a:p>
          <a:p>
            <a:pPr algn="ctr"/>
            <a:r>
              <a:rPr lang="es-ES" sz="2560" b="1" dirty="0" err="1">
                <a:solidFill>
                  <a:srgbClr val="0B77B3"/>
                </a:solidFill>
                <a:latin typeface="Calibri" panose="020F0502020204030204" pitchFamily="34" charset="0"/>
                <a:cs typeface="Calibri" panose="020F0502020204030204" pitchFamily="34" charset="0"/>
              </a:rPr>
              <a:t>women</a:t>
            </a:r>
            <a:r>
              <a:rPr lang="es-ES" sz="2560" b="1" dirty="0">
                <a:solidFill>
                  <a:srgbClr val="0B77B3"/>
                </a:solidFill>
                <a:latin typeface="Calibri" panose="020F0502020204030204" pitchFamily="34" charset="0"/>
                <a:cs typeface="Calibri" panose="020F0502020204030204" pitchFamily="34" charset="0"/>
              </a:rPr>
              <a:t> in </a:t>
            </a:r>
            <a:r>
              <a:rPr lang="es-ES" sz="2560" b="1" dirty="0" err="1">
                <a:solidFill>
                  <a:srgbClr val="0B77B3"/>
                </a:solidFill>
                <a:latin typeface="Calibri" panose="020F0502020204030204" pitchFamily="34" charset="0"/>
                <a:cs typeface="Calibri" panose="020F0502020204030204" pitchFamily="34" charset="0"/>
              </a:rPr>
              <a:t>all</a:t>
            </a:r>
            <a:r>
              <a:rPr lang="es-ES" sz="2560" b="1" dirty="0">
                <a:solidFill>
                  <a:srgbClr val="0B77B3"/>
                </a:solidFill>
                <a:latin typeface="Calibri" panose="020F0502020204030204" pitchFamily="34" charset="0"/>
                <a:cs typeface="Calibri" panose="020F0502020204030204" pitchFamily="34" charset="0"/>
              </a:rPr>
              <a:t> </a:t>
            </a:r>
            <a:r>
              <a:rPr lang="es-ES" sz="2560" b="1" dirty="0" err="1">
                <a:solidFill>
                  <a:srgbClr val="0B77B3"/>
                </a:solidFill>
                <a:latin typeface="Calibri" panose="020F0502020204030204" pitchFamily="34" charset="0"/>
                <a:cs typeface="Calibri" panose="020F0502020204030204" pitchFamily="34" charset="0"/>
              </a:rPr>
              <a:t>their</a:t>
            </a:r>
            <a:r>
              <a:rPr lang="es-ES" sz="2560" b="1" dirty="0">
                <a:solidFill>
                  <a:srgbClr val="0B77B3"/>
                </a:solidFill>
                <a:latin typeface="Calibri" panose="020F0502020204030204" pitchFamily="34" charset="0"/>
                <a:cs typeface="Calibri" panose="020F0502020204030204" pitchFamily="34" charset="0"/>
              </a:rPr>
              <a:t> </a:t>
            </a:r>
            <a:r>
              <a:rPr lang="es-ES" sz="2560" b="1" dirty="0" err="1">
                <a:solidFill>
                  <a:srgbClr val="0B77B3"/>
                </a:solidFill>
                <a:latin typeface="Calibri" panose="020F0502020204030204" pitchFamily="34" charset="0"/>
                <a:cs typeface="Calibri" panose="020F0502020204030204" pitchFamily="34" charset="0"/>
              </a:rPr>
              <a:t>diversity</a:t>
            </a:r>
            <a:endParaRPr lang="es-ES" sz="256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436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56" y="595747"/>
            <a:ext cx="1198044" cy="1325646"/>
          </a:xfrm>
          <a:prstGeom prst="rect">
            <a:avLst/>
          </a:prstGeom>
        </p:spPr>
      </p:pic>
      <p:sp>
        <p:nvSpPr>
          <p:cNvPr id="4" name="Title 1">
            <a:extLst>
              <a:ext uri="{FF2B5EF4-FFF2-40B4-BE49-F238E27FC236}">
                <a16:creationId xmlns:a16="http://schemas.microsoft.com/office/drawing/2014/main" id="{5C32AC2B-C08F-289D-6AD7-36EA1A72DF37}"/>
              </a:ext>
            </a:extLst>
          </p:cNvPr>
          <p:cNvSpPr txBox="1">
            <a:spLocks/>
          </p:cNvSpPr>
          <p:nvPr/>
        </p:nvSpPr>
        <p:spPr>
          <a:xfrm>
            <a:off x="5695822" y="3328183"/>
            <a:ext cx="4690569"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6400" dirty="0">
                <a:solidFill>
                  <a:srgbClr val="FF0000"/>
                </a:solidFill>
              </a:rPr>
              <a:t>Visual 10</a:t>
            </a:r>
          </a:p>
        </p:txBody>
      </p:sp>
    </p:spTree>
    <p:extLst>
      <p:ext uri="{BB962C8B-B14F-4D97-AF65-F5344CB8AC3E}">
        <p14:creationId xmlns:p14="http://schemas.microsoft.com/office/powerpoint/2010/main" val="2435563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Aplicación&#10;&#10;Descripción generada automáticamente">
            <a:extLst>
              <a:ext uri="{FF2B5EF4-FFF2-40B4-BE49-F238E27FC236}">
                <a16:creationId xmlns:a16="http://schemas.microsoft.com/office/drawing/2014/main" id="{74488C10-D1B9-11C8-019A-2ADE73E86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614" y="-44787"/>
            <a:ext cx="7404773" cy="7404773"/>
          </a:xfrm>
          <a:prstGeom prst="rect">
            <a:avLst/>
          </a:prstGeom>
        </p:spPr>
      </p:pic>
      <p:sp>
        <p:nvSpPr>
          <p:cNvPr id="3" name="CuadroTexto 2">
            <a:extLst>
              <a:ext uri="{FF2B5EF4-FFF2-40B4-BE49-F238E27FC236}">
                <a16:creationId xmlns:a16="http://schemas.microsoft.com/office/drawing/2014/main" id="{577AABDF-F1C6-228E-CA79-EBFECDE1044A}"/>
              </a:ext>
            </a:extLst>
          </p:cNvPr>
          <p:cNvSpPr txBox="1"/>
          <p:nvPr/>
        </p:nvSpPr>
        <p:spPr>
          <a:xfrm>
            <a:off x="5167823" y="2506710"/>
            <a:ext cx="4562702" cy="2062103"/>
          </a:xfrm>
          <a:prstGeom prst="rect">
            <a:avLst/>
          </a:prstGeom>
          <a:noFill/>
        </p:spPr>
        <p:txBody>
          <a:bodyPr wrap="square">
            <a:spAutoFit/>
          </a:bodyPr>
          <a:lstStyle/>
          <a:p>
            <a:pPr algn="ctr"/>
            <a:r>
              <a:rPr lang="es-ES" sz="2560" b="1" dirty="0" err="1">
                <a:solidFill>
                  <a:schemeClr val="bg1"/>
                </a:solidFill>
              </a:rPr>
              <a:t>Research</a:t>
            </a:r>
            <a:r>
              <a:rPr lang="es-ES" sz="2560" b="1" dirty="0">
                <a:solidFill>
                  <a:schemeClr val="bg1"/>
                </a:solidFill>
              </a:rPr>
              <a:t> and data </a:t>
            </a:r>
            <a:r>
              <a:rPr lang="es-ES" sz="2560" b="1" dirty="0" err="1">
                <a:solidFill>
                  <a:schemeClr val="bg1"/>
                </a:solidFill>
              </a:rPr>
              <a:t>collection</a:t>
            </a:r>
            <a:r>
              <a:rPr lang="es-ES" sz="2560" b="1" dirty="0">
                <a:solidFill>
                  <a:schemeClr val="bg1"/>
                </a:solidFill>
              </a:rPr>
              <a:t> </a:t>
            </a:r>
            <a:r>
              <a:rPr lang="es-ES" sz="2560" b="1" dirty="0" err="1">
                <a:solidFill>
                  <a:schemeClr val="bg1"/>
                </a:solidFill>
              </a:rPr>
              <a:t>is</a:t>
            </a:r>
            <a:r>
              <a:rPr lang="es-ES" sz="2560" b="1" dirty="0">
                <a:solidFill>
                  <a:schemeClr val="bg1"/>
                </a:solidFill>
              </a:rPr>
              <a:t> </a:t>
            </a:r>
            <a:r>
              <a:rPr lang="es-ES" sz="2560" b="1" dirty="0" err="1">
                <a:solidFill>
                  <a:schemeClr val="bg1"/>
                </a:solidFill>
              </a:rPr>
              <a:t>necessary</a:t>
            </a:r>
            <a:endParaRPr lang="es-ES" sz="2560" b="1" dirty="0">
              <a:solidFill>
                <a:schemeClr val="bg1"/>
              </a:solidFill>
            </a:endParaRPr>
          </a:p>
          <a:p>
            <a:pPr algn="ctr"/>
            <a:r>
              <a:rPr lang="es-ES" sz="2560" dirty="0" err="1">
                <a:solidFill>
                  <a:schemeClr val="bg1"/>
                </a:solidFill>
              </a:rPr>
              <a:t>We</a:t>
            </a:r>
            <a:r>
              <a:rPr lang="es-ES" sz="2560" dirty="0">
                <a:solidFill>
                  <a:schemeClr val="bg1"/>
                </a:solidFill>
              </a:rPr>
              <a:t> </a:t>
            </a:r>
            <a:r>
              <a:rPr lang="es-ES" sz="2560" dirty="0" err="1">
                <a:solidFill>
                  <a:schemeClr val="bg1"/>
                </a:solidFill>
              </a:rPr>
              <a:t>call</a:t>
            </a:r>
            <a:r>
              <a:rPr lang="es-ES" sz="2560" dirty="0">
                <a:solidFill>
                  <a:schemeClr val="bg1"/>
                </a:solidFill>
              </a:rPr>
              <a:t> </a:t>
            </a:r>
            <a:r>
              <a:rPr lang="es-ES" sz="2560" dirty="0" err="1">
                <a:solidFill>
                  <a:schemeClr val="bg1"/>
                </a:solidFill>
              </a:rPr>
              <a:t>for</a:t>
            </a:r>
            <a:r>
              <a:rPr lang="es-ES" sz="2560" dirty="0">
                <a:solidFill>
                  <a:schemeClr val="bg1"/>
                </a:solidFill>
              </a:rPr>
              <a:t> </a:t>
            </a:r>
            <a:r>
              <a:rPr lang="es-ES" sz="2560" dirty="0" err="1">
                <a:solidFill>
                  <a:schemeClr val="bg1"/>
                </a:solidFill>
              </a:rPr>
              <a:t>research</a:t>
            </a:r>
            <a:r>
              <a:rPr lang="es-ES" sz="2560" dirty="0">
                <a:solidFill>
                  <a:schemeClr val="bg1"/>
                </a:solidFill>
              </a:rPr>
              <a:t> and data </a:t>
            </a:r>
            <a:r>
              <a:rPr lang="es-ES" sz="2560" dirty="0" err="1">
                <a:solidFill>
                  <a:schemeClr val="bg1"/>
                </a:solidFill>
              </a:rPr>
              <a:t>collection</a:t>
            </a:r>
            <a:r>
              <a:rPr lang="es-ES" sz="2560" dirty="0">
                <a:solidFill>
                  <a:schemeClr val="bg1"/>
                </a:solidFill>
              </a:rPr>
              <a:t> </a:t>
            </a:r>
            <a:r>
              <a:rPr lang="es-ES" sz="2560" dirty="0" err="1">
                <a:solidFill>
                  <a:schemeClr val="bg1"/>
                </a:solidFill>
              </a:rPr>
              <a:t>on</a:t>
            </a:r>
            <a:r>
              <a:rPr lang="es-ES" sz="2560" dirty="0">
                <a:solidFill>
                  <a:schemeClr val="bg1"/>
                </a:solidFill>
              </a:rPr>
              <a:t> </a:t>
            </a:r>
            <a:r>
              <a:rPr lang="es-ES" sz="2560" dirty="0" err="1">
                <a:solidFill>
                  <a:schemeClr val="bg1"/>
                </a:solidFill>
              </a:rPr>
              <a:t>violence</a:t>
            </a:r>
            <a:r>
              <a:rPr lang="es-ES" sz="2560" dirty="0">
                <a:solidFill>
                  <a:schemeClr val="bg1"/>
                </a:solidFill>
              </a:rPr>
              <a:t> </a:t>
            </a:r>
            <a:r>
              <a:rPr lang="es-ES" sz="2560" dirty="0" err="1">
                <a:solidFill>
                  <a:schemeClr val="bg1"/>
                </a:solidFill>
              </a:rPr>
              <a:t>against</a:t>
            </a:r>
            <a:r>
              <a:rPr lang="es-ES" sz="2560" dirty="0">
                <a:solidFill>
                  <a:schemeClr val="bg1"/>
                </a:solidFill>
              </a:rPr>
              <a:t> </a:t>
            </a:r>
            <a:r>
              <a:rPr lang="es-ES" sz="2560" dirty="0" err="1">
                <a:solidFill>
                  <a:schemeClr val="bg1"/>
                </a:solidFill>
              </a:rPr>
              <a:t>women</a:t>
            </a:r>
            <a:r>
              <a:rPr lang="es-ES" sz="2560" dirty="0">
                <a:solidFill>
                  <a:schemeClr val="bg1"/>
                </a:solidFill>
              </a:rPr>
              <a:t> and </a:t>
            </a:r>
            <a:r>
              <a:rPr lang="es-ES" sz="2560" dirty="0" err="1">
                <a:solidFill>
                  <a:schemeClr val="bg1"/>
                </a:solidFill>
              </a:rPr>
              <a:t>girls</a:t>
            </a:r>
            <a:r>
              <a:rPr lang="es-ES" sz="2560" dirty="0">
                <a:solidFill>
                  <a:schemeClr val="bg1"/>
                </a:solidFill>
              </a:rPr>
              <a:t> </a:t>
            </a:r>
            <a:r>
              <a:rPr lang="es-ES" sz="2560" dirty="0" err="1">
                <a:solidFill>
                  <a:schemeClr val="bg1"/>
                </a:solidFill>
              </a:rPr>
              <a:t>with</a:t>
            </a:r>
            <a:r>
              <a:rPr lang="es-ES" sz="2560" dirty="0">
                <a:solidFill>
                  <a:schemeClr val="bg1"/>
                </a:solidFill>
              </a:rPr>
              <a:t> </a:t>
            </a:r>
            <a:r>
              <a:rPr lang="es-ES" sz="2560" dirty="0" err="1">
                <a:solidFill>
                  <a:schemeClr val="bg1"/>
                </a:solidFill>
              </a:rPr>
              <a:t>disabilites</a:t>
            </a:r>
            <a:endParaRPr lang="es-ES" sz="2560" dirty="0">
              <a:solidFill>
                <a:schemeClr val="bg1"/>
              </a:solidFill>
            </a:endParaRPr>
          </a:p>
        </p:txBody>
      </p:sp>
      <p:sp>
        <p:nvSpPr>
          <p:cNvPr id="4" name="CuadroTexto 3">
            <a:extLst>
              <a:ext uri="{FF2B5EF4-FFF2-40B4-BE49-F238E27FC236}">
                <a16:creationId xmlns:a16="http://schemas.microsoft.com/office/drawing/2014/main" id="{2763479D-5984-AC1F-7F28-BCF015B351B3}"/>
              </a:ext>
            </a:extLst>
          </p:cNvPr>
          <p:cNvSpPr txBox="1"/>
          <p:nvPr/>
        </p:nvSpPr>
        <p:spPr>
          <a:xfrm>
            <a:off x="6833376" y="5254619"/>
            <a:ext cx="1657284" cy="486287"/>
          </a:xfrm>
          <a:prstGeom prst="rect">
            <a:avLst/>
          </a:prstGeom>
          <a:noFill/>
        </p:spPr>
        <p:txBody>
          <a:bodyPr wrap="square">
            <a:spAutoFit/>
          </a:bodyPr>
          <a:lstStyle/>
          <a:p>
            <a:pPr algn="l"/>
            <a:r>
              <a:rPr lang="es-ES" sz="2560" b="1" dirty="0">
                <a:solidFill>
                  <a:schemeClr val="bg1"/>
                </a:solidFill>
              </a:rPr>
              <a:t>#</a:t>
            </a:r>
            <a:r>
              <a:rPr lang="es-ES" sz="2560" b="1" dirty="0" err="1">
                <a:solidFill>
                  <a:schemeClr val="bg1"/>
                </a:solidFill>
              </a:rPr>
              <a:t>EndVAW</a:t>
            </a:r>
            <a:endParaRPr lang="es-ES" sz="2560" b="1" dirty="0">
              <a:solidFill>
                <a:schemeClr val="bg1"/>
              </a:solidFill>
            </a:endParaRPr>
          </a:p>
        </p:txBody>
      </p:sp>
    </p:spTree>
    <p:extLst>
      <p:ext uri="{BB962C8B-B14F-4D97-AF65-F5344CB8AC3E}">
        <p14:creationId xmlns:p14="http://schemas.microsoft.com/office/powerpoint/2010/main" val="19474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1521" y="354812"/>
            <a:ext cx="1198044" cy="1325646"/>
          </a:xfrm>
          <a:prstGeom prst="rect">
            <a:avLst/>
          </a:prstGeom>
        </p:spPr>
      </p:pic>
      <p:sp>
        <p:nvSpPr>
          <p:cNvPr id="4" name="Title 1">
            <a:extLst>
              <a:ext uri="{FF2B5EF4-FFF2-40B4-BE49-F238E27FC236}">
                <a16:creationId xmlns:a16="http://schemas.microsoft.com/office/drawing/2014/main" id="{F1D1E3CE-6DC5-FC31-04C7-49329C0EDCF9}"/>
              </a:ext>
            </a:extLst>
          </p:cNvPr>
          <p:cNvSpPr txBox="1">
            <a:spLocks/>
          </p:cNvSpPr>
          <p:nvPr/>
        </p:nvSpPr>
        <p:spPr>
          <a:xfrm>
            <a:off x="1728479" y="434418"/>
            <a:ext cx="9753600"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err="1">
                <a:solidFill>
                  <a:srgbClr val="FF0000"/>
                </a:solidFill>
              </a:rPr>
              <a:t>Accounts</a:t>
            </a:r>
            <a:r>
              <a:rPr lang="fr-BE" sz="2560" dirty="0">
                <a:solidFill>
                  <a:srgbClr val="FF0000"/>
                </a:solidFill>
              </a:rPr>
              <a:t> to tag</a:t>
            </a:r>
            <a:endParaRPr lang="fr-BE" sz="2560" dirty="0">
              <a:solidFill>
                <a:schemeClr val="accent1"/>
              </a:solidFill>
            </a:endParaRPr>
          </a:p>
        </p:txBody>
      </p:sp>
      <p:sp>
        <p:nvSpPr>
          <p:cNvPr id="2" name="CuadroTexto 1">
            <a:extLst>
              <a:ext uri="{FF2B5EF4-FFF2-40B4-BE49-F238E27FC236}">
                <a16:creationId xmlns:a16="http://schemas.microsoft.com/office/drawing/2014/main" id="{C6B06C28-50AA-155A-F02C-FF109F8890CE}"/>
              </a:ext>
            </a:extLst>
          </p:cNvPr>
          <p:cNvSpPr txBox="1"/>
          <p:nvPr/>
        </p:nvSpPr>
        <p:spPr>
          <a:xfrm>
            <a:off x="5711101" y="1559990"/>
            <a:ext cx="3509520" cy="610232"/>
          </a:xfrm>
          <a:prstGeom prst="rect">
            <a:avLst/>
          </a:prstGeom>
          <a:noFill/>
        </p:spPr>
        <p:txBody>
          <a:bodyPr wrap="square">
            <a:spAutoFit/>
          </a:bodyPr>
          <a:lstStyle/>
          <a:p>
            <a:pPr>
              <a:lnSpc>
                <a:spcPct val="150000"/>
              </a:lnSpc>
            </a:pPr>
            <a:r>
              <a:rPr lang="en-GB" sz="2560" b="1" dirty="0">
                <a:solidFill>
                  <a:schemeClr val="accent1"/>
                </a:solidFill>
                <a:latin typeface="Arial" panose="020B0604020202020204" pitchFamily="34" charset="0"/>
                <a:cs typeface="Arial" panose="020B0604020202020204" pitchFamily="34" charset="0"/>
              </a:rPr>
              <a:t>On </a:t>
            </a:r>
            <a:r>
              <a:rPr lang="en-GB" sz="2560" b="1" dirty="0" err="1">
                <a:solidFill>
                  <a:schemeClr val="accent1"/>
                </a:solidFill>
                <a:latin typeface="Arial" panose="020B0604020202020204" pitchFamily="34" charset="0"/>
                <a:cs typeface="Arial" panose="020B0604020202020204" pitchFamily="34" charset="0"/>
              </a:rPr>
              <a:t>Linkedin</a:t>
            </a:r>
            <a:endParaRPr lang="en-GB" sz="2560" b="1" dirty="0">
              <a:solidFill>
                <a:schemeClr val="accent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44AB6E3C-E5D4-3C32-7BF4-46ECA4598049}"/>
              </a:ext>
            </a:extLst>
          </p:cNvPr>
          <p:cNvSpPr txBox="1"/>
          <p:nvPr/>
        </p:nvSpPr>
        <p:spPr>
          <a:xfrm>
            <a:off x="9524274" y="1553411"/>
            <a:ext cx="5277591" cy="610232"/>
          </a:xfrm>
          <a:prstGeom prst="rect">
            <a:avLst/>
          </a:prstGeom>
          <a:noFill/>
        </p:spPr>
        <p:txBody>
          <a:bodyPr wrap="square">
            <a:spAutoFit/>
          </a:bodyPr>
          <a:lstStyle/>
          <a:p>
            <a:pPr>
              <a:lnSpc>
                <a:spcPct val="150000"/>
              </a:lnSpc>
            </a:pPr>
            <a:r>
              <a:rPr lang="en-GB" sz="2560" b="1" dirty="0">
                <a:solidFill>
                  <a:schemeClr val="accent1"/>
                </a:solidFill>
                <a:latin typeface="Arial" panose="020B0604020202020204" pitchFamily="34" charset="0"/>
                <a:cs typeface="Arial" panose="020B0604020202020204" pitchFamily="34" charset="0"/>
              </a:rPr>
              <a:t>On Instagram</a:t>
            </a:r>
          </a:p>
        </p:txBody>
      </p:sp>
      <p:sp>
        <p:nvSpPr>
          <p:cNvPr id="9" name="CuadroTexto 8">
            <a:extLst>
              <a:ext uri="{FF2B5EF4-FFF2-40B4-BE49-F238E27FC236}">
                <a16:creationId xmlns:a16="http://schemas.microsoft.com/office/drawing/2014/main" id="{A3ED8688-1FE5-E284-F0A0-2A3FFF913F41}"/>
              </a:ext>
            </a:extLst>
          </p:cNvPr>
          <p:cNvSpPr txBox="1"/>
          <p:nvPr/>
        </p:nvSpPr>
        <p:spPr>
          <a:xfrm>
            <a:off x="5447229" y="2267662"/>
            <a:ext cx="3773392" cy="3999108"/>
          </a:xfrm>
          <a:prstGeom prst="rect">
            <a:avLst/>
          </a:prstGeom>
          <a:noFill/>
        </p:spPr>
        <p:txBody>
          <a:bodyPr wrap="square">
            <a:spAutoFit/>
          </a:bodyPr>
          <a:lstStyle/>
          <a:p>
            <a:pPr marL="365771" indent="-365771">
              <a:buFont typeface="Arial" panose="020B0604020202020204" pitchFamily="34" charset="0"/>
              <a:buChar char="•"/>
            </a:pPr>
            <a:r>
              <a:rPr lang="es-ES" sz="2560" dirty="0" err="1">
                <a:latin typeface="Arial" panose="020B0604020202020204" pitchFamily="34" charset="0"/>
                <a:cs typeface="Arial" panose="020B0604020202020204" pitchFamily="34" charset="0"/>
                <a:hlinkClick r:id="rId4"/>
              </a:rPr>
              <a:t>Swedish</a:t>
            </a:r>
            <a:r>
              <a:rPr lang="es-ES" sz="2560" dirty="0">
                <a:latin typeface="Arial" panose="020B0604020202020204" pitchFamily="34" charset="0"/>
                <a:cs typeface="Arial" panose="020B0604020202020204" pitchFamily="34" charset="0"/>
                <a:hlinkClick r:id="rId4"/>
              </a:rPr>
              <a:t> Presidency of the Council of the European Union</a:t>
            </a:r>
            <a:endParaRPr lang="es-ES" sz="2560" dirty="0">
              <a:latin typeface="Arial" panose="020B0604020202020204" pitchFamily="34" charset="0"/>
              <a:cs typeface="Arial" panose="020B0604020202020204" pitchFamily="34" charset="0"/>
            </a:endParaRPr>
          </a:p>
          <a:p>
            <a:pPr marL="365771" indent="-365771">
              <a:buFont typeface="Arial" panose="020B0604020202020204" pitchFamily="34" charset="0"/>
              <a:buChar char="•"/>
            </a:pPr>
            <a:r>
              <a:rPr lang="es-ES" sz="2560" dirty="0">
                <a:latin typeface="Arial" panose="020B0604020202020204" pitchFamily="34" charset="0"/>
                <a:cs typeface="Arial" panose="020B0604020202020204" pitchFamily="34" charset="0"/>
                <a:hlinkClick r:id="rId5"/>
              </a:rPr>
              <a:t>MEP Frances Fitzgerald</a:t>
            </a:r>
            <a:endParaRPr lang="es-ES" sz="2560" dirty="0">
              <a:latin typeface="Arial" panose="020B0604020202020204" pitchFamily="34" charset="0"/>
              <a:cs typeface="Arial" panose="020B0604020202020204" pitchFamily="34" charset="0"/>
            </a:endParaRPr>
          </a:p>
          <a:p>
            <a:pPr marL="365771" indent="-365771">
              <a:buFont typeface="Arial" panose="020B0604020202020204" pitchFamily="34" charset="0"/>
              <a:buChar char="•"/>
            </a:pPr>
            <a:r>
              <a:rPr lang="es-ES" sz="2560" dirty="0">
                <a:latin typeface="Arial" panose="020B0604020202020204" pitchFamily="34" charset="0"/>
                <a:cs typeface="Arial" panose="020B0604020202020204" pitchFamily="34" charset="0"/>
                <a:hlinkClick r:id="rId6"/>
              </a:rPr>
              <a:t>MEP </a:t>
            </a:r>
            <a:r>
              <a:rPr lang="es-ES" sz="2560" dirty="0" err="1">
                <a:latin typeface="Arial" panose="020B0604020202020204" pitchFamily="34" charset="0"/>
                <a:cs typeface="Arial" panose="020B0604020202020204" pitchFamily="34" charset="0"/>
                <a:hlinkClick r:id="rId6"/>
              </a:rPr>
              <a:t>Evin</a:t>
            </a:r>
            <a:r>
              <a:rPr lang="es-ES" sz="2560" dirty="0">
                <a:latin typeface="Arial" panose="020B0604020202020204" pitchFamily="34" charset="0"/>
                <a:cs typeface="Arial" panose="020B0604020202020204" pitchFamily="34" charset="0"/>
                <a:hlinkClick r:id="rId6"/>
              </a:rPr>
              <a:t> </a:t>
            </a:r>
            <a:r>
              <a:rPr lang="es-ES" sz="2560" dirty="0" err="1">
                <a:latin typeface="Arial" panose="020B0604020202020204" pitchFamily="34" charset="0"/>
                <a:cs typeface="Arial" panose="020B0604020202020204" pitchFamily="34" charset="0"/>
                <a:hlinkClick r:id="rId6"/>
              </a:rPr>
              <a:t>Incir</a:t>
            </a:r>
            <a:endParaRPr lang="es-ES" sz="2560" dirty="0">
              <a:latin typeface="Arial" panose="020B0604020202020204" pitchFamily="34" charset="0"/>
              <a:cs typeface="Arial" panose="020B0604020202020204" pitchFamily="34" charset="0"/>
            </a:endParaRPr>
          </a:p>
          <a:p>
            <a:pPr marL="365771" indent="-365771">
              <a:buFont typeface="Arial" panose="020B0604020202020204" pitchFamily="34" charset="0"/>
              <a:buChar char="•"/>
            </a:pPr>
            <a:endParaRPr lang="es-ES" sz="2560" dirty="0">
              <a:latin typeface="Arial" panose="020B0604020202020204" pitchFamily="34" charset="0"/>
              <a:cs typeface="Arial" panose="020B0604020202020204" pitchFamily="34" charset="0"/>
            </a:endParaRPr>
          </a:p>
          <a:p>
            <a:pPr algn="l" fontAlgn="auto"/>
            <a:endParaRPr lang="es-ES" sz="2560" dirty="0">
              <a:latin typeface="Arial" panose="020B0604020202020204" pitchFamily="34" charset="0"/>
              <a:cs typeface="Arial" panose="020B0604020202020204" pitchFamily="34" charset="0"/>
            </a:endParaRPr>
          </a:p>
          <a:p>
            <a:br>
              <a:rPr lang="es-ES" sz="2560" dirty="0">
                <a:latin typeface="Arial" panose="020B0604020202020204" pitchFamily="34" charset="0"/>
                <a:cs typeface="Arial" panose="020B0604020202020204" pitchFamily="34" charset="0"/>
              </a:rPr>
            </a:br>
            <a:endParaRPr lang="es-ES" sz="2347" dirty="0">
              <a:solidFill>
                <a:srgbClr val="536471"/>
              </a:solidFill>
              <a:latin typeface="Arial" panose="020B0604020202020204" pitchFamily="34" charset="0"/>
              <a:cs typeface="Arial" panose="020B0604020202020204" pitchFamily="34" charset="0"/>
              <a:hlinkClick r:id="rId7"/>
            </a:endParaRPr>
          </a:p>
        </p:txBody>
      </p:sp>
      <p:sp>
        <p:nvSpPr>
          <p:cNvPr id="10" name="CuadroTexto 9">
            <a:extLst>
              <a:ext uri="{FF2B5EF4-FFF2-40B4-BE49-F238E27FC236}">
                <a16:creationId xmlns:a16="http://schemas.microsoft.com/office/drawing/2014/main" id="{780657C9-9217-3644-5C00-4B52B453ECD0}"/>
              </a:ext>
            </a:extLst>
          </p:cNvPr>
          <p:cNvSpPr txBox="1"/>
          <p:nvPr/>
        </p:nvSpPr>
        <p:spPr>
          <a:xfrm>
            <a:off x="9424748" y="2267662"/>
            <a:ext cx="4697652" cy="2805833"/>
          </a:xfrm>
          <a:prstGeom prst="rect">
            <a:avLst/>
          </a:prstGeom>
          <a:noFill/>
        </p:spPr>
        <p:txBody>
          <a:bodyPr wrap="square" rtlCol="0">
            <a:spAutoFit/>
          </a:bodyPr>
          <a:lstStyle/>
          <a:p>
            <a:pPr marL="365771" indent="-365771">
              <a:buFont typeface="Arial" panose="020B0604020202020204" pitchFamily="34" charset="0"/>
              <a:buChar char="•"/>
            </a:pPr>
            <a:r>
              <a:rPr lang="es-ES" sz="2560" dirty="0" err="1">
                <a:latin typeface="Arial" panose="020B0604020202020204" pitchFamily="34" charset="0"/>
                <a:cs typeface="Arial" panose="020B0604020202020204" pitchFamily="34" charset="0"/>
                <a:hlinkClick r:id="rId8"/>
              </a:rPr>
              <a:t>frances_fitzgerald_mep</a:t>
            </a:r>
            <a:endParaRPr lang="es-ES" sz="2560" dirty="0">
              <a:latin typeface="Arial" panose="020B0604020202020204" pitchFamily="34" charset="0"/>
              <a:cs typeface="Arial" panose="020B0604020202020204" pitchFamily="34" charset="0"/>
              <a:hlinkClick r:id="rId8"/>
            </a:endParaRPr>
          </a:p>
          <a:p>
            <a:pPr marL="365771" indent="-365771">
              <a:buFont typeface="Arial" panose="020B0604020202020204" pitchFamily="34" charset="0"/>
              <a:buChar char="•"/>
            </a:pPr>
            <a:r>
              <a:rPr lang="es-ES" sz="2560" dirty="0">
                <a:latin typeface="Arial" panose="020B0604020202020204" pitchFamily="34" charset="0"/>
                <a:cs typeface="Arial" panose="020B0604020202020204" pitchFamily="34" charset="0"/>
                <a:hlinkClick r:id="rId8"/>
              </a:rPr>
              <a:t>evinincir</a:t>
            </a:r>
          </a:p>
          <a:p>
            <a:pPr marL="365771" indent="-365771">
              <a:buFont typeface="Arial" panose="020B0604020202020204" pitchFamily="34" charset="0"/>
              <a:buChar char="•"/>
            </a:pPr>
            <a:r>
              <a:rPr lang="es-ES" sz="2560" dirty="0">
                <a:latin typeface="Arial" panose="020B0604020202020204" pitchFamily="34" charset="0"/>
                <a:cs typeface="Arial" panose="020B0604020202020204" pitchFamily="34" charset="0"/>
                <a:hlinkClick r:id="rId9"/>
              </a:rPr>
              <a:t>sweden2023eu</a:t>
            </a:r>
            <a:endParaRPr lang="es-ES" sz="2560" dirty="0">
              <a:latin typeface="Arial" panose="020B0604020202020204" pitchFamily="34" charset="0"/>
              <a:cs typeface="Arial" panose="020B0604020202020204" pitchFamily="34" charset="0"/>
              <a:hlinkClick r:id="rId8"/>
            </a:endParaRPr>
          </a:p>
          <a:p>
            <a:pPr marL="365771" indent="-365771">
              <a:buFont typeface="Arial" panose="020B0604020202020204" pitchFamily="34" charset="0"/>
              <a:buChar char="•"/>
            </a:pPr>
            <a:r>
              <a:rPr lang="es-ES" sz="2560" dirty="0" err="1">
                <a:latin typeface="Arial" panose="020B0604020202020204" pitchFamily="34" charset="0"/>
                <a:cs typeface="Arial" panose="020B0604020202020204" pitchFamily="34" charset="0"/>
                <a:hlinkClick r:id="rId8"/>
              </a:rPr>
              <a:t>rep_perm_España</a:t>
            </a:r>
            <a:endParaRPr lang="es-ES" sz="2560" dirty="0">
              <a:latin typeface="Arial" panose="020B0604020202020204" pitchFamily="34" charset="0"/>
              <a:cs typeface="Arial" panose="020B0604020202020204" pitchFamily="34" charset="0"/>
            </a:endParaRPr>
          </a:p>
          <a:p>
            <a:pPr marL="365771" indent="-365771">
              <a:buFont typeface="Arial" panose="020B0604020202020204" pitchFamily="34" charset="0"/>
              <a:buChar char="•"/>
            </a:pPr>
            <a:r>
              <a:rPr lang="es-ES" sz="2560" dirty="0" err="1">
                <a:latin typeface="Arial" panose="020B0604020202020204" pitchFamily="34" charset="0"/>
                <a:cs typeface="Arial" panose="020B0604020202020204" pitchFamily="34" charset="0"/>
                <a:hlinkClick r:id="rId8"/>
              </a:rPr>
              <a:t>dallihelena</a:t>
            </a:r>
            <a:endParaRPr lang="es-ES" sz="2560" dirty="0">
              <a:latin typeface="Arial" panose="020B0604020202020204" pitchFamily="34" charset="0"/>
              <a:cs typeface="Arial" panose="020B0604020202020204" pitchFamily="34" charset="0"/>
              <a:hlinkClick r:id="rId8"/>
            </a:endParaRPr>
          </a:p>
          <a:p>
            <a:pPr marL="365771" indent="-365771">
              <a:buFont typeface="Arial" panose="020B0604020202020204" pitchFamily="34" charset="0"/>
              <a:buChar char="•"/>
            </a:pPr>
            <a:endParaRPr lang="es-ES" sz="2560" dirty="0">
              <a:latin typeface="Arial" panose="020B0604020202020204" pitchFamily="34" charset="0"/>
              <a:cs typeface="Arial" panose="020B0604020202020204" pitchFamily="34" charset="0"/>
              <a:hlinkClick r:id="rId8"/>
            </a:endParaRPr>
          </a:p>
          <a:p>
            <a:endParaRPr lang="en-GB" sz="2273"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F5AB0017-02F3-64A3-536D-07DF0D7F5D21}"/>
              </a:ext>
            </a:extLst>
          </p:cNvPr>
          <p:cNvSpPr txBox="1"/>
          <p:nvPr/>
        </p:nvSpPr>
        <p:spPr>
          <a:xfrm>
            <a:off x="1728479" y="1553411"/>
            <a:ext cx="3151223" cy="610232"/>
          </a:xfrm>
          <a:prstGeom prst="rect">
            <a:avLst/>
          </a:prstGeom>
          <a:noFill/>
        </p:spPr>
        <p:txBody>
          <a:bodyPr wrap="square">
            <a:spAutoFit/>
          </a:bodyPr>
          <a:lstStyle/>
          <a:p>
            <a:pPr>
              <a:lnSpc>
                <a:spcPct val="150000"/>
              </a:lnSpc>
            </a:pPr>
            <a:r>
              <a:rPr lang="en-GB" sz="2560" b="1" dirty="0">
                <a:solidFill>
                  <a:schemeClr val="accent1"/>
                </a:solidFill>
                <a:latin typeface="Arial" panose="020B0604020202020204" pitchFamily="34" charset="0"/>
                <a:cs typeface="Arial" panose="020B0604020202020204" pitchFamily="34" charset="0"/>
              </a:rPr>
              <a:t>On Twitter</a:t>
            </a:r>
          </a:p>
        </p:txBody>
      </p:sp>
      <p:sp>
        <p:nvSpPr>
          <p:cNvPr id="12" name="CuadroTexto 11">
            <a:extLst>
              <a:ext uri="{FF2B5EF4-FFF2-40B4-BE49-F238E27FC236}">
                <a16:creationId xmlns:a16="http://schemas.microsoft.com/office/drawing/2014/main" id="{9E4CBDAC-EE3E-0E0C-397F-DE9203BA5913}"/>
              </a:ext>
            </a:extLst>
          </p:cNvPr>
          <p:cNvSpPr txBox="1"/>
          <p:nvPr/>
        </p:nvSpPr>
        <p:spPr>
          <a:xfrm>
            <a:off x="1728480" y="2267663"/>
            <a:ext cx="4439158" cy="3243965"/>
          </a:xfrm>
          <a:prstGeom prst="rect">
            <a:avLst/>
          </a:prstGeom>
          <a:noFill/>
        </p:spPr>
        <p:txBody>
          <a:bodyPr wrap="square">
            <a:spAutoFit/>
          </a:bodyPr>
          <a:lstStyle/>
          <a:p>
            <a:pPr marL="365771" indent="-365771">
              <a:buFont typeface="Arial" panose="020B0604020202020204" pitchFamily="34" charset="0"/>
              <a:buChar char="•"/>
            </a:pPr>
            <a:r>
              <a:rPr lang="es-ES" sz="2560" dirty="0">
                <a:solidFill>
                  <a:srgbClr val="536471"/>
                </a:solidFill>
                <a:latin typeface="Arial" panose="020B0604020202020204" pitchFamily="34" charset="0"/>
                <a:cs typeface="Arial" panose="020B0604020202020204" pitchFamily="34" charset="0"/>
                <a:hlinkClick r:id="rId7"/>
              </a:rPr>
              <a:t>@FitzgeraldFrncs</a:t>
            </a:r>
          </a:p>
          <a:p>
            <a:pPr marL="365771" indent="-365771">
              <a:buFont typeface="Arial" panose="020B0604020202020204" pitchFamily="34" charset="0"/>
              <a:buChar char="•"/>
            </a:pPr>
            <a:r>
              <a:rPr lang="es-ES" sz="2560" dirty="0">
                <a:solidFill>
                  <a:srgbClr val="536471"/>
                </a:solidFill>
                <a:latin typeface="Arial" panose="020B0604020202020204" pitchFamily="34" charset="0"/>
                <a:cs typeface="Arial" panose="020B0604020202020204" pitchFamily="34" charset="0"/>
                <a:hlinkClick r:id="rId7"/>
              </a:rPr>
              <a:t>@EvinIncir</a:t>
            </a:r>
          </a:p>
          <a:p>
            <a:pPr marL="365771" indent="-365771">
              <a:buFont typeface="Arial" panose="020B0604020202020204" pitchFamily="34" charset="0"/>
              <a:buChar char="•"/>
            </a:pPr>
            <a:r>
              <a:rPr lang="es-ES" sz="2560" dirty="0">
                <a:solidFill>
                  <a:srgbClr val="536471"/>
                </a:solidFill>
                <a:latin typeface="Arial" panose="020B0604020202020204" pitchFamily="34" charset="0"/>
                <a:cs typeface="Arial" panose="020B0604020202020204" pitchFamily="34" charset="0"/>
                <a:hlinkClick r:id="rId7"/>
              </a:rPr>
              <a:t> @sweden2023eu</a:t>
            </a:r>
          </a:p>
          <a:p>
            <a:pPr marL="365771" indent="-365771">
              <a:buFont typeface="Arial" panose="020B0604020202020204" pitchFamily="34" charset="0"/>
              <a:buChar char="•"/>
            </a:pPr>
            <a:r>
              <a:rPr lang="es-ES" sz="2560" dirty="0">
                <a:solidFill>
                  <a:srgbClr val="536471"/>
                </a:solidFill>
                <a:latin typeface="Arial" panose="020B0604020202020204" pitchFamily="34" charset="0"/>
                <a:cs typeface="Arial" panose="020B0604020202020204" pitchFamily="34" charset="0"/>
                <a:hlinkClick r:id="rId7"/>
              </a:rPr>
              <a:t>@UeEspana</a:t>
            </a:r>
          </a:p>
          <a:p>
            <a:pPr marL="365771" indent="-365771">
              <a:buFont typeface="Arial" panose="020B0604020202020204" pitchFamily="34" charset="0"/>
              <a:buChar char="•"/>
            </a:pPr>
            <a:r>
              <a:rPr lang="es-ES" sz="2560" dirty="0">
                <a:solidFill>
                  <a:srgbClr val="536471"/>
                </a:solidFill>
                <a:latin typeface="Arial" panose="020B0604020202020204" pitchFamily="34" charset="0"/>
                <a:cs typeface="Arial" panose="020B0604020202020204" pitchFamily="34" charset="0"/>
                <a:hlinkClick r:id="rId7"/>
              </a:rPr>
              <a:t>@helenadalli</a:t>
            </a:r>
          </a:p>
          <a:p>
            <a:pPr marL="365771" indent="-365771">
              <a:buFont typeface="Arial" panose="020B0604020202020204" pitchFamily="34" charset="0"/>
              <a:buChar char="•"/>
            </a:pPr>
            <a:r>
              <a:rPr lang="es-ES" sz="2560" dirty="0">
                <a:solidFill>
                  <a:srgbClr val="536471"/>
                </a:solidFill>
                <a:latin typeface="Arial" panose="020B0604020202020204" pitchFamily="34" charset="0"/>
                <a:cs typeface="Arial" panose="020B0604020202020204" pitchFamily="34" charset="0"/>
                <a:hlinkClick r:id="rId7"/>
              </a:rPr>
              <a:t>@EU_Justice</a:t>
            </a:r>
          </a:p>
          <a:p>
            <a:pPr marL="365771" indent="-365771">
              <a:buFont typeface="Arial" panose="020B0604020202020204" pitchFamily="34" charset="0"/>
              <a:buChar char="•"/>
            </a:pPr>
            <a:r>
              <a:rPr lang="es-ES" sz="2560" dirty="0">
                <a:solidFill>
                  <a:srgbClr val="536471"/>
                </a:solidFill>
                <a:latin typeface="Arial" panose="020B0604020202020204" pitchFamily="34" charset="0"/>
                <a:cs typeface="Arial" panose="020B0604020202020204" pitchFamily="34" charset="0"/>
                <a:hlinkClick r:id="rId7"/>
              </a:rPr>
              <a:t>@EU_Social</a:t>
            </a:r>
          </a:p>
          <a:p>
            <a:pPr marL="365771" indent="-365771">
              <a:buFont typeface="Arial" panose="020B0604020202020204" pitchFamily="34" charset="0"/>
              <a:buChar char="•"/>
            </a:pPr>
            <a:endParaRPr lang="es-ES" sz="2560" dirty="0">
              <a:solidFill>
                <a:srgbClr val="536471"/>
              </a:solidFill>
              <a:latin typeface="Arial" panose="020B0604020202020204" pitchFamily="34" charset="0"/>
              <a:cs typeface="Arial" panose="020B0604020202020204" pitchFamily="34" charset="0"/>
              <a:hlinkClick r:id="rId7"/>
            </a:endParaRPr>
          </a:p>
        </p:txBody>
      </p:sp>
    </p:spTree>
    <p:extLst>
      <p:ext uri="{BB962C8B-B14F-4D97-AF65-F5344CB8AC3E}">
        <p14:creationId xmlns:p14="http://schemas.microsoft.com/office/powerpoint/2010/main" val="372364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9561" y="353297"/>
            <a:ext cx="742043" cy="821076"/>
          </a:xfrm>
          <a:prstGeom prst="rect">
            <a:avLst/>
          </a:prstGeom>
        </p:spPr>
      </p:pic>
      <p:graphicFrame>
        <p:nvGraphicFramePr>
          <p:cNvPr id="9" name="Tabla 9">
            <a:extLst>
              <a:ext uri="{FF2B5EF4-FFF2-40B4-BE49-F238E27FC236}">
                <a16:creationId xmlns:a16="http://schemas.microsoft.com/office/drawing/2014/main" id="{CFA6776C-110E-1F7C-2C68-7E225D9DEE89}"/>
              </a:ext>
            </a:extLst>
          </p:cNvPr>
          <p:cNvGraphicFramePr>
            <a:graphicFrameLocks noGrp="1"/>
          </p:cNvGraphicFramePr>
          <p:nvPr>
            <p:extLst>
              <p:ext uri="{D42A27DB-BD31-4B8C-83A1-F6EECF244321}">
                <p14:modId xmlns:p14="http://schemas.microsoft.com/office/powerpoint/2010/main" val="921193849"/>
              </p:ext>
            </p:extLst>
          </p:nvPr>
        </p:nvGraphicFramePr>
        <p:xfrm>
          <a:off x="1728480" y="1255494"/>
          <a:ext cx="11853891" cy="5625290"/>
        </p:xfrm>
        <a:graphic>
          <a:graphicData uri="http://schemas.openxmlformats.org/drawingml/2006/table">
            <a:tbl>
              <a:tblPr firstRow="1" bandRow="1">
                <a:tableStyleId>{5940675A-B579-460E-94D1-54222C63F5DA}</a:tableStyleId>
              </a:tblPr>
              <a:tblGrid>
                <a:gridCol w="1878030">
                  <a:extLst>
                    <a:ext uri="{9D8B030D-6E8A-4147-A177-3AD203B41FA5}">
                      <a16:colId xmlns:a16="http://schemas.microsoft.com/office/drawing/2014/main" val="1438631032"/>
                    </a:ext>
                  </a:extLst>
                </a:gridCol>
                <a:gridCol w="8025141">
                  <a:extLst>
                    <a:ext uri="{9D8B030D-6E8A-4147-A177-3AD203B41FA5}">
                      <a16:colId xmlns:a16="http://schemas.microsoft.com/office/drawing/2014/main" val="111977406"/>
                    </a:ext>
                  </a:extLst>
                </a:gridCol>
                <a:gridCol w="1950720">
                  <a:extLst>
                    <a:ext uri="{9D8B030D-6E8A-4147-A177-3AD203B41FA5}">
                      <a16:colId xmlns:a16="http://schemas.microsoft.com/office/drawing/2014/main" val="1374981488"/>
                    </a:ext>
                  </a:extLst>
                </a:gridCol>
              </a:tblGrid>
              <a:tr h="521612">
                <a:tc>
                  <a:txBody>
                    <a:bodyPr/>
                    <a:lstStyle/>
                    <a:p>
                      <a:pPr algn="ctr"/>
                      <a:r>
                        <a:rPr lang="en-GB" sz="2000" b="1" dirty="0">
                          <a:latin typeface="Arial" panose="020B0604020202020204" pitchFamily="34" charset="0"/>
                          <a:cs typeface="Arial" panose="020B0604020202020204" pitchFamily="34" charset="0"/>
                        </a:rPr>
                        <a:t>Date</a:t>
                      </a:r>
                    </a:p>
                  </a:txBody>
                  <a:tcPr marL="97536" marR="97536" marT="48768" marB="48768">
                    <a:lnR w="12700" cap="flat" cmpd="sng" algn="ctr">
                      <a:solidFill>
                        <a:schemeClr val="tx1"/>
                      </a:solidFill>
                      <a:prstDash val="solid"/>
                      <a:round/>
                      <a:headEnd type="none" w="med" len="med"/>
                      <a:tailEnd type="none" w="med" len="med"/>
                    </a:lnR>
                  </a:tcPr>
                </a:tc>
                <a:tc>
                  <a:txBody>
                    <a:bodyPr/>
                    <a:lstStyle/>
                    <a:p>
                      <a:pPr algn="ctr"/>
                      <a:r>
                        <a:rPr lang="en-GB" sz="2000" b="1" dirty="0">
                          <a:latin typeface="Arial" panose="020B0604020202020204" pitchFamily="34" charset="0"/>
                          <a:cs typeface="Arial" panose="020B0604020202020204" pitchFamily="34" charset="0"/>
                        </a:rPr>
                        <a:t>Content</a:t>
                      </a:r>
                    </a:p>
                  </a:txBody>
                  <a:tcPr marL="97536" marR="97536" marT="48768" marB="48768">
                    <a:lnL w="12700" cap="flat" cmpd="sng" algn="ctr">
                      <a:solidFill>
                        <a:schemeClr val="tx1"/>
                      </a:solidFill>
                      <a:prstDash val="solid"/>
                      <a:round/>
                      <a:headEnd type="none" w="med" len="med"/>
                      <a:tailEnd type="none" w="med" len="med"/>
                    </a:lnL>
                  </a:tcPr>
                </a:tc>
                <a:tc>
                  <a:txBody>
                    <a:bodyPr/>
                    <a:lstStyle/>
                    <a:p>
                      <a:pPr algn="ctr"/>
                      <a:r>
                        <a:rPr lang="en-GB" sz="2000" b="1" dirty="0">
                          <a:latin typeface="Arial" panose="020B0604020202020204" pitchFamily="34" charset="0"/>
                          <a:cs typeface="Arial" panose="020B0604020202020204" pitchFamily="34" charset="0"/>
                        </a:rPr>
                        <a:t>Materials</a:t>
                      </a:r>
                    </a:p>
                  </a:txBody>
                  <a:tcPr marL="97536" marR="97536" marT="48768" marB="48768"/>
                </a:tc>
                <a:extLst>
                  <a:ext uri="{0D108BD9-81ED-4DB2-BD59-A6C34878D82A}">
                    <a16:rowId xmlns:a16="http://schemas.microsoft.com/office/drawing/2014/main" val="2352561160"/>
                  </a:ext>
                </a:extLst>
              </a:tr>
              <a:tr h="5103678">
                <a:tc>
                  <a:txBody>
                    <a:bodyPr/>
                    <a:lstStyle/>
                    <a:p>
                      <a:r>
                        <a:rPr lang="en-GB" sz="2000" dirty="0">
                          <a:latin typeface="Arial" panose="020B0604020202020204" pitchFamily="34" charset="0"/>
                          <a:cs typeface="Arial" panose="020B0604020202020204" pitchFamily="34" charset="0"/>
                        </a:rPr>
                        <a:t>8 March 10:00</a:t>
                      </a:r>
                    </a:p>
                    <a:p>
                      <a:r>
                        <a:rPr lang="en-GB" sz="2000" dirty="0">
                          <a:latin typeface="Arial" panose="020B0604020202020204" pitchFamily="34" charset="0"/>
                          <a:cs typeface="Arial" panose="020B0604020202020204" pitchFamily="34" charset="0"/>
                        </a:rPr>
                        <a:t>(as a Thread)</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txBody>
                  <a:tcPr marL="97536" marR="97536" marT="48768" marB="48768">
                    <a:lnR w="12700" cap="flat" cmpd="sng" algn="ctr">
                      <a:solidFill>
                        <a:schemeClr val="tx1"/>
                      </a:solidFill>
                      <a:prstDash val="solid"/>
                      <a:round/>
                      <a:headEnd type="none" w="med" len="med"/>
                      <a:tailEnd type="none" w="med" len="med"/>
                    </a:lnR>
                  </a:tcPr>
                </a:tc>
                <a:tc>
                  <a:txBody>
                    <a:bodyPr/>
                    <a:lstStyle/>
                    <a:p>
                      <a:pPr rtl="0"/>
                      <a:r>
                        <a:rPr lang="en-GB" sz="1920" b="0" i="0" kern="1200" dirty="0">
                          <a:solidFill>
                            <a:schemeClr val="tx1"/>
                          </a:solidFill>
                          <a:effectLst/>
                          <a:latin typeface="Arial" panose="020B0604020202020204" pitchFamily="34" charset="0"/>
                          <a:ea typeface="+mn-ea"/>
                          <a:cs typeface="Arial" panose="020B0604020202020204" pitchFamily="34" charset="0"/>
                        </a:rPr>
                        <a:t>On #WomensDay</a:t>
                      </a:r>
                      <a:r>
                        <a:rPr lang="en-GB" sz="1920" b="0" i="0" kern="1200">
                          <a:solidFill>
                            <a:schemeClr val="tx1"/>
                          </a:solidFill>
                          <a:effectLst/>
                          <a:latin typeface="Arial" panose="020B0604020202020204" pitchFamily="34" charset="0"/>
                          <a:ea typeface="+mn-ea"/>
                          <a:cs typeface="Arial" panose="020B0604020202020204" pitchFamily="34" charset="0"/>
                        </a:rPr>
                        <a:t>, we call </a:t>
                      </a:r>
                      <a:r>
                        <a:rPr lang="en-GB" sz="1920" b="0" i="0" kern="1200" dirty="0">
                          <a:solidFill>
                            <a:schemeClr val="tx1"/>
                          </a:solidFill>
                          <a:effectLst/>
                          <a:latin typeface="Arial" panose="020B0604020202020204" pitchFamily="34" charset="0"/>
                          <a:ea typeface="+mn-ea"/>
                          <a:cs typeface="Arial" panose="020B0604020202020204" pitchFamily="34" charset="0"/>
                        </a:rPr>
                        <a:t>on the EU and countries to:</a:t>
                      </a:r>
                    </a:p>
                    <a:p>
                      <a:pPr rtl="0"/>
                      <a:r>
                        <a:rPr lang="en-GB" sz="1920" b="0" i="0" kern="1200" dirty="0">
                          <a:solidFill>
                            <a:schemeClr val="tx1"/>
                          </a:solidFill>
                          <a:effectLst/>
                          <a:latin typeface="Arial" panose="020B0604020202020204" pitchFamily="34" charset="0"/>
                          <a:ea typeface="+mn-ea"/>
                          <a:cs typeface="Arial" panose="020B0604020202020204" pitchFamily="34" charset="0"/>
                        </a:rPr>
                        <a:t>▶️ #EndVAW</a:t>
                      </a:r>
                    </a:p>
                    <a:p>
                      <a:pPr rtl="0"/>
                      <a:r>
                        <a:rPr lang="en-GB" sz="1920" b="0" i="0" kern="1200" dirty="0">
                          <a:solidFill>
                            <a:schemeClr val="tx1"/>
                          </a:solidFill>
                          <a:effectLst/>
                          <a:latin typeface="Arial" panose="020B0604020202020204" pitchFamily="34" charset="0"/>
                          <a:ea typeface="+mn-ea"/>
                          <a:cs typeface="Arial" panose="020B0604020202020204" pitchFamily="34" charset="0"/>
                        </a:rPr>
                        <a:t>▶️ #EndForcedSterilisation</a:t>
                      </a:r>
                    </a:p>
                    <a:p>
                      <a:pPr rtl="0"/>
                      <a:r>
                        <a:rPr lang="en-GB" sz="1920" b="0" i="0" kern="1200" dirty="0">
                          <a:solidFill>
                            <a:schemeClr val="tx1"/>
                          </a:solidFill>
                          <a:effectLst/>
                          <a:latin typeface="Arial" panose="020B0604020202020204" pitchFamily="34" charset="0"/>
                          <a:ea typeface="+mn-ea"/>
                          <a:cs typeface="Arial" panose="020B0604020202020204" pitchFamily="34" charset="0"/>
                        </a:rPr>
                        <a:t>▶️ Ensure quality education and work</a:t>
                      </a:r>
                    </a:p>
                    <a:p>
                      <a:pPr rtl="0"/>
                      <a:r>
                        <a:rPr lang="en-GB" sz="1920" b="0" i="0" kern="1200" dirty="0">
                          <a:solidFill>
                            <a:schemeClr val="tx1"/>
                          </a:solidFill>
                          <a:effectLst/>
                          <a:latin typeface="Arial" panose="020B0604020202020204" pitchFamily="34" charset="0"/>
                          <a:ea typeface="+mn-ea"/>
                          <a:cs typeface="Arial" panose="020B0604020202020204" pitchFamily="34" charset="0"/>
                        </a:rPr>
                        <a:t>▶️ Promote political participation</a:t>
                      </a:r>
                    </a:p>
                    <a:p>
                      <a:pPr rtl="0"/>
                      <a:br>
                        <a:rPr lang="en-GB" sz="1920" b="0" i="0" kern="1200" dirty="0">
                          <a:solidFill>
                            <a:schemeClr val="tx1"/>
                          </a:solidFill>
                          <a:effectLst/>
                          <a:latin typeface="+mn-lt"/>
                          <a:ea typeface="+mn-ea"/>
                          <a:cs typeface="+mn-cs"/>
                        </a:rPr>
                      </a:br>
                      <a:endParaRPr lang="en-GB" sz="1920" b="0" i="0" kern="1200" dirty="0">
                        <a:solidFill>
                          <a:schemeClr val="tx1"/>
                        </a:solidFill>
                        <a:effectLst/>
                        <a:latin typeface="+mn-lt"/>
                        <a:ea typeface="+mn-ea"/>
                        <a:cs typeface="+mn-cs"/>
                      </a:endParaRPr>
                    </a:p>
                    <a:p>
                      <a:pPr rtl="0"/>
                      <a:r>
                        <a:rPr lang="en-GB" sz="1920" b="0" i="0" kern="1200" dirty="0">
                          <a:solidFill>
                            <a:schemeClr val="tx1"/>
                          </a:solidFill>
                          <a:effectLst/>
                          <a:latin typeface="+mn-lt"/>
                          <a:ea typeface="+mn-ea"/>
                          <a:cs typeface="+mn-cs"/>
                        </a:rPr>
                        <a:t>Read</a:t>
                      </a:r>
                    </a:p>
                    <a:p>
                      <a:r>
                        <a:rPr lang="en-GB" sz="2000" dirty="0">
                          <a:highlight>
                            <a:srgbClr val="FFFF00"/>
                          </a:highlight>
                          <a:latin typeface="Arial" panose="020B0604020202020204" pitchFamily="34" charset="0"/>
                          <a:cs typeface="Arial" panose="020B0604020202020204" pitchFamily="34" charset="0"/>
                        </a:rPr>
                        <a:t>[LINK TO STATEMENT + Photo ]</a:t>
                      </a:r>
                    </a:p>
                    <a:p>
                      <a:endParaRPr lang="en-GB" sz="2000" dirty="0">
                        <a:latin typeface="Arial" panose="020B0604020202020204" pitchFamily="34" charset="0"/>
                        <a:cs typeface="Arial" panose="020B0604020202020204" pitchFamily="34" charset="0"/>
                      </a:endParaRPr>
                    </a:p>
                  </a:txBody>
                  <a:tcPr marL="97536" marR="97536" marT="48768" marB="48768">
                    <a:lnL w="12700" cap="flat" cmpd="sng" algn="ctr">
                      <a:solidFill>
                        <a:schemeClr val="tx1"/>
                      </a:solidFill>
                      <a:prstDash val="solid"/>
                      <a:round/>
                      <a:headEnd type="none" w="med" len="med"/>
                      <a:tailEnd type="none" w="med" len="med"/>
                    </a:lnL>
                  </a:tcPr>
                </a:tc>
                <a:tc>
                  <a:txBody>
                    <a:bodyPr/>
                    <a:lstStyle/>
                    <a:p>
                      <a:r>
                        <a:rPr lang="en-GB" sz="2000" dirty="0">
                          <a:latin typeface="Arial" panose="020B0604020202020204" pitchFamily="34" charset="0"/>
                          <a:cs typeface="Arial" panose="020B0604020202020204" pitchFamily="34" charset="0"/>
                        </a:rPr>
                        <a:t>Visual – next slide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Tag @mahlamakipirkko</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@AnaPelaez</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@elenaratoi</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@cdesaint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@KarinaMuse</a:t>
                      </a:r>
                    </a:p>
                    <a:p>
                      <a:endParaRPr lang="en-GB" sz="2000" dirty="0">
                        <a:latin typeface="Arial" panose="020B0604020202020204" pitchFamily="34" charset="0"/>
                        <a:cs typeface="Arial" panose="020B0604020202020204" pitchFamily="34" charset="0"/>
                      </a:endParaRPr>
                    </a:p>
                  </a:txBody>
                  <a:tcPr marL="97536" marR="97536" marT="48768" marB="48768"/>
                </a:tc>
                <a:extLst>
                  <a:ext uri="{0D108BD9-81ED-4DB2-BD59-A6C34878D82A}">
                    <a16:rowId xmlns:a16="http://schemas.microsoft.com/office/drawing/2014/main" val="3027969136"/>
                  </a:ext>
                </a:extLst>
              </a:tr>
            </a:tbl>
          </a:graphicData>
        </a:graphic>
      </p:graphicFrame>
      <p:sp>
        <p:nvSpPr>
          <p:cNvPr id="2" name="Title 1">
            <a:extLst>
              <a:ext uri="{FF2B5EF4-FFF2-40B4-BE49-F238E27FC236}">
                <a16:creationId xmlns:a16="http://schemas.microsoft.com/office/drawing/2014/main" id="{9225E8F0-B6BD-678A-3CC1-55E7DC22B4EA}"/>
              </a:ext>
            </a:extLst>
          </p:cNvPr>
          <p:cNvSpPr txBox="1">
            <a:spLocks/>
          </p:cNvSpPr>
          <p:nvPr/>
        </p:nvSpPr>
        <p:spPr>
          <a:xfrm>
            <a:off x="1728479" y="353297"/>
            <a:ext cx="9753600" cy="82107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a:solidFill>
                  <a:srgbClr val="FF0000"/>
                </a:solidFill>
              </a:rPr>
              <a:t>Timeline – International </a:t>
            </a:r>
            <a:r>
              <a:rPr lang="fr-BE" sz="2560" dirty="0" err="1">
                <a:solidFill>
                  <a:srgbClr val="FF0000"/>
                </a:solidFill>
              </a:rPr>
              <a:t>Women’s</a:t>
            </a:r>
            <a:r>
              <a:rPr lang="fr-BE" sz="2560" dirty="0">
                <a:solidFill>
                  <a:srgbClr val="FF0000"/>
                </a:solidFill>
              </a:rPr>
              <a:t> Day </a:t>
            </a:r>
            <a:r>
              <a:rPr lang="fr-BE" sz="2560" dirty="0" err="1">
                <a:solidFill>
                  <a:srgbClr val="FF0000"/>
                </a:solidFill>
              </a:rPr>
              <a:t>Statement</a:t>
            </a:r>
            <a:br>
              <a:rPr lang="fr-BE" sz="2560" dirty="0">
                <a:solidFill>
                  <a:srgbClr val="FF0000"/>
                </a:solidFill>
              </a:rPr>
            </a:br>
            <a:r>
              <a:rPr lang="fr-BE" sz="2560" dirty="0" err="1">
                <a:solidFill>
                  <a:schemeClr val="accent1"/>
                </a:solidFill>
              </a:rPr>
              <a:t>Please</a:t>
            </a:r>
            <a:r>
              <a:rPr lang="fr-BE" sz="2560" dirty="0">
                <a:solidFill>
                  <a:schemeClr val="accent1"/>
                </a:solidFill>
              </a:rPr>
              <a:t> </a:t>
            </a:r>
            <a:r>
              <a:rPr lang="fr-BE" sz="2560" dirty="0" err="1">
                <a:solidFill>
                  <a:schemeClr val="accent1"/>
                </a:solidFill>
              </a:rPr>
              <a:t>adapt</a:t>
            </a:r>
            <a:r>
              <a:rPr lang="fr-BE" sz="2560" dirty="0">
                <a:solidFill>
                  <a:schemeClr val="accent1"/>
                </a:solidFill>
              </a:rPr>
              <a:t> </a:t>
            </a:r>
            <a:r>
              <a:rPr lang="fr-BE" sz="2560" dirty="0" err="1">
                <a:solidFill>
                  <a:schemeClr val="accent1"/>
                </a:solidFill>
              </a:rPr>
              <a:t>according</a:t>
            </a:r>
            <a:r>
              <a:rPr lang="fr-BE" sz="2560" dirty="0">
                <a:solidFill>
                  <a:schemeClr val="accent1"/>
                </a:solidFill>
              </a:rPr>
              <a:t> to audience</a:t>
            </a:r>
          </a:p>
        </p:txBody>
      </p:sp>
    </p:spTree>
    <p:extLst>
      <p:ext uri="{BB962C8B-B14F-4D97-AF65-F5344CB8AC3E}">
        <p14:creationId xmlns:p14="http://schemas.microsoft.com/office/powerpoint/2010/main" val="69082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718" y="368287"/>
            <a:ext cx="742043" cy="821076"/>
          </a:xfrm>
          <a:prstGeom prst="rect">
            <a:avLst/>
          </a:prstGeom>
        </p:spPr>
      </p:pic>
      <p:sp>
        <p:nvSpPr>
          <p:cNvPr id="2" name="Title 1">
            <a:extLst>
              <a:ext uri="{FF2B5EF4-FFF2-40B4-BE49-F238E27FC236}">
                <a16:creationId xmlns:a16="http://schemas.microsoft.com/office/drawing/2014/main" id="{9225E8F0-B6BD-678A-3CC1-55E7DC22B4EA}"/>
              </a:ext>
            </a:extLst>
          </p:cNvPr>
          <p:cNvSpPr txBox="1">
            <a:spLocks/>
          </p:cNvSpPr>
          <p:nvPr/>
        </p:nvSpPr>
        <p:spPr>
          <a:xfrm>
            <a:off x="2185678" y="3247062"/>
            <a:ext cx="11122817" cy="82107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4400" dirty="0">
                <a:solidFill>
                  <a:srgbClr val="FF0000"/>
                </a:solidFill>
              </a:rPr>
              <a:t>Visual for International </a:t>
            </a:r>
            <a:r>
              <a:rPr lang="fr-BE" sz="4400" dirty="0" err="1">
                <a:solidFill>
                  <a:srgbClr val="FF0000"/>
                </a:solidFill>
              </a:rPr>
              <a:t>Women’s</a:t>
            </a:r>
            <a:r>
              <a:rPr lang="fr-BE" sz="4400" dirty="0">
                <a:solidFill>
                  <a:srgbClr val="FF0000"/>
                </a:solidFill>
              </a:rPr>
              <a:t> Day </a:t>
            </a:r>
            <a:r>
              <a:rPr lang="fr-BE" sz="4400" dirty="0" err="1">
                <a:solidFill>
                  <a:srgbClr val="FF0000"/>
                </a:solidFill>
              </a:rPr>
              <a:t>Statement</a:t>
            </a:r>
            <a:endParaRPr lang="fr-BE" sz="4400" dirty="0">
              <a:solidFill>
                <a:srgbClr val="FF0000"/>
              </a:solidFill>
            </a:endParaRPr>
          </a:p>
          <a:p>
            <a:pPr algn="l"/>
            <a:r>
              <a:rPr lang="fr-BE" sz="4400" dirty="0" err="1">
                <a:solidFill>
                  <a:schemeClr val="accent1"/>
                </a:solidFill>
              </a:rPr>
              <a:t>Please</a:t>
            </a:r>
            <a:r>
              <a:rPr lang="fr-BE" sz="4400" dirty="0">
                <a:solidFill>
                  <a:schemeClr val="accent1"/>
                </a:solidFill>
              </a:rPr>
              <a:t> </a:t>
            </a:r>
            <a:r>
              <a:rPr lang="fr-BE" sz="4400" dirty="0" err="1">
                <a:solidFill>
                  <a:schemeClr val="accent1"/>
                </a:solidFill>
              </a:rPr>
              <a:t>adapt</a:t>
            </a:r>
            <a:r>
              <a:rPr lang="fr-BE" sz="4400" dirty="0">
                <a:solidFill>
                  <a:schemeClr val="accent1"/>
                </a:solidFill>
              </a:rPr>
              <a:t> </a:t>
            </a:r>
            <a:r>
              <a:rPr lang="fr-BE" sz="4400" dirty="0" err="1">
                <a:solidFill>
                  <a:schemeClr val="accent1"/>
                </a:solidFill>
              </a:rPr>
              <a:t>according</a:t>
            </a:r>
            <a:r>
              <a:rPr lang="fr-BE" sz="4400" dirty="0">
                <a:solidFill>
                  <a:schemeClr val="accent1"/>
                </a:solidFill>
              </a:rPr>
              <a:t> to audience</a:t>
            </a:r>
          </a:p>
        </p:txBody>
      </p:sp>
      <p:sp>
        <p:nvSpPr>
          <p:cNvPr id="4" name="CuadroTexto 3">
            <a:extLst>
              <a:ext uri="{FF2B5EF4-FFF2-40B4-BE49-F238E27FC236}">
                <a16:creationId xmlns:a16="http://schemas.microsoft.com/office/drawing/2014/main" id="{72D5FD60-59DD-EEB7-E884-C688C5DEF84D}"/>
              </a:ext>
            </a:extLst>
          </p:cNvPr>
          <p:cNvSpPr txBox="1"/>
          <p:nvPr/>
        </p:nvSpPr>
        <p:spPr>
          <a:xfrm>
            <a:off x="2327223" y="4174449"/>
            <a:ext cx="10174574" cy="1876732"/>
          </a:xfrm>
          <a:prstGeom prst="rect">
            <a:avLst/>
          </a:prstGeom>
          <a:noFill/>
        </p:spPr>
        <p:txBody>
          <a:bodyPr wrap="square">
            <a:spAutoFit/>
          </a:bodyPr>
          <a:lstStyle/>
          <a:p>
            <a:pPr>
              <a:lnSpc>
                <a:spcPct val="150000"/>
              </a:lnSpc>
            </a:pPr>
            <a:r>
              <a:rPr lang="fr-BE" sz="2000" dirty="0">
                <a:latin typeface="Verdana" panose="020B0604030504040204" pitchFamily="34" charset="0"/>
                <a:ea typeface="Verdana" panose="020B0604030504040204" pitchFamily="34" charset="0"/>
                <a:cs typeface="Verdana" panose="020B0604030504040204" pitchFamily="34" charset="0"/>
              </a:rPr>
              <a:t>In the </a:t>
            </a:r>
            <a:r>
              <a:rPr lang="fr-BE" sz="2000" dirty="0" err="1">
                <a:latin typeface="Verdana" panose="020B0604030504040204" pitchFamily="34" charset="0"/>
                <a:ea typeface="Verdana" panose="020B0604030504040204" pitchFamily="34" charset="0"/>
                <a:cs typeface="Verdana" panose="020B0604030504040204" pitchFamily="34" charset="0"/>
              </a:rPr>
              <a:t>next</a:t>
            </a:r>
            <a:r>
              <a:rPr lang="fr-BE" sz="2000" dirty="0">
                <a:latin typeface="Verdana" panose="020B0604030504040204" pitchFamily="34" charset="0"/>
                <a:ea typeface="Verdana" panose="020B0604030504040204" pitchFamily="34" charset="0"/>
                <a:cs typeface="Verdana" panose="020B0604030504040204" pitchFamily="34" charset="0"/>
              </a:rPr>
              <a:t> slide </a:t>
            </a:r>
            <a:r>
              <a:rPr lang="fr-BE" sz="2000" dirty="0" err="1">
                <a:latin typeface="Verdana" panose="020B0604030504040204" pitchFamily="34" charset="0"/>
                <a:ea typeface="Verdana" panose="020B0604030504040204" pitchFamily="34" charset="0"/>
                <a:cs typeface="Verdana" panose="020B0604030504040204" pitchFamily="34" charset="0"/>
              </a:rPr>
              <a:t>you</a:t>
            </a:r>
            <a:r>
              <a:rPr lang="fr-BE" sz="2000" dirty="0">
                <a:latin typeface="Verdana" panose="020B0604030504040204" pitchFamily="34" charset="0"/>
                <a:ea typeface="Verdana" panose="020B0604030504040204" pitchFamily="34" charset="0"/>
                <a:cs typeface="Verdana" panose="020B0604030504040204" pitchFamily="34" charset="0"/>
              </a:rPr>
              <a:t> </a:t>
            </a:r>
            <a:r>
              <a:rPr lang="fr-BE" sz="2000" dirty="0" err="1">
                <a:latin typeface="Verdana" panose="020B0604030504040204" pitchFamily="34" charset="0"/>
                <a:ea typeface="Verdana" panose="020B0604030504040204" pitchFamily="34" charset="0"/>
                <a:cs typeface="Verdana" panose="020B0604030504040204" pitchFamily="34" charset="0"/>
              </a:rPr>
              <a:t>will</a:t>
            </a:r>
            <a:r>
              <a:rPr lang="fr-BE" sz="2000" dirty="0">
                <a:latin typeface="Verdana" panose="020B0604030504040204" pitchFamily="34" charset="0"/>
                <a:ea typeface="Verdana" panose="020B0604030504040204" pitchFamily="34" charset="0"/>
                <a:cs typeface="Verdana" panose="020B0604030504040204" pitchFamily="34" charset="0"/>
              </a:rPr>
              <a:t> </a:t>
            </a:r>
            <a:r>
              <a:rPr lang="fr-BE" sz="2000" dirty="0" err="1">
                <a:latin typeface="Verdana" panose="020B0604030504040204" pitchFamily="34" charset="0"/>
                <a:ea typeface="Verdana" panose="020B0604030504040204" pitchFamily="34" charset="0"/>
                <a:cs typeface="Verdana" panose="020B0604030504040204" pitchFamily="34" charset="0"/>
              </a:rPr>
              <a:t>find</a:t>
            </a:r>
            <a:r>
              <a:rPr lang="fr-BE" sz="2000" dirty="0">
                <a:latin typeface="Verdana" panose="020B0604030504040204" pitchFamily="34" charset="0"/>
                <a:ea typeface="Verdana" panose="020B0604030504040204" pitchFamily="34" charset="0"/>
                <a:cs typeface="Verdana" panose="020B0604030504040204" pitchFamily="34" charset="0"/>
              </a:rPr>
              <a:t> the photo of the </a:t>
            </a:r>
            <a:r>
              <a:rPr lang="fr-BE" sz="2000" dirty="0" err="1">
                <a:latin typeface="Verdana" panose="020B0604030504040204" pitchFamily="34" charset="0"/>
                <a:ea typeface="Verdana" panose="020B0604030504040204" pitchFamily="34" charset="0"/>
                <a:cs typeface="Verdana" panose="020B0604030504040204" pitchFamily="34" charset="0"/>
              </a:rPr>
              <a:t>Women’s</a:t>
            </a:r>
            <a:r>
              <a:rPr lang="fr-BE" sz="2000" dirty="0">
                <a:latin typeface="Verdana" panose="020B0604030504040204" pitchFamily="34" charset="0"/>
                <a:ea typeface="Verdana" panose="020B0604030504040204" pitchFamily="34" charset="0"/>
                <a:cs typeface="Verdana" panose="020B0604030504040204" pitchFamily="34" charset="0"/>
              </a:rPr>
              <a:t> </a:t>
            </a:r>
            <a:r>
              <a:rPr lang="fr-BE" sz="2000" dirty="0" err="1">
                <a:latin typeface="Verdana" panose="020B0604030504040204" pitchFamily="34" charset="0"/>
                <a:ea typeface="Verdana" panose="020B0604030504040204" pitchFamily="34" charset="0"/>
                <a:cs typeface="Verdana" panose="020B0604030504040204" pitchFamily="34" charset="0"/>
              </a:rPr>
              <a:t>Committee</a:t>
            </a:r>
            <a:endParaRPr lang="fr-BE" sz="20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fr-BE" sz="20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fr-BE" sz="2000" dirty="0">
                <a:latin typeface="Verdana" panose="020B0604030504040204" pitchFamily="34" charset="0"/>
                <a:ea typeface="Verdana" panose="020B0604030504040204" pitchFamily="34" charset="0"/>
                <a:cs typeface="Verdana" panose="020B0604030504040204" pitchFamily="34" charset="0"/>
              </a:rPr>
              <a:t>To </a:t>
            </a:r>
            <a:r>
              <a:rPr lang="fr-BE" sz="2000" dirty="0" err="1">
                <a:latin typeface="Verdana" panose="020B0604030504040204" pitchFamily="34" charset="0"/>
                <a:ea typeface="Verdana" panose="020B0604030504040204" pitchFamily="34" charset="0"/>
                <a:cs typeface="Verdana" panose="020B0604030504040204" pitchFamily="34" charset="0"/>
              </a:rPr>
              <a:t>save</a:t>
            </a:r>
            <a:r>
              <a:rPr lang="fr-BE" sz="2000" dirty="0">
                <a:latin typeface="Verdana" panose="020B0604030504040204" pitchFamily="34" charset="0"/>
                <a:ea typeface="Verdana" panose="020B0604030504040204" pitchFamily="34" charset="0"/>
                <a:cs typeface="Verdana" panose="020B0604030504040204" pitchFamily="34" charset="0"/>
              </a:rPr>
              <a:t> </a:t>
            </a:r>
            <a:r>
              <a:rPr lang="fr-BE" sz="2000" dirty="0" err="1">
                <a:latin typeface="Verdana" panose="020B0604030504040204" pitchFamily="34" charset="0"/>
                <a:ea typeface="Verdana" panose="020B0604030504040204" pitchFamily="34" charset="0"/>
                <a:cs typeface="Verdana" panose="020B0604030504040204" pitchFamily="34" charset="0"/>
              </a:rPr>
              <a:t>them</a:t>
            </a:r>
            <a:r>
              <a:rPr lang="fr-BE" sz="2000" dirty="0">
                <a:latin typeface="Verdana" panose="020B0604030504040204" pitchFamily="34" charset="0"/>
                <a:ea typeface="Verdana" panose="020B0604030504040204" pitchFamily="34" charset="0"/>
                <a:cs typeface="Verdana" panose="020B0604030504040204" pitchFamily="34" charset="0"/>
              </a:rPr>
              <a:t> go to File &gt; Save as &gt; Change the </a:t>
            </a:r>
            <a:r>
              <a:rPr lang="fr-BE" sz="2000" dirty="0" err="1">
                <a:latin typeface="Verdana" panose="020B0604030504040204" pitchFamily="34" charset="0"/>
                <a:ea typeface="Verdana" panose="020B0604030504040204" pitchFamily="34" charset="0"/>
                <a:cs typeface="Verdana" panose="020B0604030504040204" pitchFamily="34" charset="0"/>
              </a:rPr>
              <a:t>save</a:t>
            </a:r>
            <a:r>
              <a:rPr lang="fr-BE" sz="2000" dirty="0">
                <a:latin typeface="Verdana" panose="020B0604030504040204" pitchFamily="34" charset="0"/>
                <a:ea typeface="Verdana" panose="020B0604030504040204" pitchFamily="34" charset="0"/>
                <a:cs typeface="Verdana" panose="020B0604030504040204" pitchFamily="34" charset="0"/>
              </a:rPr>
              <a:t> format </a:t>
            </a:r>
            <a:r>
              <a:rPr lang="fr-BE" sz="2000" dirty="0" err="1">
                <a:latin typeface="Verdana" panose="020B0604030504040204" pitchFamily="34" charset="0"/>
                <a:ea typeface="Verdana" panose="020B0604030504040204" pitchFamily="34" charset="0"/>
                <a:cs typeface="Verdana" panose="020B0604030504040204" pitchFamily="34" charset="0"/>
              </a:rPr>
              <a:t>from</a:t>
            </a:r>
            <a:r>
              <a:rPr lang="fr-BE" sz="2000" dirty="0">
                <a:latin typeface="Verdana" panose="020B0604030504040204" pitchFamily="34" charset="0"/>
                <a:ea typeface="Verdana" panose="020B0604030504040204" pitchFamily="34" charset="0"/>
                <a:cs typeface="Verdana" panose="020B0604030504040204" pitchFamily="34" charset="0"/>
              </a:rPr>
              <a:t> PPT to JPG or PNG. You </a:t>
            </a:r>
            <a:r>
              <a:rPr lang="fr-BE" sz="2000" dirty="0" err="1">
                <a:latin typeface="Verdana" panose="020B0604030504040204" pitchFamily="34" charset="0"/>
                <a:ea typeface="Verdana" panose="020B0604030504040204" pitchFamily="34" charset="0"/>
                <a:cs typeface="Verdana" panose="020B0604030504040204" pitchFamily="34" charset="0"/>
              </a:rPr>
              <a:t>should</a:t>
            </a:r>
            <a:r>
              <a:rPr lang="fr-BE" sz="2000" dirty="0">
                <a:latin typeface="Verdana" panose="020B0604030504040204" pitchFamily="34" charset="0"/>
                <a:ea typeface="Verdana" panose="020B0604030504040204" pitchFamily="34" charset="0"/>
                <a:cs typeface="Verdana" panose="020B0604030504040204" pitchFamily="34" charset="0"/>
              </a:rPr>
              <a:t> </a:t>
            </a:r>
            <a:r>
              <a:rPr lang="fr-BE" sz="2000" dirty="0" err="1">
                <a:latin typeface="Verdana" panose="020B0604030504040204" pitchFamily="34" charset="0"/>
                <a:ea typeface="Verdana" panose="020B0604030504040204" pitchFamily="34" charset="0"/>
                <a:cs typeface="Verdana" panose="020B0604030504040204" pitchFamily="34" charset="0"/>
              </a:rPr>
              <a:t>now</a:t>
            </a:r>
            <a:r>
              <a:rPr lang="fr-BE" sz="2000" dirty="0">
                <a:latin typeface="Verdana" panose="020B0604030504040204" pitchFamily="34" charset="0"/>
                <a:ea typeface="Verdana" panose="020B0604030504040204" pitchFamily="34" charset="0"/>
                <a:cs typeface="Verdana" panose="020B0604030504040204" pitchFamily="34" charset="0"/>
              </a:rPr>
              <a:t> have </a:t>
            </a:r>
            <a:r>
              <a:rPr lang="fr-BE" sz="2000" dirty="0" err="1">
                <a:latin typeface="Verdana" panose="020B0604030504040204" pitchFamily="34" charset="0"/>
                <a:ea typeface="Verdana" panose="020B0604030504040204" pitchFamily="34" charset="0"/>
                <a:cs typeface="Verdana" panose="020B0604030504040204" pitchFamily="34" charset="0"/>
              </a:rPr>
              <a:t>your</a:t>
            </a:r>
            <a:r>
              <a:rPr lang="fr-BE" sz="2000" dirty="0">
                <a:latin typeface="Verdana" panose="020B0604030504040204" pitchFamily="34" charset="0"/>
                <a:ea typeface="Verdana" panose="020B0604030504040204" pitchFamily="34" charset="0"/>
                <a:cs typeface="Verdana" panose="020B0604030504040204" pitchFamily="34" charset="0"/>
              </a:rPr>
              <a:t> image on </a:t>
            </a:r>
            <a:r>
              <a:rPr lang="fr-BE" sz="2000" dirty="0" err="1">
                <a:latin typeface="Verdana" panose="020B0604030504040204" pitchFamily="34" charset="0"/>
                <a:ea typeface="Verdana" panose="020B0604030504040204" pitchFamily="34" charset="0"/>
                <a:cs typeface="Verdana" panose="020B0604030504040204" pitchFamily="34" charset="0"/>
              </a:rPr>
              <a:t>your</a:t>
            </a:r>
            <a:r>
              <a:rPr lang="fr-BE" sz="2000" dirty="0">
                <a:latin typeface="Verdana" panose="020B0604030504040204" pitchFamily="34" charset="0"/>
                <a:ea typeface="Verdana" panose="020B0604030504040204" pitchFamily="34" charset="0"/>
                <a:cs typeface="Verdana" panose="020B0604030504040204" pitchFamily="34" charset="0"/>
              </a:rPr>
              <a:t> computer  </a:t>
            </a:r>
            <a:r>
              <a:rPr lang="fr-BE" sz="2000" dirty="0" err="1">
                <a:latin typeface="Verdana" panose="020B0604030504040204" pitchFamily="34" charset="0"/>
                <a:ea typeface="Verdana" panose="020B0604030504040204" pitchFamily="34" charset="0"/>
                <a:cs typeface="Verdana" panose="020B0604030504040204" pitchFamily="34" charset="0"/>
              </a:rPr>
              <a:t>ready</a:t>
            </a:r>
            <a:r>
              <a:rPr lang="fr-BE" sz="2000" dirty="0">
                <a:latin typeface="Verdana" panose="020B0604030504040204" pitchFamily="34" charset="0"/>
                <a:ea typeface="Verdana" panose="020B0604030504040204" pitchFamily="34" charset="0"/>
                <a:cs typeface="Verdana" panose="020B0604030504040204" pitchFamily="34" charset="0"/>
              </a:rPr>
              <a:t> to use. </a:t>
            </a:r>
          </a:p>
        </p:txBody>
      </p:sp>
    </p:spTree>
    <p:extLst>
      <p:ext uri="{BB962C8B-B14F-4D97-AF65-F5344CB8AC3E}">
        <p14:creationId xmlns:p14="http://schemas.microsoft.com/office/powerpoint/2010/main" val="420799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grupo de personas frente a una mesa con un perro&#10;&#10;Descripción generada automáticamente con confianza media">
            <a:extLst>
              <a:ext uri="{FF2B5EF4-FFF2-40B4-BE49-F238E27FC236}">
                <a16:creationId xmlns:a16="http://schemas.microsoft.com/office/drawing/2014/main" id="{FE6D270C-DB58-96AF-0139-55E1364100E7}"/>
              </a:ext>
            </a:extLst>
          </p:cNvPr>
          <p:cNvPicPr>
            <a:picLocks noChangeAspect="1"/>
          </p:cNvPicPr>
          <p:nvPr/>
        </p:nvPicPr>
        <p:blipFill rotWithShape="1">
          <a:blip r:embed="rId3">
            <a:extLst>
              <a:ext uri="{28A0092B-C50C-407E-A947-70E740481C1C}">
                <a14:useLocalDpi xmlns:a14="http://schemas.microsoft.com/office/drawing/2010/main" val="0"/>
              </a:ext>
            </a:extLst>
          </a:blip>
          <a:srcRect t="24811"/>
          <a:stretch/>
        </p:blipFill>
        <p:spPr>
          <a:xfrm>
            <a:off x="0" y="0"/>
            <a:ext cx="15240000" cy="7315200"/>
          </a:xfrm>
          <a:prstGeom prst="rect">
            <a:avLst/>
          </a:prstGeom>
        </p:spPr>
      </p:pic>
    </p:spTree>
    <p:extLst>
      <p:ext uri="{BB962C8B-B14F-4D97-AF65-F5344CB8AC3E}">
        <p14:creationId xmlns:p14="http://schemas.microsoft.com/office/powerpoint/2010/main" val="236918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4610" y="248366"/>
            <a:ext cx="742043" cy="821076"/>
          </a:xfrm>
          <a:prstGeom prst="rect">
            <a:avLst/>
          </a:prstGeom>
        </p:spPr>
      </p:pic>
      <p:graphicFrame>
        <p:nvGraphicFramePr>
          <p:cNvPr id="9" name="Tabla 9">
            <a:extLst>
              <a:ext uri="{FF2B5EF4-FFF2-40B4-BE49-F238E27FC236}">
                <a16:creationId xmlns:a16="http://schemas.microsoft.com/office/drawing/2014/main" id="{CFA6776C-110E-1F7C-2C68-7E225D9DEE89}"/>
              </a:ext>
            </a:extLst>
          </p:cNvPr>
          <p:cNvGraphicFramePr>
            <a:graphicFrameLocks noGrp="1"/>
          </p:cNvGraphicFramePr>
          <p:nvPr/>
        </p:nvGraphicFramePr>
        <p:xfrm>
          <a:off x="1728480" y="1255494"/>
          <a:ext cx="11853891" cy="5625290"/>
        </p:xfrm>
        <a:graphic>
          <a:graphicData uri="http://schemas.openxmlformats.org/drawingml/2006/table">
            <a:tbl>
              <a:tblPr firstRow="1" bandRow="1">
                <a:tableStyleId>{5940675A-B579-460E-94D1-54222C63F5DA}</a:tableStyleId>
              </a:tblPr>
              <a:tblGrid>
                <a:gridCol w="1878030">
                  <a:extLst>
                    <a:ext uri="{9D8B030D-6E8A-4147-A177-3AD203B41FA5}">
                      <a16:colId xmlns:a16="http://schemas.microsoft.com/office/drawing/2014/main" val="1438631032"/>
                    </a:ext>
                  </a:extLst>
                </a:gridCol>
                <a:gridCol w="8025141">
                  <a:extLst>
                    <a:ext uri="{9D8B030D-6E8A-4147-A177-3AD203B41FA5}">
                      <a16:colId xmlns:a16="http://schemas.microsoft.com/office/drawing/2014/main" val="111977406"/>
                    </a:ext>
                  </a:extLst>
                </a:gridCol>
                <a:gridCol w="1950720">
                  <a:extLst>
                    <a:ext uri="{9D8B030D-6E8A-4147-A177-3AD203B41FA5}">
                      <a16:colId xmlns:a16="http://schemas.microsoft.com/office/drawing/2014/main" val="1374981488"/>
                    </a:ext>
                  </a:extLst>
                </a:gridCol>
              </a:tblGrid>
              <a:tr h="521612">
                <a:tc>
                  <a:txBody>
                    <a:bodyPr/>
                    <a:lstStyle/>
                    <a:p>
                      <a:pPr algn="ctr"/>
                      <a:r>
                        <a:rPr lang="en-GB" sz="2000" b="1" dirty="0">
                          <a:latin typeface="Arial" panose="020B0604020202020204" pitchFamily="34" charset="0"/>
                          <a:cs typeface="Arial" panose="020B0604020202020204" pitchFamily="34" charset="0"/>
                        </a:rPr>
                        <a:t>Date</a:t>
                      </a:r>
                    </a:p>
                  </a:txBody>
                  <a:tcPr marL="97536" marR="97536" marT="48768" marB="48768">
                    <a:lnR w="12700" cap="flat" cmpd="sng" algn="ctr">
                      <a:solidFill>
                        <a:schemeClr val="tx1"/>
                      </a:solidFill>
                      <a:prstDash val="solid"/>
                      <a:round/>
                      <a:headEnd type="none" w="med" len="med"/>
                      <a:tailEnd type="none" w="med" len="med"/>
                    </a:lnR>
                  </a:tcPr>
                </a:tc>
                <a:tc>
                  <a:txBody>
                    <a:bodyPr/>
                    <a:lstStyle/>
                    <a:p>
                      <a:pPr algn="ctr"/>
                      <a:r>
                        <a:rPr lang="en-GB" sz="2000" b="1" dirty="0">
                          <a:latin typeface="Arial" panose="020B0604020202020204" pitchFamily="34" charset="0"/>
                          <a:cs typeface="Arial" panose="020B0604020202020204" pitchFamily="34" charset="0"/>
                        </a:rPr>
                        <a:t>Content</a:t>
                      </a:r>
                    </a:p>
                  </a:txBody>
                  <a:tcPr marL="97536" marR="97536" marT="48768" marB="48768">
                    <a:lnL w="12700" cap="flat" cmpd="sng" algn="ctr">
                      <a:solidFill>
                        <a:schemeClr val="tx1"/>
                      </a:solidFill>
                      <a:prstDash val="solid"/>
                      <a:round/>
                      <a:headEnd type="none" w="med" len="med"/>
                      <a:tailEnd type="none" w="med" len="med"/>
                    </a:lnL>
                  </a:tcPr>
                </a:tc>
                <a:tc>
                  <a:txBody>
                    <a:bodyPr/>
                    <a:lstStyle/>
                    <a:p>
                      <a:pPr algn="ctr"/>
                      <a:r>
                        <a:rPr lang="en-GB" sz="2000" b="1" dirty="0">
                          <a:latin typeface="Arial" panose="020B0604020202020204" pitchFamily="34" charset="0"/>
                          <a:cs typeface="Arial" panose="020B0604020202020204" pitchFamily="34" charset="0"/>
                        </a:rPr>
                        <a:t>Materials</a:t>
                      </a:r>
                    </a:p>
                  </a:txBody>
                  <a:tcPr marL="97536" marR="97536" marT="48768" marB="48768"/>
                </a:tc>
                <a:extLst>
                  <a:ext uri="{0D108BD9-81ED-4DB2-BD59-A6C34878D82A}">
                    <a16:rowId xmlns:a16="http://schemas.microsoft.com/office/drawing/2014/main" val="2352561160"/>
                  </a:ext>
                </a:extLst>
              </a:tr>
              <a:tr h="5103678">
                <a:tc>
                  <a:txBody>
                    <a:bodyPr/>
                    <a:lstStyle/>
                    <a:p>
                      <a:r>
                        <a:rPr lang="en-GB" sz="2000" dirty="0">
                          <a:latin typeface="Arial" panose="020B0604020202020204" pitchFamily="34" charset="0"/>
                          <a:cs typeface="Arial" panose="020B0604020202020204" pitchFamily="34" charset="0"/>
                        </a:rPr>
                        <a:t>8 March</a:t>
                      </a:r>
                    </a:p>
                    <a:p>
                      <a:r>
                        <a:rPr lang="en-GB" sz="2000" dirty="0">
                          <a:latin typeface="Arial" panose="020B0604020202020204" pitchFamily="34" charset="0"/>
                          <a:cs typeface="Arial" panose="020B0604020202020204" pitchFamily="34" charset="0"/>
                        </a:rPr>
                        <a:t>(as a Thread)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4 posts in total</a:t>
                      </a:r>
                    </a:p>
                    <a:p>
                      <a:r>
                        <a:rPr lang="en-GB" sz="2000" dirty="0">
                          <a:latin typeface="Arial" panose="020B0604020202020204" pitchFamily="34" charset="0"/>
                          <a:cs typeface="Arial" panose="020B0604020202020204" pitchFamily="34" charset="0"/>
                        </a:rPr>
                        <a:t>(continue in the next slide)</a:t>
                      </a:r>
                    </a:p>
                  </a:txBody>
                  <a:tcPr marL="97536" marR="97536" marT="48768" marB="48768">
                    <a:lnR w="12700" cap="flat" cmpd="sng" algn="ctr">
                      <a:solidFill>
                        <a:schemeClr val="tx1"/>
                      </a:solidFill>
                      <a:prstDash val="solid"/>
                      <a:round/>
                      <a:headEnd type="none" w="med" len="med"/>
                      <a:tailEnd type="none" w="med" len="med"/>
                    </a:lnR>
                  </a:tcPr>
                </a:tc>
                <a:tc>
                  <a:txBody>
                    <a:bodyPr/>
                    <a:lstStyle/>
                    <a:p>
                      <a:r>
                        <a:rPr lang="en-GB" sz="1900" b="0" i="0" u="none" strike="noStrike" dirty="0">
                          <a:solidFill>
                            <a:srgbClr val="212121"/>
                          </a:solidFill>
                          <a:effectLst/>
                          <a:latin typeface="Arial" panose="020B0604020202020204" pitchFamily="34" charset="0"/>
                        </a:rPr>
                        <a:t>1/4 Acts of violence against women and girls with disabilities must be included in the EU Directive on Violence against Women.</a:t>
                      </a:r>
                    </a:p>
                    <a:p>
                      <a:endParaRPr lang="en-GB" sz="1900" b="0" i="0" u="none" strike="noStrike" dirty="0">
                        <a:solidFill>
                          <a:srgbClr val="212121"/>
                        </a:solidFill>
                        <a:effectLst/>
                        <a:latin typeface="Arial" panose="020B0604020202020204" pitchFamily="34" charset="0"/>
                      </a:endParaRPr>
                    </a:p>
                    <a:p>
                      <a:r>
                        <a:rPr lang="en-GB" sz="2000" dirty="0">
                          <a:latin typeface="Arial" panose="020B0604020202020204" pitchFamily="34" charset="0"/>
                          <a:cs typeface="Arial" panose="020B0604020202020204" pitchFamily="34" charset="0"/>
                        </a:rPr>
                        <a:t>On #</a:t>
                      </a:r>
                      <a:r>
                        <a:rPr lang="en-GB" sz="2000" dirty="0" err="1">
                          <a:latin typeface="Arial" panose="020B0604020202020204" pitchFamily="34" charset="0"/>
                          <a:cs typeface="Arial" panose="020B0604020202020204" pitchFamily="34" charset="0"/>
                        </a:rPr>
                        <a:t>WomensDay</a:t>
                      </a:r>
                      <a:r>
                        <a:rPr lang="en-GB" sz="2000" dirty="0">
                          <a:latin typeface="Arial" panose="020B0604020202020204" pitchFamily="34" charset="0"/>
                          <a:cs typeface="Arial" panose="020B0604020202020204" pitchFamily="34" charset="0"/>
                        </a:rPr>
                        <a:t> we call to #</a:t>
                      </a:r>
                      <a:r>
                        <a:rPr lang="en-GB" sz="2000" dirty="0" err="1">
                          <a:latin typeface="Arial" panose="020B0604020202020204" pitchFamily="34" charset="0"/>
                          <a:cs typeface="Arial" panose="020B0604020202020204" pitchFamily="34" charset="0"/>
                        </a:rPr>
                        <a:t>EndForcedSterilisation</a:t>
                      </a:r>
                      <a:r>
                        <a:rPr lang="en-GB" sz="2000" dirty="0">
                          <a:latin typeface="Arial" panose="020B0604020202020204" pitchFamily="34" charset="0"/>
                          <a:cs typeface="Arial" panose="020B0604020202020204" pitchFamily="34" charset="0"/>
                        </a:rPr>
                        <a:t>.</a:t>
                      </a:r>
                    </a:p>
                    <a:p>
                      <a:endParaRPr lang="en-GB" sz="1900" b="0" i="0" u="none" strike="noStrike" dirty="0">
                        <a:solidFill>
                          <a:srgbClr val="212121"/>
                        </a:solidFill>
                        <a:effectLst/>
                        <a:latin typeface="Arial" panose="020B0604020202020204" pitchFamily="34" charset="0"/>
                        <a:cs typeface="Arial" panose="020B0604020202020204" pitchFamily="34" charset="0"/>
                      </a:endParaRPr>
                    </a:p>
                    <a:p>
                      <a:r>
                        <a:rPr lang="en-GB" sz="1900" b="0" i="0" u="none" strike="noStrike" dirty="0">
                          <a:solidFill>
                            <a:srgbClr val="212121"/>
                          </a:solidFill>
                          <a:effectLst/>
                          <a:latin typeface="Arial" panose="020B0604020202020204" pitchFamily="34" charset="0"/>
                        </a:rPr>
                        <a:t>Join us and sign our petition to ban this practice in the EU:</a:t>
                      </a:r>
                      <a:endParaRPr lang="en-GB" sz="2000" dirty="0">
                        <a:latin typeface="Arial" panose="020B0604020202020204" pitchFamily="34" charset="0"/>
                        <a:cs typeface="Arial" panose="020B0604020202020204" pitchFamily="34" charset="0"/>
                      </a:endParaRPr>
                    </a:p>
                    <a:p>
                      <a:r>
                        <a:rPr lang="en-GB" sz="2000" dirty="0">
                          <a:highlight>
                            <a:srgbClr val="FFFF00"/>
                          </a:highlight>
                          <a:latin typeface="Arial" panose="020B0604020202020204" pitchFamily="34" charset="0"/>
                          <a:cs typeface="Arial" panose="020B0604020202020204" pitchFamily="34" charset="0"/>
                        </a:rPr>
                        <a:t>[LINK TO THE PETITION + VISUAL 4]</a:t>
                      </a:r>
                    </a:p>
                    <a:p>
                      <a:endParaRPr lang="en-GB" sz="2000" dirty="0">
                        <a:latin typeface="Arial" panose="020B0604020202020204" pitchFamily="34" charset="0"/>
                        <a:cs typeface="Arial" panose="020B0604020202020204" pitchFamily="34" charset="0"/>
                      </a:endParaRPr>
                    </a:p>
                    <a:p>
                      <a:r>
                        <a:rPr lang="en-GB" sz="2000" noProof="0" dirty="0">
                          <a:latin typeface="Arial" panose="020B0604020202020204" pitchFamily="34" charset="0"/>
                          <a:cs typeface="Arial" panose="020B0604020202020204" pitchFamily="34" charset="0"/>
                        </a:rPr>
                        <a:t>2/4 But what is it and why</a:t>
                      </a:r>
                      <a:r>
                        <a:rPr lang="en-GB" sz="1900" b="0" i="0" u="none" strike="noStrike" kern="1200" noProof="0" dirty="0">
                          <a:solidFill>
                            <a:schemeClr val="tx1"/>
                          </a:solidFill>
                          <a:effectLst/>
                          <a:latin typeface="Arial" panose="020B0604020202020204" pitchFamily="34" charset="0"/>
                          <a:ea typeface="+mn-ea"/>
                          <a:cs typeface="Arial" panose="020B0604020202020204" pitchFamily="34" charset="0"/>
                        </a:rPr>
                        <a:t> is forced sterilisation still legitimated in the EU? Different discriminatory reasons: </a:t>
                      </a:r>
                    </a:p>
                    <a:p>
                      <a:r>
                        <a:rPr lang="en-GB" sz="1900" b="0" i="0" u="none" strike="noStrike" kern="1200" noProof="0" dirty="0">
                          <a:solidFill>
                            <a:schemeClr val="tx1"/>
                          </a:solidFill>
                          <a:effectLst/>
                          <a:latin typeface="Arial" panose="020B0604020202020204" pitchFamily="34" charset="0"/>
                          <a:ea typeface="+mn-ea"/>
                          <a:cs typeface="Arial" panose="020B0604020202020204" pitchFamily="34" charset="0"/>
                        </a:rPr>
                        <a:t>“Medical reasons"</a:t>
                      </a:r>
                    </a:p>
                    <a:p>
                      <a:r>
                        <a:rPr lang="en-GB" sz="1900" b="0" i="0" u="none" strike="noStrike" kern="1200" noProof="0" dirty="0">
                          <a:solidFill>
                            <a:schemeClr val="tx1"/>
                          </a:solidFill>
                          <a:effectLst/>
                          <a:latin typeface="Arial" panose="020B0604020202020204" pitchFamily="34" charset="0"/>
                          <a:ea typeface="+mn-ea"/>
                          <a:cs typeface="Arial" panose="020B0604020202020204" pitchFamily="34" charset="0"/>
                        </a:rPr>
                        <a:t>To “ease” contraception </a:t>
                      </a:r>
                    </a:p>
                    <a:p>
                      <a:r>
                        <a:rPr lang="en-GB" sz="1900" b="0" i="0" u="none" strike="noStrike" kern="1200" noProof="0" dirty="0">
                          <a:solidFill>
                            <a:schemeClr val="tx1"/>
                          </a:solidFill>
                          <a:effectLst/>
                          <a:latin typeface="Arial" panose="020B0604020202020204" pitchFamily="34" charset="0"/>
                          <a:ea typeface="+mn-ea"/>
                          <a:cs typeface="Arial" panose="020B0604020202020204" pitchFamily="34" charset="0"/>
                        </a:rPr>
                        <a:t>Belief under which a person with disabilities may not be capable of caring for a child</a:t>
                      </a:r>
                    </a:p>
                    <a:p>
                      <a:endParaRPr lang="en-GB" sz="1900" b="0" i="0" u="none" strike="noStrike" kern="1200" noProof="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highlight>
                            <a:srgbClr val="FFFF00"/>
                          </a:highlight>
                          <a:latin typeface="Arial" panose="020B0604020202020204" pitchFamily="34" charset="0"/>
                          <a:cs typeface="Arial" panose="020B0604020202020204" pitchFamily="34" charset="0"/>
                        </a:rPr>
                        <a:t>[VISUAL 5]</a:t>
                      </a:r>
                    </a:p>
                  </a:txBody>
                  <a:tcPr marL="97536" marR="97536" marT="48768" marB="48768">
                    <a:lnL w="12700" cap="flat" cmpd="sng" algn="ctr">
                      <a:solidFill>
                        <a:schemeClr val="tx1"/>
                      </a:solidFill>
                      <a:prstDash val="solid"/>
                      <a:round/>
                      <a:headEnd type="none" w="med" len="med"/>
                      <a:tailEnd type="none" w="med" len="med"/>
                    </a:lnL>
                  </a:tcPr>
                </a:tc>
                <a:tc>
                  <a:txBody>
                    <a:bodyPr/>
                    <a:lstStyle/>
                    <a:p>
                      <a:r>
                        <a:rPr lang="en-GB" sz="2000" dirty="0">
                          <a:latin typeface="Arial" panose="020B0604020202020204" pitchFamily="34" charset="0"/>
                          <a:cs typeface="Arial" panose="020B0604020202020204" pitchFamily="34" charset="0"/>
                        </a:rPr>
                        <a:t>Visual 4</a:t>
                      </a:r>
                    </a:p>
                    <a:p>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Visual 5</a:t>
                      </a:r>
                    </a:p>
                    <a:p>
                      <a:r>
                        <a:rPr lang="en-GB" sz="2000" dirty="0">
                          <a:latin typeface="Arial" panose="020B0604020202020204" pitchFamily="34" charset="0"/>
                          <a:cs typeface="Arial" panose="020B0604020202020204" pitchFamily="34" charset="0"/>
                        </a:rPr>
                        <a:t>(see the number visuals in the slides)</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Tags</a:t>
                      </a:r>
                    </a:p>
                    <a:p>
                      <a:endParaRPr lang="en-GB" sz="2000" dirty="0">
                        <a:latin typeface="Arial" panose="020B0604020202020204" pitchFamily="34" charset="0"/>
                        <a:cs typeface="Arial" panose="020B0604020202020204" pitchFamily="34" charset="0"/>
                      </a:endParaRPr>
                    </a:p>
                  </a:txBody>
                  <a:tcPr marL="97536" marR="97536" marT="48768" marB="48768"/>
                </a:tc>
                <a:extLst>
                  <a:ext uri="{0D108BD9-81ED-4DB2-BD59-A6C34878D82A}">
                    <a16:rowId xmlns:a16="http://schemas.microsoft.com/office/drawing/2014/main" val="3027969136"/>
                  </a:ext>
                </a:extLst>
              </a:tr>
            </a:tbl>
          </a:graphicData>
        </a:graphic>
      </p:graphicFrame>
      <p:sp>
        <p:nvSpPr>
          <p:cNvPr id="2" name="Title 1">
            <a:extLst>
              <a:ext uri="{FF2B5EF4-FFF2-40B4-BE49-F238E27FC236}">
                <a16:creationId xmlns:a16="http://schemas.microsoft.com/office/drawing/2014/main" id="{9225E8F0-B6BD-678A-3CC1-55E7DC22B4EA}"/>
              </a:ext>
            </a:extLst>
          </p:cNvPr>
          <p:cNvSpPr txBox="1">
            <a:spLocks/>
          </p:cNvSpPr>
          <p:nvPr/>
        </p:nvSpPr>
        <p:spPr>
          <a:xfrm>
            <a:off x="1728479" y="353297"/>
            <a:ext cx="9753600" cy="82107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a:solidFill>
                  <a:srgbClr val="FF0000"/>
                </a:solidFill>
              </a:rPr>
              <a:t>Timeline – content for March 8</a:t>
            </a:r>
            <a:br>
              <a:rPr lang="fr-BE" sz="2560" dirty="0">
                <a:solidFill>
                  <a:srgbClr val="FF0000"/>
                </a:solidFill>
              </a:rPr>
            </a:br>
            <a:r>
              <a:rPr lang="fr-BE" sz="2560" dirty="0" err="1">
                <a:solidFill>
                  <a:schemeClr val="accent1"/>
                </a:solidFill>
              </a:rPr>
              <a:t>Please</a:t>
            </a:r>
            <a:r>
              <a:rPr lang="fr-BE" sz="2560" dirty="0">
                <a:solidFill>
                  <a:schemeClr val="accent1"/>
                </a:solidFill>
              </a:rPr>
              <a:t> </a:t>
            </a:r>
            <a:r>
              <a:rPr lang="fr-BE" sz="2560" dirty="0" err="1">
                <a:solidFill>
                  <a:schemeClr val="accent1"/>
                </a:solidFill>
              </a:rPr>
              <a:t>adapt</a:t>
            </a:r>
            <a:r>
              <a:rPr lang="fr-BE" sz="2560" dirty="0">
                <a:solidFill>
                  <a:schemeClr val="accent1"/>
                </a:solidFill>
              </a:rPr>
              <a:t> </a:t>
            </a:r>
            <a:r>
              <a:rPr lang="fr-BE" sz="2560" dirty="0" err="1">
                <a:solidFill>
                  <a:schemeClr val="accent1"/>
                </a:solidFill>
              </a:rPr>
              <a:t>according</a:t>
            </a:r>
            <a:r>
              <a:rPr lang="fr-BE" sz="2560" dirty="0">
                <a:solidFill>
                  <a:schemeClr val="accent1"/>
                </a:solidFill>
              </a:rPr>
              <a:t> to audience</a:t>
            </a:r>
          </a:p>
        </p:txBody>
      </p:sp>
    </p:spTree>
    <p:extLst>
      <p:ext uri="{BB962C8B-B14F-4D97-AF65-F5344CB8AC3E}">
        <p14:creationId xmlns:p14="http://schemas.microsoft.com/office/powerpoint/2010/main" val="35644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4649" y="353297"/>
            <a:ext cx="742043" cy="821076"/>
          </a:xfrm>
          <a:prstGeom prst="rect">
            <a:avLst/>
          </a:prstGeom>
        </p:spPr>
      </p:pic>
      <p:sp>
        <p:nvSpPr>
          <p:cNvPr id="4" name="Title 1">
            <a:extLst>
              <a:ext uri="{FF2B5EF4-FFF2-40B4-BE49-F238E27FC236}">
                <a16:creationId xmlns:a16="http://schemas.microsoft.com/office/drawing/2014/main" id="{F1D1E3CE-6DC5-FC31-04C7-49329C0EDCF9}"/>
              </a:ext>
            </a:extLst>
          </p:cNvPr>
          <p:cNvSpPr txBox="1">
            <a:spLocks/>
          </p:cNvSpPr>
          <p:nvPr/>
        </p:nvSpPr>
        <p:spPr>
          <a:xfrm>
            <a:off x="1728479" y="515537"/>
            <a:ext cx="9753600" cy="658836"/>
          </a:xfrm>
          <a:prstGeom prst="rect">
            <a:avLst/>
          </a:prstGeom>
        </p:spPr>
        <p:txBody>
          <a:bodyPr vert="horz" lIns="97536" tIns="48768" rIns="97536" bIns="48768" rtlCol="0" anchor="b">
            <a:noAutofit/>
          </a:bodyPr>
          <a:lstStyle>
            <a:lvl1pPr algn="ctr" defTabSz="914400" rtl="0" eaLnBrk="1" latinLnBrk="0" hangingPunct="1">
              <a:lnSpc>
                <a:spcPct val="90000"/>
              </a:lnSpc>
              <a:spcBef>
                <a:spcPct val="0"/>
              </a:spcBef>
              <a:buNone/>
              <a:defRPr sz="60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BE" sz="2560" dirty="0">
                <a:solidFill>
                  <a:srgbClr val="FF0000"/>
                </a:solidFill>
              </a:rPr>
              <a:t>Timeline – content for March 8</a:t>
            </a:r>
            <a:br>
              <a:rPr lang="fr-BE" sz="2560" dirty="0">
                <a:solidFill>
                  <a:srgbClr val="FF0000"/>
                </a:solidFill>
              </a:rPr>
            </a:br>
            <a:r>
              <a:rPr lang="fr-BE" sz="2560" dirty="0" err="1">
                <a:solidFill>
                  <a:schemeClr val="accent1"/>
                </a:solidFill>
              </a:rPr>
              <a:t>Please</a:t>
            </a:r>
            <a:r>
              <a:rPr lang="fr-BE" sz="2560" dirty="0">
                <a:solidFill>
                  <a:schemeClr val="accent1"/>
                </a:solidFill>
              </a:rPr>
              <a:t> </a:t>
            </a:r>
            <a:r>
              <a:rPr lang="fr-BE" sz="2560" dirty="0" err="1">
                <a:solidFill>
                  <a:schemeClr val="accent1"/>
                </a:solidFill>
              </a:rPr>
              <a:t>adapt</a:t>
            </a:r>
            <a:r>
              <a:rPr lang="fr-BE" sz="2560" dirty="0">
                <a:solidFill>
                  <a:schemeClr val="accent1"/>
                </a:solidFill>
              </a:rPr>
              <a:t> </a:t>
            </a:r>
            <a:r>
              <a:rPr lang="fr-BE" sz="2560" dirty="0" err="1">
                <a:solidFill>
                  <a:schemeClr val="accent1"/>
                </a:solidFill>
              </a:rPr>
              <a:t>according</a:t>
            </a:r>
            <a:r>
              <a:rPr lang="fr-BE" sz="2560" dirty="0">
                <a:solidFill>
                  <a:schemeClr val="accent1"/>
                </a:solidFill>
              </a:rPr>
              <a:t> to audience</a:t>
            </a:r>
          </a:p>
        </p:txBody>
      </p:sp>
      <p:graphicFrame>
        <p:nvGraphicFramePr>
          <p:cNvPr id="9" name="Tabla 9">
            <a:extLst>
              <a:ext uri="{FF2B5EF4-FFF2-40B4-BE49-F238E27FC236}">
                <a16:creationId xmlns:a16="http://schemas.microsoft.com/office/drawing/2014/main" id="{CFA6776C-110E-1F7C-2C68-7E225D9DEE89}"/>
              </a:ext>
            </a:extLst>
          </p:cNvPr>
          <p:cNvGraphicFramePr>
            <a:graphicFrameLocks noGrp="1"/>
          </p:cNvGraphicFramePr>
          <p:nvPr/>
        </p:nvGraphicFramePr>
        <p:xfrm>
          <a:off x="1728480" y="1255494"/>
          <a:ext cx="11853891" cy="5625290"/>
        </p:xfrm>
        <a:graphic>
          <a:graphicData uri="http://schemas.openxmlformats.org/drawingml/2006/table">
            <a:tbl>
              <a:tblPr firstRow="1" bandRow="1">
                <a:tableStyleId>{5940675A-B579-460E-94D1-54222C63F5DA}</a:tableStyleId>
              </a:tblPr>
              <a:tblGrid>
                <a:gridCol w="1878030">
                  <a:extLst>
                    <a:ext uri="{9D8B030D-6E8A-4147-A177-3AD203B41FA5}">
                      <a16:colId xmlns:a16="http://schemas.microsoft.com/office/drawing/2014/main" val="1438631032"/>
                    </a:ext>
                  </a:extLst>
                </a:gridCol>
                <a:gridCol w="8025141">
                  <a:extLst>
                    <a:ext uri="{9D8B030D-6E8A-4147-A177-3AD203B41FA5}">
                      <a16:colId xmlns:a16="http://schemas.microsoft.com/office/drawing/2014/main" val="111977406"/>
                    </a:ext>
                  </a:extLst>
                </a:gridCol>
                <a:gridCol w="1950720">
                  <a:extLst>
                    <a:ext uri="{9D8B030D-6E8A-4147-A177-3AD203B41FA5}">
                      <a16:colId xmlns:a16="http://schemas.microsoft.com/office/drawing/2014/main" val="1374981488"/>
                    </a:ext>
                  </a:extLst>
                </a:gridCol>
              </a:tblGrid>
              <a:tr h="521612">
                <a:tc>
                  <a:txBody>
                    <a:bodyPr/>
                    <a:lstStyle/>
                    <a:p>
                      <a:pPr algn="ctr"/>
                      <a:r>
                        <a:rPr lang="en-GB" sz="2000" b="1" dirty="0">
                          <a:latin typeface="Arial" panose="020B0604020202020204" pitchFamily="34" charset="0"/>
                          <a:cs typeface="Arial" panose="020B0604020202020204" pitchFamily="34" charset="0"/>
                        </a:rPr>
                        <a:t>Date</a:t>
                      </a:r>
                    </a:p>
                  </a:txBody>
                  <a:tcPr marL="97536" marR="97536" marT="48768" marB="48768">
                    <a:lnR w="12700" cap="flat" cmpd="sng" algn="ctr">
                      <a:solidFill>
                        <a:schemeClr val="tx1"/>
                      </a:solidFill>
                      <a:prstDash val="solid"/>
                      <a:round/>
                      <a:headEnd type="none" w="med" len="med"/>
                      <a:tailEnd type="none" w="med" len="med"/>
                    </a:lnR>
                  </a:tcPr>
                </a:tc>
                <a:tc>
                  <a:txBody>
                    <a:bodyPr/>
                    <a:lstStyle/>
                    <a:p>
                      <a:pPr algn="ctr"/>
                      <a:r>
                        <a:rPr lang="en-GB" sz="2000" b="1" dirty="0">
                          <a:latin typeface="Arial" panose="020B0604020202020204" pitchFamily="34" charset="0"/>
                          <a:cs typeface="Arial" panose="020B0604020202020204" pitchFamily="34" charset="0"/>
                        </a:rPr>
                        <a:t>Content</a:t>
                      </a:r>
                    </a:p>
                  </a:txBody>
                  <a:tcPr marL="97536" marR="97536" marT="48768" marB="48768">
                    <a:lnL w="12700" cap="flat" cmpd="sng" algn="ctr">
                      <a:solidFill>
                        <a:schemeClr val="tx1"/>
                      </a:solidFill>
                      <a:prstDash val="solid"/>
                      <a:round/>
                      <a:headEnd type="none" w="med" len="med"/>
                      <a:tailEnd type="none" w="med" len="med"/>
                    </a:lnL>
                  </a:tcPr>
                </a:tc>
                <a:tc>
                  <a:txBody>
                    <a:bodyPr/>
                    <a:lstStyle/>
                    <a:p>
                      <a:pPr algn="ctr"/>
                      <a:r>
                        <a:rPr lang="en-GB" sz="2000" b="1" dirty="0">
                          <a:latin typeface="Arial" panose="020B0604020202020204" pitchFamily="34" charset="0"/>
                          <a:cs typeface="Arial" panose="020B0604020202020204" pitchFamily="34" charset="0"/>
                        </a:rPr>
                        <a:t>Visual</a:t>
                      </a:r>
                    </a:p>
                  </a:txBody>
                  <a:tcPr marL="97536" marR="97536" marT="48768" marB="48768"/>
                </a:tc>
                <a:extLst>
                  <a:ext uri="{0D108BD9-81ED-4DB2-BD59-A6C34878D82A}">
                    <a16:rowId xmlns:a16="http://schemas.microsoft.com/office/drawing/2014/main" val="2352561160"/>
                  </a:ext>
                </a:extLst>
              </a:tr>
              <a:tr h="5103678">
                <a:tc>
                  <a:txBody>
                    <a:bodyPr/>
                    <a:lstStyle/>
                    <a:p>
                      <a:r>
                        <a:rPr lang="en-GB" sz="2000" dirty="0">
                          <a:latin typeface="Arial" panose="020B0604020202020204" pitchFamily="34" charset="0"/>
                          <a:cs typeface="Arial" panose="020B0604020202020204" pitchFamily="34" charset="0"/>
                        </a:rPr>
                        <a:t>8 March</a:t>
                      </a:r>
                    </a:p>
                    <a:p>
                      <a:r>
                        <a:rPr lang="en-GB" sz="2000" dirty="0">
                          <a:latin typeface="Arial" panose="020B0604020202020204" pitchFamily="34" charset="0"/>
                          <a:cs typeface="Arial" panose="020B0604020202020204" pitchFamily="34" charset="0"/>
                        </a:rPr>
                        <a:t>(as a Thread)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4 posts in total</a:t>
                      </a:r>
                    </a:p>
                  </a:txBody>
                  <a:tcPr marL="97536" marR="97536" marT="48768" marB="48768">
                    <a:lnR w="12700" cap="flat" cmpd="sng" algn="ctr">
                      <a:solidFill>
                        <a:schemeClr val="tx1"/>
                      </a:solidFill>
                      <a:prstDash val="solid"/>
                      <a:round/>
                      <a:headEnd type="none" w="med" len="med"/>
                      <a:tailEnd type="none" w="med" len="med"/>
                    </a:lnR>
                  </a:tcPr>
                </a:tc>
                <a:tc>
                  <a:txBody>
                    <a:bodyPr/>
                    <a:lstStyle/>
                    <a:p>
                      <a:r>
                        <a:rPr lang="en-GB" sz="1900" b="0" i="0" u="none" strike="noStrike">
                          <a:solidFill>
                            <a:srgbClr val="212121"/>
                          </a:solidFill>
                          <a:effectLst/>
                          <a:latin typeface="Arial" panose="020B0604020202020204" pitchFamily="34" charset="0"/>
                          <a:cs typeface="Arial" panose="020B0604020202020204" pitchFamily="34" charset="0"/>
                        </a:rPr>
                        <a:t>3/4 Why </a:t>
                      </a:r>
                      <a:r>
                        <a:rPr lang="en-GB" sz="1900" b="0" i="0" u="none" strike="noStrike" dirty="0">
                          <a:solidFill>
                            <a:srgbClr val="212121"/>
                          </a:solidFill>
                          <a:effectLst/>
                          <a:latin typeface="Arial" panose="020B0604020202020204" pitchFamily="34" charset="0"/>
                          <a:cs typeface="Arial" panose="020B0604020202020204" pitchFamily="34" charset="0"/>
                        </a:rPr>
                        <a:t>it is important to #</a:t>
                      </a:r>
                      <a:r>
                        <a:rPr lang="en-GB" sz="1900" b="0" i="0" u="none" strike="noStrike" err="1">
                          <a:solidFill>
                            <a:srgbClr val="212121"/>
                          </a:solidFill>
                          <a:effectLst/>
                          <a:latin typeface="Arial" panose="020B0604020202020204" pitchFamily="34" charset="0"/>
                          <a:cs typeface="Arial" panose="020B0604020202020204" pitchFamily="34" charset="0"/>
                        </a:rPr>
                        <a:t>EndForcedSterilisation</a:t>
                      </a:r>
                      <a:r>
                        <a:rPr lang="en-GB" sz="1900" b="0" i="0" u="none" strike="noStrike">
                          <a:solidFill>
                            <a:srgbClr val="212121"/>
                          </a:solidFill>
                          <a:effectLst/>
                          <a:latin typeface="Arial" panose="020B0604020202020204" pitchFamily="34" charset="0"/>
                          <a:cs typeface="Arial" panose="020B0604020202020204" pitchFamily="34" charset="0"/>
                        </a:rPr>
                        <a:t>? It is a pervasive abuse and a gross violation of their fundamental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b="0" i="0" u="none" strike="noStrike">
                        <a:solidFill>
                          <a:srgbClr val="21212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i="0" u="none" strike="noStrike">
                          <a:solidFill>
                            <a:srgbClr val="212121"/>
                          </a:solidFill>
                          <a:effectLst/>
                          <a:latin typeface="Arial" panose="020B0604020202020204" pitchFamily="34" charset="0"/>
                          <a:cs typeface="Arial" panose="020B0604020202020204" pitchFamily="34" charset="0"/>
                        </a:rPr>
                        <a:t>We call for its criminalisation and for the adoption of measures at EU and Member States levels to ensure access to justice. </a:t>
                      </a:r>
                    </a:p>
                    <a:p>
                      <a:endParaRPr lang="en-GB" sz="1900" b="0" i="0" u="none" strike="noStrike" dirty="0">
                        <a:solidFill>
                          <a:srgbClr val="21212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a:highlight>
                            <a:srgbClr val="FFFF00"/>
                          </a:highlight>
                          <a:latin typeface="Arial" panose="020B0604020202020204" pitchFamily="34" charset="0"/>
                          <a:cs typeface="Arial" panose="020B0604020202020204" pitchFamily="34" charset="0"/>
                        </a:rPr>
                        <a:t>[VISUAL 6]</a:t>
                      </a:r>
                    </a:p>
                    <a:p>
                      <a:endParaRPr lang="en-GB" sz="1900" b="0" i="0" u="none" strike="noStrike" dirty="0">
                        <a:solidFill>
                          <a:srgbClr val="212121"/>
                        </a:solidFill>
                        <a:effectLst/>
                        <a:latin typeface="Arial" panose="020B0604020202020204" pitchFamily="34" charset="0"/>
                        <a:cs typeface="Arial" panose="020B0604020202020204" pitchFamily="34" charset="0"/>
                      </a:endParaRPr>
                    </a:p>
                    <a:p>
                      <a:r>
                        <a:rPr lang="en-GB" sz="1900" b="0" i="0" u="none" strike="noStrike">
                          <a:solidFill>
                            <a:srgbClr val="212121"/>
                          </a:solidFill>
                          <a:effectLst/>
                          <a:latin typeface="Arial" panose="020B0604020202020204" pitchFamily="34" charset="0"/>
                          <a:cs typeface="Arial" panose="020B0604020202020204" pitchFamily="34" charset="0"/>
                        </a:rPr>
                        <a:t>4/4 To #EndVAW, the </a:t>
                      </a:r>
                      <a:r>
                        <a:rPr lang="en-GB" sz="1900" b="0" i="0" u="none" strike="noStrike" dirty="0">
                          <a:solidFill>
                            <a:srgbClr val="212121"/>
                          </a:solidFill>
                          <a:effectLst/>
                          <a:latin typeface="Arial" panose="020B0604020202020204" pitchFamily="34" charset="0"/>
                          <a:cs typeface="Arial" panose="020B0604020202020204" pitchFamily="34" charset="0"/>
                        </a:rPr>
                        <a:t>EU Directive on Violence against Women must protect women in all </a:t>
                      </a:r>
                      <a:r>
                        <a:rPr lang="en-GB" sz="1900" b="0" i="0" u="none" strike="noStrike">
                          <a:solidFill>
                            <a:srgbClr val="212121"/>
                          </a:solidFill>
                          <a:effectLst/>
                          <a:latin typeface="Arial" panose="020B0604020202020204" pitchFamily="34" charset="0"/>
                          <a:cs typeface="Arial" panose="020B0604020202020204" pitchFamily="34" charset="0"/>
                        </a:rPr>
                        <a:t>their diversity. Women and girls with disabilities must be heard.</a:t>
                      </a:r>
                    </a:p>
                    <a:p>
                      <a:endParaRPr lang="en-GB" sz="1900" b="0" i="0" u="none" strike="noStrike">
                        <a:solidFill>
                          <a:srgbClr val="212121"/>
                        </a:solidFill>
                        <a:effectLst/>
                        <a:latin typeface="Arial" panose="020B0604020202020204" pitchFamily="34" charset="0"/>
                        <a:cs typeface="Arial" panose="020B0604020202020204" pitchFamily="34" charset="0"/>
                      </a:endParaRPr>
                    </a:p>
                    <a:p>
                      <a:r>
                        <a:rPr lang="en-GB" sz="1900" b="0" i="0" u="none" strike="noStrike">
                          <a:solidFill>
                            <a:srgbClr val="212121"/>
                          </a:solidFill>
                          <a:effectLst/>
                          <a:latin typeface="Arial" panose="020B0604020202020204" pitchFamily="34" charset="0"/>
                          <a:cs typeface="Arial" panose="020B0604020202020204" pitchFamily="34" charset="0"/>
                        </a:rPr>
                        <a:t>Read more about our campaign on #EndForcedSterilisation.</a:t>
                      </a:r>
                      <a:endParaRPr lang="en-GB" sz="2000" dirty="0">
                        <a:latin typeface="Arial" panose="020B0604020202020204" pitchFamily="34" charset="0"/>
                        <a:cs typeface="Arial" panose="020B0604020202020204" pitchFamily="34" charset="0"/>
                      </a:endParaRPr>
                    </a:p>
                    <a:p>
                      <a:r>
                        <a:rPr lang="en-GB" sz="2000" dirty="0">
                          <a:highlight>
                            <a:srgbClr val="FFFF00"/>
                          </a:highlight>
                          <a:latin typeface="Arial" panose="020B0604020202020204" pitchFamily="34" charset="0"/>
                          <a:cs typeface="Arial" panose="020B0604020202020204" pitchFamily="34" charset="0"/>
                        </a:rPr>
                        <a:t>[LINK TO EDF </a:t>
                      </a:r>
                      <a:r>
                        <a:rPr lang="en-GB" sz="2000">
                          <a:highlight>
                            <a:srgbClr val="FFFF00"/>
                          </a:highlight>
                          <a:latin typeface="Arial" panose="020B0604020202020204" pitchFamily="34" charset="0"/>
                          <a:cs typeface="Arial" panose="020B0604020202020204" pitchFamily="34" charset="0"/>
                        </a:rPr>
                        <a:t>WEBSITE CAMPAIGN + VISUAL 8]</a:t>
                      </a:r>
                      <a:endParaRPr lang="en-GB" sz="2000" dirty="0">
                        <a:highlight>
                          <a:srgbClr val="FFFF00"/>
                        </a:highlight>
                        <a:latin typeface="Arial" panose="020B0604020202020204" pitchFamily="34" charset="0"/>
                        <a:cs typeface="Arial" panose="020B0604020202020204" pitchFamily="34" charset="0"/>
                      </a:endParaRPr>
                    </a:p>
                  </a:txBody>
                  <a:tcPr marL="97536" marR="97536" marT="48768" marB="48768">
                    <a:lnL w="12700" cap="flat" cmpd="sng" algn="ctr">
                      <a:solidFill>
                        <a:schemeClr val="tx1"/>
                      </a:solidFill>
                      <a:prstDash val="solid"/>
                      <a:round/>
                      <a:headEnd type="none" w="med" len="med"/>
                      <a:tailEnd type="none" w="med" len="med"/>
                    </a:lnL>
                  </a:tcPr>
                </a:tc>
                <a:tc>
                  <a:txBody>
                    <a:bodyPr/>
                    <a:lstStyle/>
                    <a:p>
                      <a:r>
                        <a:rPr lang="en-GB" sz="2000" dirty="0">
                          <a:latin typeface="Arial" panose="020B0604020202020204" pitchFamily="34" charset="0"/>
                          <a:cs typeface="Arial" panose="020B0604020202020204" pitchFamily="34" charset="0"/>
                        </a:rPr>
                        <a:t>Visual 6</a:t>
                      </a:r>
                    </a:p>
                    <a:p>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Visual 8</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Tags</a:t>
                      </a:r>
                    </a:p>
                  </a:txBody>
                  <a:tcPr marL="97536" marR="97536" marT="48768" marB="48768"/>
                </a:tc>
                <a:extLst>
                  <a:ext uri="{0D108BD9-81ED-4DB2-BD59-A6C34878D82A}">
                    <a16:rowId xmlns:a16="http://schemas.microsoft.com/office/drawing/2014/main" val="3027969136"/>
                  </a:ext>
                </a:extLst>
              </a:tr>
            </a:tbl>
          </a:graphicData>
        </a:graphic>
      </p:graphicFrame>
    </p:spTree>
    <p:extLst>
      <p:ext uri="{BB962C8B-B14F-4D97-AF65-F5344CB8AC3E}">
        <p14:creationId xmlns:p14="http://schemas.microsoft.com/office/powerpoint/2010/main" val="95818778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967</TotalTime>
  <Words>2722</Words>
  <Application>Microsoft Macintosh PowerPoint</Application>
  <PresentationFormat>Personalizado</PresentationFormat>
  <Paragraphs>419</Paragraphs>
  <Slides>32</Slides>
  <Notes>32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Calibri Light</vt:lpstr>
      <vt:lpstr>Verdana</vt:lpstr>
      <vt:lpstr>Thème Office</vt:lpstr>
      <vt:lpstr>Social media campaign End forced sterilisation 8 March 2023</vt:lpstr>
      <vt:lpstr>How to get involved?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Naomi Mabita</dc:creator>
  <cp:lastModifiedBy>Natalia Suarez</cp:lastModifiedBy>
  <cp:revision>65</cp:revision>
  <dcterms:created xsi:type="dcterms:W3CDTF">2019-03-25T10:17:14Z</dcterms:created>
  <dcterms:modified xsi:type="dcterms:W3CDTF">2023-03-07T10:36:07Z</dcterms:modified>
</cp:coreProperties>
</file>