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3"/>
  </p:notesMasterIdLst>
  <p:sldIdLst>
    <p:sldId id="256" r:id="rId2"/>
    <p:sldId id="263" r:id="rId3"/>
    <p:sldId id="262" r:id="rId4"/>
    <p:sldId id="275" r:id="rId5"/>
    <p:sldId id="286" r:id="rId6"/>
    <p:sldId id="277" r:id="rId7"/>
    <p:sldId id="279" r:id="rId8"/>
    <p:sldId id="287" r:id="rId9"/>
    <p:sldId id="284" r:id="rId10"/>
    <p:sldId id="288" r:id="rId11"/>
    <p:sldId id="283" r:id="rId12"/>
    <p:sldId id="289" r:id="rId13"/>
    <p:sldId id="282" r:id="rId14"/>
    <p:sldId id="281" r:id="rId15"/>
    <p:sldId id="290" r:id="rId16"/>
    <p:sldId id="280" r:id="rId17"/>
    <p:sldId id="276" r:id="rId18"/>
    <p:sldId id="278" r:id="rId19"/>
    <p:sldId id="273" r:id="rId20"/>
    <p:sldId id="271" r:id="rId21"/>
    <p:sldId id="272" r:id="rId22"/>
    <p:sldId id="293" r:id="rId23"/>
    <p:sldId id="294" r:id="rId24"/>
    <p:sldId id="295" r:id="rId25"/>
    <p:sldId id="296" r:id="rId26"/>
    <p:sldId id="297" r:id="rId27"/>
    <p:sldId id="299" r:id="rId28"/>
    <p:sldId id="300" r:id="rId29"/>
    <p:sldId id="270" r:id="rId30"/>
    <p:sldId id="274" r:id="rId31"/>
    <p:sldId id="269" r:id="rId32"/>
  </p:sldIdLst>
  <p:sldSz cx="9144000" cy="5143500" type="screen16x9"/>
  <p:notesSz cx="6858000" cy="9144000"/>
  <p:embeddedFontLst>
    <p:embeddedFont>
      <p:font typeface="Century Gothic" panose="020B0502020202020204" pitchFamily="34" charset="0"/>
      <p:regular r:id="rId34"/>
      <p:bold r:id="rId35"/>
      <p:italic r:id="rId36"/>
      <p:boldItalic r:id="rId37"/>
    </p:embeddedFont>
    <p:embeddedFont>
      <p:font typeface="Trebuchet MS" panose="020B0603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480">
          <p15:clr>
            <a:srgbClr val="A4A3A4"/>
          </p15:clr>
        </p15:guide>
        <p15:guide id="2" pos="2880">
          <p15:clr>
            <a:srgbClr val="A4A3A4"/>
          </p15:clr>
        </p15:guide>
        <p15:guide id="3" pos="363">
          <p15:clr>
            <a:srgbClr val="A4A3A4"/>
          </p15:clr>
        </p15:guide>
        <p15:guide id="4" pos="3220">
          <p15:clr>
            <a:srgbClr val="A4A3A4"/>
          </p15:clr>
        </p15:guide>
        <p15:guide id="5" pos="90">
          <p15:clr>
            <a:srgbClr val="A4A3A4"/>
          </p15:clr>
        </p15:guide>
        <p15:guide id="6" orient="horz" pos="16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j2SXjKs5f2thUaz0hmHI9tYxPd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39" autoAdjust="0"/>
  </p:normalViewPr>
  <p:slideViewPr>
    <p:cSldViewPr snapToGrid="0">
      <p:cViewPr varScale="1">
        <p:scale>
          <a:sx n="67" d="100"/>
          <a:sy n="67" d="100"/>
        </p:scale>
        <p:origin x="600" y="40"/>
      </p:cViewPr>
      <p:guideLst>
        <p:guide pos="5480"/>
        <p:guide pos="2880"/>
        <p:guide pos="363"/>
        <p:guide pos="3220"/>
        <p:guide pos="90"/>
        <p:guide orient="horz" pos="162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000" b="0" i="0" u="none" strike="noStrike" cap="none">
                <a:solidFill>
                  <a:schemeClr val="dk1"/>
                </a:solidFill>
                <a:latin typeface="Trebuchet MS"/>
                <a:ea typeface="Trebuchet MS"/>
                <a:cs typeface="Trebuchet MS"/>
                <a:sym typeface="Trebuchet MS"/>
              </a:defRPr>
            </a:lvl1pPr>
            <a:lvl2pPr marL="914400" marR="0" lvl="1" indent="-228600" algn="l" rtl="0">
              <a:spcBef>
                <a:spcPts val="0"/>
              </a:spcBef>
              <a:spcAft>
                <a:spcPts val="0"/>
              </a:spcAft>
              <a:buSzPts val="1400"/>
              <a:buNone/>
              <a:defRPr sz="1000" b="0" i="0" u="none" strike="noStrike" cap="none">
                <a:solidFill>
                  <a:schemeClr val="dk1"/>
                </a:solidFill>
                <a:latin typeface="Trebuchet MS"/>
                <a:ea typeface="Trebuchet MS"/>
                <a:cs typeface="Trebuchet MS"/>
                <a:sym typeface="Trebuchet MS"/>
              </a:defRPr>
            </a:lvl2pPr>
            <a:lvl3pPr marL="1371600" marR="0" lvl="2" indent="-228600" algn="l" rtl="0">
              <a:spcBef>
                <a:spcPts val="0"/>
              </a:spcBef>
              <a:spcAft>
                <a:spcPts val="0"/>
              </a:spcAft>
              <a:buSzPts val="1400"/>
              <a:buNone/>
              <a:defRPr sz="1000" b="0" i="0" u="none" strike="noStrike" cap="none">
                <a:solidFill>
                  <a:schemeClr val="dk1"/>
                </a:solidFill>
                <a:latin typeface="Trebuchet MS"/>
                <a:ea typeface="Trebuchet MS"/>
                <a:cs typeface="Trebuchet MS"/>
                <a:sym typeface="Trebuchet MS"/>
              </a:defRPr>
            </a:lvl3pPr>
            <a:lvl4pPr marL="1828800" marR="0" lvl="3" indent="-228600" algn="l" rtl="0">
              <a:spcBef>
                <a:spcPts val="0"/>
              </a:spcBef>
              <a:spcAft>
                <a:spcPts val="0"/>
              </a:spcAft>
              <a:buSzPts val="1400"/>
              <a:buNone/>
              <a:defRPr sz="1000" b="0" i="0" u="none" strike="noStrike" cap="none">
                <a:solidFill>
                  <a:schemeClr val="dk1"/>
                </a:solidFill>
                <a:latin typeface="Trebuchet MS"/>
                <a:ea typeface="Trebuchet MS"/>
                <a:cs typeface="Trebuchet MS"/>
                <a:sym typeface="Trebuchet MS"/>
              </a:defRPr>
            </a:lvl4pPr>
            <a:lvl5pPr marL="2286000" marR="0" lvl="4" indent="-228600" algn="l" rtl="0">
              <a:spcBef>
                <a:spcPts val="0"/>
              </a:spcBef>
              <a:spcAft>
                <a:spcPts val="0"/>
              </a:spcAft>
              <a:buSzPts val="1400"/>
              <a:buNone/>
              <a:defRPr sz="1000" b="0" i="0" u="none" strike="noStrike" cap="none">
                <a:solidFill>
                  <a:schemeClr val="dk1"/>
                </a:solidFill>
                <a:latin typeface="Trebuchet MS"/>
                <a:ea typeface="Trebuchet MS"/>
                <a:cs typeface="Trebuchet MS"/>
                <a:sym typeface="Trebuchet MS"/>
              </a:defRPr>
            </a:lvl5pPr>
            <a:lvl6pPr marL="2743200" marR="0" lvl="5" indent="-228600"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Trebuchet MS"/>
                <a:ea typeface="Trebuchet MS"/>
                <a:cs typeface="Trebuchet MS"/>
                <a:sym typeface="Trebuchet MS"/>
              </a:rPr>
              <a:t>‹#›</a:t>
            </a:fld>
            <a:endParaRPr sz="1200" b="0" i="0" u="none" strike="noStrike" cap="none">
              <a:solidFill>
                <a:schemeClr val="dk1"/>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c.europa.eu/social/main.jsp?catId=1138&amp;langId=en"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c.europa.eu/info/files/communication-commission-new-human-resources-strategy-commission_en" TargetMode="External"/><Relationship Id="rId5" Type="http://schemas.openxmlformats.org/officeDocument/2006/relationships/hyperlink" Target="https://ec.europa.eu/transparency/expert-groups-register/screen/expert-groups/consult?lang=en&amp;groupID=3820" TargetMode="External"/><Relationship Id="rId4" Type="http://schemas.openxmlformats.org/officeDocument/2006/relationships/hyperlink" Target="https://sdgs.un.org/2030agenda"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lvl="0" indent="-342900" algn="just">
              <a:lnSpc>
                <a:spcPct val="115000"/>
              </a:lnSpc>
              <a:spcBef>
                <a:spcPts val="10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When communicating, give the person your full attention, as you would to somebody who does not speak your language.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Be patient. Do not interrupt or finish the person’s sentences. Speech impairments often get worse when the person is put under pressure.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If you have trouble understanding a person with a speech impairment, ask him/her to repeat. Ask yes/no questions. If, after trying to clarify, you still do not understand, ask the person to write the question down.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1000"/>
              </a:spcBef>
              <a:spcAft>
                <a:spcPts val="10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If you are not sure whether you understood the situation correctly, repeat for verification.</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732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SzPts val="1760"/>
              <a:buFont typeface="Arial" panose="020B0604020202020204" pitchFamily="34" charset="0"/>
              <a:buChar char="•"/>
            </a:pPr>
            <a:r>
              <a:rPr lang="en-GB" sz="1000" dirty="0"/>
              <a:t>Even though some disabilities such as Down's Syndrome are well-known, you will probably not recognise persons with intellectual disabilities in most cases. Intellectual disabilities come in many different forms so do not draw any conclusions from the way somebody looks. </a:t>
            </a:r>
          </a:p>
          <a:p>
            <a:pPr marL="171450" lvl="0" indent="-171450" algn="l" rtl="0">
              <a:spcBef>
                <a:spcPts val="0"/>
              </a:spcBef>
              <a:spcAft>
                <a:spcPts val="0"/>
              </a:spcAft>
              <a:buSzPts val="1760"/>
              <a:buFont typeface="Arial" panose="020B0604020202020204" pitchFamily="34" charset="0"/>
              <a:buChar char="•"/>
            </a:pPr>
            <a:r>
              <a:rPr lang="en-GB" sz="1000" dirty="0"/>
              <a:t>Persons with a brain injury may have loss of muscle control or poor impulse control, but this is not necessarily visible. They may also have poor directional orientation and use an assistance dog although seemingly not mobility impaired.</a:t>
            </a:r>
          </a:p>
          <a:p>
            <a:pPr marL="171450" lvl="0" indent="-171450" algn="l" rtl="0">
              <a:spcBef>
                <a:spcPts val="0"/>
              </a:spcBef>
              <a:spcAft>
                <a:spcPts val="0"/>
              </a:spcAft>
              <a:buSzPts val="1760"/>
              <a:buFont typeface="Arial" panose="020B0604020202020204" pitchFamily="34" charset="0"/>
              <a:buChar char="•"/>
            </a:pPr>
            <a:r>
              <a:rPr lang="en-GB" sz="1000" dirty="0"/>
              <a:t>It may not be obvious if a person is on the autism spectrum. Autism affects how a person communicates with, and relates to, other people. It also affects how they make sense of the world around them. The main symptoms of autism are deficits in social communication and social interaction as well as restricted, repetitive patterns of behaviour, interests or activities.</a:t>
            </a: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Persons with dyslexia can have problems reading written information.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Persons with an auditory processing disorder may not be able to process verbal information.</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Persons with autism often experience sensory difficulties, such as increased or reduced sensitivity to light, sound, </a:t>
            </a:r>
            <a:r>
              <a:rPr lang="en-US" sz="1800" dirty="0" err="1">
                <a:solidFill>
                  <a:srgbClr val="002930"/>
                </a:solidFill>
                <a:effectLst/>
                <a:latin typeface="Century Gothic" panose="020B0502020202020204" pitchFamily="34" charset="0"/>
                <a:ea typeface="Calibri" panose="020F0502020204030204" pitchFamily="34" charset="0"/>
                <a:cs typeface="Arial" panose="020B0604020202020204" pitchFamily="34" charset="0"/>
              </a:rPr>
              <a:t>colour</a:t>
            </a: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 smell, taste or touch.</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1000"/>
              </a:spcBef>
              <a:spcAft>
                <a:spcPts val="10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Persons with autism may have difficulty understanding figurative language and idioms.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Bef>
                <a:spcPts val="1000"/>
              </a:spcBef>
              <a:spcAft>
                <a:spcPts val="1000"/>
              </a:spcAft>
            </a:pPr>
            <a:r>
              <a:rPr lang="en-US" sz="1800" b="1"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What problem may the person encounter? What may they worry about?</a:t>
            </a: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 </a:t>
            </a:r>
            <a:r>
              <a:rPr lang="en-US" sz="1800" b="1"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What can go wrong?</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10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The person may find it difficult to ask for information or help, or he/she might be confused by the information and multiple stimuli in a given situation.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The person may have difficulties reading The person may find it difficult to count the correct amount of money for the fare and/or the change. The person may get stressed in a seemingly “normal” situation, so their </a:t>
            </a:r>
            <a:r>
              <a:rPr lang="en-US" sz="1800" dirty="0" err="1">
                <a:solidFill>
                  <a:srgbClr val="002930"/>
                </a:solidFill>
                <a:effectLst/>
                <a:latin typeface="Century Gothic" panose="020B0502020202020204" pitchFamily="34" charset="0"/>
                <a:ea typeface="Calibri" panose="020F0502020204030204" pitchFamily="34" charset="0"/>
                <a:cs typeface="Arial" panose="020B0604020202020204" pitchFamily="34" charset="0"/>
              </a:rPr>
              <a:t>behaviour</a:t>
            </a: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 might seem erratic and strange.</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The person might be confused when addressed and he/she may have problems communicating.</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Persons with autism may be uncomfortable with eye contact and direct communication. They may avoid your gaze while listening to you.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r>
              <a:rPr lang="en-US" sz="1800" dirty="0">
                <a:effectLst/>
                <a:latin typeface="Century Gothic" panose="020B0502020202020204" pitchFamily="34" charset="0"/>
                <a:ea typeface="Calibri" panose="020F0502020204030204" pitchFamily="34" charset="0"/>
                <a:cs typeface="Arial" panose="020B0604020202020204" pitchFamily="34" charset="0"/>
              </a:rPr>
              <a:t>They may also be uncomfortable in crowded places and in situations that are unfamiliar</a:t>
            </a:r>
          </a:p>
          <a:p>
            <a:endParaRPr lang="en-US" sz="1800" dirty="0">
              <a:effectLst/>
              <a:latin typeface="Century Gothic" panose="020B050202020202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Their tone of voice, body language and facial expressions may not match the content of their communication.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Some persons with autism are unaware of dangers, such as approaching vehicles.</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In situations of extreme distress, they may shut down and stop responding to outside stimuli.</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1000"/>
              </a:spcBef>
              <a:spcAft>
                <a:spcPts val="10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In case of an epileptic seizure, the person may be in danger of getting hurt by falling or choking when unconscious.</a:t>
            </a:r>
          </a:p>
          <a:p>
            <a:pPr algn="just">
              <a:lnSpc>
                <a:spcPct val="115000"/>
              </a:lnSpc>
              <a:spcBef>
                <a:spcPts val="600"/>
              </a:spcBef>
              <a:spcAft>
                <a:spcPts val="600"/>
              </a:spcAft>
            </a:pPr>
            <a:r>
              <a:rPr lang="en-US" sz="1800" b="1"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How to assist?</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Be patient and give the person your full attention, but never assume that he/she is “stupid” and does not understand you.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If the person seems to have difficulties understanding information or instructions, repeat clearly and slowly what you said, using simple language if necessary.</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If the person asks for it, do not hesitate to write simple instructions down for them. He/she may also ask you for information that is clearly written somewhere.</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Use simple words or use gestures to underline what you are saying, e.g. by pointing at objects to clarify.</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If the person asks for it, indicate clearly the stop where he/she plans to get off. Sometimes they carry a self-made map or other information with them that points out their destination.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Bear in mind that you cannot expect persons with autism to pick up on non-verbal communication, so be direct if necessary. Also be concrete and specific, e.g. do not use figurative language.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In case of conflicts between a person with a cognitive disability and other passengers, try to de-escalate the situation and intervene calmly.</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Be patient and give the person space to calm down.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Should a conflict escalate, give priority to the person with the disability. Should it nevertheless be necessary to ask a person with a cognitive disability to leave the bus, try to ensure that the person is safe and knows how to orient him/herself or is accompanied.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1000"/>
              </a:spcBef>
              <a:spcAft>
                <a:spcPts val="10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In case of a seizure, follow your company instructions and inform emergency services. In the meantime, depending on your situation, you can provide first aid or ask others to do so and make sure the person is safe.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br>
              <a:rPr lang="en-US" sz="1800" dirty="0">
                <a:effectLst/>
                <a:latin typeface="Century Gothic" panose="020B0502020202020204" pitchFamily="34" charset="0"/>
                <a:ea typeface="Calibri" panose="020F0502020204030204" pitchFamily="34" charset="0"/>
                <a:cs typeface="Arial" panose="020B0604020202020204" pitchFamily="34" charset="0"/>
              </a:rPr>
            </a:br>
            <a:endParaRPr lang="en-GB" sz="4000" dirty="0">
              <a:effectLst/>
            </a:endParaRPr>
          </a:p>
          <a:p>
            <a:pPr>
              <a:lnSpc>
                <a:spcPct val="107000"/>
              </a:lnSpc>
              <a:spcAft>
                <a:spcPts val="800"/>
              </a:spcAft>
            </a:pPr>
            <a:br>
              <a:rPr lang="en-GB" sz="1800" b="1" dirty="0">
                <a:solidFill>
                  <a:srgbClr val="88BEAC"/>
                </a:solidFill>
                <a:effectLst/>
                <a:latin typeface="Century Gothic" panose="020B0502020202020204" pitchFamily="34" charset="0"/>
                <a:ea typeface="MS Gothic" panose="020B0609070205080204" pitchFamily="49" charset="-128"/>
                <a:cs typeface="Times New Roman" panose="02020603050405020304" pitchFamily="18" charset="0"/>
              </a:rPr>
            </a:b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endParaRPr lang="en-GB" sz="1000" dirty="0"/>
          </a:p>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6014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Psychosocial disabilities, or mental ill-health, as it more commonly known, are invisible.</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Mental ill-health can affect anyone and covers a wide spectrum.</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Bef>
                <a:spcPts val="1000"/>
              </a:spcBef>
              <a:spcAft>
                <a:spcPts val="1000"/>
              </a:spcAft>
            </a:pPr>
            <a:r>
              <a:rPr lang="en-US" sz="1800" b="1"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How does the person perceive his/her surroundings?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Some people experiencing mental ill health may sometimes experience difficulties coping with daily life and the tasks and interactions it brings.</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Interacting with people in public can be a source of stress for some people, as it may trigger feelings of panic, distress, claustrophobia or being overwhelmed.</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Some persons experiencing mental ill health may feel more comfortable travelling with a friend, family member or assistant for emotional support.</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Bef>
                <a:spcPts val="1000"/>
              </a:spcBef>
              <a:spcAft>
                <a:spcPts val="1000"/>
              </a:spcAft>
            </a:pPr>
            <a:r>
              <a:rPr lang="en-US" sz="1800" b="1"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What problem may the person encounter? What may they worry about? What can go wrong?</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Public events and outings can trigger stress in some people for many different reasons: it can, for example, feel overwhelming coping with the unknowns of a journey or a location. People can also feel claustrophobic in a crowded environment. Furthermore, it may trigger memories of difficult life events which may feel overwhelming.</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The person may use a variety of coping strategies to manage their feelings of distress or overwhelm, and these coping strategies may look or seem unusual to you.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Bef>
                <a:spcPts val="1000"/>
              </a:spcBef>
              <a:spcAft>
                <a:spcPts val="1000"/>
              </a:spcAft>
            </a:pPr>
            <a:r>
              <a:rPr lang="en-US" sz="1800" b="1"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How to assist?</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Use respectful language and avoid labels like ‘mentally ill’, or pejorative or </a:t>
            </a:r>
            <a:r>
              <a:rPr lang="en-US" sz="1800" dirty="0" err="1">
                <a:solidFill>
                  <a:srgbClr val="002930"/>
                </a:solidFill>
                <a:effectLst/>
                <a:latin typeface="Century Gothic" panose="020B0502020202020204" pitchFamily="34" charset="0"/>
                <a:ea typeface="Calibri" panose="020F0502020204030204" pitchFamily="34" charset="0"/>
                <a:cs typeface="Arial" panose="020B0604020202020204" pitchFamily="34" charset="0"/>
              </a:rPr>
              <a:t>stigmatising</a:t>
            </a: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 terms like ‘crazy’.</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If the person is distressed, respond to him/her in a calm and polite way – try to see the person and not just the problem.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If a person mentions that he/she has a psychosocial disability or is experiencing mental ill-health, take it seriously and treat the person with respect. It may be difficult for them to open up about it.</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Offer assistance if the person seems confused, overwhelmed or distressed.</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Answer calmly any questions the person might have; the information may be important to reassure him/her.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8021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lnSpc>
                <a:spcPct val="115000"/>
              </a:lnSpc>
              <a:spcAft>
                <a:spcPts val="1000"/>
              </a:spcAft>
            </a:pP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B</a:t>
            </a:r>
            <a:r>
              <a:rPr lang="en-US"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e aware and ready to act, offer assistance, but do not insist on it</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Just like everybody, persons with disabilities wish to maintain their dignity and independence.</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Ask the person, rather than jumping to conclusions</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No person  is exactly like any other, and from first glance, you cannot tell what knowledge or abilities anyone might have. Persons with disabilities and persons with reduced mobility are a very heterogeneous group. Persons with the same impairment may need different types of assistance during their trip. Ultimately, persons with disabilities are the best judge of what they can or cannot do. Refrain from taking decisions on their behalf, but simply ask if you can help and how.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Put people first and not their disability</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dirty="0">
                <a:effectLst/>
                <a:cs typeface="Arial" panose="020B0604020202020204" pitchFamily="34" charset="0"/>
              </a:rPr>
              <a:t>The language we use reflects on our thoughts and the way we see other people. When speaking about persons with disabilities, it is important to keep in mind they are persons with a family, a job, hobbies, talents and dreams and they are not defined by their impairments. Therefore, focus on the individual and not on their particular limitation also in your use of language. Do not say “the disabled”, “the blind”, “the wheelchair”, etc., but refer to “the person with disability”, “the person who is blind”, “the person using a wheelchair” and so on.</a:t>
            </a:r>
            <a:r>
              <a:rPr lang="en-GB" dirty="0">
                <a:effectLst/>
              </a:rPr>
              <a:t> </a:t>
            </a: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Try to be empathic and put yourself in your passengers’ shoes</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A person is not disabled because of his or her impairment, but because of the way in which society is organised. This includes the way stations and vehicles are designed, the way timetables are displayed, etc.</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Be patient</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Persons with disabilities or persons with reduced mobility may need longer to board or leave a vehicle, especially if a ramp is needed for a person with a wheelchair or mobility aide. If you are the driver, this may put pressure on you, in particular if your vehicle is already behind schedule for other reasons. Remember that it is not the person’s fault if the boarding takes longer and that every person has a right to mobility – so just accept the situation, let the person take the necessary time to board and continue your journey.</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Always speak directly to persons with disabilities</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Do not address their accompanying person, interpreter or personal assistant unless you are directed to do so by the passenger. Speak clearly and try to keep conversations private, rather than shouting over a long distance. If you are asked to repeat what you said, do so calmly and pleasantly. Make eye contact and take sunglasses off; if you wear them, the person is not able to see your eyes and may perceive you as threatening.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It can be useful to carry a pen and paper with you</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810" algn="just">
              <a:lnSpc>
                <a:spcPct val="115000"/>
              </a:lnSpc>
              <a:spcAft>
                <a:spcPts val="1000"/>
              </a:spcAft>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When you encounter persons who are deaf or </a:t>
            </a:r>
            <a:r>
              <a:rPr lang="en-US" sz="1800" dirty="0" err="1">
                <a:solidFill>
                  <a:srgbClr val="002930"/>
                </a:solidFill>
                <a:effectLst/>
                <a:latin typeface="Century Gothic" panose="020B0502020202020204" pitchFamily="34" charset="0"/>
                <a:ea typeface="Calibri" panose="020F0502020204030204" pitchFamily="34" charset="0"/>
                <a:cs typeface="Arial" panose="020B0604020202020204" pitchFamily="34" charset="0"/>
              </a:rPr>
              <a:t>har</a:t>
            </a:r>
            <a:r>
              <a:rPr lang="en-GB"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d of hearing, it will come in handy to be able to communicate in writing. Also, written communication can make things easier when talking to persons who are not familiar with the place or the local language.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Be especially attentive towards gestures and facial expressions</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810" algn="just">
              <a:lnSpc>
                <a:spcPct val="115000"/>
              </a:lnSpc>
              <a:spcAft>
                <a:spcPts val="1000"/>
              </a:spcAft>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If your body language is not in line with what you are saying verbally, people with cognitive disabilities may be confused by these mixed messages. So, use clear gestures and signals: for example, nod to acknowledge the wish of a person. Align your gestures and facial expressions to your verbal expressions – otherwise, even if you communicate politely, your facial expression, tone of your voice, gestures, etc. may still convey your impatience or bad mood.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Be mindful in unforeseen events</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Even persons with reduced mobility and persons with disabilities, who under normal circumstances have no trouble, will struggle in case of unforeseen events and emergencies. </a:t>
            </a:r>
          </a:p>
          <a:p>
            <a:pPr algn="just">
              <a:lnSpc>
                <a:spcPct val="115000"/>
              </a:lnSpc>
              <a:spcAft>
                <a:spcPts val="1000"/>
              </a:spcAft>
            </a:pP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Respect the personal space of persons with disabilities or reduced mobility</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810" algn="just">
              <a:lnSpc>
                <a:spcPct val="115000"/>
              </a:lnSpc>
              <a:spcAft>
                <a:spcPts val="1000"/>
              </a:spcAft>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Always ask before you touch or bend over a person or touch their equipment (e.g. their wheelchair, guide dog, crutches, etc.).</a:t>
            </a:r>
            <a:r>
              <a:rPr lang="en-US" sz="1800" b="1" dirty="0">
                <a:solidFill>
                  <a:srgbClr val="FFFFFF"/>
                </a:solidFill>
                <a:effectLst/>
                <a:latin typeface="Century Gothic" panose="020B0502020202020204" pitchFamily="34" charset="0"/>
                <a:ea typeface="Calibri" panose="020F0502020204030204" pitchFamily="34" charset="0"/>
                <a:cs typeface="Arial" panose="020B0604020202020204" pitchFamily="34" charset="0"/>
              </a:rPr>
              <a:t>ARDS</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800" b="1" dirty="0">
                <a:solidFill>
                  <a:srgbClr val="184249"/>
                </a:solidFill>
                <a:effectLst/>
                <a:latin typeface="Century Gothic" panose="020B0502020202020204" pitchFamily="34" charset="0"/>
                <a:ea typeface="Calibri" panose="020F0502020204030204" pitchFamily="34" charset="0"/>
                <a:cs typeface="Arial" panose="020B0604020202020204" pitchFamily="34" charset="0"/>
              </a:rPr>
              <a:t>Take special care of older people</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r>
              <a:rPr lang="en-US" sz="1800" dirty="0">
                <a:effectLst/>
                <a:cs typeface="Arial" panose="020B0604020202020204" pitchFamily="34" charset="0"/>
              </a:rPr>
              <a:t>Many older people have one or several of the impairments mentioned in the next chapter.</a:t>
            </a:r>
            <a:r>
              <a:rPr lang="en-GB" dirty="0">
                <a:effectLst/>
              </a:rPr>
              <a:t> </a:t>
            </a: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1765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Accessbility vs reasonable accommodation</a:t>
            </a:r>
          </a:p>
          <a:p>
            <a:pPr marL="0" lvl="0" indent="0" algn="l" rtl="0">
              <a:spcBef>
                <a:spcPts val="0"/>
              </a:spcBef>
              <a:spcAft>
                <a:spcPts val="0"/>
              </a:spcAft>
              <a:buNone/>
            </a:pPr>
            <a:r>
              <a:rPr lang="de-DE" dirty="0"/>
              <a:t>Design for all /universal design</a:t>
            </a: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054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2458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742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3278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https://social.desa.un.org/issues/disability/crpd/convention-on-the-rights-of-persons-with-disabilities-crpd?page=2 </a:t>
            </a: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4747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4268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2353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0044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Link to report: https://ec.europa.eu/social/main.jsp?catId=738&amp;langId=en&amp;pubId=8376&amp;furtherPubs=yes</a:t>
            </a:r>
          </a:p>
          <a:p>
            <a:pPr marL="0" lvl="0" indent="0" algn="l" rtl="0">
              <a:spcBef>
                <a:spcPts val="0"/>
              </a:spcBef>
              <a:spcAft>
                <a:spcPts val="0"/>
              </a:spcAft>
              <a:buNone/>
            </a:pPr>
            <a:endParaRPr lang="de-DE" dirty="0"/>
          </a:p>
          <a:p>
            <a:r>
              <a:rPr lang="en-GB" dirty="0"/>
              <a:t>The objective of this Strategy is to progress towards ensuring that all persons with disabilities in Europe, regardless of their sex, racial or ethnic origin, religion or belief, age or sexual orientation</a:t>
            </a:r>
          </a:p>
          <a:p>
            <a:pPr>
              <a:buFont typeface="Arial" panose="020B0604020202020204" pitchFamily="34" charset="0"/>
              <a:buChar char="•"/>
            </a:pPr>
            <a:r>
              <a:rPr lang="en-GB" dirty="0"/>
              <a:t>enjoy their human rights</a:t>
            </a:r>
          </a:p>
          <a:p>
            <a:pPr>
              <a:buFont typeface="Arial" panose="020B0604020202020204" pitchFamily="34" charset="0"/>
              <a:buChar char="•"/>
            </a:pPr>
            <a:r>
              <a:rPr lang="en-GB" dirty="0"/>
              <a:t>have equal opportunities, equal access to participate in society and economy</a:t>
            </a:r>
          </a:p>
          <a:p>
            <a:pPr>
              <a:buFont typeface="Arial" panose="020B0604020202020204" pitchFamily="34" charset="0"/>
              <a:buChar char="•"/>
            </a:pPr>
            <a:r>
              <a:rPr lang="en-GB" dirty="0"/>
              <a:t>are able to decide where, how and with whom they live</a:t>
            </a:r>
          </a:p>
          <a:p>
            <a:pPr>
              <a:buFont typeface="Arial" panose="020B0604020202020204" pitchFamily="34" charset="0"/>
              <a:buChar char="•"/>
            </a:pPr>
            <a:r>
              <a:rPr lang="en-GB" dirty="0"/>
              <a:t>move freely in the EU regardless of their support needs</a:t>
            </a:r>
          </a:p>
          <a:p>
            <a:pPr>
              <a:buFont typeface="Arial" panose="020B0604020202020204" pitchFamily="34" charset="0"/>
              <a:buChar char="•"/>
            </a:pPr>
            <a:r>
              <a:rPr lang="en-GB" dirty="0"/>
              <a:t>and no longer experience discrimination</a:t>
            </a:r>
          </a:p>
          <a:p>
            <a:r>
              <a:rPr lang="en-GB" dirty="0"/>
              <a:t>This new and strengthened Strategy takes account of the diversity of disability comprising long-term physical, mental, intellectual or sensory impairments (in line with Article 1 of the </a:t>
            </a:r>
            <a:r>
              <a:rPr lang="en-GB" dirty="0">
                <a:solidFill>
                  <a:srgbClr val="0782C1"/>
                </a:solidFill>
                <a:effectLst/>
                <a:hlinkClick r:id="rId3"/>
              </a:rPr>
              <a:t>United Nations Convention on the Rights of Persons with Disabilities</a:t>
            </a:r>
            <a:r>
              <a:rPr lang="en-GB" dirty="0"/>
              <a:t>), which are often invisible.</a:t>
            </a:r>
          </a:p>
          <a:p>
            <a:r>
              <a:rPr lang="en-GB" dirty="0"/>
              <a:t>Addressing the risks of multiple disadvantage faced by women, children, older persons, refugees with disabilities, and those with socioeconomic difficulties, it promotes an intersectional perspective in line with the </a:t>
            </a:r>
            <a:r>
              <a:rPr lang="en-GB" dirty="0">
                <a:solidFill>
                  <a:srgbClr val="0782C1"/>
                </a:solidFill>
                <a:effectLst/>
                <a:hlinkClick r:id="rId4"/>
              </a:rPr>
              <a:t>United Nations 2030 Agenda for Sustainable Development</a:t>
            </a:r>
            <a:r>
              <a:rPr lang="en-GB" dirty="0"/>
              <a:t> and Sustainable Development Goals (SDGs).</a:t>
            </a:r>
          </a:p>
          <a:p>
            <a:r>
              <a:rPr lang="en-GB" dirty="0"/>
              <a:t>The new strategy therefore contains an ambitious set of actions and flagship initiatives in various domains and has numerous priorities, such as</a:t>
            </a:r>
          </a:p>
          <a:p>
            <a:pPr>
              <a:buFont typeface="Arial" panose="020B0604020202020204" pitchFamily="34" charset="0"/>
              <a:buChar char="•"/>
            </a:pPr>
            <a:r>
              <a:rPr lang="en-GB" dirty="0"/>
              <a:t>accessibility: being able to move and reside freely but also to participate in the democratic process</a:t>
            </a:r>
          </a:p>
          <a:p>
            <a:pPr>
              <a:buFont typeface="Arial" panose="020B0604020202020204" pitchFamily="34" charset="0"/>
              <a:buChar char="•"/>
            </a:pPr>
            <a:r>
              <a:rPr lang="en-GB" dirty="0"/>
              <a:t>having a decent quality of life and to live independently as it focuses notably on the de-institutionalisation process, social protection and non-discrimination at work</a:t>
            </a:r>
          </a:p>
          <a:p>
            <a:pPr>
              <a:buFont typeface="Arial" panose="020B0604020202020204" pitchFamily="34" charset="0"/>
              <a:buChar char="•"/>
            </a:pPr>
            <a:r>
              <a:rPr lang="en-GB" dirty="0"/>
              <a:t>equal participation as it aims to effectively protect persons with disabilities from any form of discrimination and violence, to ensure equal opportunities in and access to justice, education, culture, sport and tourism, but also equal access to all health services</a:t>
            </a:r>
          </a:p>
          <a:p>
            <a:pPr>
              <a:buFont typeface="Arial" panose="020B0604020202020204" pitchFamily="34" charset="0"/>
              <a:buChar char="•"/>
            </a:pPr>
            <a:r>
              <a:rPr lang="en-GB" dirty="0"/>
              <a:t>the role of the EU to lead by example</a:t>
            </a:r>
          </a:p>
          <a:p>
            <a:pPr>
              <a:buFont typeface="Arial" panose="020B0604020202020204" pitchFamily="34" charset="0"/>
              <a:buChar char="•"/>
            </a:pPr>
            <a:r>
              <a:rPr lang="en-GB" dirty="0"/>
              <a:t>the EU’s intention to deliver on that strategy</a:t>
            </a:r>
          </a:p>
          <a:p>
            <a:pPr>
              <a:buFont typeface="Arial" panose="020B0604020202020204" pitchFamily="34" charset="0"/>
              <a:buChar char="•"/>
            </a:pPr>
            <a:r>
              <a:rPr lang="en-GB" dirty="0"/>
              <a:t>promoting the rights of persons with disabilities globally</a:t>
            </a:r>
          </a:p>
          <a:p>
            <a:r>
              <a:rPr lang="en-GB" b="1" dirty="0"/>
              <a:t>Flagship initiatives</a:t>
            </a:r>
          </a:p>
          <a:p>
            <a:pPr>
              <a:buFont typeface="+mj-lt"/>
              <a:buAutoNum type="arabicPeriod"/>
            </a:pPr>
            <a:r>
              <a:rPr lang="en-GB" b="1" dirty="0" err="1"/>
              <a:t>AccessibleEU</a:t>
            </a:r>
            <a:r>
              <a:rPr lang="en-GB" b="1" dirty="0"/>
              <a:t>: </a:t>
            </a:r>
            <a:r>
              <a:rPr lang="en-GB" dirty="0"/>
              <a:t>a knowledge base providing information and good practices on accessibility across sectors (by end 2022)</a:t>
            </a:r>
          </a:p>
          <a:p>
            <a:pPr>
              <a:buFont typeface="+mj-lt"/>
              <a:buAutoNum type="arabicPeriod"/>
            </a:pPr>
            <a:r>
              <a:rPr lang="en-GB" b="1" dirty="0"/>
              <a:t>European Disability Card: </a:t>
            </a:r>
            <a:r>
              <a:rPr lang="en-GB" dirty="0"/>
              <a:t>the European Commission will propose a European Disability Card that would apply to all EU countries. The card will make it easier for persons with disabilities to get the proper support when they travel or move to another country in the European Union. (by end 2023)</a:t>
            </a:r>
          </a:p>
          <a:p>
            <a:pPr>
              <a:buFont typeface="+mj-lt"/>
              <a:buAutoNum type="arabicPeriod"/>
            </a:pPr>
            <a:r>
              <a:rPr lang="en-GB" b="1" dirty="0"/>
              <a:t>Guidance recommending improvements on independent living and inclusion in the community</a:t>
            </a:r>
            <a:r>
              <a:rPr lang="en-GB" dirty="0"/>
              <a:t>. This will contribute to enabling persons with disabilities to live in accessible, supported housing in the community or to continue living at home (2023).</a:t>
            </a:r>
          </a:p>
          <a:p>
            <a:pPr>
              <a:buFont typeface="+mj-lt"/>
              <a:buAutoNum type="arabicPeriod"/>
            </a:pPr>
            <a:r>
              <a:rPr lang="en-GB" b="1" dirty="0"/>
              <a:t>A</a:t>
            </a:r>
            <a:r>
              <a:rPr lang="en-GB" dirty="0"/>
              <a:t> </a:t>
            </a:r>
            <a:r>
              <a:rPr lang="en-GB" b="1" dirty="0"/>
              <a:t>framework for social services of excellence</a:t>
            </a:r>
            <a:r>
              <a:rPr lang="en-GB" dirty="0"/>
              <a:t> for persons with disabilities (2024)</a:t>
            </a:r>
          </a:p>
          <a:p>
            <a:pPr>
              <a:buFont typeface="+mj-lt"/>
              <a:buAutoNum type="arabicPeriod"/>
            </a:pPr>
            <a:r>
              <a:rPr lang="en-GB" b="1" dirty="0"/>
              <a:t>A package to improve labour market outcomes of persons with disabilities</a:t>
            </a:r>
            <a:r>
              <a:rPr lang="en-GB" dirty="0"/>
              <a:t> (to be launched second half of 2022)</a:t>
            </a:r>
          </a:p>
          <a:p>
            <a:pPr>
              <a:buFont typeface="+mj-lt"/>
              <a:buAutoNum type="arabicPeriod"/>
            </a:pPr>
            <a:r>
              <a:rPr lang="en-GB" dirty="0">
                <a:hlinkClick r:id="rId5"/>
              </a:rPr>
              <a:t>Disability Platform</a:t>
            </a:r>
            <a:r>
              <a:rPr lang="en-GB" dirty="0"/>
              <a:t>: The Disability Platform brings together national authorities responsible for implementation of the Convention, organisations of persons with disabilities and the Commission. It supports the implementation of the strategy and enhances cooperation and exchange on implementing the Convention.</a:t>
            </a:r>
          </a:p>
          <a:p>
            <a:pPr>
              <a:buFont typeface="+mj-lt"/>
              <a:buAutoNum type="arabicPeriod"/>
            </a:pPr>
            <a:r>
              <a:rPr lang="en-GB" b="1" dirty="0">
                <a:hlinkClick r:id="rId6"/>
              </a:rPr>
              <a:t>Renewed HR strategy</a:t>
            </a:r>
            <a:r>
              <a:rPr lang="en-GB" dirty="0"/>
              <a:t> for the European Commission, including actions to promote diversity and inclusion of persons with disabilities.</a:t>
            </a:r>
          </a:p>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960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52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EDF‘s work on standards: https://www.edf-feph.org/standards/ </a:t>
            </a: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1992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023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55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561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1760"/>
            </a:pPr>
            <a:r>
              <a:rPr lang="en-GB" sz="1000" dirty="0"/>
              <a:t>The language we use reflects on our thoughts and the way we see other people. When speaking about persons with disabilities, it is important to keep in mind they are persons with a family, a job, hobbies, talents and dreams and they are not defined by their impairments. </a:t>
            </a:r>
          </a:p>
          <a:p>
            <a:pPr marL="0" lvl="0" indent="0" algn="l" rtl="0">
              <a:spcBef>
                <a:spcPts val="0"/>
              </a:spcBef>
              <a:spcAft>
                <a:spcPts val="0"/>
              </a:spcAft>
              <a:buSzPts val="1760"/>
            </a:pPr>
            <a:endParaRPr lang="en-GB" sz="1000" dirty="0"/>
          </a:p>
          <a:p>
            <a:pPr marL="0" lvl="0" indent="0" algn="l" rtl="0">
              <a:spcBef>
                <a:spcPts val="0"/>
              </a:spcBef>
              <a:spcAft>
                <a:spcPts val="0"/>
              </a:spcAft>
              <a:buSzPts val="1760"/>
            </a:pPr>
            <a:r>
              <a:rPr lang="en-GB" sz="1000" dirty="0"/>
              <a:t>Therefore, focus on the individual and not on their particular limitation also in your use of language. Do not say “the disabled”, “the blind”, “the wheelchair”, etc., but refer to “the person with disability”, “the person who is blind”, “the person using a wheelchair” and so on. </a:t>
            </a:r>
          </a:p>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148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1760"/>
            </a:pPr>
            <a:r>
              <a:rPr lang="en-GB" sz="1000" dirty="0"/>
              <a:t>The language we use reflects on our thoughts and the way we see other people. When speaking about persons with disabilities, it is important to keep in mind they are persons with a family, a job, hobbies, talents and dreams and they are not defined by their impairments. </a:t>
            </a:r>
          </a:p>
          <a:p>
            <a:pPr marL="0" lvl="0" indent="0" algn="l" rtl="0">
              <a:spcBef>
                <a:spcPts val="0"/>
              </a:spcBef>
              <a:spcAft>
                <a:spcPts val="0"/>
              </a:spcAft>
              <a:buSzPts val="1760"/>
            </a:pPr>
            <a:endParaRPr lang="en-GB" sz="1000" dirty="0"/>
          </a:p>
          <a:p>
            <a:pPr marL="0" lvl="0" indent="0" algn="l" rtl="0">
              <a:spcBef>
                <a:spcPts val="0"/>
              </a:spcBef>
              <a:spcAft>
                <a:spcPts val="0"/>
              </a:spcAft>
              <a:buSzPts val="1760"/>
            </a:pPr>
            <a:r>
              <a:rPr lang="en-GB" sz="1000" dirty="0"/>
              <a:t>Therefore, focus on the individual and not on their particular limitation also in your use of language. Do not say “the disabled”, “the blind”, “the wheelchair”, etc., but refer to “the person with disability”, “the person who is blind”, “the person using a wheelchair” and so on. </a:t>
            </a:r>
          </a:p>
          <a:p>
            <a:pPr marL="0" lvl="0" indent="0" algn="l" rtl="0">
              <a:spcBef>
                <a:spcPts val="0"/>
              </a:spcBef>
              <a:spcAft>
                <a:spcPts val="0"/>
              </a:spcAft>
              <a:buSzPts val="1760"/>
            </a:pPr>
            <a:endParaRPr lang="en-GB" sz="1000" dirty="0"/>
          </a:p>
          <a:p>
            <a:pPr marL="0" lvl="0" indent="0" algn="l" rtl="0">
              <a:spcBef>
                <a:spcPts val="0"/>
              </a:spcBef>
              <a:spcAft>
                <a:spcPts val="0"/>
              </a:spcAft>
              <a:buSzPts val="1760"/>
            </a:pPr>
            <a:r>
              <a:rPr lang="en-GB" sz="1000" dirty="0"/>
              <a:t>Also no euphemisms! “Special” can mean anything, and disability is not a bad word. </a:t>
            </a:r>
          </a:p>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514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169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b="1" dirty="0"/>
              <a:t>How does the person perceive his/her surroundings?</a:t>
            </a:r>
          </a:p>
          <a:p>
            <a:pPr marL="171450" lvl="0" indent="-171450" algn="l" rtl="0">
              <a:spcBef>
                <a:spcPts val="0"/>
              </a:spcBef>
              <a:spcAft>
                <a:spcPts val="0"/>
              </a:spcAft>
              <a:buFont typeface="Arial" panose="020B0604020202020204" pitchFamily="34" charset="0"/>
              <a:buChar char="•"/>
            </a:pPr>
            <a:r>
              <a:rPr lang="en-GB" dirty="0"/>
              <a:t>Visual disabilities vary widely. One person may have a total loss of vision, while another may have difficulty seeing only under certain conditions or have a limited field of vision.</a:t>
            </a:r>
          </a:p>
          <a:p>
            <a:pPr marL="171450" lvl="0" indent="-171450" algn="l" rtl="0">
              <a:spcBef>
                <a:spcPts val="0"/>
              </a:spcBef>
              <a:spcAft>
                <a:spcPts val="0"/>
              </a:spcAft>
              <a:buFont typeface="Arial" panose="020B0604020202020204" pitchFamily="34" charset="0"/>
              <a:buChar char="•"/>
            </a:pPr>
            <a:r>
              <a:rPr lang="en-GB" dirty="0"/>
              <a:t>Perception depends on both the individual’s eyesight and the conditions in the surrounding environment, for example the amount of light or level of contrast.</a:t>
            </a:r>
          </a:p>
          <a:p>
            <a:pPr marL="171450" lvl="0" indent="-171450" algn="l" rtl="0">
              <a:spcBef>
                <a:spcPts val="0"/>
              </a:spcBef>
              <a:spcAft>
                <a:spcPts val="0"/>
              </a:spcAft>
              <a:buFont typeface="Arial" panose="020B0604020202020204" pitchFamily="34" charset="0"/>
              <a:buChar char="•"/>
            </a:pPr>
            <a:r>
              <a:rPr lang="en-GB" dirty="0"/>
              <a:t>Persons who are blind or partially sighted and using a cane may need their arms to balance. </a:t>
            </a:r>
          </a:p>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7283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lvl="0" indent="-342900" algn="just">
              <a:lnSpc>
                <a:spcPct val="115000"/>
              </a:lnSpc>
              <a:spcBef>
                <a:spcPts val="10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There are various types of hearing impairments ranging from slight hearing impairments that can be corrected by hearing aids to complete deafness. There are also persons who are deaf-blind, i.e. they have both a hearing impairment and a visual impairment (but do not necessarily have to be completely deaf and blind). Some people use implants that allow them to hear well. For some people, also those with hearing aids, loud environmental sounds may be amplified.</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Many persons who are born deaf rely primarily on sign language for communication; it’s their mother tongue. There is not one single sign language that all deaf people use – there are different national sign languages, just like French, German, English, etc.  </a:t>
            </a: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Lip-reading can help persons that are deaf or hard of hearing but not all persons use this technique. </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002930"/>
                </a:solidFill>
                <a:effectLst/>
                <a:latin typeface="Century Gothic" panose="020B0502020202020204" pitchFamily="34" charset="0"/>
                <a:ea typeface="Calibri" panose="020F0502020204030204" pitchFamily="34" charset="0"/>
                <a:cs typeface="Arial" panose="020B0604020202020204" pitchFamily="34" charset="0"/>
              </a:rPr>
              <a:t>Some persons who are deaf or hearing impaired speak clearly while others’ speech might sound different.</a:t>
            </a: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endParaRPr lang="en-GB" sz="18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1051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light">
  <p:cSld name="Title Slide - light">
    <p:spTree>
      <p:nvGrpSpPr>
        <p:cNvPr id="1" name="Shape 14"/>
        <p:cNvGrpSpPr/>
        <p:nvPr/>
      </p:nvGrpSpPr>
      <p:grpSpPr>
        <a:xfrm>
          <a:off x="0" y="0"/>
          <a:ext cx="0" cy="0"/>
          <a:chOff x="0" y="0"/>
          <a:chExt cx="0" cy="0"/>
        </a:xfrm>
      </p:grpSpPr>
      <p:sp>
        <p:nvSpPr>
          <p:cNvPr id="15" name="Google Shape;15;p16"/>
          <p:cNvSpPr/>
          <p:nvPr/>
        </p:nvSpPr>
        <p:spPr>
          <a:xfrm>
            <a:off x="0" y="4141550"/>
            <a:ext cx="9144000" cy="99749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chemeClr val="lt1"/>
              </a:solidFill>
              <a:latin typeface="Trebuchet MS"/>
              <a:ea typeface="Trebuchet MS"/>
              <a:cs typeface="Trebuchet MS"/>
              <a:sym typeface="Trebuchet MS"/>
            </a:endParaRPr>
          </a:p>
        </p:txBody>
      </p:sp>
      <p:sp>
        <p:nvSpPr>
          <p:cNvPr id="16" name="Google Shape;16;p16"/>
          <p:cNvSpPr txBox="1">
            <a:spLocks noGrp="1"/>
          </p:cNvSpPr>
          <p:nvPr>
            <p:ph type="body" idx="1"/>
          </p:nvPr>
        </p:nvSpPr>
        <p:spPr>
          <a:xfrm>
            <a:off x="453472" y="4319789"/>
            <a:ext cx="2998787" cy="586195"/>
          </a:xfrm>
          <a:prstGeom prst="rect">
            <a:avLst/>
          </a:prstGeom>
          <a:noFill/>
          <a:ln>
            <a:noFill/>
          </a:ln>
        </p:spPr>
        <p:txBody>
          <a:bodyPr spcFirstLastPara="1" wrap="square" lIns="217575" tIns="108775" rIns="217575" bIns="108775" anchor="t" anchorCtr="0">
            <a:noAutofit/>
          </a:bodyPr>
          <a:lstStyle>
            <a:lvl1pPr marL="457200" marR="0" lvl="0" indent="-228600" algn="l">
              <a:lnSpc>
                <a:spcPct val="138461"/>
              </a:lnSpc>
              <a:spcBef>
                <a:spcPts val="260"/>
              </a:spcBef>
              <a:spcAft>
                <a:spcPts val="0"/>
              </a:spcAft>
              <a:buClr>
                <a:schemeClr val="lt2"/>
              </a:buClr>
              <a:buSzPts val="1040"/>
              <a:buFont typeface="Noto Sans Symbols"/>
              <a:buNone/>
              <a:defRPr sz="1300">
                <a:solidFill>
                  <a:schemeClr val="dk1"/>
                </a:solidFill>
              </a:defRPr>
            </a:lvl1pPr>
            <a:lvl2pPr marL="914400" lvl="1" indent="-320040" algn="l">
              <a:spcBef>
                <a:spcPts val="360"/>
              </a:spcBef>
              <a:spcAft>
                <a:spcPts val="0"/>
              </a:spcAft>
              <a:buSzPts val="1440"/>
              <a:buChar char="◻"/>
              <a:defRPr/>
            </a:lvl2pPr>
            <a:lvl3pPr marL="1371600" lvl="2" indent="-342900" algn="l">
              <a:spcBef>
                <a:spcPts val="360"/>
              </a:spcBef>
              <a:spcAft>
                <a:spcPts val="0"/>
              </a:spcAft>
              <a:buSzPts val="1800"/>
              <a:buChar char="&gt;"/>
              <a:defRPr/>
            </a:lvl3pPr>
            <a:lvl4pPr marL="1828800" lvl="3" indent="-342900" algn="l">
              <a:spcBef>
                <a:spcPts val="360"/>
              </a:spcBef>
              <a:spcAft>
                <a:spcPts val="0"/>
              </a:spcAft>
              <a:buSzPts val="1800"/>
              <a:buChar char="&gt;"/>
              <a:defRPr/>
            </a:lvl4pPr>
            <a:lvl5pPr marL="2286000" lvl="4" indent="-342900" algn="l">
              <a:spcBef>
                <a:spcPts val="360"/>
              </a:spcBef>
              <a:spcAft>
                <a:spcPts val="0"/>
              </a:spcAft>
              <a:buSzPts val="1800"/>
              <a:buChar char="&g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16"/>
          <p:cNvSpPr txBox="1">
            <a:spLocks noGrp="1"/>
          </p:cNvSpPr>
          <p:nvPr>
            <p:ph type="body" idx="2"/>
          </p:nvPr>
        </p:nvSpPr>
        <p:spPr>
          <a:xfrm>
            <a:off x="358775" y="1122934"/>
            <a:ext cx="6524625" cy="981075"/>
          </a:xfrm>
          <a:prstGeom prst="rect">
            <a:avLst/>
          </a:prstGeom>
          <a:noFill/>
          <a:ln>
            <a:noFill/>
          </a:ln>
        </p:spPr>
        <p:txBody>
          <a:bodyPr spcFirstLastPara="1" wrap="square" lIns="217575" tIns="108775" rIns="217575" bIns="108775" anchor="t" anchorCtr="0">
            <a:normAutofit/>
          </a:bodyPr>
          <a:lstStyle>
            <a:lvl1pPr marL="457200" lvl="0" indent="-228600" algn="l">
              <a:spcBef>
                <a:spcPts val="600"/>
              </a:spcBef>
              <a:spcAft>
                <a:spcPts val="0"/>
              </a:spcAft>
              <a:buSzPts val="2400"/>
              <a:buNone/>
              <a:defRPr sz="3000">
                <a:solidFill>
                  <a:schemeClr val="accent6"/>
                </a:solidFill>
              </a:defRPr>
            </a:lvl1pPr>
            <a:lvl2pPr marL="914400" lvl="1" indent="-320040" algn="l">
              <a:spcBef>
                <a:spcPts val="360"/>
              </a:spcBef>
              <a:spcAft>
                <a:spcPts val="0"/>
              </a:spcAft>
              <a:buSzPts val="1440"/>
              <a:buChar char="◻"/>
              <a:defRPr/>
            </a:lvl2pPr>
            <a:lvl3pPr marL="1371600" lvl="2" indent="-342900" algn="l">
              <a:spcBef>
                <a:spcPts val="360"/>
              </a:spcBef>
              <a:spcAft>
                <a:spcPts val="0"/>
              </a:spcAft>
              <a:buSzPts val="1800"/>
              <a:buChar char="&gt;"/>
              <a:defRPr/>
            </a:lvl3pPr>
            <a:lvl4pPr marL="1828800" lvl="3" indent="-342900" algn="l">
              <a:spcBef>
                <a:spcPts val="360"/>
              </a:spcBef>
              <a:spcAft>
                <a:spcPts val="0"/>
              </a:spcAft>
              <a:buSzPts val="1800"/>
              <a:buChar char="&gt;"/>
              <a:defRPr/>
            </a:lvl4pPr>
            <a:lvl5pPr marL="2286000" lvl="4" indent="-342900" algn="l">
              <a:spcBef>
                <a:spcPts val="360"/>
              </a:spcBef>
              <a:spcAft>
                <a:spcPts val="0"/>
              </a:spcAft>
              <a:buSzPts val="1800"/>
              <a:buChar char="&g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16"/>
          <p:cNvSpPr/>
          <p:nvPr/>
        </p:nvSpPr>
        <p:spPr>
          <a:xfrm rot="2654194">
            <a:off x="5682589" y="1643205"/>
            <a:ext cx="1775365" cy="1289096"/>
          </a:xfrm>
          <a:custGeom>
            <a:avLst/>
            <a:gdLst/>
            <a:ahLst/>
            <a:cxnLst/>
            <a:rect l="l" t="t" r="r" b="b"/>
            <a:pathLst>
              <a:path w="2752" h="1998" extrusionOk="0">
                <a:moveTo>
                  <a:pt x="2577" y="1142"/>
                </a:moveTo>
                <a:cubicBezTo>
                  <a:pt x="2543" y="1142"/>
                  <a:pt x="2517" y="1169"/>
                  <a:pt x="2517" y="1203"/>
                </a:cubicBezTo>
                <a:cubicBezTo>
                  <a:pt x="2517" y="1208"/>
                  <a:pt x="2518" y="1214"/>
                  <a:pt x="2519" y="1219"/>
                </a:cubicBezTo>
                <a:lnTo>
                  <a:pt x="2200" y="1355"/>
                </a:lnTo>
                <a:cubicBezTo>
                  <a:pt x="2191" y="1336"/>
                  <a:pt x="2176" y="1321"/>
                  <a:pt x="2156" y="1314"/>
                </a:cubicBezTo>
                <a:cubicBezTo>
                  <a:pt x="2136" y="1306"/>
                  <a:pt x="2114" y="1306"/>
                  <a:pt x="2094" y="1315"/>
                </a:cubicBezTo>
                <a:cubicBezTo>
                  <a:pt x="2079" y="1321"/>
                  <a:pt x="2066" y="1332"/>
                  <a:pt x="2057" y="1346"/>
                </a:cubicBezTo>
                <a:cubicBezTo>
                  <a:pt x="2055" y="1350"/>
                  <a:pt x="2053" y="1353"/>
                  <a:pt x="2052" y="1357"/>
                </a:cubicBezTo>
                <a:cubicBezTo>
                  <a:pt x="2006" y="1342"/>
                  <a:pt x="1780" y="1265"/>
                  <a:pt x="1553" y="1190"/>
                </a:cubicBezTo>
                <a:cubicBezTo>
                  <a:pt x="1441" y="1152"/>
                  <a:pt x="1354" y="1123"/>
                  <a:pt x="1285" y="1100"/>
                </a:cubicBezTo>
                <a:cubicBezTo>
                  <a:pt x="1292" y="1079"/>
                  <a:pt x="1295" y="1056"/>
                  <a:pt x="1295" y="1033"/>
                </a:cubicBezTo>
                <a:cubicBezTo>
                  <a:pt x="1294" y="899"/>
                  <a:pt x="1185" y="791"/>
                  <a:pt x="1051" y="791"/>
                </a:cubicBezTo>
                <a:cubicBezTo>
                  <a:pt x="973" y="792"/>
                  <a:pt x="904" y="829"/>
                  <a:pt x="860" y="886"/>
                </a:cubicBezTo>
                <a:lnTo>
                  <a:pt x="308" y="486"/>
                </a:lnTo>
                <a:lnTo>
                  <a:pt x="310" y="483"/>
                </a:lnTo>
                <a:cubicBezTo>
                  <a:pt x="319" y="470"/>
                  <a:pt x="323" y="454"/>
                  <a:pt x="323" y="438"/>
                </a:cubicBezTo>
                <a:cubicBezTo>
                  <a:pt x="322" y="425"/>
                  <a:pt x="319" y="413"/>
                  <a:pt x="313" y="402"/>
                </a:cubicBezTo>
                <a:lnTo>
                  <a:pt x="539" y="250"/>
                </a:lnTo>
                <a:cubicBezTo>
                  <a:pt x="545" y="257"/>
                  <a:pt x="552" y="263"/>
                  <a:pt x="562" y="267"/>
                </a:cubicBezTo>
                <a:cubicBezTo>
                  <a:pt x="593" y="279"/>
                  <a:pt x="628" y="264"/>
                  <a:pt x="640" y="233"/>
                </a:cubicBezTo>
                <a:cubicBezTo>
                  <a:pt x="652" y="202"/>
                  <a:pt x="637" y="167"/>
                  <a:pt x="606" y="154"/>
                </a:cubicBezTo>
                <a:cubicBezTo>
                  <a:pt x="575" y="142"/>
                  <a:pt x="540" y="157"/>
                  <a:pt x="528" y="188"/>
                </a:cubicBezTo>
                <a:cubicBezTo>
                  <a:pt x="521" y="205"/>
                  <a:pt x="523" y="223"/>
                  <a:pt x="531" y="238"/>
                </a:cubicBezTo>
                <a:lnTo>
                  <a:pt x="305" y="390"/>
                </a:lnTo>
                <a:cubicBezTo>
                  <a:pt x="290" y="371"/>
                  <a:pt x="266" y="359"/>
                  <a:pt x="240" y="359"/>
                </a:cubicBezTo>
                <a:cubicBezTo>
                  <a:pt x="231" y="359"/>
                  <a:pt x="223" y="361"/>
                  <a:pt x="215" y="364"/>
                </a:cubicBezTo>
                <a:lnTo>
                  <a:pt x="95" y="113"/>
                </a:lnTo>
                <a:cubicBezTo>
                  <a:pt x="113" y="102"/>
                  <a:pt x="125" y="80"/>
                  <a:pt x="123" y="57"/>
                </a:cubicBezTo>
                <a:cubicBezTo>
                  <a:pt x="120" y="24"/>
                  <a:pt x="90" y="0"/>
                  <a:pt x="57" y="3"/>
                </a:cubicBezTo>
                <a:cubicBezTo>
                  <a:pt x="24" y="6"/>
                  <a:pt x="0" y="35"/>
                  <a:pt x="3" y="68"/>
                </a:cubicBezTo>
                <a:cubicBezTo>
                  <a:pt x="6" y="102"/>
                  <a:pt x="35" y="126"/>
                  <a:pt x="68" y="123"/>
                </a:cubicBezTo>
                <a:cubicBezTo>
                  <a:pt x="73" y="122"/>
                  <a:pt x="78" y="121"/>
                  <a:pt x="82" y="120"/>
                </a:cubicBezTo>
                <a:lnTo>
                  <a:pt x="202" y="370"/>
                </a:lnTo>
                <a:cubicBezTo>
                  <a:pt x="190" y="376"/>
                  <a:pt x="180" y="386"/>
                  <a:pt x="172" y="398"/>
                </a:cubicBezTo>
                <a:cubicBezTo>
                  <a:pt x="164" y="411"/>
                  <a:pt x="160" y="426"/>
                  <a:pt x="160" y="442"/>
                </a:cubicBezTo>
                <a:cubicBezTo>
                  <a:pt x="161" y="464"/>
                  <a:pt x="170" y="484"/>
                  <a:pt x="185" y="499"/>
                </a:cubicBezTo>
                <a:cubicBezTo>
                  <a:pt x="201" y="514"/>
                  <a:pt x="222" y="522"/>
                  <a:pt x="243" y="521"/>
                </a:cubicBezTo>
                <a:cubicBezTo>
                  <a:pt x="267" y="521"/>
                  <a:pt x="289" y="510"/>
                  <a:pt x="303" y="492"/>
                </a:cubicBezTo>
                <a:lnTo>
                  <a:pt x="300" y="497"/>
                </a:lnTo>
                <a:lnTo>
                  <a:pt x="852" y="898"/>
                </a:lnTo>
                <a:cubicBezTo>
                  <a:pt x="825" y="937"/>
                  <a:pt x="809" y="984"/>
                  <a:pt x="809" y="1035"/>
                </a:cubicBezTo>
                <a:cubicBezTo>
                  <a:pt x="810" y="1129"/>
                  <a:pt x="863" y="1209"/>
                  <a:pt x="940" y="1250"/>
                </a:cubicBezTo>
                <a:lnTo>
                  <a:pt x="787" y="1560"/>
                </a:lnTo>
                <a:cubicBezTo>
                  <a:pt x="754" y="1544"/>
                  <a:pt x="716" y="1540"/>
                  <a:pt x="678" y="1551"/>
                </a:cubicBezTo>
                <a:cubicBezTo>
                  <a:pt x="644" y="1562"/>
                  <a:pt x="614" y="1585"/>
                  <a:pt x="596" y="1615"/>
                </a:cubicBezTo>
                <a:cubicBezTo>
                  <a:pt x="591" y="1622"/>
                  <a:pt x="588" y="1630"/>
                  <a:pt x="584" y="1638"/>
                </a:cubicBezTo>
                <a:lnTo>
                  <a:pt x="152" y="1492"/>
                </a:lnTo>
                <a:cubicBezTo>
                  <a:pt x="156" y="1476"/>
                  <a:pt x="154" y="1460"/>
                  <a:pt x="145" y="1445"/>
                </a:cubicBezTo>
                <a:cubicBezTo>
                  <a:pt x="128" y="1417"/>
                  <a:pt x="91" y="1408"/>
                  <a:pt x="62" y="1425"/>
                </a:cubicBezTo>
                <a:cubicBezTo>
                  <a:pt x="34" y="1443"/>
                  <a:pt x="25" y="1480"/>
                  <a:pt x="42" y="1508"/>
                </a:cubicBezTo>
                <a:cubicBezTo>
                  <a:pt x="60" y="1537"/>
                  <a:pt x="97" y="1546"/>
                  <a:pt x="125" y="1528"/>
                </a:cubicBezTo>
                <a:cubicBezTo>
                  <a:pt x="135" y="1522"/>
                  <a:pt x="142" y="1514"/>
                  <a:pt x="147" y="1505"/>
                </a:cubicBezTo>
                <a:lnTo>
                  <a:pt x="580" y="1651"/>
                </a:lnTo>
                <a:cubicBezTo>
                  <a:pt x="571" y="1679"/>
                  <a:pt x="571" y="1709"/>
                  <a:pt x="580" y="1737"/>
                </a:cubicBezTo>
                <a:cubicBezTo>
                  <a:pt x="604" y="1815"/>
                  <a:pt x="687" y="1859"/>
                  <a:pt x="765" y="1835"/>
                </a:cubicBezTo>
                <a:cubicBezTo>
                  <a:pt x="800" y="1824"/>
                  <a:pt x="829" y="1802"/>
                  <a:pt x="848" y="1771"/>
                </a:cubicBezTo>
                <a:cubicBezTo>
                  <a:pt x="870" y="1735"/>
                  <a:pt x="876" y="1690"/>
                  <a:pt x="864" y="1649"/>
                </a:cubicBezTo>
                <a:cubicBezTo>
                  <a:pt x="853" y="1614"/>
                  <a:pt x="829" y="1585"/>
                  <a:pt x="800" y="1567"/>
                </a:cubicBezTo>
                <a:lnTo>
                  <a:pt x="953" y="1256"/>
                </a:lnTo>
                <a:cubicBezTo>
                  <a:pt x="984" y="1269"/>
                  <a:pt x="1018" y="1277"/>
                  <a:pt x="1053" y="1277"/>
                </a:cubicBezTo>
                <a:cubicBezTo>
                  <a:pt x="1159" y="1276"/>
                  <a:pt x="1248" y="1208"/>
                  <a:pt x="1281" y="1114"/>
                </a:cubicBezTo>
                <a:cubicBezTo>
                  <a:pt x="1504" y="1188"/>
                  <a:pt x="1833" y="1299"/>
                  <a:pt x="2047" y="1371"/>
                </a:cubicBezTo>
                <a:cubicBezTo>
                  <a:pt x="2043" y="1387"/>
                  <a:pt x="2045" y="1405"/>
                  <a:pt x="2052" y="1421"/>
                </a:cubicBezTo>
                <a:cubicBezTo>
                  <a:pt x="2060" y="1441"/>
                  <a:pt x="2076" y="1457"/>
                  <a:pt x="2096" y="1465"/>
                </a:cubicBezTo>
                <a:cubicBezTo>
                  <a:pt x="2117" y="1473"/>
                  <a:pt x="2139" y="1472"/>
                  <a:pt x="2158" y="1464"/>
                </a:cubicBezTo>
                <a:cubicBezTo>
                  <a:pt x="2165" y="1460"/>
                  <a:pt x="2172" y="1456"/>
                  <a:pt x="2178" y="1452"/>
                </a:cubicBezTo>
                <a:cubicBezTo>
                  <a:pt x="2309" y="1583"/>
                  <a:pt x="2539" y="1801"/>
                  <a:pt x="2636" y="1892"/>
                </a:cubicBezTo>
                <a:cubicBezTo>
                  <a:pt x="2622" y="1910"/>
                  <a:pt x="2618" y="1935"/>
                  <a:pt x="2630" y="1957"/>
                </a:cubicBezTo>
                <a:cubicBezTo>
                  <a:pt x="2645" y="1987"/>
                  <a:pt x="2681" y="1998"/>
                  <a:pt x="2711" y="1983"/>
                </a:cubicBezTo>
                <a:cubicBezTo>
                  <a:pt x="2741" y="1967"/>
                  <a:pt x="2752" y="1931"/>
                  <a:pt x="2737" y="1901"/>
                </a:cubicBezTo>
                <a:cubicBezTo>
                  <a:pt x="2721" y="1872"/>
                  <a:pt x="2685" y="1860"/>
                  <a:pt x="2655" y="1876"/>
                </a:cubicBezTo>
                <a:cubicBezTo>
                  <a:pt x="2652" y="1877"/>
                  <a:pt x="2649" y="1880"/>
                  <a:pt x="2646" y="1882"/>
                </a:cubicBezTo>
                <a:cubicBezTo>
                  <a:pt x="2549" y="1791"/>
                  <a:pt x="2319" y="1573"/>
                  <a:pt x="2188" y="1442"/>
                </a:cubicBezTo>
                <a:cubicBezTo>
                  <a:pt x="2191" y="1439"/>
                  <a:pt x="2193" y="1435"/>
                  <a:pt x="2195" y="1432"/>
                </a:cubicBezTo>
                <a:cubicBezTo>
                  <a:pt x="2207" y="1413"/>
                  <a:pt x="2210" y="1390"/>
                  <a:pt x="2205" y="1369"/>
                </a:cubicBezTo>
                <a:lnTo>
                  <a:pt x="2525" y="1232"/>
                </a:lnTo>
                <a:cubicBezTo>
                  <a:pt x="2536" y="1250"/>
                  <a:pt x="2555" y="1263"/>
                  <a:pt x="2578" y="1262"/>
                </a:cubicBezTo>
                <a:cubicBezTo>
                  <a:pt x="2611" y="1262"/>
                  <a:pt x="2638" y="1235"/>
                  <a:pt x="2637" y="1202"/>
                </a:cubicBezTo>
                <a:cubicBezTo>
                  <a:pt x="2637" y="1168"/>
                  <a:pt x="2610" y="1142"/>
                  <a:pt x="2577" y="1142"/>
                </a:cubicBezTo>
                <a:moveTo>
                  <a:pt x="243" y="507"/>
                </a:moveTo>
                <a:cubicBezTo>
                  <a:pt x="225" y="507"/>
                  <a:pt x="208" y="501"/>
                  <a:pt x="195" y="489"/>
                </a:cubicBezTo>
                <a:cubicBezTo>
                  <a:pt x="183" y="476"/>
                  <a:pt x="175" y="460"/>
                  <a:pt x="175" y="442"/>
                </a:cubicBezTo>
                <a:cubicBezTo>
                  <a:pt x="174" y="429"/>
                  <a:pt x="178" y="416"/>
                  <a:pt x="185" y="405"/>
                </a:cubicBezTo>
                <a:cubicBezTo>
                  <a:pt x="197" y="386"/>
                  <a:pt x="217" y="374"/>
                  <a:pt x="240" y="374"/>
                </a:cubicBezTo>
                <a:cubicBezTo>
                  <a:pt x="277" y="373"/>
                  <a:pt x="307" y="402"/>
                  <a:pt x="308" y="439"/>
                </a:cubicBezTo>
                <a:cubicBezTo>
                  <a:pt x="308" y="452"/>
                  <a:pt x="305" y="464"/>
                  <a:pt x="298" y="475"/>
                </a:cubicBezTo>
                <a:cubicBezTo>
                  <a:pt x="286" y="495"/>
                  <a:pt x="266" y="506"/>
                  <a:pt x="243" y="507"/>
                </a:cubicBezTo>
                <a:moveTo>
                  <a:pt x="850" y="1654"/>
                </a:moveTo>
                <a:cubicBezTo>
                  <a:pt x="861" y="1691"/>
                  <a:pt x="856" y="1731"/>
                  <a:pt x="836" y="1764"/>
                </a:cubicBezTo>
                <a:cubicBezTo>
                  <a:pt x="819" y="1791"/>
                  <a:pt x="792" y="1812"/>
                  <a:pt x="761" y="1821"/>
                </a:cubicBezTo>
                <a:cubicBezTo>
                  <a:pt x="691" y="1843"/>
                  <a:pt x="615" y="1803"/>
                  <a:pt x="594" y="1733"/>
                </a:cubicBezTo>
                <a:cubicBezTo>
                  <a:pt x="585" y="1705"/>
                  <a:pt x="586" y="1676"/>
                  <a:pt x="595" y="1649"/>
                </a:cubicBezTo>
                <a:lnTo>
                  <a:pt x="596" y="1648"/>
                </a:lnTo>
                <a:cubicBezTo>
                  <a:pt x="599" y="1639"/>
                  <a:pt x="603" y="1631"/>
                  <a:pt x="608" y="1623"/>
                </a:cubicBezTo>
                <a:cubicBezTo>
                  <a:pt x="625" y="1595"/>
                  <a:pt x="651" y="1575"/>
                  <a:pt x="682" y="1565"/>
                </a:cubicBezTo>
                <a:cubicBezTo>
                  <a:pt x="753" y="1543"/>
                  <a:pt x="828" y="1583"/>
                  <a:pt x="850" y="1654"/>
                </a:cubicBezTo>
                <a:close/>
                <a:moveTo>
                  <a:pt x="2183" y="1424"/>
                </a:moveTo>
                <a:cubicBezTo>
                  <a:pt x="2176" y="1436"/>
                  <a:pt x="2165" y="1445"/>
                  <a:pt x="2153" y="1450"/>
                </a:cubicBezTo>
                <a:cubicBezTo>
                  <a:pt x="2136" y="1457"/>
                  <a:pt x="2118" y="1458"/>
                  <a:pt x="2102" y="1451"/>
                </a:cubicBezTo>
                <a:cubicBezTo>
                  <a:pt x="2085" y="1445"/>
                  <a:pt x="2072" y="1432"/>
                  <a:pt x="2065" y="1416"/>
                </a:cubicBezTo>
                <a:cubicBezTo>
                  <a:pt x="2056" y="1396"/>
                  <a:pt x="2058" y="1373"/>
                  <a:pt x="2069" y="1354"/>
                </a:cubicBezTo>
                <a:cubicBezTo>
                  <a:pt x="2077" y="1342"/>
                  <a:pt x="2087" y="1333"/>
                  <a:pt x="2100" y="1328"/>
                </a:cubicBezTo>
                <a:cubicBezTo>
                  <a:pt x="2116" y="1321"/>
                  <a:pt x="2134" y="1321"/>
                  <a:pt x="2151" y="1327"/>
                </a:cubicBezTo>
                <a:cubicBezTo>
                  <a:pt x="2167" y="1334"/>
                  <a:pt x="2180" y="1346"/>
                  <a:pt x="2187" y="1363"/>
                </a:cubicBezTo>
                <a:cubicBezTo>
                  <a:pt x="2196" y="1383"/>
                  <a:pt x="2194" y="1406"/>
                  <a:pt x="2183" y="1424"/>
                </a:cubicBezTo>
              </a:path>
            </a:pathLst>
          </a:custGeom>
          <a:solidFill>
            <a:schemeClr val="accent6"/>
          </a:solidFill>
          <a:ln>
            <a:noFill/>
          </a:ln>
          <a:effectLst>
            <a:outerShdw blurRad="152400" dist="139700" dir="2520000" sx="92000" sy="92000" algn="ctr" rotWithShape="0">
              <a:srgbClr val="000000">
                <a:alpha val="18823"/>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19" name="Google Shape;19;p16"/>
          <p:cNvSpPr/>
          <p:nvPr/>
        </p:nvSpPr>
        <p:spPr>
          <a:xfrm rot="2654194">
            <a:off x="3015230" y="2577859"/>
            <a:ext cx="963800" cy="1159461"/>
          </a:xfrm>
          <a:custGeom>
            <a:avLst/>
            <a:gdLst/>
            <a:ahLst/>
            <a:cxnLst/>
            <a:rect l="l" t="t" r="r" b="b"/>
            <a:pathLst>
              <a:path w="1808" h="2175" extrusionOk="0">
                <a:moveTo>
                  <a:pt x="1736" y="5"/>
                </a:moveTo>
                <a:cubicBezTo>
                  <a:pt x="1703" y="9"/>
                  <a:pt x="1680" y="40"/>
                  <a:pt x="1684" y="73"/>
                </a:cubicBezTo>
                <a:cubicBezTo>
                  <a:pt x="1686" y="85"/>
                  <a:pt x="1692" y="96"/>
                  <a:pt x="1700" y="105"/>
                </a:cubicBezTo>
                <a:lnTo>
                  <a:pt x="1565" y="263"/>
                </a:lnTo>
                <a:cubicBezTo>
                  <a:pt x="1551" y="254"/>
                  <a:pt x="1535" y="248"/>
                  <a:pt x="1517" y="249"/>
                </a:cubicBezTo>
                <a:cubicBezTo>
                  <a:pt x="1488" y="251"/>
                  <a:pt x="1464" y="270"/>
                  <a:pt x="1454" y="296"/>
                </a:cubicBezTo>
                <a:lnTo>
                  <a:pt x="980" y="225"/>
                </a:lnTo>
                <a:cubicBezTo>
                  <a:pt x="983" y="204"/>
                  <a:pt x="982" y="182"/>
                  <a:pt x="975" y="160"/>
                </a:cubicBezTo>
                <a:cubicBezTo>
                  <a:pt x="964" y="123"/>
                  <a:pt x="938" y="92"/>
                  <a:pt x="903" y="73"/>
                </a:cubicBezTo>
                <a:cubicBezTo>
                  <a:pt x="868" y="54"/>
                  <a:pt x="828" y="51"/>
                  <a:pt x="790" y="62"/>
                </a:cubicBezTo>
                <a:cubicBezTo>
                  <a:pt x="755" y="73"/>
                  <a:pt x="726" y="96"/>
                  <a:pt x="707" y="126"/>
                </a:cubicBezTo>
                <a:cubicBezTo>
                  <a:pt x="685" y="163"/>
                  <a:pt x="679" y="207"/>
                  <a:pt x="692" y="248"/>
                </a:cubicBezTo>
                <a:cubicBezTo>
                  <a:pt x="695" y="260"/>
                  <a:pt x="701" y="272"/>
                  <a:pt x="707" y="282"/>
                </a:cubicBezTo>
                <a:lnTo>
                  <a:pt x="456" y="460"/>
                </a:lnTo>
                <a:cubicBezTo>
                  <a:pt x="445" y="448"/>
                  <a:pt x="430" y="440"/>
                  <a:pt x="413" y="437"/>
                </a:cubicBezTo>
                <a:lnTo>
                  <a:pt x="418" y="231"/>
                </a:lnTo>
                <a:cubicBezTo>
                  <a:pt x="432" y="229"/>
                  <a:pt x="446" y="223"/>
                  <a:pt x="456" y="212"/>
                </a:cubicBezTo>
                <a:cubicBezTo>
                  <a:pt x="479" y="188"/>
                  <a:pt x="478" y="149"/>
                  <a:pt x="453" y="127"/>
                </a:cubicBezTo>
                <a:cubicBezTo>
                  <a:pt x="429" y="104"/>
                  <a:pt x="391" y="105"/>
                  <a:pt x="368" y="130"/>
                </a:cubicBezTo>
                <a:cubicBezTo>
                  <a:pt x="345" y="154"/>
                  <a:pt x="347" y="192"/>
                  <a:pt x="371" y="215"/>
                </a:cubicBezTo>
                <a:cubicBezTo>
                  <a:pt x="380" y="224"/>
                  <a:pt x="392" y="229"/>
                  <a:pt x="404" y="230"/>
                </a:cubicBezTo>
                <a:lnTo>
                  <a:pt x="399" y="436"/>
                </a:lnTo>
                <a:lnTo>
                  <a:pt x="396" y="436"/>
                </a:lnTo>
                <a:cubicBezTo>
                  <a:pt x="382" y="437"/>
                  <a:pt x="369" y="442"/>
                  <a:pt x="358" y="450"/>
                </a:cubicBezTo>
                <a:lnTo>
                  <a:pt x="106" y="120"/>
                </a:lnTo>
                <a:cubicBezTo>
                  <a:pt x="119" y="107"/>
                  <a:pt x="127" y="88"/>
                  <a:pt x="124" y="69"/>
                </a:cubicBezTo>
                <a:cubicBezTo>
                  <a:pt x="119" y="36"/>
                  <a:pt x="89" y="13"/>
                  <a:pt x="56" y="17"/>
                </a:cubicBezTo>
                <a:cubicBezTo>
                  <a:pt x="23" y="22"/>
                  <a:pt x="0" y="52"/>
                  <a:pt x="4" y="85"/>
                </a:cubicBezTo>
                <a:cubicBezTo>
                  <a:pt x="9" y="118"/>
                  <a:pt x="39" y="141"/>
                  <a:pt x="72" y="137"/>
                </a:cubicBezTo>
                <a:cubicBezTo>
                  <a:pt x="81" y="135"/>
                  <a:pt x="88" y="133"/>
                  <a:pt x="95" y="129"/>
                </a:cubicBezTo>
                <a:lnTo>
                  <a:pt x="347" y="459"/>
                </a:lnTo>
                <a:cubicBezTo>
                  <a:pt x="334" y="474"/>
                  <a:pt x="326" y="493"/>
                  <a:pt x="327" y="514"/>
                </a:cubicBezTo>
                <a:cubicBezTo>
                  <a:pt x="330" y="555"/>
                  <a:pt x="365" y="586"/>
                  <a:pt x="406" y="583"/>
                </a:cubicBezTo>
                <a:cubicBezTo>
                  <a:pt x="447" y="580"/>
                  <a:pt x="477" y="545"/>
                  <a:pt x="475" y="504"/>
                </a:cubicBezTo>
                <a:cubicBezTo>
                  <a:pt x="474" y="492"/>
                  <a:pt x="470" y="481"/>
                  <a:pt x="464" y="472"/>
                </a:cubicBezTo>
                <a:lnTo>
                  <a:pt x="715" y="294"/>
                </a:lnTo>
                <a:cubicBezTo>
                  <a:pt x="752" y="342"/>
                  <a:pt x="816" y="365"/>
                  <a:pt x="877" y="346"/>
                </a:cubicBezTo>
                <a:cubicBezTo>
                  <a:pt x="893" y="341"/>
                  <a:pt x="908" y="334"/>
                  <a:pt x="921" y="324"/>
                </a:cubicBezTo>
                <a:lnTo>
                  <a:pt x="1235" y="723"/>
                </a:lnTo>
                <a:cubicBezTo>
                  <a:pt x="1151" y="792"/>
                  <a:pt x="1113" y="907"/>
                  <a:pt x="1147" y="1017"/>
                </a:cubicBezTo>
                <a:cubicBezTo>
                  <a:pt x="1175" y="1108"/>
                  <a:pt x="1247" y="1174"/>
                  <a:pt x="1332" y="1199"/>
                </a:cubicBezTo>
                <a:lnTo>
                  <a:pt x="1111" y="2018"/>
                </a:lnTo>
                <a:cubicBezTo>
                  <a:pt x="1097" y="2016"/>
                  <a:pt x="1083" y="2017"/>
                  <a:pt x="1069" y="2022"/>
                </a:cubicBezTo>
                <a:cubicBezTo>
                  <a:pt x="1031" y="2038"/>
                  <a:pt x="1013" y="2081"/>
                  <a:pt x="1028" y="2119"/>
                </a:cubicBezTo>
                <a:cubicBezTo>
                  <a:pt x="1043" y="2157"/>
                  <a:pt x="1087" y="2175"/>
                  <a:pt x="1124" y="2159"/>
                </a:cubicBezTo>
                <a:cubicBezTo>
                  <a:pt x="1156" y="2146"/>
                  <a:pt x="1174" y="2113"/>
                  <a:pt x="1169" y="2081"/>
                </a:cubicBezTo>
                <a:lnTo>
                  <a:pt x="1567" y="1985"/>
                </a:lnTo>
                <a:cubicBezTo>
                  <a:pt x="1576" y="2008"/>
                  <a:pt x="1597" y="2024"/>
                  <a:pt x="1623" y="2025"/>
                </a:cubicBezTo>
                <a:cubicBezTo>
                  <a:pt x="1656" y="2025"/>
                  <a:pt x="1683" y="1998"/>
                  <a:pt x="1684" y="1965"/>
                </a:cubicBezTo>
                <a:cubicBezTo>
                  <a:pt x="1684" y="1932"/>
                  <a:pt x="1658" y="1905"/>
                  <a:pt x="1624" y="1904"/>
                </a:cubicBezTo>
                <a:cubicBezTo>
                  <a:pt x="1591" y="1904"/>
                  <a:pt x="1564" y="1930"/>
                  <a:pt x="1563" y="1964"/>
                </a:cubicBezTo>
                <a:cubicBezTo>
                  <a:pt x="1563" y="1966"/>
                  <a:pt x="1564" y="1969"/>
                  <a:pt x="1564" y="1971"/>
                </a:cubicBezTo>
                <a:lnTo>
                  <a:pt x="1166" y="2067"/>
                </a:lnTo>
                <a:lnTo>
                  <a:pt x="1165" y="2063"/>
                </a:lnTo>
                <a:cubicBezTo>
                  <a:pt x="1157" y="2044"/>
                  <a:pt x="1142" y="2030"/>
                  <a:pt x="1125" y="2023"/>
                </a:cubicBezTo>
                <a:lnTo>
                  <a:pt x="1346" y="1203"/>
                </a:lnTo>
                <a:cubicBezTo>
                  <a:pt x="1392" y="1214"/>
                  <a:pt x="1442" y="1214"/>
                  <a:pt x="1491" y="1198"/>
                </a:cubicBezTo>
                <a:cubicBezTo>
                  <a:pt x="1637" y="1154"/>
                  <a:pt x="1718" y="1000"/>
                  <a:pt x="1673" y="854"/>
                </a:cubicBezTo>
                <a:cubicBezTo>
                  <a:pt x="1629" y="709"/>
                  <a:pt x="1474" y="627"/>
                  <a:pt x="1329" y="672"/>
                </a:cubicBezTo>
                <a:cubicBezTo>
                  <a:pt x="1298" y="682"/>
                  <a:pt x="1271" y="696"/>
                  <a:pt x="1246" y="715"/>
                </a:cubicBezTo>
                <a:lnTo>
                  <a:pt x="932" y="315"/>
                </a:lnTo>
                <a:cubicBezTo>
                  <a:pt x="943" y="306"/>
                  <a:pt x="952" y="295"/>
                  <a:pt x="960" y="282"/>
                </a:cubicBezTo>
                <a:cubicBezTo>
                  <a:pt x="968" y="269"/>
                  <a:pt x="974" y="254"/>
                  <a:pt x="978" y="239"/>
                </a:cubicBezTo>
                <a:lnTo>
                  <a:pt x="1450" y="310"/>
                </a:lnTo>
                <a:cubicBezTo>
                  <a:pt x="1449" y="316"/>
                  <a:pt x="1448" y="322"/>
                  <a:pt x="1448" y="328"/>
                </a:cubicBezTo>
                <a:cubicBezTo>
                  <a:pt x="1451" y="369"/>
                  <a:pt x="1486" y="400"/>
                  <a:pt x="1527" y="397"/>
                </a:cubicBezTo>
                <a:cubicBezTo>
                  <a:pt x="1568" y="394"/>
                  <a:pt x="1599" y="359"/>
                  <a:pt x="1596" y="318"/>
                </a:cubicBezTo>
                <a:cubicBezTo>
                  <a:pt x="1595" y="300"/>
                  <a:pt x="1587" y="284"/>
                  <a:pt x="1575" y="272"/>
                </a:cubicBezTo>
                <a:lnTo>
                  <a:pt x="1711" y="114"/>
                </a:lnTo>
                <a:cubicBezTo>
                  <a:pt x="1722" y="122"/>
                  <a:pt x="1737" y="126"/>
                  <a:pt x="1752" y="124"/>
                </a:cubicBezTo>
                <a:cubicBezTo>
                  <a:pt x="1785" y="119"/>
                  <a:pt x="1808" y="89"/>
                  <a:pt x="1804" y="56"/>
                </a:cubicBezTo>
                <a:cubicBezTo>
                  <a:pt x="1799" y="23"/>
                  <a:pt x="1769" y="0"/>
                  <a:pt x="1736" y="5"/>
                </a:cubicBezTo>
                <a:moveTo>
                  <a:pt x="873" y="332"/>
                </a:moveTo>
                <a:cubicBezTo>
                  <a:pt x="802" y="354"/>
                  <a:pt x="727" y="314"/>
                  <a:pt x="705" y="244"/>
                </a:cubicBezTo>
                <a:cubicBezTo>
                  <a:pt x="694" y="207"/>
                  <a:pt x="699" y="167"/>
                  <a:pt x="719" y="134"/>
                </a:cubicBezTo>
                <a:cubicBezTo>
                  <a:pt x="736" y="106"/>
                  <a:pt x="763" y="86"/>
                  <a:pt x="794" y="76"/>
                </a:cubicBezTo>
                <a:cubicBezTo>
                  <a:pt x="828" y="66"/>
                  <a:pt x="864" y="69"/>
                  <a:pt x="896" y="86"/>
                </a:cubicBezTo>
                <a:cubicBezTo>
                  <a:pt x="928" y="102"/>
                  <a:pt x="951" y="130"/>
                  <a:pt x="961" y="165"/>
                </a:cubicBezTo>
                <a:cubicBezTo>
                  <a:pt x="973" y="202"/>
                  <a:pt x="968" y="242"/>
                  <a:pt x="947" y="275"/>
                </a:cubicBezTo>
                <a:cubicBezTo>
                  <a:pt x="930" y="302"/>
                  <a:pt x="904" y="323"/>
                  <a:pt x="873" y="332"/>
                </a:cubicBezTo>
                <a:close/>
              </a:path>
            </a:pathLst>
          </a:custGeom>
          <a:solidFill>
            <a:schemeClr val="accent6"/>
          </a:solidFill>
          <a:ln>
            <a:noFill/>
          </a:ln>
          <a:effectLst>
            <a:outerShdw blurRad="152400" dist="139700" dir="2520000" sx="92000" sy="92000" algn="ctr" rotWithShape="0">
              <a:srgbClr val="000000">
                <a:alpha val="18823"/>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0" name="Google Shape;20;p16"/>
          <p:cNvSpPr/>
          <p:nvPr/>
        </p:nvSpPr>
        <p:spPr>
          <a:xfrm rot="2654194">
            <a:off x="3661174" y="1663299"/>
            <a:ext cx="1821652" cy="1578517"/>
          </a:xfrm>
          <a:custGeom>
            <a:avLst/>
            <a:gdLst/>
            <a:ahLst/>
            <a:cxnLst/>
            <a:rect l="l" t="t" r="r" b="b"/>
            <a:pathLst>
              <a:path w="2825" h="2446" extrusionOk="0">
                <a:moveTo>
                  <a:pt x="2738" y="10"/>
                </a:moveTo>
                <a:cubicBezTo>
                  <a:pt x="2706" y="21"/>
                  <a:pt x="2689" y="55"/>
                  <a:pt x="2700" y="87"/>
                </a:cubicBezTo>
                <a:cubicBezTo>
                  <a:pt x="2700" y="89"/>
                  <a:pt x="2701" y="90"/>
                  <a:pt x="2702" y="92"/>
                </a:cubicBezTo>
                <a:lnTo>
                  <a:pt x="2284" y="411"/>
                </a:lnTo>
                <a:cubicBezTo>
                  <a:pt x="2278" y="405"/>
                  <a:pt x="2272" y="399"/>
                  <a:pt x="2264" y="394"/>
                </a:cubicBezTo>
                <a:cubicBezTo>
                  <a:pt x="2246" y="384"/>
                  <a:pt x="2225" y="381"/>
                  <a:pt x="2204" y="386"/>
                </a:cubicBezTo>
                <a:lnTo>
                  <a:pt x="2146" y="225"/>
                </a:lnTo>
                <a:cubicBezTo>
                  <a:pt x="2162" y="217"/>
                  <a:pt x="2175" y="200"/>
                  <a:pt x="2178" y="180"/>
                </a:cubicBezTo>
                <a:cubicBezTo>
                  <a:pt x="2183" y="147"/>
                  <a:pt x="2160" y="117"/>
                  <a:pt x="2127" y="112"/>
                </a:cubicBezTo>
                <a:cubicBezTo>
                  <a:pt x="2094" y="107"/>
                  <a:pt x="2063" y="130"/>
                  <a:pt x="2058" y="163"/>
                </a:cubicBezTo>
                <a:cubicBezTo>
                  <a:pt x="2054" y="196"/>
                  <a:pt x="2076" y="226"/>
                  <a:pt x="2109" y="231"/>
                </a:cubicBezTo>
                <a:cubicBezTo>
                  <a:pt x="2117" y="232"/>
                  <a:pt x="2125" y="232"/>
                  <a:pt x="2132" y="230"/>
                </a:cubicBezTo>
                <a:lnTo>
                  <a:pt x="2191" y="390"/>
                </a:lnTo>
                <a:cubicBezTo>
                  <a:pt x="2176" y="397"/>
                  <a:pt x="2163" y="408"/>
                  <a:pt x="2154" y="422"/>
                </a:cubicBezTo>
                <a:cubicBezTo>
                  <a:pt x="2142" y="441"/>
                  <a:pt x="2139" y="463"/>
                  <a:pt x="2145" y="485"/>
                </a:cubicBezTo>
                <a:cubicBezTo>
                  <a:pt x="2151" y="508"/>
                  <a:pt x="2166" y="526"/>
                  <a:pt x="2186" y="536"/>
                </a:cubicBezTo>
                <a:lnTo>
                  <a:pt x="1788" y="1156"/>
                </a:lnTo>
                <a:cubicBezTo>
                  <a:pt x="1723" y="1117"/>
                  <a:pt x="1643" y="1104"/>
                  <a:pt x="1564" y="1128"/>
                </a:cubicBezTo>
                <a:cubicBezTo>
                  <a:pt x="1445" y="1165"/>
                  <a:pt x="1369" y="1276"/>
                  <a:pt x="1370" y="1395"/>
                </a:cubicBezTo>
                <a:lnTo>
                  <a:pt x="877" y="1415"/>
                </a:lnTo>
                <a:cubicBezTo>
                  <a:pt x="876" y="1404"/>
                  <a:pt x="874" y="1393"/>
                  <a:pt x="871" y="1382"/>
                </a:cubicBezTo>
                <a:cubicBezTo>
                  <a:pt x="865" y="1365"/>
                  <a:pt x="857" y="1350"/>
                  <a:pt x="847" y="1336"/>
                </a:cubicBezTo>
                <a:lnTo>
                  <a:pt x="1290" y="955"/>
                </a:lnTo>
                <a:cubicBezTo>
                  <a:pt x="1305" y="970"/>
                  <a:pt x="1325" y="978"/>
                  <a:pt x="1347" y="977"/>
                </a:cubicBezTo>
                <a:cubicBezTo>
                  <a:pt x="1388" y="974"/>
                  <a:pt x="1419" y="939"/>
                  <a:pt x="1416" y="898"/>
                </a:cubicBezTo>
                <a:cubicBezTo>
                  <a:pt x="1413" y="858"/>
                  <a:pt x="1378" y="827"/>
                  <a:pt x="1337" y="830"/>
                </a:cubicBezTo>
                <a:cubicBezTo>
                  <a:pt x="1334" y="830"/>
                  <a:pt x="1331" y="831"/>
                  <a:pt x="1327" y="831"/>
                </a:cubicBezTo>
                <a:lnTo>
                  <a:pt x="1268" y="637"/>
                </a:lnTo>
                <a:cubicBezTo>
                  <a:pt x="1286" y="629"/>
                  <a:pt x="1300" y="612"/>
                  <a:pt x="1303" y="591"/>
                </a:cubicBezTo>
                <a:cubicBezTo>
                  <a:pt x="1308" y="558"/>
                  <a:pt x="1285" y="528"/>
                  <a:pt x="1252" y="523"/>
                </a:cubicBezTo>
                <a:cubicBezTo>
                  <a:pt x="1219" y="518"/>
                  <a:pt x="1188" y="541"/>
                  <a:pt x="1183" y="574"/>
                </a:cubicBezTo>
                <a:cubicBezTo>
                  <a:pt x="1179" y="607"/>
                  <a:pt x="1201" y="637"/>
                  <a:pt x="1234" y="642"/>
                </a:cubicBezTo>
                <a:cubicBezTo>
                  <a:pt x="1241" y="643"/>
                  <a:pt x="1248" y="643"/>
                  <a:pt x="1254" y="641"/>
                </a:cubicBezTo>
                <a:lnTo>
                  <a:pt x="1314" y="835"/>
                </a:lnTo>
                <a:cubicBezTo>
                  <a:pt x="1285" y="847"/>
                  <a:pt x="1266" y="876"/>
                  <a:pt x="1268" y="908"/>
                </a:cubicBezTo>
                <a:cubicBezTo>
                  <a:pt x="1269" y="922"/>
                  <a:pt x="1274" y="934"/>
                  <a:pt x="1281" y="944"/>
                </a:cubicBezTo>
                <a:lnTo>
                  <a:pt x="838" y="1325"/>
                </a:lnTo>
                <a:cubicBezTo>
                  <a:pt x="800" y="1285"/>
                  <a:pt x="741" y="1267"/>
                  <a:pt x="685" y="1284"/>
                </a:cubicBezTo>
                <a:cubicBezTo>
                  <a:pt x="651" y="1295"/>
                  <a:pt x="621" y="1317"/>
                  <a:pt x="603" y="1348"/>
                </a:cubicBezTo>
                <a:cubicBezTo>
                  <a:pt x="581" y="1382"/>
                  <a:pt x="575" y="1424"/>
                  <a:pt x="585" y="1463"/>
                </a:cubicBezTo>
                <a:lnTo>
                  <a:pt x="124" y="1597"/>
                </a:lnTo>
                <a:cubicBezTo>
                  <a:pt x="123" y="1594"/>
                  <a:pt x="122" y="1592"/>
                  <a:pt x="120" y="1589"/>
                </a:cubicBezTo>
                <a:cubicBezTo>
                  <a:pt x="103" y="1561"/>
                  <a:pt x="66" y="1552"/>
                  <a:pt x="38" y="1569"/>
                </a:cubicBezTo>
                <a:cubicBezTo>
                  <a:pt x="9" y="1586"/>
                  <a:pt x="0" y="1623"/>
                  <a:pt x="18" y="1652"/>
                </a:cubicBezTo>
                <a:cubicBezTo>
                  <a:pt x="35" y="1680"/>
                  <a:pt x="72" y="1689"/>
                  <a:pt x="100" y="1672"/>
                </a:cubicBezTo>
                <a:cubicBezTo>
                  <a:pt x="122" y="1659"/>
                  <a:pt x="132" y="1634"/>
                  <a:pt x="128" y="1611"/>
                </a:cubicBezTo>
                <a:lnTo>
                  <a:pt x="589" y="1476"/>
                </a:lnTo>
                <a:cubicBezTo>
                  <a:pt x="602" y="1511"/>
                  <a:pt x="626" y="1540"/>
                  <a:pt x="659" y="1557"/>
                </a:cubicBezTo>
                <a:cubicBezTo>
                  <a:pt x="694" y="1576"/>
                  <a:pt x="735" y="1579"/>
                  <a:pt x="772" y="1568"/>
                </a:cubicBezTo>
                <a:cubicBezTo>
                  <a:pt x="787" y="1563"/>
                  <a:pt x="801" y="1556"/>
                  <a:pt x="813" y="1548"/>
                </a:cubicBezTo>
                <a:lnTo>
                  <a:pt x="1109" y="1937"/>
                </a:lnTo>
                <a:cubicBezTo>
                  <a:pt x="1089" y="1956"/>
                  <a:pt x="1084" y="1987"/>
                  <a:pt x="1099" y="2012"/>
                </a:cubicBezTo>
                <a:cubicBezTo>
                  <a:pt x="1116" y="2040"/>
                  <a:pt x="1154" y="2049"/>
                  <a:pt x="1182" y="2032"/>
                </a:cubicBezTo>
                <a:cubicBezTo>
                  <a:pt x="1210" y="2015"/>
                  <a:pt x="1219" y="1977"/>
                  <a:pt x="1202" y="1949"/>
                </a:cubicBezTo>
                <a:cubicBezTo>
                  <a:pt x="1185" y="1921"/>
                  <a:pt x="1148" y="1912"/>
                  <a:pt x="1120" y="1928"/>
                </a:cubicBezTo>
                <a:lnTo>
                  <a:pt x="825" y="1539"/>
                </a:lnTo>
                <a:cubicBezTo>
                  <a:pt x="836" y="1529"/>
                  <a:pt x="847" y="1517"/>
                  <a:pt x="855" y="1504"/>
                </a:cubicBezTo>
                <a:cubicBezTo>
                  <a:pt x="869" y="1481"/>
                  <a:pt x="876" y="1456"/>
                  <a:pt x="877" y="1430"/>
                </a:cubicBezTo>
                <a:lnTo>
                  <a:pt x="1371" y="1410"/>
                </a:lnTo>
                <a:cubicBezTo>
                  <a:pt x="1372" y="1431"/>
                  <a:pt x="1376" y="1452"/>
                  <a:pt x="1382" y="1473"/>
                </a:cubicBezTo>
                <a:cubicBezTo>
                  <a:pt x="1427" y="1618"/>
                  <a:pt x="1581" y="1699"/>
                  <a:pt x="1727" y="1655"/>
                </a:cubicBezTo>
                <a:cubicBezTo>
                  <a:pt x="1761" y="1644"/>
                  <a:pt x="1792" y="1627"/>
                  <a:pt x="1818" y="1606"/>
                </a:cubicBezTo>
                <a:lnTo>
                  <a:pt x="2354" y="2235"/>
                </a:lnTo>
                <a:cubicBezTo>
                  <a:pt x="2349" y="2239"/>
                  <a:pt x="2344" y="2245"/>
                  <a:pt x="2341" y="2251"/>
                </a:cubicBezTo>
                <a:lnTo>
                  <a:pt x="1878" y="2025"/>
                </a:lnTo>
                <a:cubicBezTo>
                  <a:pt x="1881" y="2016"/>
                  <a:pt x="1882" y="2007"/>
                  <a:pt x="1882" y="1997"/>
                </a:cubicBezTo>
                <a:cubicBezTo>
                  <a:pt x="1879" y="1956"/>
                  <a:pt x="1844" y="1925"/>
                  <a:pt x="1803" y="1928"/>
                </a:cubicBezTo>
                <a:cubicBezTo>
                  <a:pt x="1762" y="1931"/>
                  <a:pt x="1731" y="1966"/>
                  <a:pt x="1734" y="2007"/>
                </a:cubicBezTo>
                <a:lnTo>
                  <a:pt x="1735" y="2011"/>
                </a:lnTo>
                <a:lnTo>
                  <a:pt x="1611" y="2034"/>
                </a:lnTo>
                <a:cubicBezTo>
                  <a:pt x="1605" y="2014"/>
                  <a:pt x="1588" y="1997"/>
                  <a:pt x="1566" y="1993"/>
                </a:cubicBezTo>
                <a:cubicBezTo>
                  <a:pt x="1533" y="1986"/>
                  <a:pt x="1501" y="2007"/>
                  <a:pt x="1494" y="2040"/>
                </a:cubicBezTo>
                <a:cubicBezTo>
                  <a:pt x="1488" y="2073"/>
                  <a:pt x="1509" y="2105"/>
                  <a:pt x="1542" y="2111"/>
                </a:cubicBezTo>
                <a:cubicBezTo>
                  <a:pt x="1574" y="2118"/>
                  <a:pt x="1606" y="2097"/>
                  <a:pt x="1613" y="2064"/>
                </a:cubicBezTo>
                <a:cubicBezTo>
                  <a:pt x="1614" y="2059"/>
                  <a:pt x="1614" y="2053"/>
                  <a:pt x="1614" y="2048"/>
                </a:cubicBezTo>
                <a:lnTo>
                  <a:pt x="1738" y="2025"/>
                </a:lnTo>
                <a:cubicBezTo>
                  <a:pt x="1748" y="2056"/>
                  <a:pt x="1778" y="2078"/>
                  <a:pt x="1813" y="2075"/>
                </a:cubicBezTo>
                <a:cubicBezTo>
                  <a:pt x="1839" y="2074"/>
                  <a:pt x="1860" y="2059"/>
                  <a:pt x="1872" y="2038"/>
                </a:cubicBezTo>
                <a:lnTo>
                  <a:pt x="2334" y="2263"/>
                </a:lnTo>
                <a:cubicBezTo>
                  <a:pt x="2333" y="2267"/>
                  <a:pt x="2332" y="2270"/>
                  <a:pt x="2331" y="2273"/>
                </a:cubicBezTo>
                <a:cubicBezTo>
                  <a:pt x="2319" y="2316"/>
                  <a:pt x="2345" y="2361"/>
                  <a:pt x="2388" y="2372"/>
                </a:cubicBezTo>
                <a:cubicBezTo>
                  <a:pt x="2422" y="2381"/>
                  <a:pt x="2459" y="2367"/>
                  <a:pt x="2478" y="2337"/>
                </a:cubicBezTo>
                <a:cubicBezTo>
                  <a:pt x="2481" y="2332"/>
                  <a:pt x="2483" y="2327"/>
                  <a:pt x="2485" y="2322"/>
                </a:cubicBezTo>
                <a:lnTo>
                  <a:pt x="2666" y="2369"/>
                </a:lnTo>
                <a:cubicBezTo>
                  <a:pt x="2663" y="2390"/>
                  <a:pt x="2671" y="2412"/>
                  <a:pt x="2689" y="2426"/>
                </a:cubicBezTo>
                <a:cubicBezTo>
                  <a:pt x="2715" y="2446"/>
                  <a:pt x="2753" y="2441"/>
                  <a:pt x="2773" y="2415"/>
                </a:cubicBezTo>
                <a:cubicBezTo>
                  <a:pt x="2794" y="2389"/>
                  <a:pt x="2789" y="2351"/>
                  <a:pt x="2763" y="2330"/>
                </a:cubicBezTo>
                <a:cubicBezTo>
                  <a:pt x="2737" y="2310"/>
                  <a:pt x="2699" y="2315"/>
                  <a:pt x="2678" y="2341"/>
                </a:cubicBezTo>
                <a:cubicBezTo>
                  <a:pt x="2675" y="2345"/>
                  <a:pt x="2672" y="2350"/>
                  <a:pt x="2670" y="2355"/>
                </a:cubicBezTo>
                <a:lnTo>
                  <a:pt x="2489" y="2308"/>
                </a:lnTo>
                <a:cubicBezTo>
                  <a:pt x="2492" y="2289"/>
                  <a:pt x="2489" y="2270"/>
                  <a:pt x="2479" y="2253"/>
                </a:cubicBezTo>
                <a:cubicBezTo>
                  <a:pt x="2468" y="2235"/>
                  <a:pt x="2451" y="2221"/>
                  <a:pt x="2430" y="2216"/>
                </a:cubicBezTo>
                <a:cubicBezTo>
                  <a:pt x="2408" y="2210"/>
                  <a:pt x="2384" y="2214"/>
                  <a:pt x="2366" y="2226"/>
                </a:cubicBezTo>
                <a:lnTo>
                  <a:pt x="1829" y="1596"/>
                </a:lnTo>
                <a:cubicBezTo>
                  <a:pt x="1907" y="1527"/>
                  <a:pt x="1941" y="1416"/>
                  <a:pt x="1909" y="1310"/>
                </a:cubicBezTo>
                <a:cubicBezTo>
                  <a:pt x="1889" y="1248"/>
                  <a:pt x="1850" y="1198"/>
                  <a:pt x="1800" y="1164"/>
                </a:cubicBezTo>
                <a:lnTo>
                  <a:pt x="2200" y="542"/>
                </a:lnTo>
                <a:cubicBezTo>
                  <a:pt x="2214" y="546"/>
                  <a:pt x="2229" y="547"/>
                  <a:pt x="2244" y="543"/>
                </a:cubicBezTo>
                <a:cubicBezTo>
                  <a:pt x="2264" y="538"/>
                  <a:pt x="2281" y="525"/>
                  <a:pt x="2292" y="507"/>
                </a:cubicBezTo>
                <a:cubicBezTo>
                  <a:pt x="2304" y="488"/>
                  <a:pt x="2307" y="466"/>
                  <a:pt x="2302" y="444"/>
                </a:cubicBezTo>
                <a:cubicBezTo>
                  <a:pt x="2300" y="436"/>
                  <a:pt x="2296" y="429"/>
                  <a:pt x="2292" y="422"/>
                </a:cubicBezTo>
                <a:lnTo>
                  <a:pt x="2710" y="105"/>
                </a:lnTo>
                <a:cubicBezTo>
                  <a:pt x="2725" y="124"/>
                  <a:pt x="2751" y="133"/>
                  <a:pt x="2776" y="125"/>
                </a:cubicBezTo>
                <a:cubicBezTo>
                  <a:pt x="2808" y="114"/>
                  <a:pt x="2825" y="80"/>
                  <a:pt x="2814" y="48"/>
                </a:cubicBezTo>
                <a:cubicBezTo>
                  <a:pt x="2803" y="17"/>
                  <a:pt x="2769" y="0"/>
                  <a:pt x="2738" y="10"/>
                </a:cubicBezTo>
                <a:moveTo>
                  <a:pt x="768" y="1554"/>
                </a:moveTo>
                <a:cubicBezTo>
                  <a:pt x="698" y="1576"/>
                  <a:pt x="622" y="1536"/>
                  <a:pt x="601" y="1466"/>
                </a:cubicBezTo>
                <a:cubicBezTo>
                  <a:pt x="589" y="1429"/>
                  <a:pt x="594" y="1388"/>
                  <a:pt x="615" y="1355"/>
                </a:cubicBezTo>
                <a:cubicBezTo>
                  <a:pt x="632" y="1328"/>
                  <a:pt x="658" y="1307"/>
                  <a:pt x="689" y="1298"/>
                </a:cubicBezTo>
                <a:cubicBezTo>
                  <a:pt x="760" y="1276"/>
                  <a:pt x="835" y="1316"/>
                  <a:pt x="857" y="1386"/>
                </a:cubicBezTo>
                <a:cubicBezTo>
                  <a:pt x="868" y="1423"/>
                  <a:pt x="863" y="1464"/>
                  <a:pt x="843" y="1497"/>
                </a:cubicBezTo>
                <a:cubicBezTo>
                  <a:pt x="826" y="1524"/>
                  <a:pt x="799" y="1544"/>
                  <a:pt x="768" y="1554"/>
                </a:cubicBezTo>
                <a:close/>
                <a:moveTo>
                  <a:pt x="2426" y="2230"/>
                </a:moveTo>
                <a:cubicBezTo>
                  <a:pt x="2444" y="2234"/>
                  <a:pt x="2458" y="2245"/>
                  <a:pt x="2467" y="2261"/>
                </a:cubicBezTo>
                <a:cubicBezTo>
                  <a:pt x="2476" y="2276"/>
                  <a:pt x="2478" y="2294"/>
                  <a:pt x="2474" y="2311"/>
                </a:cubicBezTo>
                <a:cubicBezTo>
                  <a:pt x="2472" y="2318"/>
                  <a:pt x="2469" y="2324"/>
                  <a:pt x="2466" y="2329"/>
                </a:cubicBezTo>
                <a:cubicBezTo>
                  <a:pt x="2451" y="2354"/>
                  <a:pt x="2420" y="2366"/>
                  <a:pt x="2392" y="2358"/>
                </a:cubicBezTo>
                <a:cubicBezTo>
                  <a:pt x="2356" y="2349"/>
                  <a:pt x="2335" y="2312"/>
                  <a:pt x="2345" y="2277"/>
                </a:cubicBezTo>
                <a:cubicBezTo>
                  <a:pt x="2346" y="2270"/>
                  <a:pt x="2349" y="2264"/>
                  <a:pt x="2352" y="2259"/>
                </a:cubicBezTo>
                <a:cubicBezTo>
                  <a:pt x="2368" y="2234"/>
                  <a:pt x="2398" y="2222"/>
                  <a:pt x="2426" y="2230"/>
                </a:cubicBezTo>
                <a:close/>
                <a:moveTo>
                  <a:pt x="2288" y="448"/>
                </a:moveTo>
                <a:cubicBezTo>
                  <a:pt x="2292" y="465"/>
                  <a:pt x="2290" y="484"/>
                  <a:pt x="2280" y="500"/>
                </a:cubicBezTo>
                <a:cubicBezTo>
                  <a:pt x="2271" y="514"/>
                  <a:pt x="2257" y="525"/>
                  <a:pt x="2240" y="529"/>
                </a:cubicBezTo>
                <a:cubicBezTo>
                  <a:pt x="2204" y="538"/>
                  <a:pt x="2168" y="517"/>
                  <a:pt x="2159" y="481"/>
                </a:cubicBezTo>
                <a:cubicBezTo>
                  <a:pt x="2154" y="463"/>
                  <a:pt x="2157" y="445"/>
                  <a:pt x="2166" y="429"/>
                </a:cubicBezTo>
                <a:cubicBezTo>
                  <a:pt x="2173" y="418"/>
                  <a:pt x="2184" y="409"/>
                  <a:pt x="2196" y="404"/>
                </a:cubicBezTo>
                <a:lnTo>
                  <a:pt x="2196" y="404"/>
                </a:lnTo>
                <a:lnTo>
                  <a:pt x="2207" y="400"/>
                </a:lnTo>
                <a:cubicBezTo>
                  <a:pt x="2224" y="396"/>
                  <a:pt x="2242" y="398"/>
                  <a:pt x="2257" y="407"/>
                </a:cubicBezTo>
                <a:cubicBezTo>
                  <a:pt x="2272" y="416"/>
                  <a:pt x="2283" y="430"/>
                  <a:pt x="2288" y="448"/>
                </a:cubicBezTo>
              </a:path>
            </a:pathLst>
          </a:custGeom>
          <a:solidFill>
            <a:schemeClr val="accent6"/>
          </a:solidFill>
          <a:ln>
            <a:noFill/>
          </a:ln>
          <a:effectLst>
            <a:outerShdw blurRad="152400" dist="139700" dir="2520000" sx="92000" sy="92000" algn="ctr" rotWithShape="0">
              <a:srgbClr val="000000">
                <a:alpha val="18823"/>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1" name="Google Shape;21;p16"/>
          <p:cNvSpPr/>
          <p:nvPr/>
        </p:nvSpPr>
        <p:spPr>
          <a:xfrm rot="-8360992">
            <a:off x="6899821" y="2238847"/>
            <a:ext cx="1098873" cy="816415"/>
          </a:xfrm>
          <a:custGeom>
            <a:avLst/>
            <a:gdLst/>
            <a:ahLst/>
            <a:cxnLst/>
            <a:rect l="l" t="t" r="r" b="b"/>
            <a:pathLst>
              <a:path w="1875" h="1391" extrusionOk="0">
                <a:moveTo>
                  <a:pt x="1630" y="215"/>
                </a:moveTo>
                <a:cubicBezTo>
                  <a:pt x="1513" y="216"/>
                  <a:pt x="1415" y="300"/>
                  <a:pt x="1393" y="410"/>
                </a:cubicBezTo>
                <a:lnTo>
                  <a:pt x="898" y="314"/>
                </a:lnTo>
                <a:cubicBezTo>
                  <a:pt x="900" y="294"/>
                  <a:pt x="894" y="273"/>
                  <a:pt x="881" y="256"/>
                </a:cubicBezTo>
                <a:cubicBezTo>
                  <a:pt x="853" y="220"/>
                  <a:pt x="802" y="214"/>
                  <a:pt x="767" y="242"/>
                </a:cubicBezTo>
                <a:lnTo>
                  <a:pt x="766" y="243"/>
                </a:lnTo>
                <a:lnTo>
                  <a:pt x="655" y="110"/>
                </a:lnTo>
                <a:cubicBezTo>
                  <a:pt x="658" y="107"/>
                  <a:pt x="661" y="103"/>
                  <a:pt x="664" y="99"/>
                </a:cubicBezTo>
                <a:cubicBezTo>
                  <a:pt x="680" y="69"/>
                  <a:pt x="669" y="33"/>
                  <a:pt x="640" y="17"/>
                </a:cubicBezTo>
                <a:cubicBezTo>
                  <a:pt x="611" y="0"/>
                  <a:pt x="574" y="11"/>
                  <a:pt x="558" y="40"/>
                </a:cubicBezTo>
                <a:cubicBezTo>
                  <a:pt x="542" y="69"/>
                  <a:pt x="552" y="106"/>
                  <a:pt x="582" y="122"/>
                </a:cubicBezTo>
                <a:cubicBezTo>
                  <a:pt x="602" y="133"/>
                  <a:pt x="626" y="131"/>
                  <a:pt x="644" y="120"/>
                </a:cubicBezTo>
                <a:lnTo>
                  <a:pt x="756" y="253"/>
                </a:lnTo>
                <a:cubicBezTo>
                  <a:pt x="753" y="256"/>
                  <a:pt x="750" y="259"/>
                  <a:pt x="748" y="263"/>
                </a:cubicBezTo>
                <a:cubicBezTo>
                  <a:pt x="737" y="281"/>
                  <a:pt x="734" y="302"/>
                  <a:pt x="738" y="321"/>
                </a:cubicBezTo>
                <a:lnTo>
                  <a:pt x="124" y="491"/>
                </a:lnTo>
                <a:cubicBezTo>
                  <a:pt x="122" y="487"/>
                  <a:pt x="121" y="484"/>
                  <a:pt x="119" y="481"/>
                </a:cubicBezTo>
                <a:cubicBezTo>
                  <a:pt x="100" y="453"/>
                  <a:pt x="62" y="446"/>
                  <a:pt x="35" y="464"/>
                </a:cubicBezTo>
                <a:cubicBezTo>
                  <a:pt x="7" y="483"/>
                  <a:pt x="0" y="520"/>
                  <a:pt x="19" y="548"/>
                </a:cubicBezTo>
                <a:cubicBezTo>
                  <a:pt x="37" y="576"/>
                  <a:pt x="75" y="583"/>
                  <a:pt x="102" y="564"/>
                </a:cubicBezTo>
                <a:cubicBezTo>
                  <a:pt x="123" y="551"/>
                  <a:pt x="132" y="527"/>
                  <a:pt x="128" y="504"/>
                </a:cubicBezTo>
                <a:lnTo>
                  <a:pt x="742" y="335"/>
                </a:lnTo>
                <a:cubicBezTo>
                  <a:pt x="744" y="342"/>
                  <a:pt x="748" y="349"/>
                  <a:pt x="753" y="355"/>
                </a:cubicBezTo>
                <a:cubicBezTo>
                  <a:pt x="781" y="391"/>
                  <a:pt x="832" y="397"/>
                  <a:pt x="867" y="369"/>
                </a:cubicBezTo>
                <a:cubicBezTo>
                  <a:pt x="875" y="363"/>
                  <a:pt x="881" y="356"/>
                  <a:pt x="886" y="348"/>
                </a:cubicBezTo>
                <a:cubicBezTo>
                  <a:pt x="890" y="342"/>
                  <a:pt x="893" y="335"/>
                  <a:pt x="895" y="328"/>
                </a:cubicBezTo>
                <a:lnTo>
                  <a:pt x="1391" y="425"/>
                </a:lnTo>
                <a:cubicBezTo>
                  <a:pt x="1390" y="436"/>
                  <a:pt x="1389" y="447"/>
                  <a:pt x="1389" y="459"/>
                </a:cubicBezTo>
                <a:cubicBezTo>
                  <a:pt x="1389" y="533"/>
                  <a:pt x="1423" y="600"/>
                  <a:pt x="1476" y="644"/>
                </a:cubicBezTo>
                <a:lnTo>
                  <a:pt x="1121" y="1097"/>
                </a:lnTo>
                <a:cubicBezTo>
                  <a:pt x="1121" y="1097"/>
                  <a:pt x="1122" y="1097"/>
                  <a:pt x="1118" y="1095"/>
                </a:cubicBezTo>
                <a:cubicBezTo>
                  <a:pt x="1083" y="1077"/>
                  <a:pt x="1043" y="1073"/>
                  <a:pt x="1005" y="1084"/>
                </a:cubicBezTo>
                <a:cubicBezTo>
                  <a:pt x="970" y="1095"/>
                  <a:pt x="941" y="1118"/>
                  <a:pt x="922" y="1148"/>
                </a:cubicBezTo>
                <a:cubicBezTo>
                  <a:pt x="900" y="1185"/>
                  <a:pt x="894" y="1229"/>
                  <a:pt x="907" y="1270"/>
                </a:cubicBezTo>
                <a:cubicBezTo>
                  <a:pt x="918" y="1308"/>
                  <a:pt x="944" y="1339"/>
                  <a:pt x="979" y="1357"/>
                </a:cubicBezTo>
                <a:cubicBezTo>
                  <a:pt x="1014" y="1376"/>
                  <a:pt x="1054" y="1380"/>
                  <a:pt x="1092" y="1368"/>
                </a:cubicBezTo>
                <a:cubicBezTo>
                  <a:pt x="1126" y="1357"/>
                  <a:pt x="1156" y="1335"/>
                  <a:pt x="1175" y="1304"/>
                </a:cubicBezTo>
                <a:cubicBezTo>
                  <a:pt x="1182" y="1293"/>
                  <a:pt x="1187" y="1281"/>
                  <a:pt x="1191" y="1268"/>
                </a:cubicBezTo>
                <a:lnTo>
                  <a:pt x="1383" y="1315"/>
                </a:lnTo>
                <a:cubicBezTo>
                  <a:pt x="1382" y="1328"/>
                  <a:pt x="1384" y="1341"/>
                  <a:pt x="1391" y="1353"/>
                </a:cubicBezTo>
                <a:cubicBezTo>
                  <a:pt x="1409" y="1382"/>
                  <a:pt x="1446" y="1391"/>
                  <a:pt x="1474" y="1373"/>
                </a:cubicBezTo>
                <a:cubicBezTo>
                  <a:pt x="1503" y="1356"/>
                  <a:pt x="1512" y="1319"/>
                  <a:pt x="1494" y="1291"/>
                </a:cubicBezTo>
                <a:cubicBezTo>
                  <a:pt x="1477" y="1262"/>
                  <a:pt x="1440" y="1253"/>
                  <a:pt x="1412" y="1270"/>
                </a:cubicBezTo>
                <a:cubicBezTo>
                  <a:pt x="1400" y="1278"/>
                  <a:pt x="1391" y="1289"/>
                  <a:pt x="1387" y="1301"/>
                </a:cubicBezTo>
                <a:lnTo>
                  <a:pt x="1194" y="1254"/>
                </a:lnTo>
                <a:cubicBezTo>
                  <a:pt x="1198" y="1231"/>
                  <a:pt x="1197" y="1206"/>
                  <a:pt x="1190" y="1182"/>
                </a:cubicBezTo>
                <a:cubicBezTo>
                  <a:pt x="1180" y="1150"/>
                  <a:pt x="1160" y="1123"/>
                  <a:pt x="1133" y="1104"/>
                </a:cubicBezTo>
                <a:lnTo>
                  <a:pt x="1487" y="653"/>
                </a:lnTo>
                <a:cubicBezTo>
                  <a:pt x="1528" y="683"/>
                  <a:pt x="1578" y="701"/>
                  <a:pt x="1633" y="701"/>
                </a:cubicBezTo>
                <a:cubicBezTo>
                  <a:pt x="1767" y="700"/>
                  <a:pt x="1875" y="591"/>
                  <a:pt x="1874" y="457"/>
                </a:cubicBezTo>
                <a:cubicBezTo>
                  <a:pt x="1874" y="323"/>
                  <a:pt x="1764" y="214"/>
                  <a:pt x="1630" y="215"/>
                </a:cubicBezTo>
                <a:moveTo>
                  <a:pt x="858" y="358"/>
                </a:moveTo>
                <a:cubicBezTo>
                  <a:pt x="829" y="381"/>
                  <a:pt x="787" y="376"/>
                  <a:pt x="764" y="347"/>
                </a:cubicBezTo>
                <a:cubicBezTo>
                  <a:pt x="747" y="325"/>
                  <a:pt x="746" y="294"/>
                  <a:pt x="760" y="270"/>
                </a:cubicBezTo>
                <a:cubicBezTo>
                  <a:pt x="764" y="264"/>
                  <a:pt x="770" y="258"/>
                  <a:pt x="776" y="253"/>
                </a:cubicBezTo>
                <a:cubicBezTo>
                  <a:pt x="805" y="230"/>
                  <a:pt x="847" y="235"/>
                  <a:pt x="870" y="264"/>
                </a:cubicBezTo>
                <a:cubicBezTo>
                  <a:pt x="887" y="286"/>
                  <a:pt x="888" y="317"/>
                  <a:pt x="874" y="341"/>
                </a:cubicBezTo>
                <a:cubicBezTo>
                  <a:pt x="870" y="347"/>
                  <a:pt x="864" y="353"/>
                  <a:pt x="858" y="358"/>
                </a:cubicBezTo>
                <a:moveTo>
                  <a:pt x="1176" y="1187"/>
                </a:moveTo>
                <a:cubicBezTo>
                  <a:pt x="1188" y="1224"/>
                  <a:pt x="1183" y="1264"/>
                  <a:pt x="1162" y="1297"/>
                </a:cubicBezTo>
                <a:cubicBezTo>
                  <a:pt x="1145" y="1324"/>
                  <a:pt x="1119" y="1345"/>
                  <a:pt x="1088" y="1354"/>
                </a:cubicBezTo>
                <a:cubicBezTo>
                  <a:pt x="1054" y="1365"/>
                  <a:pt x="1017" y="1361"/>
                  <a:pt x="986" y="1345"/>
                </a:cubicBezTo>
                <a:cubicBezTo>
                  <a:pt x="954" y="1328"/>
                  <a:pt x="931" y="1300"/>
                  <a:pt x="920" y="1266"/>
                </a:cubicBezTo>
                <a:cubicBezTo>
                  <a:pt x="909" y="1229"/>
                  <a:pt x="914" y="1189"/>
                  <a:pt x="935" y="1156"/>
                </a:cubicBezTo>
                <a:cubicBezTo>
                  <a:pt x="952" y="1128"/>
                  <a:pt x="978" y="1108"/>
                  <a:pt x="1009" y="1098"/>
                </a:cubicBezTo>
                <a:cubicBezTo>
                  <a:pt x="1043" y="1088"/>
                  <a:pt x="1079" y="1091"/>
                  <a:pt x="1111" y="1108"/>
                </a:cubicBezTo>
                <a:cubicBezTo>
                  <a:pt x="1143" y="1124"/>
                  <a:pt x="1166" y="1152"/>
                  <a:pt x="1176" y="1187"/>
                </a:cubicBezTo>
              </a:path>
            </a:pathLst>
          </a:custGeom>
          <a:solidFill>
            <a:srgbClr val="C8D3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2" name="Google Shape;22;p16"/>
          <p:cNvSpPr/>
          <p:nvPr/>
        </p:nvSpPr>
        <p:spPr>
          <a:xfrm rot="2654194">
            <a:off x="1796542" y="2757811"/>
            <a:ext cx="1411316" cy="1197055"/>
          </a:xfrm>
          <a:custGeom>
            <a:avLst/>
            <a:gdLst/>
            <a:ahLst/>
            <a:cxnLst/>
            <a:rect l="l" t="t" r="r" b="b"/>
            <a:pathLst>
              <a:path w="2407" h="2041" extrusionOk="0">
                <a:moveTo>
                  <a:pt x="1839" y="703"/>
                </a:moveTo>
                <a:cubicBezTo>
                  <a:pt x="1810" y="720"/>
                  <a:pt x="1801" y="757"/>
                  <a:pt x="1819" y="786"/>
                </a:cubicBezTo>
                <a:cubicBezTo>
                  <a:pt x="1835" y="812"/>
                  <a:pt x="1867" y="822"/>
                  <a:pt x="1895" y="809"/>
                </a:cubicBezTo>
                <a:lnTo>
                  <a:pt x="2166" y="1222"/>
                </a:lnTo>
                <a:cubicBezTo>
                  <a:pt x="2128" y="1250"/>
                  <a:pt x="2106" y="1296"/>
                  <a:pt x="2109" y="1343"/>
                </a:cubicBezTo>
                <a:lnTo>
                  <a:pt x="1042" y="1460"/>
                </a:lnTo>
                <a:cubicBezTo>
                  <a:pt x="1040" y="1445"/>
                  <a:pt x="1037" y="1429"/>
                  <a:pt x="1032" y="1414"/>
                </a:cubicBezTo>
                <a:cubicBezTo>
                  <a:pt x="993" y="1286"/>
                  <a:pt x="857" y="1214"/>
                  <a:pt x="729" y="1254"/>
                </a:cubicBezTo>
                <a:cubicBezTo>
                  <a:pt x="725" y="1255"/>
                  <a:pt x="721" y="1257"/>
                  <a:pt x="717" y="1258"/>
                </a:cubicBezTo>
                <a:lnTo>
                  <a:pt x="619" y="1015"/>
                </a:lnTo>
                <a:cubicBezTo>
                  <a:pt x="681" y="984"/>
                  <a:pt x="713" y="914"/>
                  <a:pt x="692" y="846"/>
                </a:cubicBezTo>
                <a:cubicBezTo>
                  <a:pt x="678" y="800"/>
                  <a:pt x="641" y="766"/>
                  <a:pt x="598" y="753"/>
                </a:cubicBezTo>
                <a:cubicBezTo>
                  <a:pt x="645" y="545"/>
                  <a:pt x="708" y="252"/>
                  <a:pt x="734" y="128"/>
                </a:cubicBezTo>
                <a:cubicBezTo>
                  <a:pt x="757" y="130"/>
                  <a:pt x="779" y="120"/>
                  <a:pt x="791" y="99"/>
                </a:cubicBezTo>
                <a:cubicBezTo>
                  <a:pt x="808" y="71"/>
                  <a:pt x="799" y="34"/>
                  <a:pt x="770" y="17"/>
                </a:cubicBezTo>
                <a:cubicBezTo>
                  <a:pt x="742" y="0"/>
                  <a:pt x="705" y="9"/>
                  <a:pt x="688" y="38"/>
                </a:cubicBezTo>
                <a:cubicBezTo>
                  <a:pt x="671" y="66"/>
                  <a:pt x="680" y="103"/>
                  <a:pt x="709" y="120"/>
                </a:cubicBezTo>
                <a:cubicBezTo>
                  <a:pt x="712" y="123"/>
                  <a:pt x="716" y="124"/>
                  <a:pt x="720" y="126"/>
                </a:cubicBezTo>
                <a:cubicBezTo>
                  <a:pt x="694" y="249"/>
                  <a:pt x="631" y="542"/>
                  <a:pt x="584" y="749"/>
                </a:cubicBezTo>
                <a:cubicBezTo>
                  <a:pt x="562" y="745"/>
                  <a:pt x="538" y="746"/>
                  <a:pt x="515" y="753"/>
                </a:cubicBezTo>
                <a:cubicBezTo>
                  <a:pt x="505" y="756"/>
                  <a:pt x="496" y="760"/>
                  <a:pt x="487" y="765"/>
                </a:cubicBezTo>
                <a:lnTo>
                  <a:pt x="421" y="657"/>
                </a:lnTo>
                <a:cubicBezTo>
                  <a:pt x="429" y="652"/>
                  <a:pt x="436" y="646"/>
                  <a:pt x="441" y="638"/>
                </a:cubicBezTo>
                <a:lnTo>
                  <a:pt x="443" y="634"/>
                </a:lnTo>
                <a:cubicBezTo>
                  <a:pt x="466" y="597"/>
                  <a:pt x="456" y="549"/>
                  <a:pt x="421" y="525"/>
                </a:cubicBezTo>
                <a:cubicBezTo>
                  <a:pt x="403" y="512"/>
                  <a:pt x="381" y="508"/>
                  <a:pt x="360" y="512"/>
                </a:cubicBezTo>
                <a:cubicBezTo>
                  <a:pt x="341" y="515"/>
                  <a:pt x="325" y="525"/>
                  <a:pt x="313" y="539"/>
                </a:cubicBezTo>
                <a:cubicBezTo>
                  <a:pt x="251" y="493"/>
                  <a:pt x="171" y="433"/>
                  <a:pt x="121" y="394"/>
                </a:cubicBezTo>
                <a:cubicBezTo>
                  <a:pt x="132" y="376"/>
                  <a:pt x="132" y="352"/>
                  <a:pt x="120" y="332"/>
                </a:cubicBezTo>
                <a:cubicBezTo>
                  <a:pt x="102" y="304"/>
                  <a:pt x="65" y="296"/>
                  <a:pt x="37" y="313"/>
                </a:cubicBezTo>
                <a:cubicBezTo>
                  <a:pt x="8" y="331"/>
                  <a:pt x="0" y="368"/>
                  <a:pt x="18" y="397"/>
                </a:cubicBezTo>
                <a:cubicBezTo>
                  <a:pt x="36" y="425"/>
                  <a:pt x="73" y="433"/>
                  <a:pt x="101" y="415"/>
                </a:cubicBezTo>
                <a:cubicBezTo>
                  <a:pt x="105" y="413"/>
                  <a:pt x="109" y="410"/>
                  <a:pt x="112" y="406"/>
                </a:cubicBezTo>
                <a:cubicBezTo>
                  <a:pt x="147" y="433"/>
                  <a:pt x="206" y="477"/>
                  <a:pt x="304" y="551"/>
                </a:cubicBezTo>
                <a:cubicBezTo>
                  <a:pt x="284" y="587"/>
                  <a:pt x="294" y="634"/>
                  <a:pt x="328" y="658"/>
                </a:cubicBezTo>
                <a:cubicBezTo>
                  <a:pt x="346" y="670"/>
                  <a:pt x="368" y="675"/>
                  <a:pt x="389" y="671"/>
                </a:cubicBezTo>
                <a:cubicBezTo>
                  <a:pt x="396" y="670"/>
                  <a:pt x="402" y="667"/>
                  <a:pt x="409" y="665"/>
                </a:cubicBezTo>
                <a:lnTo>
                  <a:pt x="475" y="773"/>
                </a:lnTo>
                <a:cubicBezTo>
                  <a:pt x="427" y="808"/>
                  <a:pt x="404" y="870"/>
                  <a:pt x="422" y="930"/>
                </a:cubicBezTo>
                <a:cubicBezTo>
                  <a:pt x="445" y="1004"/>
                  <a:pt x="524" y="1046"/>
                  <a:pt x="599" y="1023"/>
                </a:cubicBezTo>
                <a:cubicBezTo>
                  <a:pt x="601" y="1022"/>
                  <a:pt x="604" y="1021"/>
                  <a:pt x="606" y="1020"/>
                </a:cubicBezTo>
                <a:lnTo>
                  <a:pt x="703" y="1263"/>
                </a:lnTo>
                <a:cubicBezTo>
                  <a:pt x="591" y="1312"/>
                  <a:pt x="531" y="1438"/>
                  <a:pt x="568" y="1557"/>
                </a:cubicBezTo>
                <a:cubicBezTo>
                  <a:pt x="608" y="1685"/>
                  <a:pt x="744" y="1757"/>
                  <a:pt x="872" y="1718"/>
                </a:cubicBezTo>
                <a:cubicBezTo>
                  <a:pt x="980" y="1684"/>
                  <a:pt x="1047" y="1582"/>
                  <a:pt x="1042" y="1475"/>
                </a:cubicBezTo>
                <a:lnTo>
                  <a:pt x="2110" y="1358"/>
                </a:lnTo>
                <a:cubicBezTo>
                  <a:pt x="2111" y="1364"/>
                  <a:pt x="2113" y="1371"/>
                  <a:pt x="2115" y="1377"/>
                </a:cubicBezTo>
                <a:cubicBezTo>
                  <a:pt x="2126" y="1413"/>
                  <a:pt x="2150" y="1441"/>
                  <a:pt x="2180" y="1458"/>
                </a:cubicBezTo>
                <a:lnTo>
                  <a:pt x="1935" y="1916"/>
                </a:lnTo>
                <a:cubicBezTo>
                  <a:pt x="1920" y="1910"/>
                  <a:pt x="1902" y="1910"/>
                  <a:pt x="1886" y="1918"/>
                </a:cubicBezTo>
                <a:cubicBezTo>
                  <a:pt x="1856" y="1933"/>
                  <a:pt x="1844" y="1969"/>
                  <a:pt x="1859" y="1999"/>
                </a:cubicBezTo>
                <a:cubicBezTo>
                  <a:pt x="1873" y="2029"/>
                  <a:pt x="1910" y="2041"/>
                  <a:pt x="1939" y="2026"/>
                </a:cubicBezTo>
                <a:cubicBezTo>
                  <a:pt x="1969" y="2011"/>
                  <a:pt x="1982" y="1975"/>
                  <a:pt x="1967" y="1945"/>
                </a:cubicBezTo>
                <a:cubicBezTo>
                  <a:pt x="1962" y="1936"/>
                  <a:pt x="1955" y="1929"/>
                  <a:pt x="1948" y="1923"/>
                </a:cubicBezTo>
                <a:lnTo>
                  <a:pt x="2193" y="1465"/>
                </a:lnTo>
                <a:cubicBezTo>
                  <a:pt x="2223" y="1478"/>
                  <a:pt x="2258" y="1481"/>
                  <a:pt x="2291" y="1470"/>
                </a:cubicBezTo>
                <a:cubicBezTo>
                  <a:pt x="2366" y="1447"/>
                  <a:pt x="2407" y="1368"/>
                  <a:pt x="2384" y="1294"/>
                </a:cubicBezTo>
                <a:cubicBezTo>
                  <a:pt x="2361" y="1219"/>
                  <a:pt x="2282" y="1177"/>
                  <a:pt x="2208" y="1200"/>
                </a:cubicBezTo>
                <a:cubicBezTo>
                  <a:pt x="2197" y="1204"/>
                  <a:pt x="2187" y="1208"/>
                  <a:pt x="2178" y="1214"/>
                </a:cubicBezTo>
                <a:lnTo>
                  <a:pt x="1907" y="802"/>
                </a:lnTo>
                <a:cubicBezTo>
                  <a:pt x="1931" y="783"/>
                  <a:pt x="1938" y="750"/>
                  <a:pt x="1922" y="723"/>
                </a:cubicBezTo>
                <a:cubicBezTo>
                  <a:pt x="1904" y="695"/>
                  <a:pt x="1867" y="686"/>
                  <a:pt x="1839" y="703"/>
                </a:cubicBezTo>
                <a:close/>
                <a:moveTo>
                  <a:pt x="336" y="646"/>
                </a:moveTo>
                <a:cubicBezTo>
                  <a:pt x="307" y="626"/>
                  <a:pt x="299" y="586"/>
                  <a:pt x="318" y="556"/>
                </a:cubicBezTo>
                <a:lnTo>
                  <a:pt x="320" y="553"/>
                </a:lnTo>
                <a:cubicBezTo>
                  <a:pt x="330" y="539"/>
                  <a:pt x="345" y="529"/>
                  <a:pt x="363" y="526"/>
                </a:cubicBezTo>
                <a:cubicBezTo>
                  <a:pt x="380" y="522"/>
                  <a:pt x="398" y="526"/>
                  <a:pt x="413" y="537"/>
                </a:cubicBezTo>
                <a:cubicBezTo>
                  <a:pt x="443" y="557"/>
                  <a:pt x="451" y="599"/>
                  <a:pt x="429" y="629"/>
                </a:cubicBezTo>
                <a:cubicBezTo>
                  <a:pt x="425" y="636"/>
                  <a:pt x="419" y="642"/>
                  <a:pt x="412" y="646"/>
                </a:cubicBezTo>
                <a:lnTo>
                  <a:pt x="407" y="649"/>
                </a:lnTo>
                <a:cubicBezTo>
                  <a:pt x="401" y="653"/>
                  <a:pt x="394" y="656"/>
                  <a:pt x="386" y="657"/>
                </a:cubicBezTo>
                <a:cubicBezTo>
                  <a:pt x="369" y="660"/>
                  <a:pt x="351" y="656"/>
                  <a:pt x="336" y="646"/>
                </a:cubicBezTo>
                <a:close/>
              </a:path>
            </a:pathLst>
          </a:custGeom>
          <a:solidFill>
            <a:srgbClr val="C8D3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3" name="Google Shape;23;p16"/>
          <p:cNvSpPr/>
          <p:nvPr/>
        </p:nvSpPr>
        <p:spPr>
          <a:xfrm rot="2654194">
            <a:off x="4906581" y="2127987"/>
            <a:ext cx="1435015" cy="2054098"/>
          </a:xfrm>
          <a:custGeom>
            <a:avLst/>
            <a:gdLst/>
            <a:ahLst/>
            <a:cxnLst/>
            <a:rect l="l" t="t" r="r" b="b"/>
            <a:pathLst>
              <a:path w="2448" h="3502" extrusionOk="0">
                <a:moveTo>
                  <a:pt x="2133" y="345"/>
                </a:moveTo>
                <a:cubicBezTo>
                  <a:pt x="2099" y="356"/>
                  <a:pt x="2069" y="379"/>
                  <a:pt x="2050" y="409"/>
                </a:cubicBezTo>
                <a:cubicBezTo>
                  <a:pt x="2042" y="423"/>
                  <a:pt x="2036" y="438"/>
                  <a:pt x="2032" y="453"/>
                </a:cubicBezTo>
                <a:lnTo>
                  <a:pt x="1671" y="398"/>
                </a:lnTo>
                <a:cubicBezTo>
                  <a:pt x="1673" y="363"/>
                  <a:pt x="1651" y="331"/>
                  <a:pt x="1616" y="322"/>
                </a:cubicBezTo>
                <a:cubicBezTo>
                  <a:pt x="1610" y="320"/>
                  <a:pt x="1604" y="319"/>
                  <a:pt x="1598" y="319"/>
                </a:cubicBezTo>
                <a:lnTo>
                  <a:pt x="1569" y="127"/>
                </a:lnTo>
                <a:cubicBezTo>
                  <a:pt x="1574" y="126"/>
                  <a:pt x="1578" y="124"/>
                  <a:pt x="1582" y="122"/>
                </a:cubicBezTo>
                <a:cubicBezTo>
                  <a:pt x="1611" y="106"/>
                  <a:pt x="1622" y="69"/>
                  <a:pt x="1606" y="40"/>
                </a:cubicBezTo>
                <a:cubicBezTo>
                  <a:pt x="1590" y="11"/>
                  <a:pt x="1554" y="0"/>
                  <a:pt x="1524" y="16"/>
                </a:cubicBezTo>
                <a:cubicBezTo>
                  <a:pt x="1495" y="32"/>
                  <a:pt x="1484" y="69"/>
                  <a:pt x="1500" y="98"/>
                </a:cubicBezTo>
                <a:cubicBezTo>
                  <a:pt x="1512" y="119"/>
                  <a:pt x="1533" y="130"/>
                  <a:pt x="1555" y="129"/>
                </a:cubicBezTo>
                <a:lnTo>
                  <a:pt x="1583" y="321"/>
                </a:lnTo>
                <a:cubicBezTo>
                  <a:pt x="1556" y="326"/>
                  <a:pt x="1533" y="346"/>
                  <a:pt x="1526" y="374"/>
                </a:cubicBezTo>
                <a:cubicBezTo>
                  <a:pt x="1515" y="413"/>
                  <a:pt x="1539" y="454"/>
                  <a:pt x="1578" y="464"/>
                </a:cubicBezTo>
                <a:cubicBezTo>
                  <a:pt x="1618" y="475"/>
                  <a:pt x="1658" y="452"/>
                  <a:pt x="1669" y="412"/>
                </a:cubicBezTo>
                <a:lnTo>
                  <a:pt x="1669" y="412"/>
                </a:lnTo>
                <a:lnTo>
                  <a:pt x="2030" y="467"/>
                </a:lnTo>
                <a:cubicBezTo>
                  <a:pt x="2027" y="488"/>
                  <a:pt x="2028" y="510"/>
                  <a:pt x="2035" y="531"/>
                </a:cubicBezTo>
                <a:cubicBezTo>
                  <a:pt x="2047" y="569"/>
                  <a:pt x="2072" y="600"/>
                  <a:pt x="2107" y="618"/>
                </a:cubicBezTo>
                <a:lnTo>
                  <a:pt x="2107" y="618"/>
                </a:lnTo>
                <a:lnTo>
                  <a:pt x="1654" y="1450"/>
                </a:lnTo>
                <a:cubicBezTo>
                  <a:pt x="1592" y="1418"/>
                  <a:pt x="1518" y="1410"/>
                  <a:pt x="1447" y="1432"/>
                </a:cubicBezTo>
                <a:cubicBezTo>
                  <a:pt x="1302" y="1477"/>
                  <a:pt x="1220" y="1631"/>
                  <a:pt x="1265" y="1776"/>
                </a:cubicBezTo>
                <a:cubicBezTo>
                  <a:pt x="1272" y="1798"/>
                  <a:pt x="1281" y="1818"/>
                  <a:pt x="1293" y="1837"/>
                </a:cubicBezTo>
                <a:lnTo>
                  <a:pt x="786" y="2159"/>
                </a:lnTo>
                <a:cubicBezTo>
                  <a:pt x="760" y="2122"/>
                  <a:pt x="719" y="2099"/>
                  <a:pt x="675" y="2096"/>
                </a:cubicBezTo>
                <a:lnTo>
                  <a:pt x="721" y="1724"/>
                </a:lnTo>
                <a:cubicBezTo>
                  <a:pt x="756" y="1725"/>
                  <a:pt x="787" y="1702"/>
                  <a:pt x="796" y="1667"/>
                </a:cubicBezTo>
                <a:cubicBezTo>
                  <a:pt x="802" y="1641"/>
                  <a:pt x="793" y="1614"/>
                  <a:pt x="775" y="1597"/>
                </a:cubicBezTo>
                <a:lnTo>
                  <a:pt x="1158" y="1105"/>
                </a:lnTo>
                <a:cubicBezTo>
                  <a:pt x="1165" y="1109"/>
                  <a:pt x="1172" y="1112"/>
                  <a:pt x="1180" y="1113"/>
                </a:cubicBezTo>
                <a:cubicBezTo>
                  <a:pt x="1213" y="1119"/>
                  <a:pt x="1244" y="1096"/>
                  <a:pt x="1249" y="1063"/>
                </a:cubicBezTo>
                <a:cubicBezTo>
                  <a:pt x="1254" y="1031"/>
                  <a:pt x="1232" y="999"/>
                  <a:pt x="1199" y="994"/>
                </a:cubicBezTo>
                <a:cubicBezTo>
                  <a:pt x="1167" y="989"/>
                  <a:pt x="1135" y="1011"/>
                  <a:pt x="1130" y="1044"/>
                </a:cubicBezTo>
                <a:cubicBezTo>
                  <a:pt x="1127" y="1064"/>
                  <a:pt x="1134" y="1083"/>
                  <a:pt x="1147" y="1096"/>
                </a:cubicBezTo>
                <a:lnTo>
                  <a:pt x="763" y="1588"/>
                </a:lnTo>
                <a:cubicBezTo>
                  <a:pt x="756" y="1584"/>
                  <a:pt x="749" y="1580"/>
                  <a:pt x="741" y="1578"/>
                </a:cubicBezTo>
                <a:cubicBezTo>
                  <a:pt x="711" y="1571"/>
                  <a:pt x="680" y="1583"/>
                  <a:pt x="663" y="1607"/>
                </a:cubicBezTo>
                <a:lnTo>
                  <a:pt x="482" y="1505"/>
                </a:lnTo>
                <a:cubicBezTo>
                  <a:pt x="484" y="1500"/>
                  <a:pt x="486" y="1496"/>
                  <a:pt x="486" y="1491"/>
                </a:cubicBezTo>
                <a:cubicBezTo>
                  <a:pt x="492" y="1458"/>
                  <a:pt x="470" y="1427"/>
                  <a:pt x="437" y="1422"/>
                </a:cubicBezTo>
                <a:cubicBezTo>
                  <a:pt x="404" y="1416"/>
                  <a:pt x="373" y="1439"/>
                  <a:pt x="367" y="1471"/>
                </a:cubicBezTo>
                <a:cubicBezTo>
                  <a:pt x="362" y="1504"/>
                  <a:pt x="384" y="1535"/>
                  <a:pt x="417" y="1541"/>
                </a:cubicBezTo>
                <a:cubicBezTo>
                  <a:pt x="440" y="1545"/>
                  <a:pt x="462" y="1535"/>
                  <a:pt x="475" y="1517"/>
                </a:cubicBezTo>
                <a:lnTo>
                  <a:pt x="656" y="1620"/>
                </a:lnTo>
                <a:cubicBezTo>
                  <a:pt x="655" y="1624"/>
                  <a:pt x="653" y="1628"/>
                  <a:pt x="652" y="1633"/>
                </a:cubicBezTo>
                <a:cubicBezTo>
                  <a:pt x="642" y="1673"/>
                  <a:pt x="667" y="1712"/>
                  <a:pt x="707" y="1722"/>
                </a:cubicBezTo>
                <a:lnTo>
                  <a:pt x="707" y="1722"/>
                </a:lnTo>
                <a:lnTo>
                  <a:pt x="660" y="2096"/>
                </a:lnTo>
                <a:cubicBezTo>
                  <a:pt x="647" y="2096"/>
                  <a:pt x="634" y="2098"/>
                  <a:pt x="621" y="2102"/>
                </a:cubicBezTo>
                <a:cubicBezTo>
                  <a:pt x="587" y="2113"/>
                  <a:pt x="557" y="2136"/>
                  <a:pt x="539" y="2166"/>
                </a:cubicBezTo>
                <a:cubicBezTo>
                  <a:pt x="516" y="2203"/>
                  <a:pt x="510" y="2247"/>
                  <a:pt x="523" y="2288"/>
                </a:cubicBezTo>
                <a:cubicBezTo>
                  <a:pt x="528" y="2305"/>
                  <a:pt x="537" y="2321"/>
                  <a:pt x="547" y="2335"/>
                </a:cubicBezTo>
                <a:lnTo>
                  <a:pt x="108" y="2682"/>
                </a:lnTo>
                <a:cubicBezTo>
                  <a:pt x="99" y="2673"/>
                  <a:pt x="88" y="2667"/>
                  <a:pt x="75" y="2665"/>
                </a:cubicBezTo>
                <a:cubicBezTo>
                  <a:pt x="42" y="2660"/>
                  <a:pt x="11" y="2682"/>
                  <a:pt x="6" y="2715"/>
                </a:cubicBezTo>
                <a:cubicBezTo>
                  <a:pt x="0" y="2748"/>
                  <a:pt x="22" y="2779"/>
                  <a:pt x="55" y="2784"/>
                </a:cubicBezTo>
                <a:cubicBezTo>
                  <a:pt x="88" y="2790"/>
                  <a:pt x="119" y="2767"/>
                  <a:pt x="125" y="2734"/>
                </a:cubicBezTo>
                <a:cubicBezTo>
                  <a:pt x="127" y="2720"/>
                  <a:pt x="124" y="2705"/>
                  <a:pt x="116" y="2693"/>
                </a:cubicBezTo>
                <a:lnTo>
                  <a:pt x="557" y="2346"/>
                </a:lnTo>
                <a:cubicBezTo>
                  <a:pt x="577" y="2367"/>
                  <a:pt x="604" y="2383"/>
                  <a:pt x="633" y="2389"/>
                </a:cubicBezTo>
                <a:lnTo>
                  <a:pt x="588" y="2593"/>
                </a:lnTo>
                <a:cubicBezTo>
                  <a:pt x="568" y="2591"/>
                  <a:pt x="547" y="2599"/>
                  <a:pt x="534" y="2617"/>
                </a:cubicBezTo>
                <a:cubicBezTo>
                  <a:pt x="514" y="2644"/>
                  <a:pt x="520" y="2682"/>
                  <a:pt x="547" y="2701"/>
                </a:cubicBezTo>
                <a:cubicBezTo>
                  <a:pt x="574" y="2721"/>
                  <a:pt x="612" y="2715"/>
                  <a:pt x="631" y="2688"/>
                </a:cubicBezTo>
                <a:cubicBezTo>
                  <a:pt x="651" y="2662"/>
                  <a:pt x="645" y="2624"/>
                  <a:pt x="619" y="2604"/>
                </a:cubicBezTo>
                <a:cubicBezTo>
                  <a:pt x="614" y="2600"/>
                  <a:pt x="608" y="2598"/>
                  <a:pt x="603" y="2596"/>
                </a:cubicBezTo>
                <a:lnTo>
                  <a:pt x="647" y="2391"/>
                </a:lnTo>
                <a:cubicBezTo>
                  <a:pt x="667" y="2394"/>
                  <a:pt x="688" y="2392"/>
                  <a:pt x="708" y="2386"/>
                </a:cubicBezTo>
                <a:cubicBezTo>
                  <a:pt x="743" y="2375"/>
                  <a:pt x="772" y="2353"/>
                  <a:pt x="791" y="2322"/>
                </a:cubicBezTo>
                <a:cubicBezTo>
                  <a:pt x="813" y="2286"/>
                  <a:pt x="819" y="2241"/>
                  <a:pt x="807" y="2200"/>
                </a:cubicBezTo>
                <a:cubicBezTo>
                  <a:pt x="803" y="2190"/>
                  <a:pt x="799" y="2180"/>
                  <a:pt x="794" y="2171"/>
                </a:cubicBezTo>
                <a:lnTo>
                  <a:pt x="1300" y="1849"/>
                </a:lnTo>
                <a:cubicBezTo>
                  <a:pt x="1354" y="1928"/>
                  <a:pt x="1445" y="1974"/>
                  <a:pt x="1541" y="1970"/>
                </a:cubicBezTo>
                <a:lnTo>
                  <a:pt x="1555" y="2564"/>
                </a:lnTo>
                <a:cubicBezTo>
                  <a:pt x="1533" y="2569"/>
                  <a:pt x="1513" y="2582"/>
                  <a:pt x="1501" y="2601"/>
                </a:cubicBezTo>
                <a:cubicBezTo>
                  <a:pt x="1497" y="2608"/>
                  <a:pt x="1494" y="2615"/>
                  <a:pt x="1492" y="2623"/>
                </a:cubicBezTo>
                <a:cubicBezTo>
                  <a:pt x="1480" y="2666"/>
                  <a:pt x="1506" y="2711"/>
                  <a:pt x="1549" y="2722"/>
                </a:cubicBezTo>
                <a:cubicBezTo>
                  <a:pt x="1560" y="2725"/>
                  <a:pt x="1570" y="2725"/>
                  <a:pt x="1581" y="2724"/>
                </a:cubicBezTo>
                <a:lnTo>
                  <a:pt x="1863" y="3385"/>
                </a:lnTo>
                <a:cubicBezTo>
                  <a:pt x="1849" y="3393"/>
                  <a:pt x="1838" y="3407"/>
                  <a:pt x="1834" y="3425"/>
                </a:cubicBezTo>
                <a:cubicBezTo>
                  <a:pt x="1828" y="3458"/>
                  <a:pt x="1849" y="3490"/>
                  <a:pt x="1882" y="3496"/>
                </a:cubicBezTo>
                <a:cubicBezTo>
                  <a:pt x="1915" y="3502"/>
                  <a:pt x="1946" y="3481"/>
                  <a:pt x="1953" y="3448"/>
                </a:cubicBezTo>
                <a:cubicBezTo>
                  <a:pt x="1959" y="3416"/>
                  <a:pt x="1938" y="3384"/>
                  <a:pt x="1905" y="3378"/>
                </a:cubicBezTo>
                <a:cubicBezTo>
                  <a:pt x="1895" y="3376"/>
                  <a:pt x="1885" y="3377"/>
                  <a:pt x="1877" y="3379"/>
                </a:cubicBezTo>
                <a:lnTo>
                  <a:pt x="1595" y="2721"/>
                </a:lnTo>
                <a:cubicBezTo>
                  <a:pt x="1613" y="2715"/>
                  <a:pt x="1629" y="2703"/>
                  <a:pt x="1639" y="2687"/>
                </a:cubicBezTo>
                <a:cubicBezTo>
                  <a:pt x="1643" y="2680"/>
                  <a:pt x="1647" y="2672"/>
                  <a:pt x="1649" y="2665"/>
                </a:cubicBezTo>
                <a:cubicBezTo>
                  <a:pt x="1650" y="2658"/>
                  <a:pt x="1651" y="2652"/>
                  <a:pt x="1651" y="2646"/>
                </a:cubicBezTo>
                <a:lnTo>
                  <a:pt x="1939" y="2629"/>
                </a:lnTo>
                <a:cubicBezTo>
                  <a:pt x="1942" y="2642"/>
                  <a:pt x="1949" y="2655"/>
                  <a:pt x="1961" y="2665"/>
                </a:cubicBezTo>
                <a:cubicBezTo>
                  <a:pt x="1988" y="2685"/>
                  <a:pt x="2025" y="2681"/>
                  <a:pt x="2046" y="2654"/>
                </a:cubicBezTo>
                <a:cubicBezTo>
                  <a:pt x="2066" y="2628"/>
                  <a:pt x="2062" y="2590"/>
                  <a:pt x="2035" y="2570"/>
                </a:cubicBezTo>
                <a:cubicBezTo>
                  <a:pt x="2009" y="2549"/>
                  <a:pt x="1971" y="2554"/>
                  <a:pt x="1951" y="2580"/>
                </a:cubicBezTo>
                <a:cubicBezTo>
                  <a:pt x="1943" y="2590"/>
                  <a:pt x="1939" y="2602"/>
                  <a:pt x="1938" y="2614"/>
                </a:cubicBezTo>
                <a:lnTo>
                  <a:pt x="1650" y="2632"/>
                </a:lnTo>
                <a:cubicBezTo>
                  <a:pt x="1646" y="2601"/>
                  <a:pt x="1623" y="2574"/>
                  <a:pt x="1591" y="2565"/>
                </a:cubicBezTo>
                <a:cubicBezTo>
                  <a:pt x="1584" y="2564"/>
                  <a:pt x="1577" y="2563"/>
                  <a:pt x="1569" y="2563"/>
                </a:cubicBezTo>
                <a:lnTo>
                  <a:pt x="1556" y="1969"/>
                </a:lnTo>
                <a:cubicBezTo>
                  <a:pt x="1574" y="1967"/>
                  <a:pt x="1591" y="1964"/>
                  <a:pt x="1609" y="1958"/>
                </a:cubicBezTo>
                <a:cubicBezTo>
                  <a:pt x="1755" y="1913"/>
                  <a:pt x="1836" y="1759"/>
                  <a:pt x="1791" y="1614"/>
                </a:cubicBezTo>
                <a:cubicBezTo>
                  <a:pt x="1770" y="1545"/>
                  <a:pt x="1724" y="1491"/>
                  <a:pt x="1666" y="1457"/>
                </a:cubicBezTo>
                <a:lnTo>
                  <a:pt x="2120" y="624"/>
                </a:lnTo>
                <a:cubicBezTo>
                  <a:pt x="2152" y="638"/>
                  <a:pt x="2187" y="639"/>
                  <a:pt x="2220" y="629"/>
                </a:cubicBezTo>
                <a:lnTo>
                  <a:pt x="2222" y="628"/>
                </a:lnTo>
                <a:lnTo>
                  <a:pt x="2359" y="1005"/>
                </a:lnTo>
                <a:cubicBezTo>
                  <a:pt x="2355" y="1007"/>
                  <a:pt x="2351" y="1008"/>
                  <a:pt x="2348" y="1011"/>
                </a:cubicBezTo>
                <a:cubicBezTo>
                  <a:pt x="2319" y="1028"/>
                  <a:pt x="2310" y="1065"/>
                  <a:pt x="2328" y="1093"/>
                </a:cubicBezTo>
                <a:cubicBezTo>
                  <a:pt x="2345" y="1122"/>
                  <a:pt x="2382" y="1131"/>
                  <a:pt x="2411" y="1114"/>
                </a:cubicBezTo>
                <a:cubicBezTo>
                  <a:pt x="2439" y="1096"/>
                  <a:pt x="2448" y="1059"/>
                  <a:pt x="2431" y="1031"/>
                </a:cubicBezTo>
                <a:cubicBezTo>
                  <a:pt x="2418" y="1010"/>
                  <a:pt x="2395" y="1000"/>
                  <a:pt x="2373" y="1002"/>
                </a:cubicBezTo>
                <a:lnTo>
                  <a:pt x="2235" y="623"/>
                </a:lnTo>
                <a:cubicBezTo>
                  <a:pt x="2263" y="611"/>
                  <a:pt x="2287" y="591"/>
                  <a:pt x="2303" y="565"/>
                </a:cubicBezTo>
                <a:cubicBezTo>
                  <a:pt x="2325" y="529"/>
                  <a:pt x="2331" y="484"/>
                  <a:pt x="2318" y="443"/>
                </a:cubicBezTo>
                <a:cubicBezTo>
                  <a:pt x="2294" y="365"/>
                  <a:pt x="2211" y="321"/>
                  <a:pt x="2133" y="345"/>
                </a:cubicBezTo>
                <a:moveTo>
                  <a:pt x="793" y="2205"/>
                </a:moveTo>
                <a:cubicBezTo>
                  <a:pt x="804" y="2242"/>
                  <a:pt x="799" y="2282"/>
                  <a:pt x="779" y="2315"/>
                </a:cubicBezTo>
                <a:cubicBezTo>
                  <a:pt x="762" y="2342"/>
                  <a:pt x="735" y="2363"/>
                  <a:pt x="704" y="2372"/>
                </a:cubicBezTo>
                <a:cubicBezTo>
                  <a:pt x="634" y="2394"/>
                  <a:pt x="558" y="2354"/>
                  <a:pt x="537" y="2284"/>
                </a:cubicBezTo>
                <a:cubicBezTo>
                  <a:pt x="525" y="2247"/>
                  <a:pt x="530" y="2207"/>
                  <a:pt x="551" y="2174"/>
                </a:cubicBezTo>
                <a:cubicBezTo>
                  <a:pt x="568" y="2146"/>
                  <a:pt x="594" y="2126"/>
                  <a:pt x="625" y="2116"/>
                </a:cubicBezTo>
                <a:cubicBezTo>
                  <a:pt x="696" y="2094"/>
                  <a:pt x="771" y="2134"/>
                  <a:pt x="793" y="2205"/>
                </a:cubicBezTo>
                <a:close/>
                <a:moveTo>
                  <a:pt x="1635" y="2661"/>
                </a:moveTo>
                <a:cubicBezTo>
                  <a:pt x="1633" y="2667"/>
                  <a:pt x="1630" y="2673"/>
                  <a:pt x="1627" y="2679"/>
                </a:cubicBezTo>
                <a:cubicBezTo>
                  <a:pt x="1611" y="2704"/>
                  <a:pt x="1582" y="2716"/>
                  <a:pt x="1553" y="2708"/>
                </a:cubicBezTo>
                <a:cubicBezTo>
                  <a:pt x="1518" y="2699"/>
                  <a:pt x="1496" y="2662"/>
                  <a:pt x="1506" y="2627"/>
                </a:cubicBezTo>
                <a:cubicBezTo>
                  <a:pt x="1508" y="2620"/>
                  <a:pt x="1510" y="2614"/>
                  <a:pt x="1514" y="2609"/>
                </a:cubicBezTo>
                <a:cubicBezTo>
                  <a:pt x="1529" y="2584"/>
                  <a:pt x="1559" y="2572"/>
                  <a:pt x="1587" y="2579"/>
                </a:cubicBezTo>
                <a:cubicBezTo>
                  <a:pt x="1623" y="2589"/>
                  <a:pt x="1644" y="2625"/>
                  <a:pt x="1635" y="2661"/>
                </a:cubicBezTo>
                <a:close/>
                <a:moveTo>
                  <a:pt x="2305" y="448"/>
                </a:moveTo>
                <a:cubicBezTo>
                  <a:pt x="2316" y="485"/>
                  <a:pt x="2311" y="525"/>
                  <a:pt x="2291" y="558"/>
                </a:cubicBezTo>
                <a:cubicBezTo>
                  <a:pt x="2274" y="585"/>
                  <a:pt x="2247" y="606"/>
                  <a:pt x="2216" y="615"/>
                </a:cubicBezTo>
                <a:cubicBezTo>
                  <a:pt x="2182" y="626"/>
                  <a:pt x="2146" y="622"/>
                  <a:pt x="2114" y="606"/>
                </a:cubicBezTo>
                <a:cubicBezTo>
                  <a:pt x="2082" y="589"/>
                  <a:pt x="2059" y="561"/>
                  <a:pt x="2049" y="527"/>
                </a:cubicBezTo>
                <a:cubicBezTo>
                  <a:pt x="2037" y="490"/>
                  <a:pt x="2042" y="450"/>
                  <a:pt x="2063" y="417"/>
                </a:cubicBezTo>
                <a:cubicBezTo>
                  <a:pt x="2080" y="389"/>
                  <a:pt x="2106" y="369"/>
                  <a:pt x="2137" y="359"/>
                </a:cubicBezTo>
                <a:cubicBezTo>
                  <a:pt x="2208" y="337"/>
                  <a:pt x="2283" y="377"/>
                  <a:pt x="2305" y="448"/>
                </a:cubicBezTo>
              </a:path>
            </a:pathLst>
          </a:custGeom>
          <a:solidFill>
            <a:srgbClr val="C8D3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4" name="Google Shape;24;p16"/>
          <p:cNvSpPr/>
          <p:nvPr/>
        </p:nvSpPr>
        <p:spPr>
          <a:xfrm rot="2654194">
            <a:off x="2548038" y="2509087"/>
            <a:ext cx="1054815" cy="645464"/>
          </a:xfrm>
          <a:custGeom>
            <a:avLst/>
            <a:gdLst/>
            <a:ahLst/>
            <a:cxnLst/>
            <a:rect l="l" t="t" r="r" b="b"/>
            <a:pathLst>
              <a:path w="1979" h="1210" extrusionOk="0">
                <a:moveTo>
                  <a:pt x="1906" y="486"/>
                </a:moveTo>
                <a:cubicBezTo>
                  <a:pt x="1873" y="491"/>
                  <a:pt x="1850" y="521"/>
                  <a:pt x="1855" y="554"/>
                </a:cubicBezTo>
                <a:cubicBezTo>
                  <a:pt x="1857" y="566"/>
                  <a:pt x="1862" y="577"/>
                  <a:pt x="1869" y="585"/>
                </a:cubicBezTo>
                <a:lnTo>
                  <a:pt x="1685" y="789"/>
                </a:lnTo>
                <a:cubicBezTo>
                  <a:pt x="1684" y="788"/>
                  <a:pt x="1682" y="787"/>
                  <a:pt x="1681" y="786"/>
                </a:cubicBezTo>
                <a:cubicBezTo>
                  <a:pt x="1663" y="773"/>
                  <a:pt x="1641" y="769"/>
                  <a:pt x="1620" y="772"/>
                </a:cubicBezTo>
                <a:cubicBezTo>
                  <a:pt x="1602" y="776"/>
                  <a:pt x="1586" y="785"/>
                  <a:pt x="1574" y="799"/>
                </a:cubicBezTo>
                <a:lnTo>
                  <a:pt x="1078" y="425"/>
                </a:lnTo>
                <a:cubicBezTo>
                  <a:pt x="1121" y="366"/>
                  <a:pt x="1137" y="288"/>
                  <a:pt x="1113" y="212"/>
                </a:cubicBezTo>
                <a:cubicBezTo>
                  <a:pt x="1074" y="84"/>
                  <a:pt x="938" y="12"/>
                  <a:pt x="810" y="52"/>
                </a:cubicBezTo>
                <a:cubicBezTo>
                  <a:pt x="728" y="77"/>
                  <a:pt x="669" y="142"/>
                  <a:pt x="648" y="220"/>
                </a:cubicBezTo>
                <a:lnTo>
                  <a:pt x="149" y="89"/>
                </a:lnTo>
                <a:cubicBezTo>
                  <a:pt x="150" y="83"/>
                  <a:pt x="151" y="78"/>
                  <a:pt x="150" y="72"/>
                </a:cubicBezTo>
                <a:cubicBezTo>
                  <a:pt x="147" y="31"/>
                  <a:pt x="112" y="0"/>
                  <a:pt x="71" y="3"/>
                </a:cubicBezTo>
                <a:cubicBezTo>
                  <a:pt x="31" y="6"/>
                  <a:pt x="0" y="41"/>
                  <a:pt x="3" y="82"/>
                </a:cubicBezTo>
                <a:cubicBezTo>
                  <a:pt x="5" y="123"/>
                  <a:pt x="41" y="153"/>
                  <a:pt x="81" y="151"/>
                </a:cubicBezTo>
                <a:cubicBezTo>
                  <a:pt x="85" y="151"/>
                  <a:pt x="87" y="150"/>
                  <a:pt x="90" y="149"/>
                </a:cubicBezTo>
                <a:lnTo>
                  <a:pt x="165" y="401"/>
                </a:lnTo>
                <a:cubicBezTo>
                  <a:pt x="163" y="402"/>
                  <a:pt x="160" y="403"/>
                  <a:pt x="158" y="405"/>
                </a:cubicBezTo>
                <a:cubicBezTo>
                  <a:pt x="129" y="422"/>
                  <a:pt x="120" y="459"/>
                  <a:pt x="138" y="488"/>
                </a:cubicBezTo>
                <a:cubicBezTo>
                  <a:pt x="155" y="516"/>
                  <a:pt x="192" y="525"/>
                  <a:pt x="220" y="508"/>
                </a:cubicBezTo>
                <a:cubicBezTo>
                  <a:pt x="249" y="490"/>
                  <a:pt x="258" y="453"/>
                  <a:pt x="241" y="425"/>
                </a:cubicBezTo>
                <a:cubicBezTo>
                  <a:pt x="227" y="403"/>
                  <a:pt x="203" y="393"/>
                  <a:pt x="179" y="397"/>
                </a:cubicBezTo>
                <a:lnTo>
                  <a:pt x="104" y="145"/>
                </a:lnTo>
                <a:cubicBezTo>
                  <a:pt x="123" y="137"/>
                  <a:pt x="139" y="122"/>
                  <a:pt x="146" y="103"/>
                </a:cubicBezTo>
                <a:lnTo>
                  <a:pt x="644" y="233"/>
                </a:lnTo>
                <a:cubicBezTo>
                  <a:pt x="636" y="273"/>
                  <a:pt x="637" y="314"/>
                  <a:pt x="650" y="355"/>
                </a:cubicBezTo>
                <a:cubicBezTo>
                  <a:pt x="689" y="483"/>
                  <a:pt x="825" y="555"/>
                  <a:pt x="953" y="516"/>
                </a:cubicBezTo>
                <a:cubicBezTo>
                  <a:pt x="1001" y="501"/>
                  <a:pt x="1041" y="473"/>
                  <a:pt x="1070" y="437"/>
                </a:cubicBezTo>
                <a:lnTo>
                  <a:pt x="1565" y="811"/>
                </a:lnTo>
                <a:cubicBezTo>
                  <a:pt x="1543" y="847"/>
                  <a:pt x="1553" y="894"/>
                  <a:pt x="1588" y="919"/>
                </a:cubicBezTo>
                <a:cubicBezTo>
                  <a:pt x="1606" y="931"/>
                  <a:pt x="1628" y="936"/>
                  <a:pt x="1649" y="932"/>
                </a:cubicBezTo>
                <a:lnTo>
                  <a:pt x="1650" y="932"/>
                </a:lnTo>
                <a:lnTo>
                  <a:pt x="1696" y="1086"/>
                </a:lnTo>
                <a:cubicBezTo>
                  <a:pt x="1682" y="1092"/>
                  <a:pt x="1671" y="1102"/>
                  <a:pt x="1664" y="1117"/>
                </a:cubicBezTo>
                <a:cubicBezTo>
                  <a:pt x="1651" y="1147"/>
                  <a:pt x="1665" y="1183"/>
                  <a:pt x="1695" y="1196"/>
                </a:cubicBezTo>
                <a:cubicBezTo>
                  <a:pt x="1725" y="1210"/>
                  <a:pt x="1761" y="1196"/>
                  <a:pt x="1775" y="1166"/>
                </a:cubicBezTo>
                <a:cubicBezTo>
                  <a:pt x="1788" y="1135"/>
                  <a:pt x="1774" y="1100"/>
                  <a:pt x="1744" y="1086"/>
                </a:cubicBezTo>
                <a:cubicBezTo>
                  <a:pt x="1733" y="1081"/>
                  <a:pt x="1721" y="1080"/>
                  <a:pt x="1709" y="1082"/>
                </a:cubicBezTo>
                <a:lnTo>
                  <a:pt x="1664" y="928"/>
                </a:lnTo>
                <a:cubicBezTo>
                  <a:pt x="1679" y="922"/>
                  <a:pt x="1692" y="912"/>
                  <a:pt x="1701" y="899"/>
                </a:cubicBezTo>
                <a:lnTo>
                  <a:pt x="1704" y="895"/>
                </a:lnTo>
                <a:cubicBezTo>
                  <a:pt x="1723" y="864"/>
                  <a:pt x="1718" y="826"/>
                  <a:pt x="1696" y="799"/>
                </a:cubicBezTo>
                <a:lnTo>
                  <a:pt x="1880" y="595"/>
                </a:lnTo>
                <a:cubicBezTo>
                  <a:pt x="1892" y="603"/>
                  <a:pt x="1907" y="608"/>
                  <a:pt x="1923" y="606"/>
                </a:cubicBezTo>
                <a:cubicBezTo>
                  <a:pt x="1956" y="601"/>
                  <a:pt x="1979" y="570"/>
                  <a:pt x="1974" y="538"/>
                </a:cubicBezTo>
                <a:cubicBezTo>
                  <a:pt x="1970" y="505"/>
                  <a:pt x="1939" y="481"/>
                  <a:pt x="1906" y="486"/>
                </a:cubicBezTo>
                <a:close/>
                <a:moveTo>
                  <a:pt x="1689" y="890"/>
                </a:moveTo>
                <a:cubicBezTo>
                  <a:pt x="1679" y="905"/>
                  <a:pt x="1664" y="915"/>
                  <a:pt x="1646" y="918"/>
                </a:cubicBezTo>
                <a:cubicBezTo>
                  <a:pt x="1629" y="921"/>
                  <a:pt x="1611" y="917"/>
                  <a:pt x="1597" y="907"/>
                </a:cubicBezTo>
                <a:cubicBezTo>
                  <a:pt x="1567" y="887"/>
                  <a:pt x="1559" y="847"/>
                  <a:pt x="1578" y="817"/>
                </a:cubicBezTo>
                <a:lnTo>
                  <a:pt x="1580" y="814"/>
                </a:lnTo>
                <a:cubicBezTo>
                  <a:pt x="1590" y="800"/>
                  <a:pt x="1605" y="790"/>
                  <a:pt x="1623" y="787"/>
                </a:cubicBezTo>
                <a:cubicBezTo>
                  <a:pt x="1640" y="783"/>
                  <a:pt x="1658" y="787"/>
                  <a:pt x="1673" y="798"/>
                </a:cubicBezTo>
                <a:cubicBezTo>
                  <a:pt x="1703" y="818"/>
                  <a:pt x="1711" y="860"/>
                  <a:pt x="1689" y="890"/>
                </a:cubicBezTo>
              </a:path>
            </a:pathLst>
          </a:custGeom>
          <a:solidFill>
            <a:srgbClr val="C8D3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5" name="Google Shape;25;p16"/>
          <p:cNvSpPr/>
          <p:nvPr/>
        </p:nvSpPr>
        <p:spPr>
          <a:xfrm rot="2654194">
            <a:off x="6769924" y="1297758"/>
            <a:ext cx="811579" cy="961513"/>
          </a:xfrm>
          <a:custGeom>
            <a:avLst/>
            <a:gdLst/>
            <a:ahLst/>
            <a:cxnLst/>
            <a:rect l="l" t="t" r="r" b="b"/>
            <a:pathLst>
              <a:path w="1384" h="1640" extrusionOk="0">
                <a:moveTo>
                  <a:pt x="755" y="18"/>
                </a:moveTo>
                <a:cubicBezTo>
                  <a:pt x="727" y="36"/>
                  <a:pt x="719" y="73"/>
                  <a:pt x="737" y="101"/>
                </a:cubicBezTo>
                <a:cubicBezTo>
                  <a:pt x="748" y="119"/>
                  <a:pt x="767" y="129"/>
                  <a:pt x="787" y="129"/>
                </a:cubicBezTo>
                <a:lnTo>
                  <a:pt x="839" y="585"/>
                </a:lnTo>
                <a:cubicBezTo>
                  <a:pt x="819" y="590"/>
                  <a:pt x="800" y="602"/>
                  <a:pt x="789" y="621"/>
                </a:cubicBezTo>
                <a:cubicBezTo>
                  <a:pt x="784" y="629"/>
                  <a:pt x="780" y="639"/>
                  <a:pt x="778" y="648"/>
                </a:cubicBezTo>
                <a:cubicBezTo>
                  <a:pt x="773" y="676"/>
                  <a:pt x="782" y="702"/>
                  <a:pt x="800" y="721"/>
                </a:cubicBezTo>
                <a:lnTo>
                  <a:pt x="463" y="1105"/>
                </a:lnTo>
                <a:cubicBezTo>
                  <a:pt x="396" y="1060"/>
                  <a:pt x="310" y="1044"/>
                  <a:pt x="227" y="1069"/>
                </a:cubicBezTo>
                <a:cubicBezTo>
                  <a:pt x="82" y="1114"/>
                  <a:pt x="0" y="1268"/>
                  <a:pt x="45" y="1413"/>
                </a:cubicBezTo>
                <a:cubicBezTo>
                  <a:pt x="90" y="1559"/>
                  <a:pt x="244" y="1640"/>
                  <a:pt x="389" y="1595"/>
                </a:cubicBezTo>
                <a:cubicBezTo>
                  <a:pt x="535" y="1551"/>
                  <a:pt x="616" y="1396"/>
                  <a:pt x="571" y="1251"/>
                </a:cubicBezTo>
                <a:cubicBezTo>
                  <a:pt x="554" y="1194"/>
                  <a:pt x="519" y="1147"/>
                  <a:pt x="475" y="1114"/>
                </a:cubicBezTo>
                <a:lnTo>
                  <a:pt x="811" y="730"/>
                </a:lnTo>
                <a:cubicBezTo>
                  <a:pt x="820" y="736"/>
                  <a:pt x="831" y="741"/>
                  <a:pt x="843" y="743"/>
                </a:cubicBezTo>
                <a:cubicBezTo>
                  <a:pt x="876" y="749"/>
                  <a:pt x="909" y="735"/>
                  <a:pt x="927" y="706"/>
                </a:cubicBezTo>
                <a:cubicBezTo>
                  <a:pt x="932" y="698"/>
                  <a:pt x="936" y="688"/>
                  <a:pt x="938" y="679"/>
                </a:cubicBezTo>
                <a:cubicBezTo>
                  <a:pt x="939" y="673"/>
                  <a:pt x="939" y="668"/>
                  <a:pt x="939" y="662"/>
                </a:cubicBezTo>
                <a:lnTo>
                  <a:pt x="1259" y="583"/>
                </a:lnTo>
                <a:cubicBezTo>
                  <a:pt x="1261" y="587"/>
                  <a:pt x="1263" y="591"/>
                  <a:pt x="1265" y="594"/>
                </a:cubicBezTo>
                <a:cubicBezTo>
                  <a:pt x="1283" y="622"/>
                  <a:pt x="1320" y="631"/>
                  <a:pt x="1348" y="613"/>
                </a:cubicBezTo>
                <a:cubicBezTo>
                  <a:pt x="1376" y="595"/>
                  <a:pt x="1384" y="558"/>
                  <a:pt x="1367" y="530"/>
                </a:cubicBezTo>
                <a:cubicBezTo>
                  <a:pt x="1349" y="501"/>
                  <a:pt x="1311" y="493"/>
                  <a:pt x="1283" y="511"/>
                </a:cubicBezTo>
                <a:cubicBezTo>
                  <a:pt x="1263" y="524"/>
                  <a:pt x="1253" y="547"/>
                  <a:pt x="1256" y="569"/>
                </a:cubicBezTo>
                <a:lnTo>
                  <a:pt x="937" y="648"/>
                </a:lnTo>
                <a:cubicBezTo>
                  <a:pt x="935" y="637"/>
                  <a:pt x="931" y="627"/>
                  <a:pt x="925" y="618"/>
                </a:cubicBezTo>
                <a:cubicBezTo>
                  <a:pt x="913" y="600"/>
                  <a:pt x="894" y="588"/>
                  <a:pt x="873" y="584"/>
                </a:cubicBezTo>
                <a:cubicBezTo>
                  <a:pt x="866" y="583"/>
                  <a:pt x="860" y="582"/>
                  <a:pt x="853" y="583"/>
                </a:cubicBezTo>
                <a:lnTo>
                  <a:pt x="801" y="127"/>
                </a:lnTo>
                <a:cubicBezTo>
                  <a:pt x="808" y="126"/>
                  <a:pt x="814" y="123"/>
                  <a:pt x="820" y="120"/>
                </a:cubicBezTo>
                <a:cubicBezTo>
                  <a:pt x="848" y="102"/>
                  <a:pt x="856" y="64"/>
                  <a:pt x="838" y="36"/>
                </a:cubicBezTo>
                <a:cubicBezTo>
                  <a:pt x="821" y="8"/>
                  <a:pt x="783" y="0"/>
                  <a:pt x="755" y="18"/>
                </a:cubicBezTo>
                <a:moveTo>
                  <a:pt x="913" y="626"/>
                </a:moveTo>
                <a:cubicBezTo>
                  <a:pt x="918" y="634"/>
                  <a:pt x="922" y="642"/>
                  <a:pt x="923" y="651"/>
                </a:cubicBezTo>
                <a:lnTo>
                  <a:pt x="923" y="651"/>
                </a:lnTo>
                <a:lnTo>
                  <a:pt x="924" y="653"/>
                </a:lnTo>
                <a:cubicBezTo>
                  <a:pt x="925" y="660"/>
                  <a:pt x="925" y="668"/>
                  <a:pt x="923" y="676"/>
                </a:cubicBezTo>
                <a:cubicBezTo>
                  <a:pt x="922" y="684"/>
                  <a:pt x="919" y="692"/>
                  <a:pt x="915" y="699"/>
                </a:cubicBezTo>
                <a:cubicBezTo>
                  <a:pt x="900" y="722"/>
                  <a:pt x="872" y="734"/>
                  <a:pt x="845" y="729"/>
                </a:cubicBezTo>
                <a:cubicBezTo>
                  <a:pt x="809" y="722"/>
                  <a:pt x="785" y="687"/>
                  <a:pt x="792" y="651"/>
                </a:cubicBezTo>
                <a:cubicBezTo>
                  <a:pt x="794" y="643"/>
                  <a:pt x="797" y="635"/>
                  <a:pt x="801" y="628"/>
                </a:cubicBezTo>
                <a:cubicBezTo>
                  <a:pt x="816" y="605"/>
                  <a:pt x="843" y="593"/>
                  <a:pt x="870" y="598"/>
                </a:cubicBezTo>
                <a:cubicBezTo>
                  <a:pt x="888" y="601"/>
                  <a:pt x="903" y="611"/>
                  <a:pt x="913" y="626"/>
                </a:cubicBezTo>
                <a:close/>
              </a:path>
            </a:pathLst>
          </a:custGeom>
          <a:solidFill>
            <a:schemeClr val="accent6"/>
          </a:solidFill>
          <a:ln>
            <a:noFill/>
          </a:ln>
          <a:effectLst>
            <a:outerShdw blurRad="152400" dist="139700" dir="2520000" sx="92000" sy="92000" algn="ctr" rotWithShape="0">
              <a:srgbClr val="000000">
                <a:alpha val="18823"/>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6" name="Google Shape;26;p16"/>
          <p:cNvSpPr/>
          <p:nvPr/>
        </p:nvSpPr>
        <p:spPr>
          <a:xfrm rot="9190020">
            <a:off x="3887684" y="3559733"/>
            <a:ext cx="1368634" cy="1185963"/>
          </a:xfrm>
          <a:custGeom>
            <a:avLst/>
            <a:gdLst/>
            <a:ahLst/>
            <a:cxnLst/>
            <a:rect l="l" t="t" r="r" b="b"/>
            <a:pathLst>
              <a:path w="2825" h="2446" extrusionOk="0">
                <a:moveTo>
                  <a:pt x="2738" y="10"/>
                </a:moveTo>
                <a:cubicBezTo>
                  <a:pt x="2706" y="21"/>
                  <a:pt x="2689" y="55"/>
                  <a:pt x="2700" y="87"/>
                </a:cubicBezTo>
                <a:cubicBezTo>
                  <a:pt x="2700" y="89"/>
                  <a:pt x="2701" y="90"/>
                  <a:pt x="2702" y="92"/>
                </a:cubicBezTo>
                <a:lnTo>
                  <a:pt x="2284" y="411"/>
                </a:lnTo>
                <a:cubicBezTo>
                  <a:pt x="2278" y="405"/>
                  <a:pt x="2272" y="399"/>
                  <a:pt x="2264" y="394"/>
                </a:cubicBezTo>
                <a:cubicBezTo>
                  <a:pt x="2246" y="384"/>
                  <a:pt x="2225" y="381"/>
                  <a:pt x="2204" y="386"/>
                </a:cubicBezTo>
                <a:lnTo>
                  <a:pt x="2146" y="225"/>
                </a:lnTo>
                <a:cubicBezTo>
                  <a:pt x="2162" y="217"/>
                  <a:pt x="2175" y="200"/>
                  <a:pt x="2178" y="180"/>
                </a:cubicBezTo>
                <a:cubicBezTo>
                  <a:pt x="2183" y="147"/>
                  <a:pt x="2160" y="117"/>
                  <a:pt x="2127" y="112"/>
                </a:cubicBezTo>
                <a:cubicBezTo>
                  <a:pt x="2094" y="107"/>
                  <a:pt x="2063" y="130"/>
                  <a:pt x="2058" y="163"/>
                </a:cubicBezTo>
                <a:cubicBezTo>
                  <a:pt x="2054" y="196"/>
                  <a:pt x="2076" y="226"/>
                  <a:pt x="2109" y="231"/>
                </a:cubicBezTo>
                <a:cubicBezTo>
                  <a:pt x="2117" y="232"/>
                  <a:pt x="2125" y="232"/>
                  <a:pt x="2132" y="230"/>
                </a:cubicBezTo>
                <a:lnTo>
                  <a:pt x="2191" y="390"/>
                </a:lnTo>
                <a:cubicBezTo>
                  <a:pt x="2176" y="397"/>
                  <a:pt x="2163" y="408"/>
                  <a:pt x="2154" y="422"/>
                </a:cubicBezTo>
                <a:cubicBezTo>
                  <a:pt x="2142" y="441"/>
                  <a:pt x="2139" y="463"/>
                  <a:pt x="2145" y="485"/>
                </a:cubicBezTo>
                <a:cubicBezTo>
                  <a:pt x="2151" y="508"/>
                  <a:pt x="2166" y="526"/>
                  <a:pt x="2186" y="536"/>
                </a:cubicBezTo>
                <a:lnTo>
                  <a:pt x="1788" y="1156"/>
                </a:lnTo>
                <a:cubicBezTo>
                  <a:pt x="1723" y="1117"/>
                  <a:pt x="1643" y="1104"/>
                  <a:pt x="1564" y="1128"/>
                </a:cubicBezTo>
                <a:cubicBezTo>
                  <a:pt x="1445" y="1165"/>
                  <a:pt x="1369" y="1276"/>
                  <a:pt x="1370" y="1395"/>
                </a:cubicBezTo>
                <a:lnTo>
                  <a:pt x="877" y="1415"/>
                </a:lnTo>
                <a:cubicBezTo>
                  <a:pt x="876" y="1404"/>
                  <a:pt x="874" y="1393"/>
                  <a:pt x="871" y="1382"/>
                </a:cubicBezTo>
                <a:cubicBezTo>
                  <a:pt x="865" y="1365"/>
                  <a:pt x="857" y="1350"/>
                  <a:pt x="847" y="1336"/>
                </a:cubicBezTo>
                <a:lnTo>
                  <a:pt x="1290" y="955"/>
                </a:lnTo>
                <a:cubicBezTo>
                  <a:pt x="1305" y="970"/>
                  <a:pt x="1325" y="978"/>
                  <a:pt x="1347" y="977"/>
                </a:cubicBezTo>
                <a:cubicBezTo>
                  <a:pt x="1388" y="974"/>
                  <a:pt x="1419" y="939"/>
                  <a:pt x="1416" y="898"/>
                </a:cubicBezTo>
                <a:cubicBezTo>
                  <a:pt x="1413" y="858"/>
                  <a:pt x="1378" y="827"/>
                  <a:pt x="1337" y="830"/>
                </a:cubicBezTo>
                <a:cubicBezTo>
                  <a:pt x="1334" y="830"/>
                  <a:pt x="1331" y="831"/>
                  <a:pt x="1327" y="831"/>
                </a:cubicBezTo>
                <a:lnTo>
                  <a:pt x="1268" y="637"/>
                </a:lnTo>
                <a:cubicBezTo>
                  <a:pt x="1286" y="629"/>
                  <a:pt x="1300" y="612"/>
                  <a:pt x="1303" y="591"/>
                </a:cubicBezTo>
                <a:cubicBezTo>
                  <a:pt x="1308" y="558"/>
                  <a:pt x="1285" y="528"/>
                  <a:pt x="1252" y="523"/>
                </a:cubicBezTo>
                <a:cubicBezTo>
                  <a:pt x="1219" y="518"/>
                  <a:pt x="1188" y="541"/>
                  <a:pt x="1183" y="574"/>
                </a:cubicBezTo>
                <a:cubicBezTo>
                  <a:pt x="1179" y="607"/>
                  <a:pt x="1201" y="637"/>
                  <a:pt x="1234" y="642"/>
                </a:cubicBezTo>
                <a:cubicBezTo>
                  <a:pt x="1241" y="643"/>
                  <a:pt x="1248" y="643"/>
                  <a:pt x="1254" y="641"/>
                </a:cubicBezTo>
                <a:lnTo>
                  <a:pt x="1314" y="835"/>
                </a:lnTo>
                <a:cubicBezTo>
                  <a:pt x="1285" y="847"/>
                  <a:pt x="1266" y="876"/>
                  <a:pt x="1268" y="908"/>
                </a:cubicBezTo>
                <a:cubicBezTo>
                  <a:pt x="1269" y="922"/>
                  <a:pt x="1274" y="934"/>
                  <a:pt x="1281" y="944"/>
                </a:cubicBezTo>
                <a:lnTo>
                  <a:pt x="838" y="1325"/>
                </a:lnTo>
                <a:cubicBezTo>
                  <a:pt x="800" y="1285"/>
                  <a:pt x="741" y="1267"/>
                  <a:pt x="685" y="1284"/>
                </a:cubicBezTo>
                <a:cubicBezTo>
                  <a:pt x="651" y="1295"/>
                  <a:pt x="621" y="1317"/>
                  <a:pt x="603" y="1348"/>
                </a:cubicBezTo>
                <a:cubicBezTo>
                  <a:pt x="581" y="1382"/>
                  <a:pt x="575" y="1424"/>
                  <a:pt x="585" y="1463"/>
                </a:cubicBezTo>
                <a:lnTo>
                  <a:pt x="124" y="1597"/>
                </a:lnTo>
                <a:cubicBezTo>
                  <a:pt x="123" y="1594"/>
                  <a:pt x="122" y="1592"/>
                  <a:pt x="120" y="1589"/>
                </a:cubicBezTo>
                <a:cubicBezTo>
                  <a:pt x="103" y="1561"/>
                  <a:pt x="66" y="1552"/>
                  <a:pt x="38" y="1569"/>
                </a:cubicBezTo>
                <a:cubicBezTo>
                  <a:pt x="9" y="1586"/>
                  <a:pt x="0" y="1623"/>
                  <a:pt x="18" y="1652"/>
                </a:cubicBezTo>
                <a:cubicBezTo>
                  <a:pt x="35" y="1680"/>
                  <a:pt x="72" y="1689"/>
                  <a:pt x="100" y="1672"/>
                </a:cubicBezTo>
                <a:cubicBezTo>
                  <a:pt x="122" y="1659"/>
                  <a:pt x="132" y="1634"/>
                  <a:pt x="128" y="1611"/>
                </a:cubicBezTo>
                <a:lnTo>
                  <a:pt x="589" y="1476"/>
                </a:lnTo>
                <a:cubicBezTo>
                  <a:pt x="602" y="1511"/>
                  <a:pt x="626" y="1540"/>
                  <a:pt x="659" y="1557"/>
                </a:cubicBezTo>
                <a:cubicBezTo>
                  <a:pt x="694" y="1576"/>
                  <a:pt x="735" y="1579"/>
                  <a:pt x="772" y="1568"/>
                </a:cubicBezTo>
                <a:cubicBezTo>
                  <a:pt x="787" y="1563"/>
                  <a:pt x="801" y="1556"/>
                  <a:pt x="813" y="1548"/>
                </a:cubicBezTo>
                <a:lnTo>
                  <a:pt x="1109" y="1937"/>
                </a:lnTo>
                <a:cubicBezTo>
                  <a:pt x="1089" y="1956"/>
                  <a:pt x="1084" y="1987"/>
                  <a:pt x="1099" y="2012"/>
                </a:cubicBezTo>
                <a:cubicBezTo>
                  <a:pt x="1116" y="2040"/>
                  <a:pt x="1154" y="2049"/>
                  <a:pt x="1182" y="2032"/>
                </a:cubicBezTo>
                <a:cubicBezTo>
                  <a:pt x="1210" y="2015"/>
                  <a:pt x="1219" y="1977"/>
                  <a:pt x="1202" y="1949"/>
                </a:cubicBezTo>
                <a:cubicBezTo>
                  <a:pt x="1185" y="1921"/>
                  <a:pt x="1148" y="1912"/>
                  <a:pt x="1120" y="1928"/>
                </a:cubicBezTo>
                <a:lnTo>
                  <a:pt x="825" y="1539"/>
                </a:lnTo>
                <a:cubicBezTo>
                  <a:pt x="836" y="1529"/>
                  <a:pt x="847" y="1517"/>
                  <a:pt x="855" y="1504"/>
                </a:cubicBezTo>
                <a:cubicBezTo>
                  <a:pt x="869" y="1481"/>
                  <a:pt x="876" y="1456"/>
                  <a:pt x="877" y="1430"/>
                </a:cubicBezTo>
                <a:lnTo>
                  <a:pt x="1371" y="1410"/>
                </a:lnTo>
                <a:cubicBezTo>
                  <a:pt x="1372" y="1431"/>
                  <a:pt x="1376" y="1452"/>
                  <a:pt x="1382" y="1473"/>
                </a:cubicBezTo>
                <a:cubicBezTo>
                  <a:pt x="1427" y="1618"/>
                  <a:pt x="1581" y="1699"/>
                  <a:pt x="1727" y="1655"/>
                </a:cubicBezTo>
                <a:cubicBezTo>
                  <a:pt x="1761" y="1644"/>
                  <a:pt x="1792" y="1627"/>
                  <a:pt x="1818" y="1606"/>
                </a:cubicBezTo>
                <a:lnTo>
                  <a:pt x="2354" y="2235"/>
                </a:lnTo>
                <a:cubicBezTo>
                  <a:pt x="2349" y="2239"/>
                  <a:pt x="2344" y="2245"/>
                  <a:pt x="2341" y="2251"/>
                </a:cubicBezTo>
                <a:lnTo>
                  <a:pt x="1878" y="2025"/>
                </a:lnTo>
                <a:cubicBezTo>
                  <a:pt x="1881" y="2016"/>
                  <a:pt x="1882" y="2007"/>
                  <a:pt x="1882" y="1997"/>
                </a:cubicBezTo>
                <a:cubicBezTo>
                  <a:pt x="1879" y="1956"/>
                  <a:pt x="1844" y="1925"/>
                  <a:pt x="1803" y="1928"/>
                </a:cubicBezTo>
                <a:cubicBezTo>
                  <a:pt x="1762" y="1931"/>
                  <a:pt x="1731" y="1966"/>
                  <a:pt x="1734" y="2007"/>
                </a:cubicBezTo>
                <a:lnTo>
                  <a:pt x="1735" y="2011"/>
                </a:lnTo>
                <a:lnTo>
                  <a:pt x="1611" y="2034"/>
                </a:lnTo>
                <a:cubicBezTo>
                  <a:pt x="1605" y="2014"/>
                  <a:pt x="1588" y="1997"/>
                  <a:pt x="1566" y="1993"/>
                </a:cubicBezTo>
                <a:cubicBezTo>
                  <a:pt x="1533" y="1986"/>
                  <a:pt x="1501" y="2007"/>
                  <a:pt x="1494" y="2040"/>
                </a:cubicBezTo>
                <a:cubicBezTo>
                  <a:pt x="1488" y="2073"/>
                  <a:pt x="1509" y="2105"/>
                  <a:pt x="1542" y="2111"/>
                </a:cubicBezTo>
                <a:cubicBezTo>
                  <a:pt x="1574" y="2118"/>
                  <a:pt x="1606" y="2097"/>
                  <a:pt x="1613" y="2064"/>
                </a:cubicBezTo>
                <a:cubicBezTo>
                  <a:pt x="1614" y="2059"/>
                  <a:pt x="1614" y="2053"/>
                  <a:pt x="1614" y="2048"/>
                </a:cubicBezTo>
                <a:lnTo>
                  <a:pt x="1738" y="2025"/>
                </a:lnTo>
                <a:cubicBezTo>
                  <a:pt x="1748" y="2056"/>
                  <a:pt x="1778" y="2078"/>
                  <a:pt x="1813" y="2075"/>
                </a:cubicBezTo>
                <a:cubicBezTo>
                  <a:pt x="1839" y="2074"/>
                  <a:pt x="1860" y="2059"/>
                  <a:pt x="1872" y="2038"/>
                </a:cubicBezTo>
                <a:lnTo>
                  <a:pt x="2334" y="2263"/>
                </a:lnTo>
                <a:cubicBezTo>
                  <a:pt x="2333" y="2267"/>
                  <a:pt x="2332" y="2270"/>
                  <a:pt x="2331" y="2273"/>
                </a:cubicBezTo>
                <a:cubicBezTo>
                  <a:pt x="2319" y="2316"/>
                  <a:pt x="2345" y="2361"/>
                  <a:pt x="2388" y="2372"/>
                </a:cubicBezTo>
                <a:cubicBezTo>
                  <a:pt x="2422" y="2381"/>
                  <a:pt x="2459" y="2367"/>
                  <a:pt x="2478" y="2337"/>
                </a:cubicBezTo>
                <a:cubicBezTo>
                  <a:pt x="2481" y="2332"/>
                  <a:pt x="2483" y="2327"/>
                  <a:pt x="2485" y="2322"/>
                </a:cubicBezTo>
                <a:lnTo>
                  <a:pt x="2666" y="2369"/>
                </a:lnTo>
                <a:cubicBezTo>
                  <a:pt x="2663" y="2390"/>
                  <a:pt x="2671" y="2412"/>
                  <a:pt x="2689" y="2426"/>
                </a:cubicBezTo>
                <a:cubicBezTo>
                  <a:pt x="2715" y="2446"/>
                  <a:pt x="2753" y="2441"/>
                  <a:pt x="2773" y="2415"/>
                </a:cubicBezTo>
                <a:cubicBezTo>
                  <a:pt x="2794" y="2389"/>
                  <a:pt x="2789" y="2351"/>
                  <a:pt x="2763" y="2330"/>
                </a:cubicBezTo>
                <a:cubicBezTo>
                  <a:pt x="2737" y="2310"/>
                  <a:pt x="2699" y="2315"/>
                  <a:pt x="2678" y="2341"/>
                </a:cubicBezTo>
                <a:cubicBezTo>
                  <a:pt x="2675" y="2345"/>
                  <a:pt x="2672" y="2350"/>
                  <a:pt x="2670" y="2355"/>
                </a:cubicBezTo>
                <a:lnTo>
                  <a:pt x="2489" y="2308"/>
                </a:lnTo>
                <a:cubicBezTo>
                  <a:pt x="2492" y="2289"/>
                  <a:pt x="2489" y="2270"/>
                  <a:pt x="2479" y="2253"/>
                </a:cubicBezTo>
                <a:cubicBezTo>
                  <a:pt x="2468" y="2235"/>
                  <a:pt x="2451" y="2221"/>
                  <a:pt x="2430" y="2216"/>
                </a:cubicBezTo>
                <a:cubicBezTo>
                  <a:pt x="2408" y="2210"/>
                  <a:pt x="2384" y="2214"/>
                  <a:pt x="2366" y="2226"/>
                </a:cubicBezTo>
                <a:lnTo>
                  <a:pt x="1829" y="1596"/>
                </a:lnTo>
                <a:cubicBezTo>
                  <a:pt x="1907" y="1527"/>
                  <a:pt x="1941" y="1416"/>
                  <a:pt x="1909" y="1310"/>
                </a:cubicBezTo>
                <a:cubicBezTo>
                  <a:pt x="1889" y="1248"/>
                  <a:pt x="1850" y="1198"/>
                  <a:pt x="1800" y="1164"/>
                </a:cubicBezTo>
                <a:lnTo>
                  <a:pt x="2200" y="542"/>
                </a:lnTo>
                <a:cubicBezTo>
                  <a:pt x="2214" y="546"/>
                  <a:pt x="2229" y="547"/>
                  <a:pt x="2244" y="543"/>
                </a:cubicBezTo>
                <a:cubicBezTo>
                  <a:pt x="2264" y="538"/>
                  <a:pt x="2281" y="525"/>
                  <a:pt x="2292" y="507"/>
                </a:cubicBezTo>
                <a:cubicBezTo>
                  <a:pt x="2304" y="488"/>
                  <a:pt x="2307" y="466"/>
                  <a:pt x="2302" y="444"/>
                </a:cubicBezTo>
                <a:cubicBezTo>
                  <a:pt x="2300" y="436"/>
                  <a:pt x="2296" y="429"/>
                  <a:pt x="2292" y="422"/>
                </a:cubicBezTo>
                <a:lnTo>
                  <a:pt x="2710" y="105"/>
                </a:lnTo>
                <a:cubicBezTo>
                  <a:pt x="2725" y="124"/>
                  <a:pt x="2751" y="133"/>
                  <a:pt x="2776" y="125"/>
                </a:cubicBezTo>
                <a:cubicBezTo>
                  <a:pt x="2808" y="114"/>
                  <a:pt x="2825" y="80"/>
                  <a:pt x="2814" y="48"/>
                </a:cubicBezTo>
                <a:cubicBezTo>
                  <a:pt x="2803" y="17"/>
                  <a:pt x="2769" y="0"/>
                  <a:pt x="2738" y="10"/>
                </a:cubicBezTo>
                <a:moveTo>
                  <a:pt x="768" y="1554"/>
                </a:moveTo>
                <a:cubicBezTo>
                  <a:pt x="698" y="1576"/>
                  <a:pt x="622" y="1536"/>
                  <a:pt x="601" y="1466"/>
                </a:cubicBezTo>
                <a:cubicBezTo>
                  <a:pt x="589" y="1429"/>
                  <a:pt x="594" y="1388"/>
                  <a:pt x="615" y="1355"/>
                </a:cubicBezTo>
                <a:cubicBezTo>
                  <a:pt x="632" y="1328"/>
                  <a:pt x="658" y="1307"/>
                  <a:pt x="689" y="1298"/>
                </a:cubicBezTo>
                <a:cubicBezTo>
                  <a:pt x="760" y="1276"/>
                  <a:pt x="835" y="1316"/>
                  <a:pt x="857" y="1386"/>
                </a:cubicBezTo>
                <a:cubicBezTo>
                  <a:pt x="868" y="1423"/>
                  <a:pt x="863" y="1464"/>
                  <a:pt x="843" y="1497"/>
                </a:cubicBezTo>
                <a:cubicBezTo>
                  <a:pt x="826" y="1524"/>
                  <a:pt x="799" y="1544"/>
                  <a:pt x="768" y="1554"/>
                </a:cubicBezTo>
                <a:close/>
                <a:moveTo>
                  <a:pt x="2426" y="2230"/>
                </a:moveTo>
                <a:cubicBezTo>
                  <a:pt x="2444" y="2234"/>
                  <a:pt x="2458" y="2245"/>
                  <a:pt x="2467" y="2261"/>
                </a:cubicBezTo>
                <a:cubicBezTo>
                  <a:pt x="2476" y="2276"/>
                  <a:pt x="2478" y="2294"/>
                  <a:pt x="2474" y="2311"/>
                </a:cubicBezTo>
                <a:cubicBezTo>
                  <a:pt x="2472" y="2318"/>
                  <a:pt x="2469" y="2324"/>
                  <a:pt x="2466" y="2329"/>
                </a:cubicBezTo>
                <a:cubicBezTo>
                  <a:pt x="2451" y="2354"/>
                  <a:pt x="2420" y="2366"/>
                  <a:pt x="2392" y="2358"/>
                </a:cubicBezTo>
                <a:cubicBezTo>
                  <a:pt x="2356" y="2349"/>
                  <a:pt x="2335" y="2312"/>
                  <a:pt x="2345" y="2277"/>
                </a:cubicBezTo>
                <a:cubicBezTo>
                  <a:pt x="2346" y="2270"/>
                  <a:pt x="2349" y="2264"/>
                  <a:pt x="2352" y="2259"/>
                </a:cubicBezTo>
                <a:cubicBezTo>
                  <a:pt x="2368" y="2234"/>
                  <a:pt x="2398" y="2222"/>
                  <a:pt x="2426" y="2230"/>
                </a:cubicBezTo>
                <a:close/>
                <a:moveTo>
                  <a:pt x="2288" y="448"/>
                </a:moveTo>
                <a:cubicBezTo>
                  <a:pt x="2292" y="465"/>
                  <a:pt x="2290" y="484"/>
                  <a:pt x="2280" y="500"/>
                </a:cubicBezTo>
                <a:cubicBezTo>
                  <a:pt x="2271" y="514"/>
                  <a:pt x="2257" y="525"/>
                  <a:pt x="2240" y="529"/>
                </a:cubicBezTo>
                <a:cubicBezTo>
                  <a:pt x="2204" y="538"/>
                  <a:pt x="2168" y="517"/>
                  <a:pt x="2159" y="481"/>
                </a:cubicBezTo>
                <a:cubicBezTo>
                  <a:pt x="2154" y="463"/>
                  <a:pt x="2157" y="445"/>
                  <a:pt x="2166" y="429"/>
                </a:cubicBezTo>
                <a:cubicBezTo>
                  <a:pt x="2173" y="418"/>
                  <a:pt x="2184" y="409"/>
                  <a:pt x="2196" y="404"/>
                </a:cubicBezTo>
                <a:lnTo>
                  <a:pt x="2196" y="404"/>
                </a:lnTo>
                <a:lnTo>
                  <a:pt x="2207" y="400"/>
                </a:lnTo>
                <a:cubicBezTo>
                  <a:pt x="2224" y="396"/>
                  <a:pt x="2242" y="398"/>
                  <a:pt x="2257" y="407"/>
                </a:cubicBezTo>
                <a:cubicBezTo>
                  <a:pt x="2272" y="416"/>
                  <a:pt x="2283" y="430"/>
                  <a:pt x="2288" y="448"/>
                </a:cubicBezTo>
              </a:path>
            </a:pathLst>
          </a:custGeom>
          <a:solidFill>
            <a:srgbClr val="C8D3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7" name="Google Shape;27;p16"/>
          <p:cNvSpPr txBox="1">
            <a:spLocks noGrp="1"/>
          </p:cNvSpPr>
          <p:nvPr>
            <p:ph type="body" idx="3"/>
          </p:nvPr>
        </p:nvSpPr>
        <p:spPr>
          <a:xfrm>
            <a:off x="4997216" y="4317100"/>
            <a:ext cx="4017197" cy="586195"/>
          </a:xfrm>
          <a:prstGeom prst="rect">
            <a:avLst/>
          </a:prstGeom>
          <a:noFill/>
          <a:ln>
            <a:noFill/>
          </a:ln>
        </p:spPr>
        <p:txBody>
          <a:bodyPr spcFirstLastPara="1" wrap="square" lIns="217575" tIns="108775" rIns="217575" bIns="108775" anchor="t" anchorCtr="0">
            <a:noAutofit/>
          </a:bodyPr>
          <a:lstStyle>
            <a:lvl1pPr marL="457200" marR="0" lvl="0" indent="-228600" algn="l">
              <a:lnSpc>
                <a:spcPct val="138461"/>
              </a:lnSpc>
              <a:spcBef>
                <a:spcPts val="260"/>
              </a:spcBef>
              <a:spcAft>
                <a:spcPts val="0"/>
              </a:spcAft>
              <a:buClr>
                <a:schemeClr val="lt2"/>
              </a:buClr>
              <a:buSzPts val="1040"/>
              <a:buFont typeface="Noto Sans Symbols"/>
              <a:buNone/>
              <a:defRPr sz="1300">
                <a:solidFill>
                  <a:schemeClr val="dk1"/>
                </a:solidFill>
              </a:defRPr>
            </a:lvl1pPr>
            <a:lvl2pPr marL="914400" lvl="1" indent="-320040" algn="l">
              <a:spcBef>
                <a:spcPts val="360"/>
              </a:spcBef>
              <a:spcAft>
                <a:spcPts val="0"/>
              </a:spcAft>
              <a:buSzPts val="1440"/>
              <a:buChar char="◻"/>
              <a:defRPr/>
            </a:lvl2pPr>
            <a:lvl3pPr marL="1371600" lvl="2" indent="-342900" algn="l">
              <a:spcBef>
                <a:spcPts val="360"/>
              </a:spcBef>
              <a:spcAft>
                <a:spcPts val="0"/>
              </a:spcAft>
              <a:buSzPts val="1800"/>
              <a:buChar char="&gt;"/>
              <a:defRPr/>
            </a:lvl3pPr>
            <a:lvl4pPr marL="1828800" lvl="3" indent="-342900" algn="l">
              <a:spcBef>
                <a:spcPts val="360"/>
              </a:spcBef>
              <a:spcAft>
                <a:spcPts val="0"/>
              </a:spcAft>
              <a:buSzPts val="1800"/>
              <a:buChar char="&gt;"/>
              <a:defRPr/>
            </a:lvl4pPr>
            <a:lvl5pPr marL="2286000" lvl="4" indent="-342900" algn="l">
              <a:spcBef>
                <a:spcPts val="360"/>
              </a:spcBef>
              <a:spcAft>
                <a:spcPts val="0"/>
              </a:spcAft>
              <a:buSzPts val="1800"/>
              <a:buChar char="&g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28" name="Google Shape;28;p16"/>
          <p:cNvGrpSpPr/>
          <p:nvPr/>
        </p:nvGrpSpPr>
        <p:grpSpPr>
          <a:xfrm>
            <a:off x="-715024" y="1671219"/>
            <a:ext cx="4169925" cy="3905352"/>
            <a:chOff x="-586420" y="1648608"/>
            <a:chExt cx="4586919" cy="4295887"/>
          </a:xfrm>
        </p:grpSpPr>
        <p:sp>
          <p:nvSpPr>
            <p:cNvPr id="29" name="Google Shape;29;p16"/>
            <p:cNvSpPr/>
            <p:nvPr/>
          </p:nvSpPr>
          <p:spPr>
            <a:xfrm rot="2654194">
              <a:off x="-333967" y="3455480"/>
              <a:ext cx="2264054" cy="1643932"/>
            </a:xfrm>
            <a:custGeom>
              <a:avLst/>
              <a:gdLst/>
              <a:ahLst/>
              <a:cxnLst/>
              <a:rect l="l" t="t" r="r" b="b"/>
              <a:pathLst>
                <a:path w="2752" h="1998" extrusionOk="0">
                  <a:moveTo>
                    <a:pt x="2577" y="1142"/>
                  </a:moveTo>
                  <a:cubicBezTo>
                    <a:pt x="2543" y="1142"/>
                    <a:pt x="2517" y="1169"/>
                    <a:pt x="2517" y="1203"/>
                  </a:cubicBezTo>
                  <a:cubicBezTo>
                    <a:pt x="2517" y="1208"/>
                    <a:pt x="2518" y="1214"/>
                    <a:pt x="2519" y="1219"/>
                  </a:cubicBezTo>
                  <a:lnTo>
                    <a:pt x="2200" y="1355"/>
                  </a:lnTo>
                  <a:cubicBezTo>
                    <a:pt x="2191" y="1336"/>
                    <a:pt x="2176" y="1321"/>
                    <a:pt x="2156" y="1314"/>
                  </a:cubicBezTo>
                  <a:cubicBezTo>
                    <a:pt x="2136" y="1306"/>
                    <a:pt x="2114" y="1306"/>
                    <a:pt x="2094" y="1315"/>
                  </a:cubicBezTo>
                  <a:cubicBezTo>
                    <a:pt x="2079" y="1321"/>
                    <a:pt x="2066" y="1332"/>
                    <a:pt x="2057" y="1346"/>
                  </a:cubicBezTo>
                  <a:cubicBezTo>
                    <a:pt x="2055" y="1350"/>
                    <a:pt x="2053" y="1353"/>
                    <a:pt x="2052" y="1357"/>
                  </a:cubicBezTo>
                  <a:cubicBezTo>
                    <a:pt x="2006" y="1342"/>
                    <a:pt x="1780" y="1265"/>
                    <a:pt x="1553" y="1190"/>
                  </a:cubicBezTo>
                  <a:cubicBezTo>
                    <a:pt x="1441" y="1152"/>
                    <a:pt x="1354" y="1123"/>
                    <a:pt x="1285" y="1100"/>
                  </a:cubicBezTo>
                  <a:cubicBezTo>
                    <a:pt x="1292" y="1079"/>
                    <a:pt x="1295" y="1056"/>
                    <a:pt x="1295" y="1033"/>
                  </a:cubicBezTo>
                  <a:cubicBezTo>
                    <a:pt x="1294" y="899"/>
                    <a:pt x="1185" y="791"/>
                    <a:pt x="1051" y="791"/>
                  </a:cubicBezTo>
                  <a:cubicBezTo>
                    <a:pt x="973" y="792"/>
                    <a:pt x="904" y="829"/>
                    <a:pt x="860" y="886"/>
                  </a:cubicBezTo>
                  <a:lnTo>
                    <a:pt x="308" y="486"/>
                  </a:lnTo>
                  <a:lnTo>
                    <a:pt x="310" y="483"/>
                  </a:lnTo>
                  <a:cubicBezTo>
                    <a:pt x="319" y="470"/>
                    <a:pt x="323" y="454"/>
                    <a:pt x="323" y="438"/>
                  </a:cubicBezTo>
                  <a:cubicBezTo>
                    <a:pt x="322" y="425"/>
                    <a:pt x="319" y="413"/>
                    <a:pt x="313" y="402"/>
                  </a:cubicBezTo>
                  <a:lnTo>
                    <a:pt x="539" y="250"/>
                  </a:lnTo>
                  <a:cubicBezTo>
                    <a:pt x="545" y="257"/>
                    <a:pt x="552" y="263"/>
                    <a:pt x="562" y="267"/>
                  </a:cubicBezTo>
                  <a:cubicBezTo>
                    <a:pt x="593" y="279"/>
                    <a:pt x="628" y="264"/>
                    <a:pt x="640" y="233"/>
                  </a:cubicBezTo>
                  <a:cubicBezTo>
                    <a:pt x="652" y="202"/>
                    <a:pt x="637" y="167"/>
                    <a:pt x="606" y="154"/>
                  </a:cubicBezTo>
                  <a:cubicBezTo>
                    <a:pt x="575" y="142"/>
                    <a:pt x="540" y="157"/>
                    <a:pt x="528" y="188"/>
                  </a:cubicBezTo>
                  <a:cubicBezTo>
                    <a:pt x="521" y="205"/>
                    <a:pt x="523" y="223"/>
                    <a:pt x="531" y="238"/>
                  </a:cubicBezTo>
                  <a:lnTo>
                    <a:pt x="305" y="390"/>
                  </a:lnTo>
                  <a:cubicBezTo>
                    <a:pt x="290" y="371"/>
                    <a:pt x="266" y="359"/>
                    <a:pt x="240" y="359"/>
                  </a:cubicBezTo>
                  <a:cubicBezTo>
                    <a:pt x="231" y="359"/>
                    <a:pt x="223" y="361"/>
                    <a:pt x="215" y="364"/>
                  </a:cubicBezTo>
                  <a:lnTo>
                    <a:pt x="95" y="113"/>
                  </a:lnTo>
                  <a:cubicBezTo>
                    <a:pt x="113" y="102"/>
                    <a:pt x="125" y="80"/>
                    <a:pt x="123" y="57"/>
                  </a:cubicBezTo>
                  <a:cubicBezTo>
                    <a:pt x="120" y="24"/>
                    <a:pt x="90" y="0"/>
                    <a:pt x="57" y="3"/>
                  </a:cubicBezTo>
                  <a:cubicBezTo>
                    <a:pt x="24" y="6"/>
                    <a:pt x="0" y="35"/>
                    <a:pt x="3" y="68"/>
                  </a:cubicBezTo>
                  <a:cubicBezTo>
                    <a:pt x="6" y="102"/>
                    <a:pt x="35" y="126"/>
                    <a:pt x="68" y="123"/>
                  </a:cubicBezTo>
                  <a:cubicBezTo>
                    <a:pt x="73" y="122"/>
                    <a:pt x="78" y="121"/>
                    <a:pt x="82" y="120"/>
                  </a:cubicBezTo>
                  <a:lnTo>
                    <a:pt x="202" y="370"/>
                  </a:lnTo>
                  <a:cubicBezTo>
                    <a:pt x="190" y="376"/>
                    <a:pt x="180" y="386"/>
                    <a:pt x="172" y="398"/>
                  </a:cubicBezTo>
                  <a:cubicBezTo>
                    <a:pt x="164" y="411"/>
                    <a:pt x="160" y="426"/>
                    <a:pt x="160" y="442"/>
                  </a:cubicBezTo>
                  <a:cubicBezTo>
                    <a:pt x="161" y="464"/>
                    <a:pt x="170" y="484"/>
                    <a:pt x="185" y="499"/>
                  </a:cubicBezTo>
                  <a:cubicBezTo>
                    <a:pt x="201" y="514"/>
                    <a:pt x="222" y="522"/>
                    <a:pt x="243" y="521"/>
                  </a:cubicBezTo>
                  <a:cubicBezTo>
                    <a:pt x="267" y="521"/>
                    <a:pt x="289" y="510"/>
                    <a:pt x="303" y="492"/>
                  </a:cubicBezTo>
                  <a:lnTo>
                    <a:pt x="300" y="497"/>
                  </a:lnTo>
                  <a:lnTo>
                    <a:pt x="852" y="898"/>
                  </a:lnTo>
                  <a:cubicBezTo>
                    <a:pt x="825" y="937"/>
                    <a:pt x="809" y="984"/>
                    <a:pt x="809" y="1035"/>
                  </a:cubicBezTo>
                  <a:cubicBezTo>
                    <a:pt x="810" y="1129"/>
                    <a:pt x="863" y="1209"/>
                    <a:pt x="940" y="1250"/>
                  </a:cubicBezTo>
                  <a:lnTo>
                    <a:pt x="787" y="1560"/>
                  </a:lnTo>
                  <a:cubicBezTo>
                    <a:pt x="754" y="1544"/>
                    <a:pt x="716" y="1540"/>
                    <a:pt x="678" y="1551"/>
                  </a:cubicBezTo>
                  <a:cubicBezTo>
                    <a:pt x="644" y="1562"/>
                    <a:pt x="614" y="1585"/>
                    <a:pt x="596" y="1615"/>
                  </a:cubicBezTo>
                  <a:cubicBezTo>
                    <a:pt x="591" y="1622"/>
                    <a:pt x="588" y="1630"/>
                    <a:pt x="584" y="1638"/>
                  </a:cubicBezTo>
                  <a:lnTo>
                    <a:pt x="152" y="1492"/>
                  </a:lnTo>
                  <a:cubicBezTo>
                    <a:pt x="156" y="1476"/>
                    <a:pt x="154" y="1460"/>
                    <a:pt x="145" y="1445"/>
                  </a:cubicBezTo>
                  <a:cubicBezTo>
                    <a:pt x="128" y="1417"/>
                    <a:pt x="91" y="1408"/>
                    <a:pt x="62" y="1425"/>
                  </a:cubicBezTo>
                  <a:cubicBezTo>
                    <a:pt x="34" y="1443"/>
                    <a:pt x="25" y="1480"/>
                    <a:pt x="42" y="1508"/>
                  </a:cubicBezTo>
                  <a:cubicBezTo>
                    <a:pt x="60" y="1537"/>
                    <a:pt x="97" y="1546"/>
                    <a:pt x="125" y="1528"/>
                  </a:cubicBezTo>
                  <a:cubicBezTo>
                    <a:pt x="135" y="1522"/>
                    <a:pt x="142" y="1514"/>
                    <a:pt x="147" y="1505"/>
                  </a:cubicBezTo>
                  <a:lnTo>
                    <a:pt x="580" y="1651"/>
                  </a:lnTo>
                  <a:cubicBezTo>
                    <a:pt x="571" y="1679"/>
                    <a:pt x="571" y="1709"/>
                    <a:pt x="580" y="1737"/>
                  </a:cubicBezTo>
                  <a:cubicBezTo>
                    <a:pt x="604" y="1815"/>
                    <a:pt x="687" y="1859"/>
                    <a:pt x="765" y="1835"/>
                  </a:cubicBezTo>
                  <a:cubicBezTo>
                    <a:pt x="800" y="1824"/>
                    <a:pt x="829" y="1802"/>
                    <a:pt x="848" y="1771"/>
                  </a:cubicBezTo>
                  <a:cubicBezTo>
                    <a:pt x="870" y="1735"/>
                    <a:pt x="876" y="1690"/>
                    <a:pt x="864" y="1649"/>
                  </a:cubicBezTo>
                  <a:cubicBezTo>
                    <a:pt x="853" y="1614"/>
                    <a:pt x="829" y="1585"/>
                    <a:pt x="800" y="1567"/>
                  </a:cubicBezTo>
                  <a:lnTo>
                    <a:pt x="953" y="1256"/>
                  </a:lnTo>
                  <a:cubicBezTo>
                    <a:pt x="984" y="1269"/>
                    <a:pt x="1018" y="1277"/>
                    <a:pt x="1053" y="1277"/>
                  </a:cubicBezTo>
                  <a:cubicBezTo>
                    <a:pt x="1159" y="1276"/>
                    <a:pt x="1248" y="1208"/>
                    <a:pt x="1281" y="1114"/>
                  </a:cubicBezTo>
                  <a:cubicBezTo>
                    <a:pt x="1504" y="1188"/>
                    <a:pt x="1833" y="1299"/>
                    <a:pt x="2047" y="1371"/>
                  </a:cubicBezTo>
                  <a:cubicBezTo>
                    <a:pt x="2043" y="1387"/>
                    <a:pt x="2045" y="1405"/>
                    <a:pt x="2052" y="1421"/>
                  </a:cubicBezTo>
                  <a:cubicBezTo>
                    <a:pt x="2060" y="1441"/>
                    <a:pt x="2076" y="1457"/>
                    <a:pt x="2096" y="1465"/>
                  </a:cubicBezTo>
                  <a:cubicBezTo>
                    <a:pt x="2117" y="1473"/>
                    <a:pt x="2139" y="1472"/>
                    <a:pt x="2158" y="1464"/>
                  </a:cubicBezTo>
                  <a:cubicBezTo>
                    <a:pt x="2165" y="1460"/>
                    <a:pt x="2172" y="1456"/>
                    <a:pt x="2178" y="1452"/>
                  </a:cubicBezTo>
                  <a:cubicBezTo>
                    <a:pt x="2309" y="1583"/>
                    <a:pt x="2539" y="1801"/>
                    <a:pt x="2636" y="1892"/>
                  </a:cubicBezTo>
                  <a:cubicBezTo>
                    <a:pt x="2622" y="1910"/>
                    <a:pt x="2618" y="1935"/>
                    <a:pt x="2630" y="1957"/>
                  </a:cubicBezTo>
                  <a:cubicBezTo>
                    <a:pt x="2645" y="1987"/>
                    <a:pt x="2681" y="1998"/>
                    <a:pt x="2711" y="1983"/>
                  </a:cubicBezTo>
                  <a:cubicBezTo>
                    <a:pt x="2741" y="1967"/>
                    <a:pt x="2752" y="1931"/>
                    <a:pt x="2737" y="1901"/>
                  </a:cubicBezTo>
                  <a:cubicBezTo>
                    <a:pt x="2721" y="1872"/>
                    <a:pt x="2685" y="1860"/>
                    <a:pt x="2655" y="1876"/>
                  </a:cubicBezTo>
                  <a:cubicBezTo>
                    <a:pt x="2652" y="1877"/>
                    <a:pt x="2649" y="1880"/>
                    <a:pt x="2646" y="1882"/>
                  </a:cubicBezTo>
                  <a:cubicBezTo>
                    <a:pt x="2549" y="1791"/>
                    <a:pt x="2319" y="1573"/>
                    <a:pt x="2188" y="1442"/>
                  </a:cubicBezTo>
                  <a:cubicBezTo>
                    <a:pt x="2191" y="1439"/>
                    <a:pt x="2193" y="1435"/>
                    <a:pt x="2195" y="1432"/>
                  </a:cubicBezTo>
                  <a:cubicBezTo>
                    <a:pt x="2207" y="1413"/>
                    <a:pt x="2210" y="1390"/>
                    <a:pt x="2205" y="1369"/>
                  </a:cubicBezTo>
                  <a:lnTo>
                    <a:pt x="2525" y="1232"/>
                  </a:lnTo>
                  <a:cubicBezTo>
                    <a:pt x="2536" y="1250"/>
                    <a:pt x="2555" y="1263"/>
                    <a:pt x="2578" y="1262"/>
                  </a:cubicBezTo>
                  <a:cubicBezTo>
                    <a:pt x="2611" y="1262"/>
                    <a:pt x="2638" y="1235"/>
                    <a:pt x="2637" y="1202"/>
                  </a:cubicBezTo>
                  <a:cubicBezTo>
                    <a:pt x="2637" y="1168"/>
                    <a:pt x="2610" y="1142"/>
                    <a:pt x="2577" y="1142"/>
                  </a:cubicBezTo>
                  <a:moveTo>
                    <a:pt x="243" y="507"/>
                  </a:moveTo>
                  <a:cubicBezTo>
                    <a:pt x="225" y="507"/>
                    <a:pt x="208" y="501"/>
                    <a:pt x="195" y="489"/>
                  </a:cubicBezTo>
                  <a:cubicBezTo>
                    <a:pt x="183" y="476"/>
                    <a:pt x="175" y="460"/>
                    <a:pt x="175" y="442"/>
                  </a:cubicBezTo>
                  <a:cubicBezTo>
                    <a:pt x="174" y="429"/>
                    <a:pt x="178" y="416"/>
                    <a:pt x="185" y="405"/>
                  </a:cubicBezTo>
                  <a:cubicBezTo>
                    <a:pt x="197" y="386"/>
                    <a:pt x="217" y="374"/>
                    <a:pt x="240" y="374"/>
                  </a:cubicBezTo>
                  <a:cubicBezTo>
                    <a:pt x="277" y="373"/>
                    <a:pt x="307" y="402"/>
                    <a:pt x="308" y="439"/>
                  </a:cubicBezTo>
                  <a:cubicBezTo>
                    <a:pt x="308" y="452"/>
                    <a:pt x="305" y="464"/>
                    <a:pt x="298" y="475"/>
                  </a:cubicBezTo>
                  <a:cubicBezTo>
                    <a:pt x="286" y="495"/>
                    <a:pt x="266" y="506"/>
                    <a:pt x="243" y="507"/>
                  </a:cubicBezTo>
                  <a:moveTo>
                    <a:pt x="850" y="1654"/>
                  </a:moveTo>
                  <a:cubicBezTo>
                    <a:pt x="861" y="1691"/>
                    <a:pt x="856" y="1731"/>
                    <a:pt x="836" y="1764"/>
                  </a:cubicBezTo>
                  <a:cubicBezTo>
                    <a:pt x="819" y="1791"/>
                    <a:pt x="792" y="1812"/>
                    <a:pt x="761" y="1821"/>
                  </a:cubicBezTo>
                  <a:cubicBezTo>
                    <a:pt x="691" y="1843"/>
                    <a:pt x="615" y="1803"/>
                    <a:pt x="594" y="1733"/>
                  </a:cubicBezTo>
                  <a:cubicBezTo>
                    <a:pt x="585" y="1705"/>
                    <a:pt x="586" y="1676"/>
                    <a:pt x="595" y="1649"/>
                  </a:cubicBezTo>
                  <a:lnTo>
                    <a:pt x="596" y="1648"/>
                  </a:lnTo>
                  <a:cubicBezTo>
                    <a:pt x="599" y="1639"/>
                    <a:pt x="603" y="1631"/>
                    <a:pt x="608" y="1623"/>
                  </a:cubicBezTo>
                  <a:cubicBezTo>
                    <a:pt x="625" y="1595"/>
                    <a:pt x="651" y="1575"/>
                    <a:pt x="682" y="1565"/>
                  </a:cubicBezTo>
                  <a:cubicBezTo>
                    <a:pt x="753" y="1543"/>
                    <a:pt x="828" y="1583"/>
                    <a:pt x="850" y="1654"/>
                  </a:cubicBezTo>
                  <a:close/>
                  <a:moveTo>
                    <a:pt x="2183" y="1424"/>
                  </a:moveTo>
                  <a:cubicBezTo>
                    <a:pt x="2176" y="1436"/>
                    <a:pt x="2165" y="1445"/>
                    <a:pt x="2153" y="1450"/>
                  </a:cubicBezTo>
                  <a:cubicBezTo>
                    <a:pt x="2136" y="1457"/>
                    <a:pt x="2118" y="1458"/>
                    <a:pt x="2102" y="1451"/>
                  </a:cubicBezTo>
                  <a:cubicBezTo>
                    <a:pt x="2085" y="1445"/>
                    <a:pt x="2072" y="1432"/>
                    <a:pt x="2065" y="1416"/>
                  </a:cubicBezTo>
                  <a:cubicBezTo>
                    <a:pt x="2056" y="1396"/>
                    <a:pt x="2058" y="1373"/>
                    <a:pt x="2069" y="1354"/>
                  </a:cubicBezTo>
                  <a:cubicBezTo>
                    <a:pt x="2077" y="1342"/>
                    <a:pt x="2087" y="1333"/>
                    <a:pt x="2100" y="1328"/>
                  </a:cubicBezTo>
                  <a:cubicBezTo>
                    <a:pt x="2116" y="1321"/>
                    <a:pt x="2134" y="1321"/>
                    <a:pt x="2151" y="1327"/>
                  </a:cubicBezTo>
                  <a:cubicBezTo>
                    <a:pt x="2167" y="1334"/>
                    <a:pt x="2180" y="1346"/>
                    <a:pt x="2187" y="1363"/>
                  </a:cubicBezTo>
                  <a:cubicBezTo>
                    <a:pt x="2196" y="1383"/>
                    <a:pt x="2194" y="1406"/>
                    <a:pt x="2183" y="1424"/>
                  </a:cubicBezTo>
                </a:path>
              </a:pathLst>
            </a:custGeom>
            <a:solidFill>
              <a:srgbClr val="C8D3D8">
                <a:alpha val="27058"/>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30" name="Google Shape;30;p16"/>
            <p:cNvSpPr/>
            <p:nvPr/>
          </p:nvSpPr>
          <p:spPr>
            <a:xfrm rot="2654194">
              <a:off x="-31981" y="1854504"/>
              <a:ext cx="1138472" cy="1348798"/>
            </a:xfrm>
            <a:custGeom>
              <a:avLst/>
              <a:gdLst/>
              <a:ahLst/>
              <a:cxnLst/>
              <a:rect l="l" t="t" r="r" b="b"/>
              <a:pathLst>
                <a:path w="1384" h="1640" extrusionOk="0">
                  <a:moveTo>
                    <a:pt x="755" y="18"/>
                  </a:moveTo>
                  <a:cubicBezTo>
                    <a:pt x="727" y="36"/>
                    <a:pt x="719" y="73"/>
                    <a:pt x="737" y="101"/>
                  </a:cubicBezTo>
                  <a:cubicBezTo>
                    <a:pt x="748" y="119"/>
                    <a:pt x="767" y="129"/>
                    <a:pt x="787" y="129"/>
                  </a:cubicBezTo>
                  <a:lnTo>
                    <a:pt x="839" y="585"/>
                  </a:lnTo>
                  <a:cubicBezTo>
                    <a:pt x="819" y="590"/>
                    <a:pt x="800" y="602"/>
                    <a:pt x="789" y="621"/>
                  </a:cubicBezTo>
                  <a:cubicBezTo>
                    <a:pt x="784" y="629"/>
                    <a:pt x="780" y="639"/>
                    <a:pt x="778" y="648"/>
                  </a:cubicBezTo>
                  <a:cubicBezTo>
                    <a:pt x="773" y="676"/>
                    <a:pt x="782" y="702"/>
                    <a:pt x="800" y="721"/>
                  </a:cubicBezTo>
                  <a:lnTo>
                    <a:pt x="463" y="1105"/>
                  </a:lnTo>
                  <a:cubicBezTo>
                    <a:pt x="396" y="1060"/>
                    <a:pt x="310" y="1044"/>
                    <a:pt x="227" y="1069"/>
                  </a:cubicBezTo>
                  <a:cubicBezTo>
                    <a:pt x="82" y="1114"/>
                    <a:pt x="0" y="1268"/>
                    <a:pt x="45" y="1413"/>
                  </a:cubicBezTo>
                  <a:cubicBezTo>
                    <a:pt x="90" y="1559"/>
                    <a:pt x="244" y="1640"/>
                    <a:pt x="389" y="1595"/>
                  </a:cubicBezTo>
                  <a:cubicBezTo>
                    <a:pt x="535" y="1551"/>
                    <a:pt x="616" y="1396"/>
                    <a:pt x="571" y="1251"/>
                  </a:cubicBezTo>
                  <a:cubicBezTo>
                    <a:pt x="554" y="1194"/>
                    <a:pt x="519" y="1147"/>
                    <a:pt x="475" y="1114"/>
                  </a:cubicBezTo>
                  <a:lnTo>
                    <a:pt x="811" y="730"/>
                  </a:lnTo>
                  <a:cubicBezTo>
                    <a:pt x="820" y="736"/>
                    <a:pt x="831" y="741"/>
                    <a:pt x="843" y="743"/>
                  </a:cubicBezTo>
                  <a:cubicBezTo>
                    <a:pt x="876" y="749"/>
                    <a:pt x="909" y="735"/>
                    <a:pt x="927" y="706"/>
                  </a:cubicBezTo>
                  <a:cubicBezTo>
                    <a:pt x="932" y="698"/>
                    <a:pt x="936" y="688"/>
                    <a:pt x="938" y="679"/>
                  </a:cubicBezTo>
                  <a:cubicBezTo>
                    <a:pt x="939" y="673"/>
                    <a:pt x="939" y="668"/>
                    <a:pt x="939" y="662"/>
                  </a:cubicBezTo>
                  <a:lnTo>
                    <a:pt x="1259" y="583"/>
                  </a:lnTo>
                  <a:cubicBezTo>
                    <a:pt x="1261" y="587"/>
                    <a:pt x="1263" y="591"/>
                    <a:pt x="1265" y="594"/>
                  </a:cubicBezTo>
                  <a:cubicBezTo>
                    <a:pt x="1283" y="622"/>
                    <a:pt x="1320" y="631"/>
                    <a:pt x="1348" y="613"/>
                  </a:cubicBezTo>
                  <a:cubicBezTo>
                    <a:pt x="1376" y="595"/>
                    <a:pt x="1384" y="558"/>
                    <a:pt x="1367" y="530"/>
                  </a:cubicBezTo>
                  <a:cubicBezTo>
                    <a:pt x="1349" y="501"/>
                    <a:pt x="1311" y="493"/>
                    <a:pt x="1283" y="511"/>
                  </a:cubicBezTo>
                  <a:cubicBezTo>
                    <a:pt x="1263" y="524"/>
                    <a:pt x="1253" y="547"/>
                    <a:pt x="1256" y="569"/>
                  </a:cubicBezTo>
                  <a:lnTo>
                    <a:pt x="937" y="648"/>
                  </a:lnTo>
                  <a:cubicBezTo>
                    <a:pt x="935" y="637"/>
                    <a:pt x="931" y="627"/>
                    <a:pt x="925" y="618"/>
                  </a:cubicBezTo>
                  <a:cubicBezTo>
                    <a:pt x="913" y="600"/>
                    <a:pt x="894" y="588"/>
                    <a:pt x="873" y="584"/>
                  </a:cubicBezTo>
                  <a:cubicBezTo>
                    <a:pt x="866" y="583"/>
                    <a:pt x="860" y="582"/>
                    <a:pt x="853" y="583"/>
                  </a:cubicBezTo>
                  <a:lnTo>
                    <a:pt x="801" y="127"/>
                  </a:lnTo>
                  <a:cubicBezTo>
                    <a:pt x="808" y="126"/>
                    <a:pt x="814" y="123"/>
                    <a:pt x="820" y="120"/>
                  </a:cubicBezTo>
                  <a:cubicBezTo>
                    <a:pt x="848" y="102"/>
                    <a:pt x="856" y="64"/>
                    <a:pt x="838" y="36"/>
                  </a:cubicBezTo>
                  <a:cubicBezTo>
                    <a:pt x="821" y="8"/>
                    <a:pt x="783" y="0"/>
                    <a:pt x="755" y="18"/>
                  </a:cubicBezTo>
                  <a:moveTo>
                    <a:pt x="913" y="626"/>
                  </a:moveTo>
                  <a:cubicBezTo>
                    <a:pt x="918" y="634"/>
                    <a:pt x="922" y="642"/>
                    <a:pt x="923" y="651"/>
                  </a:cubicBezTo>
                  <a:lnTo>
                    <a:pt x="923" y="651"/>
                  </a:lnTo>
                  <a:lnTo>
                    <a:pt x="924" y="653"/>
                  </a:lnTo>
                  <a:cubicBezTo>
                    <a:pt x="925" y="660"/>
                    <a:pt x="925" y="668"/>
                    <a:pt x="923" y="676"/>
                  </a:cubicBezTo>
                  <a:cubicBezTo>
                    <a:pt x="922" y="684"/>
                    <a:pt x="919" y="692"/>
                    <a:pt x="915" y="699"/>
                  </a:cubicBezTo>
                  <a:cubicBezTo>
                    <a:pt x="900" y="722"/>
                    <a:pt x="872" y="734"/>
                    <a:pt x="845" y="729"/>
                  </a:cubicBezTo>
                  <a:cubicBezTo>
                    <a:pt x="809" y="722"/>
                    <a:pt x="785" y="687"/>
                    <a:pt x="792" y="651"/>
                  </a:cubicBezTo>
                  <a:cubicBezTo>
                    <a:pt x="794" y="643"/>
                    <a:pt x="797" y="635"/>
                    <a:pt x="801" y="628"/>
                  </a:cubicBezTo>
                  <a:cubicBezTo>
                    <a:pt x="816" y="605"/>
                    <a:pt x="843" y="593"/>
                    <a:pt x="870" y="598"/>
                  </a:cubicBezTo>
                  <a:cubicBezTo>
                    <a:pt x="888" y="601"/>
                    <a:pt x="903" y="611"/>
                    <a:pt x="913" y="626"/>
                  </a:cubicBezTo>
                  <a:close/>
                </a:path>
              </a:pathLst>
            </a:custGeom>
            <a:solidFill>
              <a:srgbClr val="C8D3D8">
                <a:alpha val="27058"/>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31" name="Google Shape;31;p16"/>
            <p:cNvSpPr/>
            <p:nvPr/>
          </p:nvSpPr>
          <p:spPr>
            <a:xfrm rot="2654194">
              <a:off x="263870" y="2526575"/>
              <a:ext cx="3276479" cy="2650851"/>
            </a:xfrm>
            <a:custGeom>
              <a:avLst/>
              <a:gdLst/>
              <a:ahLst/>
              <a:cxnLst/>
              <a:rect l="l" t="t" r="r" b="b"/>
              <a:pathLst>
                <a:path w="3984" h="3221" extrusionOk="0">
                  <a:moveTo>
                    <a:pt x="3893" y="359"/>
                  </a:moveTo>
                  <a:cubicBezTo>
                    <a:pt x="3878" y="364"/>
                    <a:pt x="3865" y="375"/>
                    <a:pt x="3856" y="388"/>
                  </a:cubicBezTo>
                  <a:cubicBezTo>
                    <a:pt x="3846" y="405"/>
                    <a:pt x="3843" y="425"/>
                    <a:pt x="3849" y="444"/>
                  </a:cubicBezTo>
                  <a:lnTo>
                    <a:pt x="3850" y="447"/>
                  </a:lnTo>
                  <a:lnTo>
                    <a:pt x="3469" y="613"/>
                  </a:lnTo>
                  <a:cubicBezTo>
                    <a:pt x="3465" y="604"/>
                    <a:pt x="3459" y="596"/>
                    <a:pt x="3452" y="590"/>
                  </a:cubicBezTo>
                  <a:lnTo>
                    <a:pt x="3549" y="469"/>
                  </a:lnTo>
                  <a:cubicBezTo>
                    <a:pt x="3563" y="478"/>
                    <a:pt x="3581" y="481"/>
                    <a:pt x="3599" y="476"/>
                  </a:cubicBezTo>
                  <a:cubicBezTo>
                    <a:pt x="3630" y="466"/>
                    <a:pt x="3648" y="432"/>
                    <a:pt x="3638" y="400"/>
                  </a:cubicBezTo>
                  <a:cubicBezTo>
                    <a:pt x="3628" y="368"/>
                    <a:pt x="3594" y="351"/>
                    <a:pt x="3562" y="361"/>
                  </a:cubicBezTo>
                  <a:cubicBezTo>
                    <a:pt x="3530" y="371"/>
                    <a:pt x="3513" y="405"/>
                    <a:pt x="3523" y="437"/>
                  </a:cubicBezTo>
                  <a:cubicBezTo>
                    <a:pt x="3526" y="446"/>
                    <a:pt x="3531" y="454"/>
                    <a:pt x="3537" y="460"/>
                  </a:cubicBezTo>
                  <a:lnTo>
                    <a:pt x="3441" y="581"/>
                  </a:lnTo>
                  <a:cubicBezTo>
                    <a:pt x="3428" y="572"/>
                    <a:pt x="3413" y="567"/>
                    <a:pt x="3397" y="566"/>
                  </a:cubicBezTo>
                  <a:cubicBezTo>
                    <a:pt x="3348" y="563"/>
                    <a:pt x="3306" y="599"/>
                    <a:pt x="3303" y="648"/>
                  </a:cubicBezTo>
                  <a:cubicBezTo>
                    <a:pt x="3300" y="689"/>
                    <a:pt x="3326" y="726"/>
                    <a:pt x="3364" y="738"/>
                  </a:cubicBezTo>
                  <a:lnTo>
                    <a:pt x="3248" y="1238"/>
                  </a:lnTo>
                  <a:lnTo>
                    <a:pt x="3244" y="1237"/>
                  </a:lnTo>
                  <a:cubicBezTo>
                    <a:pt x="3233" y="1235"/>
                    <a:pt x="3222" y="1235"/>
                    <a:pt x="3212" y="1236"/>
                  </a:cubicBezTo>
                  <a:lnTo>
                    <a:pt x="3067" y="735"/>
                  </a:lnTo>
                  <a:cubicBezTo>
                    <a:pt x="3087" y="726"/>
                    <a:pt x="3101" y="707"/>
                    <a:pt x="3102" y="685"/>
                  </a:cubicBezTo>
                  <a:cubicBezTo>
                    <a:pt x="3103" y="672"/>
                    <a:pt x="3100" y="660"/>
                    <a:pt x="3094" y="650"/>
                  </a:cubicBezTo>
                  <a:cubicBezTo>
                    <a:pt x="3118" y="627"/>
                    <a:pt x="3139" y="601"/>
                    <a:pt x="3157" y="573"/>
                  </a:cubicBezTo>
                  <a:cubicBezTo>
                    <a:pt x="3194" y="513"/>
                    <a:pt x="3213" y="444"/>
                    <a:pt x="3213" y="374"/>
                  </a:cubicBezTo>
                  <a:cubicBezTo>
                    <a:pt x="3212" y="168"/>
                    <a:pt x="3043" y="0"/>
                    <a:pt x="2837" y="1"/>
                  </a:cubicBezTo>
                  <a:cubicBezTo>
                    <a:pt x="2707" y="2"/>
                    <a:pt x="2588" y="68"/>
                    <a:pt x="2520" y="179"/>
                  </a:cubicBezTo>
                  <a:cubicBezTo>
                    <a:pt x="2483" y="239"/>
                    <a:pt x="2464" y="307"/>
                    <a:pt x="2464" y="378"/>
                  </a:cubicBezTo>
                  <a:cubicBezTo>
                    <a:pt x="2464" y="391"/>
                    <a:pt x="2465" y="405"/>
                    <a:pt x="2467" y="418"/>
                  </a:cubicBezTo>
                  <a:cubicBezTo>
                    <a:pt x="2445" y="426"/>
                    <a:pt x="2429" y="446"/>
                    <a:pt x="2427" y="471"/>
                  </a:cubicBezTo>
                  <a:cubicBezTo>
                    <a:pt x="2427" y="476"/>
                    <a:pt x="2427" y="480"/>
                    <a:pt x="2428" y="484"/>
                  </a:cubicBezTo>
                  <a:lnTo>
                    <a:pt x="1611" y="714"/>
                  </a:lnTo>
                  <a:cubicBezTo>
                    <a:pt x="1601" y="684"/>
                    <a:pt x="1581" y="659"/>
                    <a:pt x="1554" y="643"/>
                  </a:cubicBezTo>
                  <a:cubicBezTo>
                    <a:pt x="1492" y="606"/>
                    <a:pt x="1410" y="626"/>
                    <a:pt x="1372" y="687"/>
                  </a:cubicBezTo>
                  <a:lnTo>
                    <a:pt x="1371" y="689"/>
                  </a:lnTo>
                  <a:cubicBezTo>
                    <a:pt x="1353" y="720"/>
                    <a:pt x="1348" y="756"/>
                    <a:pt x="1356" y="790"/>
                  </a:cubicBezTo>
                  <a:cubicBezTo>
                    <a:pt x="1358" y="795"/>
                    <a:pt x="1360" y="800"/>
                    <a:pt x="1361" y="805"/>
                  </a:cubicBezTo>
                  <a:lnTo>
                    <a:pt x="864" y="1044"/>
                  </a:lnTo>
                  <a:cubicBezTo>
                    <a:pt x="854" y="1027"/>
                    <a:pt x="838" y="1013"/>
                    <a:pt x="819" y="1006"/>
                  </a:cubicBezTo>
                  <a:lnTo>
                    <a:pt x="967" y="488"/>
                  </a:lnTo>
                  <a:lnTo>
                    <a:pt x="971" y="488"/>
                  </a:lnTo>
                  <a:cubicBezTo>
                    <a:pt x="1004" y="490"/>
                    <a:pt x="1032" y="465"/>
                    <a:pt x="1035" y="432"/>
                  </a:cubicBezTo>
                  <a:cubicBezTo>
                    <a:pt x="1037" y="399"/>
                    <a:pt x="1012" y="370"/>
                    <a:pt x="978" y="368"/>
                  </a:cubicBezTo>
                  <a:cubicBezTo>
                    <a:pt x="945" y="366"/>
                    <a:pt x="916" y="391"/>
                    <a:pt x="914" y="424"/>
                  </a:cubicBezTo>
                  <a:cubicBezTo>
                    <a:pt x="912" y="451"/>
                    <a:pt x="929" y="475"/>
                    <a:pt x="953" y="484"/>
                  </a:cubicBezTo>
                  <a:lnTo>
                    <a:pt x="805" y="1002"/>
                  </a:lnTo>
                  <a:cubicBezTo>
                    <a:pt x="802" y="1002"/>
                    <a:pt x="798" y="1001"/>
                    <a:pt x="794" y="1001"/>
                  </a:cubicBezTo>
                  <a:cubicBezTo>
                    <a:pt x="747" y="998"/>
                    <a:pt x="707" y="1032"/>
                    <a:pt x="701" y="1078"/>
                  </a:cubicBezTo>
                  <a:lnTo>
                    <a:pt x="137" y="1051"/>
                  </a:lnTo>
                  <a:cubicBezTo>
                    <a:pt x="137" y="1046"/>
                    <a:pt x="136" y="1042"/>
                    <a:pt x="135" y="1037"/>
                  </a:cubicBezTo>
                  <a:cubicBezTo>
                    <a:pt x="127" y="1001"/>
                    <a:pt x="90" y="978"/>
                    <a:pt x="54" y="987"/>
                  </a:cubicBezTo>
                  <a:cubicBezTo>
                    <a:pt x="37" y="991"/>
                    <a:pt x="22" y="1002"/>
                    <a:pt x="12" y="1017"/>
                  </a:cubicBezTo>
                  <a:cubicBezTo>
                    <a:pt x="3" y="1032"/>
                    <a:pt x="0" y="1051"/>
                    <a:pt x="4" y="1068"/>
                  </a:cubicBezTo>
                  <a:cubicBezTo>
                    <a:pt x="12" y="1104"/>
                    <a:pt x="49" y="1127"/>
                    <a:pt x="85" y="1118"/>
                  </a:cubicBezTo>
                  <a:cubicBezTo>
                    <a:pt x="103" y="1114"/>
                    <a:pt x="117" y="1104"/>
                    <a:pt x="127" y="1088"/>
                  </a:cubicBezTo>
                  <a:cubicBezTo>
                    <a:pt x="131" y="1081"/>
                    <a:pt x="134" y="1073"/>
                    <a:pt x="136" y="1065"/>
                  </a:cubicBezTo>
                  <a:lnTo>
                    <a:pt x="700" y="1092"/>
                  </a:lnTo>
                  <a:cubicBezTo>
                    <a:pt x="701" y="1137"/>
                    <a:pt x="737" y="1174"/>
                    <a:pt x="783" y="1177"/>
                  </a:cubicBezTo>
                  <a:cubicBezTo>
                    <a:pt x="831" y="1180"/>
                    <a:pt x="873" y="1143"/>
                    <a:pt x="876" y="1095"/>
                  </a:cubicBezTo>
                  <a:cubicBezTo>
                    <a:pt x="877" y="1082"/>
                    <a:pt x="875" y="1069"/>
                    <a:pt x="871" y="1057"/>
                  </a:cubicBezTo>
                  <a:lnTo>
                    <a:pt x="1367" y="818"/>
                  </a:lnTo>
                  <a:cubicBezTo>
                    <a:pt x="1379" y="840"/>
                    <a:pt x="1396" y="859"/>
                    <a:pt x="1417" y="872"/>
                  </a:cubicBezTo>
                  <a:cubicBezTo>
                    <a:pt x="1427" y="878"/>
                    <a:pt x="1438" y="882"/>
                    <a:pt x="1448" y="885"/>
                  </a:cubicBezTo>
                  <a:lnTo>
                    <a:pt x="1338" y="1305"/>
                  </a:lnTo>
                  <a:cubicBezTo>
                    <a:pt x="1330" y="1303"/>
                    <a:pt x="1321" y="1302"/>
                    <a:pt x="1312" y="1302"/>
                  </a:cubicBezTo>
                  <a:cubicBezTo>
                    <a:pt x="1242" y="1302"/>
                    <a:pt x="1186" y="1359"/>
                    <a:pt x="1187" y="1428"/>
                  </a:cubicBezTo>
                  <a:cubicBezTo>
                    <a:pt x="1187" y="1449"/>
                    <a:pt x="1192" y="1468"/>
                    <a:pt x="1201" y="1485"/>
                  </a:cubicBezTo>
                  <a:lnTo>
                    <a:pt x="523" y="1885"/>
                  </a:lnTo>
                  <a:lnTo>
                    <a:pt x="522" y="1882"/>
                  </a:lnTo>
                  <a:cubicBezTo>
                    <a:pt x="511" y="1868"/>
                    <a:pt x="496" y="1859"/>
                    <a:pt x="478" y="1856"/>
                  </a:cubicBezTo>
                  <a:cubicBezTo>
                    <a:pt x="451" y="1852"/>
                    <a:pt x="425" y="1865"/>
                    <a:pt x="411" y="1887"/>
                  </a:cubicBezTo>
                  <a:cubicBezTo>
                    <a:pt x="406" y="1895"/>
                    <a:pt x="403" y="1904"/>
                    <a:pt x="401" y="1913"/>
                  </a:cubicBezTo>
                  <a:cubicBezTo>
                    <a:pt x="396" y="1950"/>
                    <a:pt x="422" y="1984"/>
                    <a:pt x="458" y="1990"/>
                  </a:cubicBezTo>
                  <a:cubicBezTo>
                    <a:pt x="485" y="1994"/>
                    <a:pt x="511" y="1981"/>
                    <a:pt x="526" y="1958"/>
                  </a:cubicBezTo>
                  <a:cubicBezTo>
                    <a:pt x="530" y="1950"/>
                    <a:pt x="534" y="1942"/>
                    <a:pt x="535" y="1933"/>
                  </a:cubicBezTo>
                  <a:cubicBezTo>
                    <a:pt x="537" y="1920"/>
                    <a:pt x="535" y="1908"/>
                    <a:pt x="530" y="1897"/>
                  </a:cubicBezTo>
                  <a:lnTo>
                    <a:pt x="1208" y="1498"/>
                  </a:lnTo>
                  <a:cubicBezTo>
                    <a:pt x="1230" y="1531"/>
                    <a:pt x="1267" y="1553"/>
                    <a:pt x="1309" y="1554"/>
                  </a:cubicBezTo>
                  <a:lnTo>
                    <a:pt x="1315" y="1764"/>
                  </a:lnTo>
                  <a:cubicBezTo>
                    <a:pt x="1289" y="1769"/>
                    <a:pt x="1268" y="1791"/>
                    <a:pt x="1266" y="1819"/>
                  </a:cubicBezTo>
                  <a:lnTo>
                    <a:pt x="1266" y="1822"/>
                  </a:lnTo>
                  <a:cubicBezTo>
                    <a:pt x="1159" y="1839"/>
                    <a:pt x="1065" y="1901"/>
                    <a:pt x="1007" y="1994"/>
                  </a:cubicBezTo>
                  <a:cubicBezTo>
                    <a:pt x="971" y="2054"/>
                    <a:pt x="951" y="2123"/>
                    <a:pt x="952" y="2193"/>
                  </a:cubicBezTo>
                  <a:cubicBezTo>
                    <a:pt x="953" y="2399"/>
                    <a:pt x="1121" y="2567"/>
                    <a:pt x="1328" y="2566"/>
                  </a:cubicBezTo>
                  <a:cubicBezTo>
                    <a:pt x="1354" y="2565"/>
                    <a:pt x="1379" y="2563"/>
                    <a:pt x="1403" y="2558"/>
                  </a:cubicBezTo>
                  <a:cubicBezTo>
                    <a:pt x="1411" y="2579"/>
                    <a:pt x="1431" y="2595"/>
                    <a:pt x="1455" y="2596"/>
                  </a:cubicBezTo>
                  <a:cubicBezTo>
                    <a:pt x="1462" y="2597"/>
                    <a:pt x="1468" y="2596"/>
                    <a:pt x="1474" y="2594"/>
                  </a:cubicBezTo>
                  <a:lnTo>
                    <a:pt x="1596" y="2920"/>
                  </a:lnTo>
                  <a:cubicBezTo>
                    <a:pt x="1573" y="2931"/>
                    <a:pt x="1553" y="2949"/>
                    <a:pt x="1539" y="2971"/>
                  </a:cubicBezTo>
                  <a:cubicBezTo>
                    <a:pt x="1519" y="3004"/>
                    <a:pt x="1514" y="3043"/>
                    <a:pt x="1525" y="3080"/>
                  </a:cubicBezTo>
                  <a:cubicBezTo>
                    <a:pt x="1535" y="3114"/>
                    <a:pt x="1559" y="3142"/>
                    <a:pt x="1590" y="3159"/>
                  </a:cubicBezTo>
                  <a:cubicBezTo>
                    <a:pt x="1621" y="3175"/>
                    <a:pt x="1657" y="3179"/>
                    <a:pt x="1691" y="3168"/>
                  </a:cubicBezTo>
                  <a:cubicBezTo>
                    <a:pt x="1722" y="3159"/>
                    <a:pt x="1748" y="3138"/>
                    <a:pt x="1765" y="3111"/>
                  </a:cubicBezTo>
                  <a:cubicBezTo>
                    <a:pt x="1784" y="3080"/>
                    <a:pt x="1790" y="3043"/>
                    <a:pt x="1781" y="3008"/>
                  </a:cubicBezTo>
                  <a:lnTo>
                    <a:pt x="2058" y="2908"/>
                  </a:lnTo>
                  <a:cubicBezTo>
                    <a:pt x="2071" y="2937"/>
                    <a:pt x="2099" y="2958"/>
                    <a:pt x="2132" y="2960"/>
                  </a:cubicBezTo>
                  <a:cubicBezTo>
                    <a:pt x="2157" y="2961"/>
                    <a:pt x="2179" y="2953"/>
                    <a:pt x="2196" y="2938"/>
                  </a:cubicBezTo>
                  <a:lnTo>
                    <a:pt x="2372" y="3117"/>
                  </a:lnTo>
                  <a:cubicBezTo>
                    <a:pt x="2361" y="3131"/>
                    <a:pt x="2356" y="3149"/>
                    <a:pt x="2360" y="3168"/>
                  </a:cubicBezTo>
                  <a:cubicBezTo>
                    <a:pt x="2368" y="3200"/>
                    <a:pt x="2400" y="3221"/>
                    <a:pt x="2432" y="3213"/>
                  </a:cubicBezTo>
                  <a:cubicBezTo>
                    <a:pt x="2465" y="3205"/>
                    <a:pt x="2485" y="3173"/>
                    <a:pt x="2477" y="3140"/>
                  </a:cubicBezTo>
                  <a:cubicBezTo>
                    <a:pt x="2470" y="3108"/>
                    <a:pt x="2437" y="3088"/>
                    <a:pt x="2405" y="3095"/>
                  </a:cubicBezTo>
                  <a:cubicBezTo>
                    <a:pt x="2396" y="3098"/>
                    <a:pt x="2389" y="3101"/>
                    <a:pt x="2382" y="3107"/>
                  </a:cubicBezTo>
                  <a:lnTo>
                    <a:pt x="2206" y="2928"/>
                  </a:lnTo>
                  <a:cubicBezTo>
                    <a:pt x="2218" y="2914"/>
                    <a:pt x="2225" y="2896"/>
                    <a:pt x="2226" y="2877"/>
                  </a:cubicBezTo>
                  <a:cubicBezTo>
                    <a:pt x="2229" y="2828"/>
                    <a:pt x="2192" y="2787"/>
                    <a:pt x="2144" y="2783"/>
                  </a:cubicBezTo>
                  <a:cubicBezTo>
                    <a:pt x="2095" y="2780"/>
                    <a:pt x="2053" y="2817"/>
                    <a:pt x="2050" y="2866"/>
                  </a:cubicBezTo>
                  <a:cubicBezTo>
                    <a:pt x="2049" y="2876"/>
                    <a:pt x="2050" y="2886"/>
                    <a:pt x="2053" y="2895"/>
                  </a:cubicBezTo>
                  <a:lnTo>
                    <a:pt x="1777" y="2995"/>
                  </a:lnTo>
                  <a:cubicBezTo>
                    <a:pt x="1752" y="2929"/>
                    <a:pt x="1681" y="2893"/>
                    <a:pt x="1613" y="2914"/>
                  </a:cubicBezTo>
                  <a:lnTo>
                    <a:pt x="1610" y="2915"/>
                  </a:lnTo>
                  <a:lnTo>
                    <a:pt x="1488" y="2589"/>
                  </a:lnTo>
                  <a:cubicBezTo>
                    <a:pt x="1505" y="2579"/>
                    <a:pt x="1518" y="2561"/>
                    <a:pt x="1520" y="2540"/>
                  </a:cubicBezTo>
                  <a:cubicBezTo>
                    <a:pt x="1520" y="2531"/>
                    <a:pt x="1519" y="2522"/>
                    <a:pt x="1515" y="2514"/>
                  </a:cubicBezTo>
                  <a:cubicBezTo>
                    <a:pt x="1567" y="2484"/>
                    <a:pt x="1612" y="2441"/>
                    <a:pt x="1645" y="2388"/>
                  </a:cubicBezTo>
                  <a:cubicBezTo>
                    <a:pt x="1681" y="2328"/>
                    <a:pt x="1701" y="2260"/>
                    <a:pt x="1700" y="2189"/>
                  </a:cubicBezTo>
                  <a:cubicBezTo>
                    <a:pt x="1700" y="2169"/>
                    <a:pt x="1698" y="2148"/>
                    <a:pt x="1695" y="2128"/>
                  </a:cubicBezTo>
                  <a:cubicBezTo>
                    <a:pt x="1718" y="2121"/>
                    <a:pt x="1735" y="2100"/>
                    <a:pt x="1737" y="2075"/>
                  </a:cubicBezTo>
                  <a:cubicBezTo>
                    <a:pt x="1738" y="2069"/>
                    <a:pt x="1737" y="2063"/>
                    <a:pt x="1735" y="2057"/>
                  </a:cubicBezTo>
                  <a:lnTo>
                    <a:pt x="1983" y="1972"/>
                  </a:lnTo>
                  <a:cubicBezTo>
                    <a:pt x="2001" y="2018"/>
                    <a:pt x="2047" y="2051"/>
                    <a:pt x="2100" y="2051"/>
                  </a:cubicBezTo>
                  <a:cubicBezTo>
                    <a:pt x="2140" y="2050"/>
                    <a:pt x="2176" y="2031"/>
                    <a:pt x="2199" y="2001"/>
                  </a:cubicBezTo>
                  <a:lnTo>
                    <a:pt x="2417" y="2164"/>
                  </a:lnTo>
                  <a:lnTo>
                    <a:pt x="2415" y="2166"/>
                  </a:lnTo>
                  <a:cubicBezTo>
                    <a:pt x="2402" y="2187"/>
                    <a:pt x="2398" y="2212"/>
                    <a:pt x="2404" y="2237"/>
                  </a:cubicBezTo>
                  <a:cubicBezTo>
                    <a:pt x="2409" y="2262"/>
                    <a:pt x="2424" y="2283"/>
                    <a:pt x="2446" y="2297"/>
                  </a:cubicBezTo>
                  <a:cubicBezTo>
                    <a:pt x="2467" y="2310"/>
                    <a:pt x="2493" y="2315"/>
                    <a:pt x="2518" y="2309"/>
                  </a:cubicBezTo>
                  <a:cubicBezTo>
                    <a:pt x="2524" y="2308"/>
                    <a:pt x="2529" y="2306"/>
                    <a:pt x="2534" y="2304"/>
                  </a:cubicBezTo>
                  <a:lnTo>
                    <a:pt x="2670" y="2569"/>
                  </a:lnTo>
                  <a:cubicBezTo>
                    <a:pt x="2649" y="2582"/>
                    <a:pt x="2638" y="2607"/>
                    <a:pt x="2644" y="2633"/>
                  </a:cubicBezTo>
                  <a:cubicBezTo>
                    <a:pt x="2652" y="2665"/>
                    <a:pt x="2684" y="2685"/>
                    <a:pt x="2717" y="2678"/>
                  </a:cubicBezTo>
                  <a:cubicBezTo>
                    <a:pt x="2749" y="2670"/>
                    <a:pt x="2769" y="2638"/>
                    <a:pt x="2762" y="2605"/>
                  </a:cubicBezTo>
                  <a:cubicBezTo>
                    <a:pt x="2754" y="2573"/>
                    <a:pt x="2721" y="2553"/>
                    <a:pt x="2689" y="2560"/>
                  </a:cubicBezTo>
                  <a:cubicBezTo>
                    <a:pt x="2687" y="2561"/>
                    <a:pt x="2685" y="2562"/>
                    <a:pt x="2683" y="2562"/>
                  </a:cubicBezTo>
                  <a:lnTo>
                    <a:pt x="2547" y="2297"/>
                  </a:lnTo>
                  <a:cubicBezTo>
                    <a:pt x="2559" y="2289"/>
                    <a:pt x="2570" y="2279"/>
                    <a:pt x="2578" y="2266"/>
                  </a:cubicBezTo>
                  <a:cubicBezTo>
                    <a:pt x="2590" y="2246"/>
                    <a:pt x="2595" y="2224"/>
                    <a:pt x="2591" y="2201"/>
                  </a:cubicBezTo>
                  <a:lnTo>
                    <a:pt x="2957" y="2116"/>
                  </a:lnTo>
                  <a:cubicBezTo>
                    <a:pt x="2966" y="2145"/>
                    <a:pt x="2997" y="2163"/>
                    <a:pt x="3028" y="2156"/>
                  </a:cubicBezTo>
                  <a:cubicBezTo>
                    <a:pt x="3060" y="2148"/>
                    <a:pt x="3080" y="2116"/>
                    <a:pt x="3072" y="2084"/>
                  </a:cubicBezTo>
                  <a:cubicBezTo>
                    <a:pt x="3065" y="2051"/>
                    <a:pt x="3032" y="2031"/>
                    <a:pt x="3000" y="2039"/>
                  </a:cubicBezTo>
                  <a:cubicBezTo>
                    <a:pt x="2971" y="2045"/>
                    <a:pt x="2952" y="2073"/>
                    <a:pt x="2954" y="2102"/>
                  </a:cubicBezTo>
                  <a:lnTo>
                    <a:pt x="2588" y="2187"/>
                  </a:lnTo>
                  <a:cubicBezTo>
                    <a:pt x="2573" y="2140"/>
                    <a:pt x="2524" y="2112"/>
                    <a:pt x="2476" y="2123"/>
                  </a:cubicBezTo>
                  <a:cubicBezTo>
                    <a:pt x="2456" y="2127"/>
                    <a:pt x="2439" y="2138"/>
                    <a:pt x="2425" y="2152"/>
                  </a:cubicBezTo>
                  <a:lnTo>
                    <a:pt x="2207" y="1989"/>
                  </a:lnTo>
                  <a:cubicBezTo>
                    <a:pt x="2219" y="1970"/>
                    <a:pt x="2225" y="1948"/>
                    <a:pt x="2225" y="1924"/>
                  </a:cubicBezTo>
                  <a:cubicBezTo>
                    <a:pt x="2225" y="1854"/>
                    <a:pt x="2168" y="1798"/>
                    <a:pt x="2098" y="1799"/>
                  </a:cubicBezTo>
                  <a:cubicBezTo>
                    <a:pt x="2084" y="1799"/>
                    <a:pt x="2071" y="1801"/>
                    <a:pt x="2058" y="1806"/>
                  </a:cubicBezTo>
                  <a:lnTo>
                    <a:pt x="1897" y="1409"/>
                  </a:lnTo>
                  <a:cubicBezTo>
                    <a:pt x="1915" y="1402"/>
                    <a:pt x="1931" y="1389"/>
                    <a:pt x="1942" y="1372"/>
                  </a:cubicBezTo>
                  <a:cubicBezTo>
                    <a:pt x="1943" y="1368"/>
                    <a:pt x="1945" y="1365"/>
                    <a:pt x="1947" y="1362"/>
                  </a:cubicBezTo>
                  <a:cubicBezTo>
                    <a:pt x="1948" y="1360"/>
                    <a:pt x="1948" y="1358"/>
                    <a:pt x="1949" y="1357"/>
                  </a:cubicBezTo>
                  <a:lnTo>
                    <a:pt x="2728" y="1702"/>
                  </a:lnTo>
                  <a:cubicBezTo>
                    <a:pt x="2727" y="1706"/>
                    <a:pt x="2726" y="1710"/>
                    <a:pt x="2726" y="1713"/>
                  </a:cubicBezTo>
                  <a:cubicBezTo>
                    <a:pt x="2724" y="1747"/>
                    <a:pt x="2749" y="1776"/>
                    <a:pt x="2782" y="1778"/>
                  </a:cubicBezTo>
                  <a:cubicBezTo>
                    <a:pt x="2815" y="1780"/>
                    <a:pt x="2844" y="1755"/>
                    <a:pt x="2847" y="1722"/>
                  </a:cubicBezTo>
                  <a:cubicBezTo>
                    <a:pt x="2849" y="1689"/>
                    <a:pt x="2824" y="1660"/>
                    <a:pt x="2791" y="1658"/>
                  </a:cubicBezTo>
                  <a:cubicBezTo>
                    <a:pt x="2766" y="1656"/>
                    <a:pt x="2745" y="1669"/>
                    <a:pt x="2734" y="1689"/>
                  </a:cubicBezTo>
                  <a:lnTo>
                    <a:pt x="1953" y="1343"/>
                  </a:lnTo>
                  <a:cubicBezTo>
                    <a:pt x="1963" y="1300"/>
                    <a:pt x="1942" y="1254"/>
                    <a:pt x="1901" y="1235"/>
                  </a:cubicBezTo>
                  <a:cubicBezTo>
                    <a:pt x="1854" y="1213"/>
                    <a:pt x="1797" y="1232"/>
                    <a:pt x="1774" y="1281"/>
                  </a:cubicBezTo>
                  <a:cubicBezTo>
                    <a:pt x="1769" y="1290"/>
                    <a:pt x="1766" y="1301"/>
                    <a:pt x="1765" y="1311"/>
                  </a:cubicBezTo>
                  <a:lnTo>
                    <a:pt x="1434" y="1393"/>
                  </a:lnTo>
                  <a:cubicBezTo>
                    <a:pt x="1422" y="1353"/>
                    <a:pt x="1392" y="1322"/>
                    <a:pt x="1352" y="1308"/>
                  </a:cubicBezTo>
                  <a:lnTo>
                    <a:pt x="1462" y="888"/>
                  </a:lnTo>
                  <a:cubicBezTo>
                    <a:pt x="1514" y="897"/>
                    <a:pt x="1570" y="875"/>
                    <a:pt x="1599" y="827"/>
                  </a:cubicBezTo>
                  <a:lnTo>
                    <a:pt x="1600" y="826"/>
                  </a:lnTo>
                  <a:cubicBezTo>
                    <a:pt x="1618" y="796"/>
                    <a:pt x="1623" y="762"/>
                    <a:pt x="1615" y="728"/>
                  </a:cubicBezTo>
                  <a:lnTo>
                    <a:pt x="2432" y="498"/>
                  </a:lnTo>
                  <a:cubicBezTo>
                    <a:pt x="2440" y="519"/>
                    <a:pt x="2460" y="534"/>
                    <a:pt x="2483" y="535"/>
                  </a:cubicBezTo>
                  <a:cubicBezTo>
                    <a:pt x="2489" y="536"/>
                    <a:pt x="2494" y="535"/>
                    <a:pt x="2499" y="534"/>
                  </a:cubicBezTo>
                  <a:cubicBezTo>
                    <a:pt x="2518" y="574"/>
                    <a:pt x="2543" y="610"/>
                    <a:pt x="2575" y="642"/>
                  </a:cubicBezTo>
                  <a:cubicBezTo>
                    <a:pt x="2646" y="712"/>
                    <a:pt x="2740" y="751"/>
                    <a:pt x="2840" y="750"/>
                  </a:cubicBezTo>
                  <a:cubicBezTo>
                    <a:pt x="2895" y="750"/>
                    <a:pt x="2947" y="738"/>
                    <a:pt x="2994" y="717"/>
                  </a:cubicBezTo>
                  <a:cubicBezTo>
                    <a:pt x="3004" y="730"/>
                    <a:pt x="3020" y="740"/>
                    <a:pt x="3038" y="741"/>
                  </a:cubicBezTo>
                  <a:cubicBezTo>
                    <a:pt x="3044" y="741"/>
                    <a:pt x="3049" y="741"/>
                    <a:pt x="3054" y="740"/>
                  </a:cubicBezTo>
                  <a:lnTo>
                    <a:pt x="3197" y="1238"/>
                  </a:lnTo>
                  <a:cubicBezTo>
                    <a:pt x="3161" y="1244"/>
                    <a:pt x="3129" y="1266"/>
                    <a:pt x="3109" y="1298"/>
                  </a:cubicBezTo>
                  <a:cubicBezTo>
                    <a:pt x="3099" y="1313"/>
                    <a:pt x="3093" y="1329"/>
                    <a:pt x="3091" y="1346"/>
                  </a:cubicBezTo>
                  <a:cubicBezTo>
                    <a:pt x="3085" y="1382"/>
                    <a:pt x="3093" y="1417"/>
                    <a:pt x="3114" y="1446"/>
                  </a:cubicBezTo>
                  <a:cubicBezTo>
                    <a:pt x="3134" y="1475"/>
                    <a:pt x="3165" y="1494"/>
                    <a:pt x="3200" y="1500"/>
                  </a:cubicBezTo>
                  <a:cubicBezTo>
                    <a:pt x="3254" y="1508"/>
                    <a:pt x="3307" y="1484"/>
                    <a:pt x="3335" y="1438"/>
                  </a:cubicBezTo>
                  <a:cubicBezTo>
                    <a:pt x="3344" y="1424"/>
                    <a:pt x="3350" y="1407"/>
                    <a:pt x="3353" y="1390"/>
                  </a:cubicBezTo>
                  <a:cubicBezTo>
                    <a:pt x="3359" y="1355"/>
                    <a:pt x="3351" y="1320"/>
                    <a:pt x="3330" y="1291"/>
                  </a:cubicBezTo>
                  <a:cubicBezTo>
                    <a:pt x="3313" y="1267"/>
                    <a:pt x="3289" y="1250"/>
                    <a:pt x="3262" y="1241"/>
                  </a:cubicBezTo>
                  <a:lnTo>
                    <a:pt x="3378" y="741"/>
                  </a:lnTo>
                  <a:cubicBezTo>
                    <a:pt x="3380" y="741"/>
                    <a:pt x="3383" y="742"/>
                    <a:pt x="3385" y="742"/>
                  </a:cubicBezTo>
                  <a:cubicBezTo>
                    <a:pt x="3407" y="743"/>
                    <a:pt x="3428" y="736"/>
                    <a:pt x="3444" y="724"/>
                  </a:cubicBezTo>
                  <a:lnTo>
                    <a:pt x="3748" y="1062"/>
                  </a:lnTo>
                  <a:cubicBezTo>
                    <a:pt x="3735" y="1077"/>
                    <a:pt x="3730" y="1099"/>
                    <a:pt x="3736" y="1120"/>
                  </a:cubicBezTo>
                  <a:cubicBezTo>
                    <a:pt x="3746" y="1151"/>
                    <a:pt x="3780" y="1169"/>
                    <a:pt x="3812" y="1159"/>
                  </a:cubicBezTo>
                  <a:cubicBezTo>
                    <a:pt x="3844" y="1149"/>
                    <a:pt x="3861" y="1115"/>
                    <a:pt x="3851" y="1083"/>
                  </a:cubicBezTo>
                  <a:cubicBezTo>
                    <a:pt x="3841" y="1051"/>
                    <a:pt x="3807" y="1034"/>
                    <a:pt x="3775" y="1044"/>
                  </a:cubicBezTo>
                  <a:cubicBezTo>
                    <a:pt x="3769" y="1046"/>
                    <a:pt x="3764" y="1049"/>
                    <a:pt x="3759" y="1052"/>
                  </a:cubicBezTo>
                  <a:lnTo>
                    <a:pt x="3455" y="714"/>
                  </a:lnTo>
                  <a:cubicBezTo>
                    <a:pt x="3469" y="700"/>
                    <a:pt x="3478" y="681"/>
                    <a:pt x="3479" y="660"/>
                  </a:cubicBezTo>
                  <a:cubicBezTo>
                    <a:pt x="3480" y="648"/>
                    <a:pt x="3478" y="637"/>
                    <a:pt x="3475" y="626"/>
                  </a:cubicBezTo>
                  <a:lnTo>
                    <a:pt x="3857" y="459"/>
                  </a:lnTo>
                  <a:cubicBezTo>
                    <a:pt x="3872" y="485"/>
                    <a:pt x="3904" y="498"/>
                    <a:pt x="3934" y="488"/>
                  </a:cubicBezTo>
                  <a:cubicBezTo>
                    <a:pt x="3949" y="484"/>
                    <a:pt x="3962" y="473"/>
                    <a:pt x="3971" y="459"/>
                  </a:cubicBezTo>
                  <a:cubicBezTo>
                    <a:pt x="3981" y="443"/>
                    <a:pt x="3984" y="422"/>
                    <a:pt x="3978" y="404"/>
                  </a:cubicBezTo>
                  <a:cubicBezTo>
                    <a:pt x="3967" y="368"/>
                    <a:pt x="3929" y="348"/>
                    <a:pt x="3893" y="359"/>
                  </a:cubicBezTo>
                  <a:moveTo>
                    <a:pt x="82" y="1104"/>
                  </a:moveTo>
                  <a:cubicBezTo>
                    <a:pt x="53" y="1111"/>
                    <a:pt x="25" y="1093"/>
                    <a:pt x="18" y="1065"/>
                  </a:cubicBezTo>
                  <a:cubicBezTo>
                    <a:pt x="15" y="1051"/>
                    <a:pt x="17" y="1037"/>
                    <a:pt x="24" y="1025"/>
                  </a:cubicBezTo>
                  <a:cubicBezTo>
                    <a:pt x="32" y="1013"/>
                    <a:pt x="44" y="1004"/>
                    <a:pt x="57" y="1001"/>
                  </a:cubicBezTo>
                  <a:cubicBezTo>
                    <a:pt x="86" y="994"/>
                    <a:pt x="115" y="1012"/>
                    <a:pt x="121" y="1041"/>
                  </a:cubicBezTo>
                  <a:cubicBezTo>
                    <a:pt x="128" y="1068"/>
                    <a:pt x="109" y="1098"/>
                    <a:pt x="82" y="1104"/>
                  </a:cubicBezTo>
                  <a:moveTo>
                    <a:pt x="521" y="1930"/>
                  </a:moveTo>
                  <a:cubicBezTo>
                    <a:pt x="520" y="1938"/>
                    <a:pt x="517" y="1945"/>
                    <a:pt x="513" y="1951"/>
                  </a:cubicBezTo>
                  <a:cubicBezTo>
                    <a:pt x="502" y="1969"/>
                    <a:pt x="481" y="1978"/>
                    <a:pt x="461" y="1975"/>
                  </a:cubicBezTo>
                  <a:cubicBezTo>
                    <a:pt x="432" y="1971"/>
                    <a:pt x="411" y="1944"/>
                    <a:pt x="416" y="1915"/>
                  </a:cubicBezTo>
                  <a:cubicBezTo>
                    <a:pt x="417" y="1908"/>
                    <a:pt x="419" y="1901"/>
                    <a:pt x="423" y="1895"/>
                  </a:cubicBezTo>
                  <a:cubicBezTo>
                    <a:pt x="434" y="1877"/>
                    <a:pt x="455" y="1867"/>
                    <a:pt x="476" y="1870"/>
                  </a:cubicBezTo>
                  <a:cubicBezTo>
                    <a:pt x="490" y="1872"/>
                    <a:pt x="502" y="1880"/>
                    <a:pt x="511" y="1891"/>
                  </a:cubicBezTo>
                  <a:cubicBezTo>
                    <a:pt x="519" y="1902"/>
                    <a:pt x="523" y="1916"/>
                    <a:pt x="521" y="1930"/>
                  </a:cubicBezTo>
                  <a:close/>
                  <a:moveTo>
                    <a:pt x="1766" y="3006"/>
                  </a:moveTo>
                  <a:cubicBezTo>
                    <a:pt x="1776" y="3039"/>
                    <a:pt x="1771" y="3074"/>
                    <a:pt x="1753" y="3104"/>
                  </a:cubicBezTo>
                  <a:cubicBezTo>
                    <a:pt x="1738" y="3128"/>
                    <a:pt x="1715" y="3146"/>
                    <a:pt x="1687" y="3155"/>
                  </a:cubicBezTo>
                  <a:cubicBezTo>
                    <a:pt x="1657" y="3164"/>
                    <a:pt x="1625" y="3161"/>
                    <a:pt x="1597" y="3146"/>
                  </a:cubicBezTo>
                  <a:cubicBezTo>
                    <a:pt x="1569" y="3131"/>
                    <a:pt x="1548" y="3106"/>
                    <a:pt x="1539" y="3076"/>
                  </a:cubicBezTo>
                  <a:cubicBezTo>
                    <a:pt x="1529" y="3043"/>
                    <a:pt x="1533" y="3008"/>
                    <a:pt x="1551" y="2978"/>
                  </a:cubicBezTo>
                  <a:cubicBezTo>
                    <a:pt x="1566" y="2954"/>
                    <a:pt x="1590" y="2936"/>
                    <a:pt x="1617" y="2928"/>
                  </a:cubicBezTo>
                  <a:cubicBezTo>
                    <a:pt x="1680" y="2908"/>
                    <a:pt x="1746" y="2943"/>
                    <a:pt x="1766" y="3006"/>
                  </a:cubicBezTo>
                  <a:moveTo>
                    <a:pt x="2576" y="2198"/>
                  </a:moveTo>
                  <a:cubicBezTo>
                    <a:pt x="2581" y="2219"/>
                    <a:pt x="2577" y="2240"/>
                    <a:pt x="2566" y="2258"/>
                  </a:cubicBezTo>
                  <a:cubicBezTo>
                    <a:pt x="2554" y="2277"/>
                    <a:pt x="2536" y="2290"/>
                    <a:pt x="2515" y="2295"/>
                  </a:cubicBezTo>
                  <a:cubicBezTo>
                    <a:pt x="2494" y="2300"/>
                    <a:pt x="2472" y="2296"/>
                    <a:pt x="2453" y="2284"/>
                  </a:cubicBezTo>
                  <a:cubicBezTo>
                    <a:pt x="2435" y="2273"/>
                    <a:pt x="2422" y="2255"/>
                    <a:pt x="2418" y="2234"/>
                  </a:cubicBezTo>
                  <a:cubicBezTo>
                    <a:pt x="2413" y="2213"/>
                    <a:pt x="2416" y="2191"/>
                    <a:pt x="2428" y="2173"/>
                  </a:cubicBezTo>
                  <a:cubicBezTo>
                    <a:pt x="2439" y="2154"/>
                    <a:pt x="2457" y="2142"/>
                    <a:pt x="2479" y="2137"/>
                  </a:cubicBezTo>
                  <a:cubicBezTo>
                    <a:pt x="2522" y="2127"/>
                    <a:pt x="2566" y="2154"/>
                    <a:pt x="2576" y="2198"/>
                  </a:cubicBezTo>
                  <a:close/>
                  <a:moveTo>
                    <a:pt x="1686" y="2189"/>
                  </a:moveTo>
                  <a:cubicBezTo>
                    <a:pt x="1686" y="2257"/>
                    <a:pt x="1668" y="2323"/>
                    <a:pt x="1632" y="2380"/>
                  </a:cubicBezTo>
                  <a:cubicBezTo>
                    <a:pt x="1601" y="2431"/>
                    <a:pt x="1558" y="2472"/>
                    <a:pt x="1509" y="2502"/>
                  </a:cubicBezTo>
                  <a:cubicBezTo>
                    <a:pt x="1498" y="2487"/>
                    <a:pt x="1482" y="2477"/>
                    <a:pt x="1463" y="2476"/>
                  </a:cubicBezTo>
                  <a:cubicBezTo>
                    <a:pt x="1430" y="2474"/>
                    <a:pt x="1401" y="2499"/>
                    <a:pt x="1399" y="2532"/>
                  </a:cubicBezTo>
                  <a:cubicBezTo>
                    <a:pt x="1399" y="2536"/>
                    <a:pt x="1399" y="2540"/>
                    <a:pt x="1400" y="2544"/>
                  </a:cubicBezTo>
                  <a:cubicBezTo>
                    <a:pt x="1376" y="2548"/>
                    <a:pt x="1352" y="2551"/>
                    <a:pt x="1328" y="2551"/>
                  </a:cubicBezTo>
                  <a:cubicBezTo>
                    <a:pt x="1129" y="2552"/>
                    <a:pt x="967" y="2391"/>
                    <a:pt x="966" y="2193"/>
                  </a:cubicBezTo>
                  <a:cubicBezTo>
                    <a:pt x="966" y="2125"/>
                    <a:pt x="984" y="2059"/>
                    <a:pt x="1020" y="2002"/>
                  </a:cubicBezTo>
                  <a:cubicBezTo>
                    <a:pt x="1075" y="1912"/>
                    <a:pt x="1165" y="1853"/>
                    <a:pt x="1267" y="1836"/>
                  </a:cubicBezTo>
                  <a:cubicBezTo>
                    <a:pt x="1273" y="1862"/>
                    <a:pt x="1295" y="1882"/>
                    <a:pt x="1322" y="1883"/>
                  </a:cubicBezTo>
                  <a:cubicBezTo>
                    <a:pt x="1352" y="1885"/>
                    <a:pt x="1379" y="1865"/>
                    <a:pt x="1385" y="1836"/>
                  </a:cubicBezTo>
                  <a:cubicBezTo>
                    <a:pt x="1497" y="1854"/>
                    <a:pt x="1591" y="1925"/>
                    <a:pt x="1643" y="2021"/>
                  </a:cubicBezTo>
                  <a:cubicBezTo>
                    <a:pt x="1628" y="2031"/>
                    <a:pt x="1618" y="2048"/>
                    <a:pt x="1617" y="2067"/>
                  </a:cubicBezTo>
                  <a:cubicBezTo>
                    <a:pt x="1615" y="2100"/>
                    <a:pt x="1640" y="2129"/>
                    <a:pt x="1673" y="2131"/>
                  </a:cubicBezTo>
                  <a:cubicBezTo>
                    <a:pt x="1676" y="2131"/>
                    <a:pt x="1678" y="2131"/>
                    <a:pt x="1681" y="2131"/>
                  </a:cubicBezTo>
                  <a:cubicBezTo>
                    <a:pt x="1684" y="2150"/>
                    <a:pt x="1686" y="2169"/>
                    <a:pt x="1686" y="2189"/>
                  </a:cubicBezTo>
                  <a:moveTo>
                    <a:pt x="1787" y="1287"/>
                  </a:moveTo>
                  <a:cubicBezTo>
                    <a:pt x="1788" y="1284"/>
                    <a:pt x="1790" y="1281"/>
                    <a:pt x="1791" y="1278"/>
                  </a:cubicBezTo>
                  <a:cubicBezTo>
                    <a:pt x="1813" y="1243"/>
                    <a:pt x="1857" y="1230"/>
                    <a:pt x="1895" y="1248"/>
                  </a:cubicBezTo>
                  <a:cubicBezTo>
                    <a:pt x="1935" y="1267"/>
                    <a:pt x="1953" y="1315"/>
                    <a:pt x="1934" y="1356"/>
                  </a:cubicBezTo>
                  <a:cubicBezTo>
                    <a:pt x="1915" y="1397"/>
                    <a:pt x="1866" y="1413"/>
                    <a:pt x="1826" y="1395"/>
                  </a:cubicBezTo>
                  <a:cubicBezTo>
                    <a:pt x="1806" y="1385"/>
                    <a:pt x="1791" y="1369"/>
                    <a:pt x="1784" y="1349"/>
                  </a:cubicBezTo>
                  <a:cubicBezTo>
                    <a:pt x="1777" y="1328"/>
                    <a:pt x="1778" y="1306"/>
                    <a:pt x="1787" y="1287"/>
                  </a:cubicBezTo>
                  <a:moveTo>
                    <a:pt x="1771" y="1354"/>
                  </a:moveTo>
                  <a:cubicBezTo>
                    <a:pt x="1779" y="1378"/>
                    <a:pt x="1797" y="1397"/>
                    <a:pt x="1820" y="1408"/>
                  </a:cubicBezTo>
                  <a:cubicBezTo>
                    <a:pt x="1840" y="1417"/>
                    <a:pt x="1863" y="1419"/>
                    <a:pt x="1883" y="1414"/>
                  </a:cubicBezTo>
                  <a:lnTo>
                    <a:pt x="2045" y="1811"/>
                  </a:lnTo>
                  <a:cubicBezTo>
                    <a:pt x="2002" y="1831"/>
                    <a:pt x="1973" y="1875"/>
                    <a:pt x="1973" y="1925"/>
                  </a:cubicBezTo>
                  <a:cubicBezTo>
                    <a:pt x="1973" y="1937"/>
                    <a:pt x="1975" y="1948"/>
                    <a:pt x="1978" y="1959"/>
                  </a:cubicBezTo>
                  <a:lnTo>
                    <a:pt x="1730" y="2044"/>
                  </a:lnTo>
                  <a:cubicBezTo>
                    <a:pt x="1721" y="2025"/>
                    <a:pt x="1703" y="2012"/>
                    <a:pt x="1681" y="2011"/>
                  </a:cubicBezTo>
                  <a:cubicBezTo>
                    <a:pt x="1672" y="2010"/>
                    <a:pt x="1664" y="2012"/>
                    <a:pt x="1656" y="2014"/>
                  </a:cubicBezTo>
                  <a:cubicBezTo>
                    <a:pt x="1602" y="1914"/>
                    <a:pt x="1503" y="1841"/>
                    <a:pt x="1386" y="1822"/>
                  </a:cubicBezTo>
                  <a:cubicBezTo>
                    <a:pt x="1385" y="1791"/>
                    <a:pt x="1361" y="1765"/>
                    <a:pt x="1330" y="1763"/>
                  </a:cubicBezTo>
                  <a:lnTo>
                    <a:pt x="1330" y="1763"/>
                  </a:lnTo>
                  <a:lnTo>
                    <a:pt x="1323" y="1553"/>
                  </a:lnTo>
                  <a:cubicBezTo>
                    <a:pt x="1388" y="1548"/>
                    <a:pt x="1439" y="1493"/>
                    <a:pt x="1438" y="1427"/>
                  </a:cubicBezTo>
                  <a:cubicBezTo>
                    <a:pt x="1438" y="1420"/>
                    <a:pt x="1438" y="1414"/>
                    <a:pt x="1437" y="1407"/>
                  </a:cubicBezTo>
                  <a:lnTo>
                    <a:pt x="1765" y="1326"/>
                  </a:lnTo>
                  <a:cubicBezTo>
                    <a:pt x="1765" y="1335"/>
                    <a:pt x="1767" y="1345"/>
                    <a:pt x="1771" y="1354"/>
                  </a:cubicBezTo>
                  <a:close/>
                  <a:moveTo>
                    <a:pt x="1588" y="818"/>
                  </a:moveTo>
                  <a:lnTo>
                    <a:pt x="1587" y="820"/>
                  </a:lnTo>
                  <a:cubicBezTo>
                    <a:pt x="1553" y="875"/>
                    <a:pt x="1480" y="892"/>
                    <a:pt x="1425" y="859"/>
                  </a:cubicBezTo>
                  <a:cubicBezTo>
                    <a:pt x="1397" y="843"/>
                    <a:pt x="1378" y="817"/>
                    <a:pt x="1370" y="786"/>
                  </a:cubicBezTo>
                  <a:cubicBezTo>
                    <a:pt x="1363" y="756"/>
                    <a:pt x="1367" y="724"/>
                    <a:pt x="1384" y="697"/>
                  </a:cubicBezTo>
                  <a:lnTo>
                    <a:pt x="1385" y="695"/>
                  </a:lnTo>
                  <a:cubicBezTo>
                    <a:pt x="1419" y="640"/>
                    <a:pt x="1491" y="622"/>
                    <a:pt x="1546" y="655"/>
                  </a:cubicBezTo>
                  <a:cubicBezTo>
                    <a:pt x="1574" y="672"/>
                    <a:pt x="1593" y="698"/>
                    <a:pt x="1601" y="728"/>
                  </a:cubicBezTo>
                  <a:cubicBezTo>
                    <a:pt x="1609" y="759"/>
                    <a:pt x="1604" y="791"/>
                    <a:pt x="1588" y="818"/>
                  </a:cubicBezTo>
                  <a:moveTo>
                    <a:pt x="2840" y="736"/>
                  </a:moveTo>
                  <a:cubicBezTo>
                    <a:pt x="2744" y="736"/>
                    <a:pt x="2654" y="699"/>
                    <a:pt x="2585" y="632"/>
                  </a:cubicBezTo>
                  <a:cubicBezTo>
                    <a:pt x="2555" y="602"/>
                    <a:pt x="2530" y="567"/>
                    <a:pt x="2513" y="529"/>
                  </a:cubicBezTo>
                  <a:cubicBezTo>
                    <a:pt x="2532" y="520"/>
                    <a:pt x="2546" y="502"/>
                    <a:pt x="2547" y="479"/>
                  </a:cubicBezTo>
                  <a:cubicBezTo>
                    <a:pt x="2550" y="446"/>
                    <a:pt x="2524" y="417"/>
                    <a:pt x="2491" y="415"/>
                  </a:cubicBezTo>
                  <a:cubicBezTo>
                    <a:pt x="2488" y="415"/>
                    <a:pt x="2484" y="415"/>
                    <a:pt x="2481" y="415"/>
                  </a:cubicBezTo>
                  <a:cubicBezTo>
                    <a:pt x="2479" y="403"/>
                    <a:pt x="2479" y="390"/>
                    <a:pt x="2479" y="378"/>
                  </a:cubicBezTo>
                  <a:cubicBezTo>
                    <a:pt x="2478" y="310"/>
                    <a:pt x="2497" y="244"/>
                    <a:pt x="2532" y="187"/>
                  </a:cubicBezTo>
                  <a:cubicBezTo>
                    <a:pt x="2598" y="80"/>
                    <a:pt x="2712" y="16"/>
                    <a:pt x="2837" y="16"/>
                  </a:cubicBezTo>
                  <a:cubicBezTo>
                    <a:pt x="3035" y="15"/>
                    <a:pt x="3198" y="176"/>
                    <a:pt x="3199" y="374"/>
                  </a:cubicBezTo>
                  <a:cubicBezTo>
                    <a:pt x="3199" y="442"/>
                    <a:pt x="3180" y="508"/>
                    <a:pt x="3145" y="565"/>
                  </a:cubicBezTo>
                  <a:cubicBezTo>
                    <a:pt x="3128" y="592"/>
                    <a:pt x="3108" y="617"/>
                    <a:pt x="3085" y="638"/>
                  </a:cubicBezTo>
                  <a:cubicBezTo>
                    <a:pt x="3075" y="628"/>
                    <a:pt x="3061" y="622"/>
                    <a:pt x="3046" y="621"/>
                  </a:cubicBezTo>
                  <a:cubicBezTo>
                    <a:pt x="3013" y="618"/>
                    <a:pt x="2984" y="644"/>
                    <a:pt x="2982" y="677"/>
                  </a:cubicBezTo>
                  <a:cubicBezTo>
                    <a:pt x="2981" y="687"/>
                    <a:pt x="2983" y="696"/>
                    <a:pt x="2987" y="704"/>
                  </a:cubicBezTo>
                  <a:cubicBezTo>
                    <a:pt x="2942" y="724"/>
                    <a:pt x="2892" y="736"/>
                    <a:pt x="2840" y="736"/>
                  </a:cubicBezTo>
                  <a:moveTo>
                    <a:pt x="3318" y="1299"/>
                  </a:moveTo>
                  <a:cubicBezTo>
                    <a:pt x="3337" y="1325"/>
                    <a:pt x="3344" y="1356"/>
                    <a:pt x="3339" y="1388"/>
                  </a:cubicBezTo>
                  <a:cubicBezTo>
                    <a:pt x="3336" y="1403"/>
                    <a:pt x="3331" y="1418"/>
                    <a:pt x="3323" y="1431"/>
                  </a:cubicBezTo>
                  <a:cubicBezTo>
                    <a:pt x="3297" y="1472"/>
                    <a:pt x="3250" y="1493"/>
                    <a:pt x="3202" y="1485"/>
                  </a:cubicBezTo>
                  <a:cubicBezTo>
                    <a:pt x="3171" y="1480"/>
                    <a:pt x="3144" y="1463"/>
                    <a:pt x="3125" y="1437"/>
                  </a:cubicBezTo>
                  <a:cubicBezTo>
                    <a:pt x="3107" y="1412"/>
                    <a:pt x="3100" y="1380"/>
                    <a:pt x="3105" y="1349"/>
                  </a:cubicBezTo>
                  <a:cubicBezTo>
                    <a:pt x="3107" y="1333"/>
                    <a:pt x="3113" y="1319"/>
                    <a:pt x="3121" y="1306"/>
                  </a:cubicBezTo>
                  <a:cubicBezTo>
                    <a:pt x="3146" y="1265"/>
                    <a:pt x="3194" y="1243"/>
                    <a:pt x="3241" y="1251"/>
                  </a:cubicBezTo>
                  <a:cubicBezTo>
                    <a:pt x="3273" y="1256"/>
                    <a:pt x="3300" y="1273"/>
                    <a:pt x="3318" y="1299"/>
                  </a:cubicBezTo>
                  <a:moveTo>
                    <a:pt x="3964" y="408"/>
                  </a:moveTo>
                  <a:cubicBezTo>
                    <a:pt x="3969" y="423"/>
                    <a:pt x="3967" y="439"/>
                    <a:pt x="3959" y="452"/>
                  </a:cubicBezTo>
                  <a:cubicBezTo>
                    <a:pt x="3952" y="463"/>
                    <a:pt x="3942" y="471"/>
                    <a:pt x="3929" y="475"/>
                  </a:cubicBezTo>
                  <a:cubicBezTo>
                    <a:pt x="3901" y="483"/>
                    <a:pt x="3872" y="468"/>
                    <a:pt x="3863" y="440"/>
                  </a:cubicBezTo>
                  <a:cubicBezTo>
                    <a:pt x="3858" y="425"/>
                    <a:pt x="3860" y="409"/>
                    <a:pt x="3868" y="396"/>
                  </a:cubicBezTo>
                  <a:cubicBezTo>
                    <a:pt x="3875" y="385"/>
                    <a:pt x="3886" y="377"/>
                    <a:pt x="3898" y="373"/>
                  </a:cubicBezTo>
                  <a:cubicBezTo>
                    <a:pt x="3926" y="364"/>
                    <a:pt x="3956" y="380"/>
                    <a:pt x="3964" y="408"/>
                  </a:cubicBezTo>
                </a:path>
              </a:pathLst>
            </a:custGeom>
            <a:solidFill>
              <a:srgbClr val="C8D3D8">
                <a:alpha val="27058"/>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grpSp>
      <p:pic>
        <p:nvPicPr>
          <p:cNvPr id="32" name="Google Shape;32;p16"/>
          <p:cNvPicPr preferRelativeResize="0"/>
          <p:nvPr/>
        </p:nvPicPr>
        <p:blipFill rotWithShape="1">
          <a:blip r:embed="rId2">
            <a:alphaModFix/>
          </a:blip>
          <a:srcRect/>
          <a:stretch/>
        </p:blipFill>
        <p:spPr>
          <a:xfrm>
            <a:off x="6094892" y="200660"/>
            <a:ext cx="2781709" cy="1176876"/>
          </a:xfrm>
          <a:prstGeom prst="rect">
            <a:avLst/>
          </a:prstGeom>
          <a:noFill/>
          <a:ln>
            <a:noFill/>
          </a:ln>
        </p:spPr>
      </p:pic>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Empty slide">
  <p:cSld name="Empty slide">
    <p:spTree>
      <p:nvGrpSpPr>
        <p:cNvPr id="1" name="Shape 36"/>
        <p:cNvGrpSpPr/>
        <p:nvPr/>
      </p:nvGrpSpPr>
      <p:grpSpPr>
        <a:xfrm>
          <a:off x="0" y="0"/>
          <a:ext cx="0" cy="0"/>
          <a:chOff x="0" y="0"/>
          <a:chExt cx="0" cy="0"/>
        </a:xfrm>
      </p:grpSpPr>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lines + Text">
  <p:cSld name="Headlines + Text">
    <p:spTree>
      <p:nvGrpSpPr>
        <p:cNvPr id="1" name="Shape 55"/>
        <p:cNvGrpSpPr/>
        <p:nvPr/>
      </p:nvGrpSpPr>
      <p:grpSpPr>
        <a:xfrm>
          <a:off x="0" y="0"/>
          <a:ext cx="0" cy="0"/>
          <a:chOff x="0" y="0"/>
          <a:chExt cx="0" cy="0"/>
        </a:xfrm>
      </p:grpSpPr>
      <p:sp>
        <p:nvSpPr>
          <p:cNvPr id="56" name="Google Shape;56;p22"/>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2800"/>
              <a:buFont typeface="Trebuchet MS"/>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2"/>
          <p:cNvSpPr txBox="1">
            <a:spLocks noGrp="1"/>
          </p:cNvSpPr>
          <p:nvPr>
            <p:ph type="body" idx="1"/>
          </p:nvPr>
        </p:nvSpPr>
        <p:spPr>
          <a:xfrm>
            <a:off x="296864" y="1698551"/>
            <a:ext cx="8562974" cy="2408274"/>
          </a:xfrm>
          <a:prstGeom prst="rect">
            <a:avLst/>
          </a:prstGeom>
          <a:noFill/>
          <a:ln>
            <a:noFill/>
          </a:ln>
        </p:spPr>
        <p:txBody>
          <a:bodyPr spcFirstLastPara="1" wrap="square" lIns="0" tIns="0" rIns="0" bIns="0" anchor="t" anchorCtr="0">
            <a:noAutofit/>
          </a:bodyPr>
          <a:lstStyle>
            <a:lvl1pPr marL="457200" lvl="0" indent="-228600" algn="l">
              <a:spcBef>
                <a:spcPts val="440"/>
              </a:spcBef>
              <a:spcAft>
                <a:spcPts val="0"/>
              </a:spcAft>
              <a:buSzPts val="1760"/>
              <a:buFont typeface="Trebuchet MS"/>
              <a:buNone/>
              <a:defRPr sz="2200">
                <a:solidFill>
                  <a:schemeClr val="dk1"/>
                </a:solidFill>
              </a:defRPr>
            </a:lvl1pPr>
            <a:lvl2pPr marL="914400" lvl="1" indent="-320040" algn="l">
              <a:spcBef>
                <a:spcPts val="360"/>
              </a:spcBef>
              <a:spcAft>
                <a:spcPts val="0"/>
              </a:spcAft>
              <a:buSzPts val="1440"/>
              <a:buChar char="◻"/>
              <a:defRPr/>
            </a:lvl2pPr>
            <a:lvl3pPr marL="1371600" lvl="2" indent="-342900" algn="l">
              <a:spcBef>
                <a:spcPts val="360"/>
              </a:spcBef>
              <a:spcAft>
                <a:spcPts val="0"/>
              </a:spcAft>
              <a:buSzPts val="1800"/>
              <a:buChar char="&gt;"/>
              <a:defRPr/>
            </a:lvl3pPr>
            <a:lvl4pPr marL="1828800" lvl="3" indent="-342900" algn="l">
              <a:spcBef>
                <a:spcPts val="360"/>
              </a:spcBef>
              <a:spcAft>
                <a:spcPts val="0"/>
              </a:spcAft>
              <a:buSzPts val="1800"/>
              <a:buChar char="&gt;"/>
              <a:defRPr/>
            </a:lvl4pPr>
            <a:lvl5pPr marL="2286000" lvl="4" indent="-342900" algn="l">
              <a:spcBef>
                <a:spcPts val="360"/>
              </a:spcBef>
              <a:spcAft>
                <a:spcPts val="0"/>
              </a:spcAft>
              <a:buSzPts val="1800"/>
              <a:buChar char="&g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 name="Google Shape;58;p22"/>
          <p:cNvSpPr txBox="1">
            <a:spLocks noGrp="1"/>
          </p:cNvSpPr>
          <p:nvPr>
            <p:ph type="body" idx="2"/>
          </p:nvPr>
        </p:nvSpPr>
        <p:spPr>
          <a:xfrm>
            <a:off x="296864" y="1001413"/>
            <a:ext cx="8562975" cy="563043"/>
          </a:xfrm>
          <a:prstGeom prst="rect">
            <a:avLst/>
          </a:prstGeom>
          <a:noFill/>
          <a:ln>
            <a:noFill/>
          </a:ln>
        </p:spPr>
        <p:txBody>
          <a:bodyPr spcFirstLastPara="1" wrap="square" lIns="0" tIns="0" rIns="0" bIns="0" anchor="t" anchorCtr="0">
            <a:noAutofit/>
          </a:bodyPr>
          <a:lstStyle>
            <a:lvl1pPr marL="457200" lvl="0" indent="-228600" algn="l">
              <a:lnSpc>
                <a:spcPct val="89285"/>
              </a:lnSpc>
              <a:spcBef>
                <a:spcPts val="560"/>
              </a:spcBef>
              <a:spcAft>
                <a:spcPts val="0"/>
              </a:spcAft>
              <a:buSzPts val="2240"/>
              <a:buFont typeface="Trebuchet MS"/>
              <a:buNone/>
              <a:defRPr sz="2800">
                <a:solidFill>
                  <a:schemeClr val="accent6"/>
                </a:solidFill>
              </a:defRPr>
            </a:lvl1pPr>
            <a:lvl2pPr marL="914400" lvl="1" indent="-320040" algn="l">
              <a:spcBef>
                <a:spcPts val="360"/>
              </a:spcBef>
              <a:spcAft>
                <a:spcPts val="0"/>
              </a:spcAft>
              <a:buSzPts val="1440"/>
              <a:buChar char="◻"/>
              <a:defRPr/>
            </a:lvl2pPr>
            <a:lvl3pPr marL="1371600" lvl="2" indent="-342900" algn="l">
              <a:spcBef>
                <a:spcPts val="360"/>
              </a:spcBef>
              <a:spcAft>
                <a:spcPts val="0"/>
              </a:spcAft>
              <a:buSzPts val="1800"/>
              <a:buChar char="&gt;"/>
              <a:defRPr/>
            </a:lvl3pPr>
            <a:lvl4pPr marL="1828800" lvl="3" indent="-342900" algn="l">
              <a:spcBef>
                <a:spcPts val="360"/>
              </a:spcBef>
              <a:spcAft>
                <a:spcPts val="0"/>
              </a:spcAft>
              <a:buSzPts val="1800"/>
              <a:buChar char="&gt;"/>
              <a:defRPr/>
            </a:lvl4pPr>
            <a:lvl5pPr marL="2286000" lvl="4" indent="-342900" algn="l">
              <a:spcBef>
                <a:spcPts val="360"/>
              </a:spcBef>
              <a:spcAft>
                <a:spcPts val="0"/>
              </a:spcAft>
              <a:buSzPts val="1800"/>
              <a:buChar char="&g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arker grey background/empty">
  <p:cSld name="Darker grey background/empty">
    <p:bg>
      <p:bgPr>
        <a:solidFill>
          <a:srgbClr val="C8D3D8"/>
        </a:solidFill>
        <a:effectLst/>
      </p:bgPr>
    </p:bg>
    <p:spTree>
      <p:nvGrpSpPr>
        <p:cNvPr id="1" name="Shape 96"/>
        <p:cNvGrpSpPr/>
        <p:nvPr/>
      </p:nvGrpSpPr>
      <p:grpSpPr>
        <a:xfrm>
          <a:off x="0" y="0"/>
          <a:ext cx="0" cy="0"/>
          <a:chOff x="0" y="0"/>
          <a:chExt cx="0" cy="0"/>
        </a:xfrm>
      </p:grpSpPr>
      <p:sp>
        <p:nvSpPr>
          <p:cNvPr id="97" name="Google Shape;97;p28"/>
          <p:cNvSpPr/>
          <p:nvPr/>
        </p:nvSpPr>
        <p:spPr>
          <a:xfrm>
            <a:off x="8082643" y="3788229"/>
            <a:ext cx="1632857" cy="14940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chemeClr val="lt1"/>
              </a:solidFill>
              <a:latin typeface="Trebuchet MS"/>
              <a:ea typeface="Trebuchet MS"/>
              <a:cs typeface="Trebuchet MS"/>
              <a:sym typeface="Trebuchet MS"/>
            </a:endParaRPr>
          </a:p>
        </p:txBody>
      </p:sp>
      <p:sp>
        <p:nvSpPr>
          <p:cNvPr id="98" name="Google Shape;98;p28"/>
          <p:cNvSpPr/>
          <p:nvPr/>
        </p:nvSpPr>
        <p:spPr>
          <a:xfrm>
            <a:off x="8357616" y="4681728"/>
            <a:ext cx="457200" cy="21945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chemeClr val="lt1"/>
              </a:solidFill>
              <a:latin typeface="Trebuchet MS"/>
              <a:ea typeface="Trebuchet MS"/>
              <a:cs typeface="Trebuchet MS"/>
              <a:sym typeface="Trebuchet MS"/>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line + Text / no subline">
  <p:cSld name="Headline + Text / no subline">
    <p:spTree>
      <p:nvGrpSpPr>
        <p:cNvPr id="1" name="Shape 99"/>
        <p:cNvGrpSpPr/>
        <p:nvPr/>
      </p:nvGrpSpPr>
      <p:grpSpPr>
        <a:xfrm>
          <a:off x="0" y="0"/>
          <a:ext cx="0" cy="0"/>
          <a:chOff x="0" y="0"/>
          <a:chExt cx="0" cy="0"/>
        </a:xfrm>
      </p:grpSpPr>
      <p:sp>
        <p:nvSpPr>
          <p:cNvPr id="100" name="Google Shape;100;p29"/>
          <p:cNvSpPr txBox="1">
            <a:spLocks noGrp="1"/>
          </p:cNvSpPr>
          <p:nvPr>
            <p:ph type="title"/>
          </p:nvPr>
        </p:nvSpPr>
        <p:spPr>
          <a:xfrm>
            <a:off x="-4762" y="175419"/>
            <a:ext cx="6607581" cy="51450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2800"/>
              <a:buFont typeface="Trebuchet MS"/>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9"/>
          <p:cNvSpPr txBox="1">
            <a:spLocks noGrp="1"/>
          </p:cNvSpPr>
          <p:nvPr>
            <p:ph type="body" idx="1"/>
          </p:nvPr>
        </p:nvSpPr>
        <p:spPr>
          <a:xfrm>
            <a:off x="296864" y="980854"/>
            <a:ext cx="8562974" cy="3125972"/>
          </a:xfrm>
          <a:prstGeom prst="rect">
            <a:avLst/>
          </a:prstGeom>
          <a:noFill/>
          <a:ln>
            <a:noFill/>
          </a:ln>
        </p:spPr>
        <p:txBody>
          <a:bodyPr spcFirstLastPara="1" wrap="square" lIns="0" tIns="0" rIns="0" bIns="0" anchor="t" anchorCtr="0">
            <a:noAutofit/>
          </a:bodyPr>
          <a:lstStyle>
            <a:lvl1pPr marL="457200" lvl="0" indent="-228600" algn="l">
              <a:spcBef>
                <a:spcPts val="440"/>
              </a:spcBef>
              <a:spcAft>
                <a:spcPts val="0"/>
              </a:spcAft>
              <a:buSzPts val="1760"/>
              <a:buFont typeface="Trebuchet MS"/>
              <a:buNone/>
              <a:defRPr sz="2200">
                <a:solidFill>
                  <a:schemeClr val="dk1"/>
                </a:solidFill>
              </a:defRPr>
            </a:lvl1pPr>
            <a:lvl2pPr marL="914400" lvl="1" indent="-320040" algn="l">
              <a:spcBef>
                <a:spcPts val="360"/>
              </a:spcBef>
              <a:spcAft>
                <a:spcPts val="0"/>
              </a:spcAft>
              <a:buSzPts val="1440"/>
              <a:buChar char="◻"/>
              <a:defRPr/>
            </a:lvl2pPr>
            <a:lvl3pPr marL="1371600" lvl="2" indent="-342900" algn="l">
              <a:spcBef>
                <a:spcPts val="360"/>
              </a:spcBef>
              <a:spcAft>
                <a:spcPts val="0"/>
              </a:spcAft>
              <a:buSzPts val="1800"/>
              <a:buChar char="&gt;"/>
              <a:defRPr/>
            </a:lvl3pPr>
            <a:lvl4pPr marL="1828800" lvl="3" indent="-342900" algn="l">
              <a:spcBef>
                <a:spcPts val="360"/>
              </a:spcBef>
              <a:spcAft>
                <a:spcPts val="0"/>
              </a:spcAft>
              <a:buSzPts val="1800"/>
              <a:buChar char="&gt;"/>
              <a:defRPr/>
            </a:lvl4pPr>
            <a:lvl5pPr marL="2286000" lvl="4" indent="-342900" algn="l">
              <a:spcBef>
                <a:spcPts val="360"/>
              </a:spcBef>
              <a:spcAft>
                <a:spcPts val="0"/>
              </a:spcAft>
              <a:buSzPts val="1800"/>
              <a:buChar char="&g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pterbreak_2">
  <p:cSld name="Chapterbreak_2">
    <p:bg>
      <p:bgPr>
        <a:solidFill>
          <a:schemeClr val="accent6"/>
        </a:solidFill>
        <a:effectLst/>
      </p:bgPr>
    </p:bg>
    <p:spTree>
      <p:nvGrpSpPr>
        <p:cNvPr id="1" name="Shape 102"/>
        <p:cNvGrpSpPr/>
        <p:nvPr/>
      </p:nvGrpSpPr>
      <p:grpSpPr>
        <a:xfrm>
          <a:off x="0" y="0"/>
          <a:ext cx="0" cy="0"/>
          <a:chOff x="0" y="0"/>
          <a:chExt cx="0" cy="0"/>
        </a:xfrm>
      </p:grpSpPr>
      <p:sp>
        <p:nvSpPr>
          <p:cNvPr id="103" name="Google Shape;103;p30"/>
          <p:cNvSpPr txBox="1">
            <a:spLocks noGrp="1"/>
          </p:cNvSpPr>
          <p:nvPr>
            <p:ph type="body" idx="1"/>
          </p:nvPr>
        </p:nvSpPr>
        <p:spPr>
          <a:xfrm>
            <a:off x="539749" y="1144870"/>
            <a:ext cx="8159751" cy="1935162"/>
          </a:xfrm>
          <a:prstGeom prst="rect">
            <a:avLst/>
          </a:prstGeom>
          <a:noFill/>
          <a:ln>
            <a:noFill/>
          </a:ln>
        </p:spPr>
        <p:txBody>
          <a:bodyPr spcFirstLastPara="1" wrap="square" lIns="217575" tIns="108775" rIns="217575" bIns="108775" anchor="b" anchorCtr="0">
            <a:normAutofit/>
          </a:bodyPr>
          <a:lstStyle>
            <a:lvl1pPr marL="457200" lvl="0" indent="-228600" algn="ctr">
              <a:spcBef>
                <a:spcPts val="640"/>
              </a:spcBef>
              <a:spcAft>
                <a:spcPts val="0"/>
              </a:spcAft>
              <a:buSzPts val="2560"/>
              <a:buNone/>
              <a:defRPr sz="3200" b="1">
                <a:solidFill>
                  <a:schemeClr val="dk2"/>
                </a:solidFill>
              </a:defRPr>
            </a:lvl1pPr>
            <a:lvl2pPr marL="914400" lvl="1" indent="-320040" algn="l">
              <a:spcBef>
                <a:spcPts val="360"/>
              </a:spcBef>
              <a:spcAft>
                <a:spcPts val="0"/>
              </a:spcAft>
              <a:buSzPts val="1440"/>
              <a:buChar char="◻"/>
              <a:defRPr/>
            </a:lvl2pPr>
            <a:lvl3pPr marL="1371600" lvl="2" indent="-342900" algn="l">
              <a:spcBef>
                <a:spcPts val="360"/>
              </a:spcBef>
              <a:spcAft>
                <a:spcPts val="0"/>
              </a:spcAft>
              <a:buSzPts val="1800"/>
              <a:buChar char="&gt;"/>
              <a:defRPr/>
            </a:lvl3pPr>
            <a:lvl4pPr marL="1828800" lvl="3" indent="-342900" algn="l">
              <a:spcBef>
                <a:spcPts val="360"/>
              </a:spcBef>
              <a:spcAft>
                <a:spcPts val="0"/>
              </a:spcAft>
              <a:buSzPts val="1800"/>
              <a:buChar char="&gt;"/>
              <a:defRPr/>
            </a:lvl4pPr>
            <a:lvl5pPr marL="2286000" lvl="4" indent="-342900" algn="l">
              <a:spcBef>
                <a:spcPts val="360"/>
              </a:spcBef>
              <a:spcAft>
                <a:spcPts val="0"/>
              </a:spcAft>
              <a:buSzPts val="1800"/>
              <a:buChar char="&g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30"/>
          <p:cNvSpPr txBox="1">
            <a:spLocks noGrp="1"/>
          </p:cNvSpPr>
          <p:nvPr>
            <p:ph type="body" idx="2"/>
          </p:nvPr>
        </p:nvSpPr>
        <p:spPr>
          <a:xfrm>
            <a:off x="2972591" y="3480619"/>
            <a:ext cx="3294063" cy="961023"/>
          </a:xfrm>
          <a:prstGeom prst="rect">
            <a:avLst/>
          </a:prstGeom>
          <a:noFill/>
          <a:ln>
            <a:noFill/>
          </a:ln>
        </p:spPr>
        <p:txBody>
          <a:bodyPr spcFirstLastPara="1" wrap="square" lIns="217575" tIns="108775" rIns="217575" bIns="108775" anchor="t" anchorCtr="0">
            <a:normAutofit/>
          </a:bodyPr>
          <a:lstStyle>
            <a:lvl1pPr marL="457200" lvl="0" indent="-228600" algn="ctr">
              <a:spcBef>
                <a:spcPts val="400"/>
              </a:spcBef>
              <a:spcAft>
                <a:spcPts val="0"/>
              </a:spcAft>
              <a:buSzPts val="1600"/>
              <a:buNone/>
              <a:defRPr sz="2000">
                <a:solidFill>
                  <a:srgbClr val="000000"/>
                </a:solidFill>
              </a:defRPr>
            </a:lvl1pPr>
            <a:lvl2pPr marL="914400" lvl="1" indent="-320040" algn="l">
              <a:spcBef>
                <a:spcPts val="360"/>
              </a:spcBef>
              <a:spcAft>
                <a:spcPts val="0"/>
              </a:spcAft>
              <a:buSzPts val="1440"/>
              <a:buChar char="◻"/>
              <a:defRPr/>
            </a:lvl2pPr>
            <a:lvl3pPr marL="1371600" lvl="2" indent="-342900" algn="l">
              <a:spcBef>
                <a:spcPts val="360"/>
              </a:spcBef>
              <a:spcAft>
                <a:spcPts val="0"/>
              </a:spcAft>
              <a:buSzPts val="1800"/>
              <a:buChar char="&gt;"/>
              <a:defRPr/>
            </a:lvl3pPr>
            <a:lvl4pPr marL="1828800" lvl="3" indent="-342900" algn="l">
              <a:spcBef>
                <a:spcPts val="360"/>
              </a:spcBef>
              <a:spcAft>
                <a:spcPts val="0"/>
              </a:spcAft>
              <a:buSzPts val="1800"/>
              <a:buChar char="&gt;"/>
              <a:defRPr/>
            </a:lvl4pPr>
            <a:lvl5pPr marL="2286000" lvl="4" indent="-342900" algn="l">
              <a:spcBef>
                <a:spcPts val="360"/>
              </a:spcBef>
              <a:spcAft>
                <a:spcPts val="0"/>
              </a:spcAft>
              <a:buSzPts val="1800"/>
              <a:buChar char="&g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105" name="Google Shape;105;p30"/>
          <p:cNvCxnSpPr/>
          <p:nvPr/>
        </p:nvCxnSpPr>
        <p:spPr>
          <a:xfrm>
            <a:off x="3164851" y="3325433"/>
            <a:ext cx="2814298"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p:nvPr/>
        </p:nvSpPr>
        <p:spPr>
          <a:xfrm rot="1328560">
            <a:off x="8492289" y="4013864"/>
            <a:ext cx="966584" cy="1146378"/>
          </a:xfrm>
          <a:custGeom>
            <a:avLst/>
            <a:gdLst/>
            <a:ahLst/>
            <a:cxnLst/>
            <a:rect l="l" t="t" r="r" b="b"/>
            <a:pathLst>
              <a:path w="1384" h="1640" extrusionOk="0">
                <a:moveTo>
                  <a:pt x="755" y="18"/>
                </a:moveTo>
                <a:cubicBezTo>
                  <a:pt x="727" y="36"/>
                  <a:pt x="719" y="73"/>
                  <a:pt x="737" y="101"/>
                </a:cubicBezTo>
                <a:cubicBezTo>
                  <a:pt x="748" y="119"/>
                  <a:pt x="767" y="129"/>
                  <a:pt x="787" y="129"/>
                </a:cubicBezTo>
                <a:lnTo>
                  <a:pt x="839" y="585"/>
                </a:lnTo>
                <a:cubicBezTo>
                  <a:pt x="819" y="590"/>
                  <a:pt x="800" y="602"/>
                  <a:pt x="789" y="621"/>
                </a:cubicBezTo>
                <a:cubicBezTo>
                  <a:pt x="784" y="629"/>
                  <a:pt x="780" y="639"/>
                  <a:pt x="778" y="648"/>
                </a:cubicBezTo>
                <a:cubicBezTo>
                  <a:pt x="773" y="676"/>
                  <a:pt x="782" y="702"/>
                  <a:pt x="800" y="721"/>
                </a:cubicBezTo>
                <a:lnTo>
                  <a:pt x="463" y="1105"/>
                </a:lnTo>
                <a:cubicBezTo>
                  <a:pt x="396" y="1060"/>
                  <a:pt x="310" y="1044"/>
                  <a:pt x="227" y="1069"/>
                </a:cubicBezTo>
                <a:cubicBezTo>
                  <a:pt x="82" y="1114"/>
                  <a:pt x="0" y="1268"/>
                  <a:pt x="45" y="1413"/>
                </a:cubicBezTo>
                <a:cubicBezTo>
                  <a:pt x="90" y="1559"/>
                  <a:pt x="244" y="1640"/>
                  <a:pt x="389" y="1595"/>
                </a:cubicBezTo>
                <a:cubicBezTo>
                  <a:pt x="535" y="1551"/>
                  <a:pt x="616" y="1396"/>
                  <a:pt x="571" y="1251"/>
                </a:cubicBezTo>
                <a:cubicBezTo>
                  <a:pt x="554" y="1194"/>
                  <a:pt x="519" y="1147"/>
                  <a:pt x="475" y="1114"/>
                </a:cubicBezTo>
                <a:lnTo>
                  <a:pt x="811" y="730"/>
                </a:lnTo>
                <a:cubicBezTo>
                  <a:pt x="820" y="736"/>
                  <a:pt x="831" y="741"/>
                  <a:pt x="843" y="743"/>
                </a:cubicBezTo>
                <a:cubicBezTo>
                  <a:pt x="876" y="749"/>
                  <a:pt x="909" y="735"/>
                  <a:pt x="927" y="706"/>
                </a:cubicBezTo>
                <a:cubicBezTo>
                  <a:pt x="932" y="698"/>
                  <a:pt x="936" y="688"/>
                  <a:pt x="938" y="679"/>
                </a:cubicBezTo>
                <a:cubicBezTo>
                  <a:pt x="939" y="673"/>
                  <a:pt x="939" y="668"/>
                  <a:pt x="939" y="662"/>
                </a:cubicBezTo>
                <a:lnTo>
                  <a:pt x="1259" y="583"/>
                </a:lnTo>
                <a:cubicBezTo>
                  <a:pt x="1261" y="587"/>
                  <a:pt x="1263" y="591"/>
                  <a:pt x="1265" y="594"/>
                </a:cubicBezTo>
                <a:cubicBezTo>
                  <a:pt x="1283" y="622"/>
                  <a:pt x="1320" y="631"/>
                  <a:pt x="1348" y="613"/>
                </a:cubicBezTo>
                <a:cubicBezTo>
                  <a:pt x="1376" y="595"/>
                  <a:pt x="1384" y="558"/>
                  <a:pt x="1367" y="530"/>
                </a:cubicBezTo>
                <a:cubicBezTo>
                  <a:pt x="1349" y="501"/>
                  <a:pt x="1311" y="493"/>
                  <a:pt x="1283" y="511"/>
                </a:cubicBezTo>
                <a:cubicBezTo>
                  <a:pt x="1263" y="524"/>
                  <a:pt x="1253" y="547"/>
                  <a:pt x="1256" y="569"/>
                </a:cubicBezTo>
                <a:lnTo>
                  <a:pt x="937" y="648"/>
                </a:lnTo>
                <a:cubicBezTo>
                  <a:pt x="935" y="637"/>
                  <a:pt x="931" y="627"/>
                  <a:pt x="925" y="618"/>
                </a:cubicBezTo>
                <a:cubicBezTo>
                  <a:pt x="913" y="600"/>
                  <a:pt x="894" y="588"/>
                  <a:pt x="873" y="584"/>
                </a:cubicBezTo>
                <a:cubicBezTo>
                  <a:pt x="866" y="583"/>
                  <a:pt x="860" y="582"/>
                  <a:pt x="853" y="583"/>
                </a:cubicBezTo>
                <a:lnTo>
                  <a:pt x="801" y="127"/>
                </a:lnTo>
                <a:cubicBezTo>
                  <a:pt x="808" y="126"/>
                  <a:pt x="814" y="123"/>
                  <a:pt x="820" y="120"/>
                </a:cubicBezTo>
                <a:cubicBezTo>
                  <a:pt x="848" y="102"/>
                  <a:pt x="856" y="64"/>
                  <a:pt x="838" y="36"/>
                </a:cubicBezTo>
                <a:cubicBezTo>
                  <a:pt x="821" y="8"/>
                  <a:pt x="783" y="0"/>
                  <a:pt x="755" y="18"/>
                </a:cubicBezTo>
                <a:moveTo>
                  <a:pt x="913" y="626"/>
                </a:moveTo>
                <a:cubicBezTo>
                  <a:pt x="918" y="634"/>
                  <a:pt x="922" y="642"/>
                  <a:pt x="923" y="651"/>
                </a:cubicBezTo>
                <a:lnTo>
                  <a:pt x="923" y="651"/>
                </a:lnTo>
                <a:lnTo>
                  <a:pt x="924" y="653"/>
                </a:lnTo>
                <a:cubicBezTo>
                  <a:pt x="925" y="660"/>
                  <a:pt x="925" y="668"/>
                  <a:pt x="923" y="676"/>
                </a:cubicBezTo>
                <a:cubicBezTo>
                  <a:pt x="922" y="684"/>
                  <a:pt x="919" y="692"/>
                  <a:pt x="915" y="699"/>
                </a:cubicBezTo>
                <a:cubicBezTo>
                  <a:pt x="900" y="722"/>
                  <a:pt x="872" y="734"/>
                  <a:pt x="845" y="729"/>
                </a:cubicBezTo>
                <a:cubicBezTo>
                  <a:pt x="809" y="722"/>
                  <a:pt x="785" y="687"/>
                  <a:pt x="792" y="651"/>
                </a:cubicBezTo>
                <a:cubicBezTo>
                  <a:pt x="794" y="643"/>
                  <a:pt x="797" y="635"/>
                  <a:pt x="801" y="628"/>
                </a:cubicBezTo>
                <a:cubicBezTo>
                  <a:pt x="816" y="605"/>
                  <a:pt x="843" y="593"/>
                  <a:pt x="870" y="598"/>
                </a:cubicBezTo>
                <a:cubicBezTo>
                  <a:pt x="888" y="601"/>
                  <a:pt x="903" y="611"/>
                  <a:pt x="913" y="626"/>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11" name="Google Shape;11;p15"/>
          <p:cNvSpPr txBox="1">
            <a:spLocks noGrp="1"/>
          </p:cNvSpPr>
          <p:nvPr>
            <p:ph type="body" idx="1"/>
          </p:nvPr>
        </p:nvSpPr>
        <p:spPr>
          <a:xfrm>
            <a:off x="299805" y="972460"/>
            <a:ext cx="8064216" cy="3038361"/>
          </a:xfrm>
          <a:prstGeom prst="rect">
            <a:avLst/>
          </a:prstGeom>
          <a:noFill/>
          <a:ln>
            <a:noFill/>
          </a:ln>
        </p:spPr>
        <p:txBody>
          <a:bodyPr spcFirstLastPara="1" wrap="square" lIns="217575" tIns="108775" rIns="217575" bIns="108775" anchor="t" anchorCtr="0">
            <a:normAutofit/>
          </a:bodyPr>
          <a:lstStyle>
            <a:lvl1pPr marL="457200" marR="0" lvl="0" indent="-350520" algn="l" rtl="0">
              <a:spcBef>
                <a:spcPts val="480"/>
              </a:spcBef>
              <a:spcAft>
                <a:spcPts val="0"/>
              </a:spcAft>
              <a:buClr>
                <a:schemeClr val="lt2"/>
              </a:buClr>
              <a:buSzPts val="1920"/>
              <a:buFont typeface="Noto Sans Symbols"/>
              <a:buChar char="⬛"/>
              <a:defRPr sz="2400" b="0" i="0" u="none" strike="noStrike" cap="none">
                <a:solidFill>
                  <a:schemeClr val="lt2"/>
                </a:solidFill>
                <a:latin typeface="Trebuchet MS"/>
                <a:ea typeface="Trebuchet MS"/>
                <a:cs typeface="Trebuchet MS"/>
                <a:sym typeface="Trebuchet MS"/>
              </a:defRPr>
            </a:lvl1pPr>
            <a:lvl2pPr marL="914400" marR="0" lvl="1" indent="-330200" algn="l" rtl="0">
              <a:spcBef>
                <a:spcPts val="400"/>
              </a:spcBef>
              <a:spcAft>
                <a:spcPts val="0"/>
              </a:spcAft>
              <a:buClr>
                <a:schemeClr val="lt2"/>
              </a:buClr>
              <a:buSzPts val="1600"/>
              <a:buFont typeface="Noto Sans Symbols"/>
              <a:buChar char="◻"/>
              <a:defRPr sz="2000" b="0" i="0" u="none" strike="noStrike" cap="none">
                <a:solidFill>
                  <a:schemeClr val="dk1"/>
                </a:solidFill>
                <a:latin typeface="Trebuchet MS"/>
                <a:ea typeface="Trebuchet MS"/>
                <a:cs typeface="Trebuchet MS"/>
                <a:sym typeface="Trebuchet MS"/>
              </a:defRPr>
            </a:lvl2pPr>
            <a:lvl3pPr marL="1371600" marR="0" lvl="2" indent="-342900" algn="l" rtl="0">
              <a:spcBef>
                <a:spcPts val="360"/>
              </a:spcBef>
              <a:spcAft>
                <a:spcPts val="0"/>
              </a:spcAft>
              <a:buClr>
                <a:schemeClr val="lt2"/>
              </a:buClr>
              <a:buSzPts val="1800"/>
              <a:buFont typeface="Trebuchet MS"/>
              <a:buChar char="&gt;"/>
              <a:defRPr sz="1800" b="0" i="0" u="none" strike="noStrike" cap="none">
                <a:solidFill>
                  <a:schemeClr val="dk1"/>
                </a:solidFill>
                <a:latin typeface="Trebuchet MS"/>
                <a:ea typeface="Trebuchet MS"/>
                <a:cs typeface="Trebuchet MS"/>
                <a:sym typeface="Trebuchet MS"/>
              </a:defRPr>
            </a:lvl3pPr>
            <a:lvl4pPr marL="1828800" marR="0" lvl="3" indent="-342900" algn="l" rtl="0">
              <a:spcBef>
                <a:spcPts val="360"/>
              </a:spcBef>
              <a:spcAft>
                <a:spcPts val="0"/>
              </a:spcAft>
              <a:buClr>
                <a:schemeClr val="lt2"/>
              </a:buClr>
              <a:buSzPts val="1800"/>
              <a:buFont typeface="Trebuchet MS"/>
              <a:buChar char="&gt;"/>
              <a:defRPr sz="1800" b="0" i="0" u="none" strike="noStrike" cap="none">
                <a:solidFill>
                  <a:schemeClr val="dk1"/>
                </a:solidFill>
                <a:latin typeface="Trebuchet MS"/>
                <a:ea typeface="Trebuchet MS"/>
                <a:cs typeface="Trebuchet MS"/>
                <a:sym typeface="Trebuchet MS"/>
              </a:defRPr>
            </a:lvl4pPr>
            <a:lvl5pPr marL="2286000" marR="0" lvl="4" indent="-342900" algn="l" rtl="0">
              <a:spcBef>
                <a:spcPts val="360"/>
              </a:spcBef>
              <a:spcAft>
                <a:spcPts val="0"/>
              </a:spcAft>
              <a:buClr>
                <a:schemeClr val="lt2"/>
              </a:buClr>
              <a:buSzPts val="1800"/>
              <a:buFont typeface="Trebuchet MS"/>
              <a:buChar char="&gt;"/>
              <a:defRPr sz="18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15"/>
          <p:cNvSpPr txBox="1">
            <a:spLocks noGrp="1"/>
          </p:cNvSpPr>
          <p:nvPr>
            <p:ph type="title"/>
          </p:nvPr>
        </p:nvSpPr>
        <p:spPr>
          <a:xfrm>
            <a:off x="-6888" y="198806"/>
            <a:ext cx="6588442" cy="467732"/>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1"/>
              </a:buClr>
              <a:buSzPts val="2800"/>
              <a:buFont typeface="Trebuchet MS"/>
              <a:buNone/>
              <a:defRPr sz="2800" b="1"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5"/>
          <p:cNvSpPr txBox="1"/>
          <p:nvPr/>
        </p:nvSpPr>
        <p:spPr>
          <a:xfrm>
            <a:off x="8276806" y="4638769"/>
            <a:ext cx="640165" cy="338518"/>
          </a:xfrm>
          <a:prstGeom prst="rect">
            <a:avLst/>
          </a:prstGeom>
          <a:noFill/>
          <a:ln>
            <a:noFill/>
          </a:ln>
        </p:spPr>
        <p:txBody>
          <a:bodyPr spcFirstLastPara="1" wrap="square" lIns="182825" tIns="91400" rIns="182825" bIns="91400" anchor="t" anchorCtr="0">
            <a:spAutoFit/>
          </a:bodyPr>
          <a:lstStyle/>
          <a:p>
            <a:pPr marL="0" marR="0" lvl="0" indent="0" algn="ctr" rtl="0">
              <a:spcBef>
                <a:spcPts val="0"/>
              </a:spcBef>
              <a:spcAft>
                <a:spcPts val="0"/>
              </a:spcAft>
              <a:buNone/>
            </a:pPr>
            <a:fld id="{00000000-1234-1234-1234-123412341234}" type="slidenum">
              <a:rPr lang="en-GB" sz="1000" b="0">
                <a:solidFill>
                  <a:schemeClr val="lt1"/>
                </a:solidFill>
                <a:latin typeface="Trebuchet MS"/>
                <a:ea typeface="Trebuchet MS"/>
                <a:cs typeface="Trebuchet MS"/>
                <a:sym typeface="Trebuchet MS"/>
              </a:rPr>
              <a:t>‹#›</a:t>
            </a:fld>
            <a:endParaRPr sz="1000" b="0">
              <a:solidFill>
                <a:schemeClr val="lt1"/>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5" r:id="rId3"/>
    <p:sldLayoutId id="2147483661" r:id="rId4"/>
    <p:sldLayoutId id="2147483662" r:id="rId5"/>
    <p:sldLayoutId id="2147483663" r:id="rId6"/>
  </p:sldLayoutIdLst>
  <p:transition spd="slow">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eur-lex.europa.eu/legal-content/EN/TXT/?qid=1461848271915&amp;uri=CELEX:32006R1107"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eur-lex.europa.eu/legal-content/EN/TXT/?uri=CELEX%3A32019L0882" TargetMode="External"/><Relationship Id="rId5" Type="http://schemas.openxmlformats.org/officeDocument/2006/relationships/hyperlink" Target="https://eur-lex.europa.eu/eli/dir/2016/2102/oj" TargetMode="External"/><Relationship Id="rId4" Type="http://schemas.openxmlformats.org/officeDocument/2006/relationships/hyperlink" Target="https://eur-lex.europa.eu/legal-content/EN/TXT/?qid=1461849314755&amp;uri=CELEX:32014R130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encenelec.eu/news-and-events/news/2021/eninthespotlight/2021-03-18-en-17210-2021-accessible-and-usable-built-environment/"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ec.europa.eu/growth/tools-databases/mandates/index.cfm?fuseaction=search.detail&amp;id=333" TargetMode="External"/><Relationship Id="rId5" Type="http://schemas.openxmlformats.org/officeDocument/2006/relationships/hyperlink" Target="https://www.etsi.org/deliver/etsi_en/301500_301599/301549/01.00.00_20/en_301549v010000c.pdf" TargetMode="External"/><Relationship Id="rId4" Type="http://schemas.openxmlformats.org/officeDocument/2006/relationships/hyperlink" Target="http://ec.europa.eu/growth/tools-databases/mandates/index.cfm;jsessionid=1600A6CD787654AE2845E018AE15BA61.cfusion22304?fuseaction=titSearch.main&amp;CFID=132235&amp;CFTOKEN=c959510cc8ed6acf-2E9C949C-E9A5-D584-1B2DC9DA0EF5CAB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www.edf-feph.org/" TargetMode="External"/><Relationship Id="rId4" Type="http://schemas.openxmlformats.org/officeDocument/2006/relationships/hyperlink" Target="mailto:Marie.denninghaus@edf-feph.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body" idx="1"/>
          </p:nvPr>
        </p:nvSpPr>
        <p:spPr>
          <a:xfrm>
            <a:off x="453472" y="4319789"/>
            <a:ext cx="2998787" cy="586195"/>
          </a:xfrm>
          <a:prstGeom prst="rect">
            <a:avLst/>
          </a:prstGeom>
          <a:noFill/>
          <a:ln>
            <a:noFill/>
          </a:ln>
        </p:spPr>
        <p:txBody>
          <a:bodyPr spcFirstLastPara="1" wrap="square" lIns="217575" tIns="108775" rIns="217575" bIns="108775" anchor="t" anchorCtr="0">
            <a:noAutofit/>
          </a:bodyPr>
          <a:lstStyle/>
          <a:p>
            <a:pPr marL="0" marR="0" lvl="0" indent="0" algn="l" rtl="0">
              <a:lnSpc>
                <a:spcPct val="138461"/>
              </a:lnSpc>
              <a:spcBef>
                <a:spcPts val="0"/>
              </a:spcBef>
              <a:spcAft>
                <a:spcPts val="0"/>
              </a:spcAft>
              <a:buClr>
                <a:schemeClr val="lt2"/>
              </a:buClr>
              <a:buSzPts val="1040"/>
              <a:buFont typeface="Noto Sans Symbols"/>
              <a:buNone/>
            </a:pPr>
            <a:r>
              <a:rPr lang="en-GB" dirty="0"/>
              <a:t>Online training</a:t>
            </a:r>
            <a:br>
              <a:rPr lang="en-GB" dirty="0"/>
            </a:br>
            <a:r>
              <a:rPr lang="en-GB" dirty="0"/>
              <a:t>Zoom | 15 May 2023</a:t>
            </a:r>
            <a:endParaRPr dirty="0"/>
          </a:p>
          <a:p>
            <a:pPr marL="0" marR="0" lvl="0" indent="0" algn="l" rtl="0">
              <a:lnSpc>
                <a:spcPct val="138461"/>
              </a:lnSpc>
              <a:spcBef>
                <a:spcPts val="260"/>
              </a:spcBef>
              <a:spcAft>
                <a:spcPts val="0"/>
              </a:spcAft>
              <a:buClr>
                <a:schemeClr val="lt2"/>
              </a:buClr>
              <a:buSzPts val="1040"/>
              <a:buFont typeface="Noto Sans Symbols"/>
              <a:buNone/>
            </a:pPr>
            <a:endParaRPr dirty="0"/>
          </a:p>
        </p:txBody>
      </p:sp>
      <p:sp>
        <p:nvSpPr>
          <p:cNvPr id="111" name="Google Shape;111;p1"/>
          <p:cNvSpPr txBox="1">
            <a:spLocks noGrp="1"/>
          </p:cNvSpPr>
          <p:nvPr>
            <p:ph type="body" idx="3"/>
          </p:nvPr>
        </p:nvSpPr>
        <p:spPr>
          <a:xfrm>
            <a:off x="4997216" y="4317100"/>
            <a:ext cx="4017197" cy="586195"/>
          </a:xfrm>
          <a:prstGeom prst="rect">
            <a:avLst/>
          </a:prstGeom>
          <a:noFill/>
          <a:ln>
            <a:noFill/>
          </a:ln>
        </p:spPr>
        <p:txBody>
          <a:bodyPr spcFirstLastPara="1" wrap="square" lIns="217575" tIns="108775" rIns="217575" bIns="108775" anchor="t" anchorCtr="0">
            <a:noAutofit/>
          </a:bodyPr>
          <a:lstStyle/>
          <a:p>
            <a:pPr marL="0" marR="0" lvl="0" indent="0" algn="l" rtl="0">
              <a:lnSpc>
                <a:spcPct val="138461"/>
              </a:lnSpc>
              <a:spcBef>
                <a:spcPts val="0"/>
              </a:spcBef>
              <a:spcAft>
                <a:spcPts val="0"/>
              </a:spcAft>
              <a:buClr>
                <a:schemeClr val="lt2"/>
              </a:buClr>
              <a:buSzPts val="1040"/>
              <a:buFont typeface="Noto Sans Symbols"/>
              <a:buNone/>
            </a:pPr>
            <a:r>
              <a:rPr lang="en-GB" dirty="0"/>
              <a:t>Marie Denninghaus</a:t>
            </a:r>
            <a:br>
              <a:rPr lang="en-GB" dirty="0"/>
            </a:br>
            <a:r>
              <a:rPr lang="en-GB" b="1" dirty="0"/>
              <a:t>European Disability Forum</a:t>
            </a:r>
            <a:endParaRPr dirty="0"/>
          </a:p>
          <a:p>
            <a:pPr marL="0" marR="0" lvl="0" indent="0" algn="l" rtl="0">
              <a:lnSpc>
                <a:spcPct val="138461"/>
              </a:lnSpc>
              <a:spcBef>
                <a:spcPts val="260"/>
              </a:spcBef>
              <a:spcAft>
                <a:spcPts val="0"/>
              </a:spcAft>
              <a:buClr>
                <a:schemeClr val="lt2"/>
              </a:buClr>
              <a:buSzPts val="1040"/>
              <a:buFont typeface="Noto Sans Symbols"/>
              <a:buNone/>
            </a:pPr>
            <a:endParaRPr dirty="0"/>
          </a:p>
        </p:txBody>
      </p:sp>
      <p:pic>
        <p:nvPicPr>
          <p:cNvPr id="112" name="Google Shape;112;p1"/>
          <p:cNvPicPr preferRelativeResize="0"/>
          <p:nvPr/>
        </p:nvPicPr>
        <p:blipFill rotWithShape="1">
          <a:blip r:embed="rId3">
            <a:alphaModFix/>
          </a:blip>
          <a:srcRect/>
          <a:stretch/>
        </p:blipFill>
        <p:spPr>
          <a:xfrm>
            <a:off x="6071827" y="200104"/>
            <a:ext cx="2805892" cy="1189972"/>
          </a:xfrm>
          <a:prstGeom prst="rect">
            <a:avLst/>
          </a:prstGeom>
          <a:noFill/>
          <a:ln>
            <a:noFill/>
          </a:ln>
        </p:spPr>
      </p:pic>
      <p:sp>
        <p:nvSpPr>
          <p:cNvPr id="113" name="Google Shape;113;p1"/>
          <p:cNvSpPr txBox="1">
            <a:spLocks noGrp="1"/>
          </p:cNvSpPr>
          <p:nvPr>
            <p:ph type="body" idx="2"/>
          </p:nvPr>
        </p:nvSpPr>
        <p:spPr>
          <a:xfrm>
            <a:off x="358775" y="1122934"/>
            <a:ext cx="6524625" cy="981075"/>
          </a:xfrm>
          <a:prstGeom prst="rect">
            <a:avLst/>
          </a:prstGeom>
          <a:noFill/>
          <a:ln>
            <a:noFill/>
          </a:ln>
        </p:spPr>
        <p:txBody>
          <a:bodyPr spcFirstLastPara="1" wrap="square" lIns="217575" tIns="108775" rIns="217575" bIns="108775" anchor="t" anchorCtr="0">
            <a:normAutofit/>
          </a:bodyPr>
          <a:lstStyle/>
          <a:p>
            <a:pPr marL="0" lvl="0" indent="0" algn="l" rtl="0">
              <a:spcBef>
                <a:spcPts val="0"/>
              </a:spcBef>
              <a:spcAft>
                <a:spcPts val="0"/>
              </a:spcAft>
              <a:buSzPts val="2400"/>
              <a:buNone/>
            </a:pPr>
            <a:r>
              <a:rPr lang="de-DE" dirty="0"/>
              <a:t>ABC of disability and accessibility</a:t>
            </a:r>
            <a:endParaRPr dirty="0"/>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75E58-2EE8-DB0E-92E9-A05046ABC44C}"/>
              </a:ext>
            </a:extLst>
          </p:cNvPr>
          <p:cNvSpPr>
            <a:spLocks noGrp="1"/>
          </p:cNvSpPr>
          <p:nvPr>
            <p:ph type="title"/>
          </p:nvPr>
        </p:nvSpPr>
        <p:spPr/>
        <p:txBody>
          <a:bodyPr>
            <a:normAutofit fontScale="90000"/>
          </a:bodyPr>
          <a:lstStyle/>
          <a:p>
            <a:r>
              <a:rPr lang="de-DE" dirty="0"/>
              <a:t>Example 2: Ovidiu</a:t>
            </a:r>
            <a:endParaRPr lang="en-GB" dirty="0"/>
          </a:p>
        </p:txBody>
      </p:sp>
      <p:sp>
        <p:nvSpPr>
          <p:cNvPr id="12" name="Rectangle 8">
            <a:extLst>
              <a:ext uri="{FF2B5EF4-FFF2-40B4-BE49-F238E27FC236}">
                <a16:creationId xmlns:a16="http://schemas.microsoft.com/office/drawing/2014/main" id="{0B2C92C3-D6A6-1032-8ED3-D0028F5AF4D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0">
            <a:extLst>
              <a:ext uri="{FF2B5EF4-FFF2-40B4-BE49-F238E27FC236}">
                <a16:creationId xmlns:a16="http://schemas.microsoft.com/office/drawing/2014/main" id="{A2509792-6A18-95A7-9065-8A9E2086A1F2}"/>
              </a:ext>
            </a:extLst>
          </p:cNvPr>
          <p:cNvSpPr>
            <a:spLocks noChangeArrowheads="1"/>
          </p:cNvSpPr>
          <p:nvPr/>
        </p:nvSpPr>
        <p:spPr bwMode="auto">
          <a:xfrm>
            <a:off x="2114550" y="2464352"/>
            <a:ext cx="6486525"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br>
            <a:br>
              <a:rPr kumimoji="0" lang="en-US" altLang="en-US" sz="10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Grafik 10" descr="Portrait of Ovidiu Tuduruță, a young white man with dark hair&#10;&#10;">
            <a:extLst>
              <a:ext uri="{FF2B5EF4-FFF2-40B4-BE49-F238E27FC236}">
                <a16:creationId xmlns:a16="http://schemas.microsoft.com/office/drawing/2014/main" id="{AC7F049B-9437-5B99-80D0-97A3A8C78A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85" r="4020" b="14205"/>
          <a:stretch/>
        </p:blipFill>
        <p:spPr bwMode="auto">
          <a:xfrm>
            <a:off x="173832" y="1003076"/>
            <a:ext cx="1762125" cy="2202934"/>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265E2DF-7546-B6EB-CA00-78E1F2B053D5}"/>
              </a:ext>
            </a:extLst>
          </p:cNvPr>
          <p:cNvSpPr txBox="1"/>
          <p:nvPr/>
        </p:nvSpPr>
        <p:spPr>
          <a:xfrm>
            <a:off x="2171699" y="865343"/>
            <a:ext cx="6429375" cy="2862322"/>
          </a:xfrm>
          <a:prstGeom prst="rect">
            <a:avLst/>
          </a:prstGeom>
          <a:noFill/>
        </p:spPr>
        <p:txBody>
          <a:bodyPr wrap="square">
            <a:spAutoFit/>
          </a:bodyPr>
          <a:lstStyle/>
          <a:p>
            <a:r>
              <a:rPr lang="en-GB" sz="2000" i="1" dirty="0">
                <a:latin typeface="Trebuchet MS" panose="020B0603020202020204" pitchFamily="34" charset="0"/>
              </a:rPr>
              <a:t>“I’m blind and I regularly use buses. The main difficulty for me is to know which bus is approaching the stop, since I cannot see the number. It would help me if the bus driver told me the bus number when he stops because I can never tell if I’m flagging down the correct bus. In general, it would help if the buses themselves became more accessible with audio announcements, for example.”</a:t>
            </a:r>
          </a:p>
          <a:p>
            <a:r>
              <a:rPr lang="en-GB" sz="2000" i="1" dirty="0">
                <a:latin typeface="Trebuchet MS" panose="020B0603020202020204" pitchFamily="34" charset="0"/>
              </a:rPr>
              <a:t>(Ovidiu </a:t>
            </a:r>
            <a:r>
              <a:rPr lang="en-GB" sz="2000" i="1" dirty="0" err="1">
                <a:latin typeface="Trebuchet MS" panose="020B0603020202020204" pitchFamily="34" charset="0"/>
              </a:rPr>
              <a:t>Tuduruță</a:t>
            </a:r>
            <a:r>
              <a:rPr lang="en-GB" sz="2000" i="1" dirty="0">
                <a:latin typeface="Trebuchet MS" panose="020B0603020202020204" pitchFamily="34" charset="0"/>
              </a:rPr>
              <a:t>, Romania)</a:t>
            </a:r>
          </a:p>
        </p:txBody>
      </p:sp>
    </p:spTree>
    <p:extLst>
      <p:ext uri="{BB962C8B-B14F-4D97-AF65-F5344CB8AC3E}">
        <p14:creationId xmlns:p14="http://schemas.microsoft.com/office/powerpoint/2010/main" val="2858532109"/>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Some examples of disabilities </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r>
              <a:rPr lang="de-DE" sz="2000" dirty="0"/>
              <a:t>Persons who are deaf or hard of hearing</a:t>
            </a:r>
            <a:endParaRPr sz="2000" dirty="0"/>
          </a:p>
        </p:txBody>
      </p:sp>
      <p:pic>
        <p:nvPicPr>
          <p:cNvPr id="2" name="Grafik 12" descr="Two women communicating with each other using sign language&#10;">
            <a:extLst>
              <a:ext uri="{FF2B5EF4-FFF2-40B4-BE49-F238E27FC236}">
                <a16:creationId xmlns:a16="http://schemas.microsoft.com/office/drawing/2014/main" id="{612CE746-FBAC-6931-5C6A-D5C50B075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264" y="1196894"/>
            <a:ext cx="2651125" cy="1767205"/>
          </a:xfrm>
          <a:prstGeom prst="rect">
            <a:avLst/>
          </a:prstGeom>
        </p:spPr>
      </p:pic>
      <p:sp>
        <p:nvSpPr>
          <p:cNvPr id="4" name="TextBox 3">
            <a:extLst>
              <a:ext uri="{FF2B5EF4-FFF2-40B4-BE49-F238E27FC236}">
                <a16:creationId xmlns:a16="http://schemas.microsoft.com/office/drawing/2014/main" id="{FD701867-EDF0-F097-DBCF-DD39B36C0A55}"/>
              </a:ext>
            </a:extLst>
          </p:cNvPr>
          <p:cNvSpPr txBox="1"/>
          <p:nvPr/>
        </p:nvSpPr>
        <p:spPr>
          <a:xfrm>
            <a:off x="416610" y="1355925"/>
            <a:ext cx="5300795" cy="2990562"/>
          </a:xfrm>
          <a:prstGeom prst="rect">
            <a:avLst/>
          </a:prstGeom>
          <a:noFill/>
        </p:spPr>
        <p:txBody>
          <a:bodyPr wrap="square">
            <a:spAutoFit/>
          </a:bodyPr>
          <a:lstStyle/>
          <a:p>
            <a:pPr marL="285750" lvl="0" indent="-285750" algn="just">
              <a:buFont typeface="Arial" panose="020B0604020202020204" pitchFamily="34" charset="0"/>
              <a:buChar char="•"/>
            </a:pPr>
            <a:r>
              <a:rPr lang="en-US" sz="1800" dirty="0">
                <a:solidFill>
                  <a:srgbClr val="002930"/>
                </a:solidFill>
                <a:latin typeface="Trebuchet MS" panose="020B0603020202020204" pitchFamily="34" charset="0"/>
                <a:ea typeface="Calibri" panose="020F0502020204030204" pitchFamily="34" charset="0"/>
                <a:cs typeface="Arial" panose="020B0604020202020204" pitchFamily="34" charset="0"/>
              </a:rPr>
              <a:t>Various hearing impairments – deaf is not the same as hard of hearing! </a:t>
            </a:r>
            <a:endParaRPr lang="en-US" sz="1800" dirty="0">
              <a:solidFill>
                <a:srgbClr val="002930"/>
              </a:solidFill>
              <a:effectLst/>
              <a:latin typeface="Trebuchet MS" panose="020B0603020202020204" pitchFamily="34" charset="0"/>
              <a:ea typeface="Calibri" panose="020F0502020204030204" pitchFamily="34" charset="0"/>
              <a:cs typeface="Arial" panose="020B0604020202020204" pitchFamily="34" charset="0"/>
            </a:endParaRPr>
          </a:p>
          <a:p>
            <a:pPr marL="285750" lvl="0" indent="-285750" algn="just">
              <a:buFont typeface="Arial" panose="020B0604020202020204" pitchFamily="34" charset="0"/>
              <a:buChar char="•"/>
            </a:pPr>
            <a:r>
              <a:rPr lang="en-US" sz="1800" dirty="0">
                <a:solidFill>
                  <a:srgbClr val="002930"/>
                </a:solidFill>
                <a:effectLst/>
                <a:latin typeface="Trebuchet MS" panose="020B0603020202020204" pitchFamily="34" charset="0"/>
                <a:ea typeface="Calibri" panose="020F0502020204030204" pitchFamily="34" charset="0"/>
                <a:cs typeface="Arial" panose="020B0604020202020204" pitchFamily="34" charset="0"/>
              </a:rPr>
              <a:t>Chances are you won’t notice a person who is deaf or hearing impaired unless you see the person using sign language or wearing a hearing aid. </a:t>
            </a:r>
          </a:p>
          <a:p>
            <a:pPr marL="285750" lvl="0" indent="-285750" algn="just">
              <a:buFont typeface="Arial" panose="020B0604020202020204" pitchFamily="34" charset="0"/>
              <a:buChar char="•"/>
            </a:pPr>
            <a:r>
              <a:rPr lang="en-US" sz="1800" dirty="0">
                <a:solidFill>
                  <a:srgbClr val="002930"/>
                </a:solidFill>
                <a:latin typeface="Trebuchet MS" panose="020B0603020202020204" pitchFamily="34" charset="0"/>
                <a:ea typeface="Calibri" panose="020F0502020204030204" pitchFamily="34" charset="0"/>
                <a:cs typeface="Arial" panose="020B0604020202020204" pitchFamily="34" charset="0"/>
              </a:rPr>
              <a:t>Sign Language is the first language for many deaf persons</a:t>
            </a:r>
          </a:p>
          <a:p>
            <a:pPr marL="285750" lvl="0" indent="-285750" algn="just">
              <a:spcBef>
                <a:spcPts val="1000"/>
              </a:spcBef>
              <a:spcAft>
                <a:spcPts val="1000"/>
              </a:spcAft>
              <a:buFont typeface="Arial" panose="020B0604020202020204" pitchFamily="34" charset="0"/>
              <a:buChar char="•"/>
            </a:pPr>
            <a:r>
              <a:rPr lang="en-US" sz="1800" dirty="0">
                <a:solidFill>
                  <a:srgbClr val="002930"/>
                </a:solidFill>
                <a:effectLst/>
                <a:latin typeface="Trebuchet MS" panose="020B0603020202020204" pitchFamily="34" charset="0"/>
                <a:ea typeface="Calibri" panose="020F0502020204030204" pitchFamily="34" charset="0"/>
                <a:cs typeface="Arial" panose="020B0604020202020204" pitchFamily="34" charset="0"/>
              </a:rPr>
              <a:t>There are (almost) as many sig</a:t>
            </a:r>
            <a:r>
              <a:rPr lang="en-US" sz="1800" dirty="0">
                <a:solidFill>
                  <a:srgbClr val="002930"/>
                </a:solidFill>
                <a:latin typeface="Trebuchet MS" panose="020B0603020202020204" pitchFamily="34" charset="0"/>
                <a:ea typeface="Calibri" panose="020F0502020204030204" pitchFamily="34" charset="0"/>
                <a:cs typeface="Arial" panose="020B0604020202020204" pitchFamily="34" charset="0"/>
              </a:rPr>
              <a:t>n languages as spoken languages!</a:t>
            </a:r>
            <a:endParaRPr lang="en-GB" sz="1800" dirty="0">
              <a:solidFill>
                <a:srgbClr val="002930"/>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0707638-8B0C-2E35-CEF5-E0475AB15EEE}"/>
              </a:ext>
            </a:extLst>
          </p:cNvPr>
          <p:cNvSpPr txBox="1"/>
          <p:nvPr/>
        </p:nvSpPr>
        <p:spPr>
          <a:xfrm>
            <a:off x="5192829" y="3001767"/>
            <a:ext cx="3441032" cy="237373"/>
          </a:xfrm>
          <a:prstGeom prst="rect">
            <a:avLst/>
          </a:prstGeom>
          <a:noFill/>
        </p:spPr>
        <p:txBody>
          <a:bodyPr wrap="square">
            <a:spAutoFit/>
          </a:bodyPr>
          <a:lstStyle/>
          <a:p>
            <a:pPr algn="r">
              <a:lnSpc>
                <a:spcPct val="115000"/>
              </a:lnSpc>
              <a:spcAft>
                <a:spcPts val="680"/>
              </a:spcAft>
            </a:pPr>
            <a:r>
              <a:rPr lang="de-DE" sz="900" i="1"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rPr>
              <a:t>Copyright: Shutterstock / Vladimir Mucibabic</a:t>
            </a:r>
            <a:endParaRPr lang="en-GB" sz="9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042541"/>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75E58-2EE8-DB0E-92E9-A05046ABC44C}"/>
              </a:ext>
            </a:extLst>
          </p:cNvPr>
          <p:cNvSpPr>
            <a:spLocks noGrp="1"/>
          </p:cNvSpPr>
          <p:nvPr>
            <p:ph type="title"/>
          </p:nvPr>
        </p:nvSpPr>
        <p:spPr/>
        <p:txBody>
          <a:bodyPr>
            <a:normAutofit fontScale="90000"/>
          </a:bodyPr>
          <a:lstStyle/>
          <a:p>
            <a:r>
              <a:rPr lang="de-DE" dirty="0"/>
              <a:t>Example 3: Marcel</a:t>
            </a:r>
            <a:endParaRPr lang="en-GB" dirty="0"/>
          </a:p>
        </p:txBody>
      </p:sp>
      <p:sp>
        <p:nvSpPr>
          <p:cNvPr id="12" name="Rectangle 8">
            <a:extLst>
              <a:ext uri="{FF2B5EF4-FFF2-40B4-BE49-F238E27FC236}">
                <a16:creationId xmlns:a16="http://schemas.microsoft.com/office/drawing/2014/main" id="{0B2C92C3-D6A6-1032-8ED3-D0028F5AF4D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0">
            <a:extLst>
              <a:ext uri="{FF2B5EF4-FFF2-40B4-BE49-F238E27FC236}">
                <a16:creationId xmlns:a16="http://schemas.microsoft.com/office/drawing/2014/main" id="{A2509792-6A18-95A7-9065-8A9E2086A1F2}"/>
              </a:ext>
            </a:extLst>
          </p:cNvPr>
          <p:cNvSpPr>
            <a:spLocks noChangeArrowheads="1"/>
          </p:cNvSpPr>
          <p:nvPr/>
        </p:nvSpPr>
        <p:spPr bwMode="auto">
          <a:xfrm>
            <a:off x="2114550" y="2464352"/>
            <a:ext cx="6486525"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br>
            <a:br>
              <a:rPr kumimoji="0" lang="en-US" altLang="en-US" sz="10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Grafik 9" descr="Portrait of Marcel Bobeldijk, a white man with blond hair&#10;">
            <a:extLst>
              <a:ext uri="{FF2B5EF4-FFF2-40B4-BE49-F238E27FC236}">
                <a16:creationId xmlns:a16="http://schemas.microsoft.com/office/drawing/2014/main" id="{29932355-CE29-BBA7-DD3E-88118D08C3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 r="7711" b="1773"/>
          <a:stretch/>
        </p:blipFill>
        <p:spPr bwMode="auto">
          <a:xfrm>
            <a:off x="305752" y="947853"/>
            <a:ext cx="1849389" cy="2309697"/>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D82E22B0-4D67-8B43-8BB5-1657764A352A}"/>
              </a:ext>
            </a:extLst>
          </p:cNvPr>
          <p:cNvSpPr txBox="1"/>
          <p:nvPr/>
        </p:nvSpPr>
        <p:spPr>
          <a:xfrm>
            <a:off x="2339271" y="865343"/>
            <a:ext cx="6486525" cy="3785652"/>
          </a:xfrm>
          <a:prstGeom prst="rect">
            <a:avLst/>
          </a:prstGeom>
          <a:noFill/>
        </p:spPr>
        <p:txBody>
          <a:bodyPr wrap="square">
            <a:spAutoFit/>
          </a:bodyPr>
          <a:lstStyle/>
          <a:p>
            <a:r>
              <a:rPr lang="en-GB" sz="2000" dirty="0">
                <a:latin typeface="Trebuchet MS" panose="020B0603020202020204" pitchFamily="34" charset="0"/>
              </a:rPr>
              <a:t>“I am hard of hearing and take the bus and sometimes the train to work every day. Visual information is crucial for me. If the timetable changes or there are disruptions, I often miss that important bit of information because it is only delivered via loudspeakers and not in writing. It would be helpful for me to have a display with upcoming stops in the bus, for example. If that system is broken and I need to ask the driver, it is important for me that he looks at me and switches on the light so that I can see his face to lip-read.”</a:t>
            </a:r>
          </a:p>
          <a:p>
            <a:r>
              <a:rPr lang="en-GB" sz="2000" dirty="0">
                <a:latin typeface="Trebuchet MS" panose="020B0603020202020204" pitchFamily="34" charset="0"/>
              </a:rPr>
              <a:t>(Marcel Bobeldijk, Netherlands</a:t>
            </a:r>
          </a:p>
        </p:txBody>
      </p:sp>
    </p:spTree>
    <p:extLst>
      <p:ext uri="{BB962C8B-B14F-4D97-AF65-F5344CB8AC3E}">
        <p14:creationId xmlns:p14="http://schemas.microsoft.com/office/powerpoint/2010/main" val="418960442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Some examples of disabilities </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r>
              <a:rPr lang="de-DE" sz="2000" dirty="0"/>
              <a:t>Persons with </a:t>
            </a:r>
            <a:r>
              <a:rPr lang="de-DE" sz="2000" b="1" dirty="0"/>
              <a:t>speech impairments</a:t>
            </a:r>
            <a:endParaRPr sz="2000" b="1" dirty="0"/>
          </a:p>
        </p:txBody>
      </p:sp>
      <p:sp>
        <p:nvSpPr>
          <p:cNvPr id="3" name="TextBox 2">
            <a:extLst>
              <a:ext uri="{FF2B5EF4-FFF2-40B4-BE49-F238E27FC236}">
                <a16:creationId xmlns:a16="http://schemas.microsoft.com/office/drawing/2014/main" id="{CEB897E4-A55F-5837-CA89-F50FA9772C2E}"/>
              </a:ext>
            </a:extLst>
          </p:cNvPr>
          <p:cNvSpPr txBox="1"/>
          <p:nvPr/>
        </p:nvSpPr>
        <p:spPr>
          <a:xfrm>
            <a:off x="505326" y="1521313"/>
            <a:ext cx="5848878" cy="3693319"/>
          </a:xfrm>
          <a:prstGeom prst="rect">
            <a:avLst/>
          </a:prstGeom>
          <a:noFill/>
        </p:spPr>
        <p:txBody>
          <a:bodyPr wrap="square">
            <a:spAutoFit/>
          </a:bodyPr>
          <a:lstStyle/>
          <a:p>
            <a:pPr marL="285750" indent="-285750">
              <a:buFont typeface="Arial" panose="020B0604020202020204" pitchFamily="34" charset="0"/>
              <a:buChar char="•"/>
            </a:pPr>
            <a:r>
              <a:rPr lang="en-GB" sz="1800" dirty="0">
                <a:latin typeface="Trebuchet MS" panose="020B0603020202020204" pitchFamily="34" charset="0"/>
              </a:rPr>
              <a:t>Unless you talk to this person, you will probably not recognise it. </a:t>
            </a:r>
          </a:p>
          <a:p>
            <a:pPr marL="285750" indent="-285750">
              <a:buFont typeface="Arial" panose="020B0604020202020204" pitchFamily="34" charset="0"/>
              <a:buChar char="•"/>
            </a:pPr>
            <a:r>
              <a:rPr lang="en-GB" sz="1800" dirty="0">
                <a:latin typeface="Trebuchet MS" panose="020B0603020202020204" pitchFamily="34" charset="0"/>
              </a:rPr>
              <a:t>Be careful not to draw quick conclusions: just because somebody has trouble expressing themselves , this does not mean they have any other (intellectual) disabilities. </a:t>
            </a:r>
          </a:p>
          <a:p>
            <a:pPr marL="285750" indent="-285750">
              <a:buFont typeface="Arial" panose="020B0604020202020204" pitchFamily="34" charset="0"/>
              <a:buChar char="•"/>
            </a:pPr>
            <a:r>
              <a:rPr lang="en-US" sz="1800" dirty="0">
                <a:solidFill>
                  <a:srgbClr val="002930"/>
                </a:solidFill>
                <a:effectLst/>
                <a:latin typeface="Trebuchet MS" panose="020B0603020202020204" pitchFamily="34" charset="0"/>
                <a:ea typeface="Calibri" panose="020F0502020204030204" pitchFamily="34" charset="0"/>
                <a:cs typeface="Arial" panose="020B0604020202020204" pitchFamily="34" charset="0"/>
              </a:rPr>
              <a:t>Persons with speech impairments, e.g. somebody who stutters, may feel anxious about communicating and human interaction, especially when under pressure (meeting new people, giving a presentation, unfamiliar place, etc.).</a:t>
            </a:r>
          </a:p>
          <a:p>
            <a:pPr marL="285750" indent="-285750">
              <a:buFont typeface="Arial" panose="020B0604020202020204" pitchFamily="34" charset="0"/>
              <a:buChar char="•"/>
            </a:pPr>
            <a:r>
              <a:rPr lang="en-US" sz="1800" dirty="0">
                <a:solidFill>
                  <a:srgbClr val="002930"/>
                </a:solidFill>
                <a:latin typeface="Trebuchet MS" panose="020B0603020202020204" pitchFamily="34" charset="0"/>
                <a:ea typeface="Calibri" panose="020F0502020204030204" pitchFamily="34" charset="0"/>
                <a:cs typeface="Arial" panose="020B0604020202020204" pitchFamily="34" charset="0"/>
              </a:rPr>
              <a:t>Be patient and give the person your full attention!</a:t>
            </a:r>
            <a:endParaRPr lang="en-GB" sz="1800" dirty="0">
              <a:solidFill>
                <a:srgbClr val="002930"/>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dirty="0"/>
          </a:p>
        </p:txBody>
      </p:sp>
      <p:pic>
        <p:nvPicPr>
          <p:cNvPr id="2" name="Picture 1" descr="A person with grey hair and a red jacket pictured from behind, buying a ticket at a ticket counter">
            <a:extLst>
              <a:ext uri="{FF2B5EF4-FFF2-40B4-BE49-F238E27FC236}">
                <a16:creationId xmlns:a16="http://schemas.microsoft.com/office/drawing/2014/main" id="{B213AC2D-2F2E-6759-64DA-AEDBECA32D5A}"/>
              </a:ext>
            </a:extLst>
          </p:cNvPr>
          <p:cNvPicPr>
            <a:picLocks noChangeAspect="1"/>
          </p:cNvPicPr>
          <p:nvPr/>
        </p:nvPicPr>
        <p:blipFill>
          <a:blip r:embed="rId3"/>
          <a:stretch>
            <a:fillRect/>
          </a:stretch>
        </p:blipFill>
        <p:spPr>
          <a:xfrm>
            <a:off x="6354204" y="1902087"/>
            <a:ext cx="2645893" cy="1755800"/>
          </a:xfrm>
          <a:prstGeom prst="rect">
            <a:avLst/>
          </a:prstGeom>
        </p:spPr>
      </p:pic>
    </p:spTree>
    <p:extLst>
      <p:ext uri="{BB962C8B-B14F-4D97-AF65-F5344CB8AC3E}">
        <p14:creationId xmlns:p14="http://schemas.microsoft.com/office/powerpoint/2010/main" val="1076569252"/>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Some examples of disabilities </a:t>
            </a:r>
            <a:endParaRPr dirty="0"/>
          </a:p>
        </p:txBody>
      </p:sp>
      <p:sp>
        <p:nvSpPr>
          <p:cNvPr id="207" name="Google Shape;207;p8"/>
          <p:cNvSpPr txBox="1">
            <a:spLocks noGrp="1"/>
          </p:cNvSpPr>
          <p:nvPr>
            <p:ph type="body" idx="1"/>
          </p:nvPr>
        </p:nvSpPr>
        <p:spPr>
          <a:xfrm>
            <a:off x="290513" y="876360"/>
            <a:ext cx="6434137" cy="317587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r>
              <a:rPr lang="en-GB" sz="2000" dirty="0">
                <a:solidFill>
                  <a:schemeClr val="tx1"/>
                </a:solidFill>
              </a:rPr>
              <a:t>Persons with </a:t>
            </a:r>
            <a:r>
              <a:rPr lang="en-GB" sz="2000" b="1" dirty="0">
                <a:solidFill>
                  <a:schemeClr val="tx1"/>
                </a:solidFill>
              </a:rPr>
              <a:t>cognitive disabilities </a:t>
            </a:r>
            <a:r>
              <a:rPr lang="en-GB" sz="2000" dirty="0">
                <a:solidFill>
                  <a:schemeClr val="tx1"/>
                </a:solidFill>
              </a:rPr>
              <a:t>(e.g. intellectual disabilities, traumatic brain injury, or autism) </a:t>
            </a:r>
          </a:p>
          <a:p>
            <a:pPr marL="171450" lvl="0" indent="-171450" algn="l" rtl="0">
              <a:spcBef>
                <a:spcPts val="0"/>
              </a:spcBef>
              <a:spcAft>
                <a:spcPts val="0"/>
              </a:spcAft>
              <a:buSzPts val="1760"/>
              <a:buFont typeface="Arial" panose="020B0604020202020204" pitchFamily="34" charset="0"/>
              <a:buChar char="•"/>
            </a:pPr>
            <a:endParaRPr lang="de-DE" sz="2000" dirty="0">
              <a:solidFill>
                <a:schemeClr val="tx1"/>
              </a:solidFill>
            </a:endParaRPr>
          </a:p>
          <a:p>
            <a:pPr marL="171450" lvl="0" indent="-171450" algn="l" rtl="0">
              <a:spcBef>
                <a:spcPts val="0"/>
              </a:spcBef>
              <a:spcAft>
                <a:spcPts val="0"/>
              </a:spcAft>
              <a:buSzPts val="1760"/>
              <a:buFont typeface="Arial" panose="020B0604020202020204" pitchFamily="34" charset="0"/>
              <a:buChar char="•"/>
            </a:pPr>
            <a:r>
              <a:rPr lang="de-DE" sz="2000" dirty="0">
                <a:solidFill>
                  <a:schemeClr val="tx1"/>
                </a:solidFill>
              </a:rPr>
              <a:t>Sometimes also called „hidden disabilities“ – you will probably not recognize it at first sight</a:t>
            </a:r>
          </a:p>
          <a:p>
            <a:pPr marL="171450" lvl="0" indent="-171450" algn="l" rtl="0">
              <a:spcBef>
                <a:spcPts val="0"/>
              </a:spcBef>
              <a:spcAft>
                <a:spcPts val="0"/>
              </a:spcAft>
              <a:buSzPts val="1760"/>
              <a:buFont typeface="Arial" panose="020B0604020202020204" pitchFamily="34" charset="0"/>
              <a:buChar char="•"/>
            </a:pPr>
            <a:r>
              <a:rPr lang="en-GB" sz="2000" dirty="0">
                <a:solidFill>
                  <a:schemeClr val="tx1"/>
                </a:solidFill>
              </a:rPr>
              <a:t>The person may have a hard time processing information or expressing themselves, difficulties orienting themselves, or understanding and following instructions</a:t>
            </a:r>
          </a:p>
          <a:p>
            <a:pPr marL="171450" lvl="0" indent="-171450" algn="l" rtl="0">
              <a:spcBef>
                <a:spcPts val="0"/>
              </a:spcBef>
              <a:spcAft>
                <a:spcPts val="0"/>
              </a:spcAft>
              <a:buSzPts val="1760"/>
              <a:buFont typeface="Arial" panose="020B0604020202020204" pitchFamily="34" charset="0"/>
              <a:buChar char="•"/>
            </a:pPr>
            <a:r>
              <a:rPr lang="en-US" sz="2000" dirty="0">
                <a:solidFill>
                  <a:schemeClr val="tx1"/>
                </a:solidFill>
                <a:effectLst/>
                <a:latin typeface="Trebuchet MS" panose="020B0603020202020204" pitchFamily="34" charset="0"/>
                <a:ea typeface="Calibri" panose="020F0502020204030204" pitchFamily="34" charset="0"/>
                <a:cs typeface="Arial" panose="020B0604020202020204" pitchFamily="34" charset="0"/>
              </a:rPr>
              <a:t>The person may get stressed in a seemingly “normal” situation, so their </a:t>
            </a:r>
            <a:r>
              <a:rPr lang="en-US" sz="2000" dirty="0" err="1">
                <a:solidFill>
                  <a:schemeClr val="tx1"/>
                </a:solidFill>
                <a:effectLst/>
                <a:latin typeface="Trebuchet MS" panose="020B0603020202020204" pitchFamily="34" charset="0"/>
                <a:ea typeface="Calibri" panose="020F0502020204030204" pitchFamily="34" charset="0"/>
                <a:cs typeface="Arial" panose="020B0604020202020204" pitchFamily="34" charset="0"/>
              </a:rPr>
              <a:t>behaviour</a:t>
            </a:r>
            <a:r>
              <a:rPr lang="en-US" sz="2000" dirty="0">
                <a:solidFill>
                  <a:schemeClr val="tx1"/>
                </a:solidFill>
                <a:effectLst/>
                <a:latin typeface="Trebuchet MS" panose="020B0603020202020204" pitchFamily="34" charset="0"/>
                <a:ea typeface="Calibri" panose="020F0502020204030204" pitchFamily="34" charset="0"/>
                <a:cs typeface="Arial" panose="020B0604020202020204" pitchFamily="34" charset="0"/>
              </a:rPr>
              <a:t> might seem erratic and strange.</a:t>
            </a:r>
            <a:endParaRPr lang="en-GB" sz="2000" dirty="0">
              <a:solidFill>
                <a:schemeClr val="tx1"/>
              </a:solidFill>
              <a:latin typeface="Trebuchet MS" panose="020B0603020202020204" pitchFamily="34" charset="0"/>
            </a:endParaRPr>
          </a:p>
          <a:p>
            <a:pPr marL="171450" lvl="0" indent="-171450" algn="l" rtl="0">
              <a:spcBef>
                <a:spcPts val="0"/>
              </a:spcBef>
              <a:spcAft>
                <a:spcPts val="0"/>
              </a:spcAft>
              <a:buSzPts val="1760"/>
              <a:buFont typeface="Arial" panose="020B0604020202020204" pitchFamily="34" charset="0"/>
              <a:buChar char="•"/>
            </a:pPr>
            <a:endParaRPr lang="en-GB" sz="2000" dirty="0"/>
          </a:p>
          <a:p>
            <a:pPr marL="171450" lvl="0" indent="-171450" algn="l" rtl="0">
              <a:spcBef>
                <a:spcPts val="0"/>
              </a:spcBef>
              <a:spcAft>
                <a:spcPts val="0"/>
              </a:spcAft>
              <a:buSzPts val="1760"/>
              <a:buFont typeface="Arial" panose="020B0604020202020204" pitchFamily="34" charset="0"/>
              <a:buChar char="•"/>
            </a:pPr>
            <a:endParaRPr lang="de-DE" sz="2000" dirty="0"/>
          </a:p>
          <a:p>
            <a:pPr marL="171450" lvl="0" indent="-171450" algn="l" rtl="0">
              <a:spcBef>
                <a:spcPts val="0"/>
              </a:spcBef>
              <a:spcAft>
                <a:spcPts val="0"/>
              </a:spcAft>
              <a:buSzPts val="1760"/>
              <a:buFont typeface="Arial" panose="020B0604020202020204" pitchFamily="34" charset="0"/>
              <a:buChar char="•"/>
            </a:pPr>
            <a:endParaRPr sz="2000" dirty="0"/>
          </a:p>
        </p:txBody>
      </p:sp>
      <p:pic>
        <p:nvPicPr>
          <p:cNvPr id="2" name="Picture 1" descr="A child with blond hair covering their ears with their hands&#10;&#10;">
            <a:extLst>
              <a:ext uri="{FF2B5EF4-FFF2-40B4-BE49-F238E27FC236}">
                <a16:creationId xmlns:a16="http://schemas.microsoft.com/office/drawing/2014/main" id="{02C5AD05-2C98-54A2-BF44-DA6D73508D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7217" y="1500425"/>
            <a:ext cx="1701483" cy="2551811"/>
          </a:xfrm>
          <a:prstGeom prst="rect">
            <a:avLst/>
          </a:prstGeom>
          <a:noFill/>
          <a:ln>
            <a:noFill/>
          </a:ln>
        </p:spPr>
      </p:pic>
    </p:spTree>
    <p:extLst>
      <p:ext uri="{BB962C8B-B14F-4D97-AF65-F5344CB8AC3E}">
        <p14:creationId xmlns:p14="http://schemas.microsoft.com/office/powerpoint/2010/main" val="478527246"/>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75E58-2EE8-DB0E-92E9-A05046ABC44C}"/>
              </a:ext>
            </a:extLst>
          </p:cNvPr>
          <p:cNvSpPr>
            <a:spLocks noGrp="1"/>
          </p:cNvSpPr>
          <p:nvPr>
            <p:ph type="title"/>
          </p:nvPr>
        </p:nvSpPr>
        <p:spPr/>
        <p:txBody>
          <a:bodyPr>
            <a:normAutofit fontScale="90000"/>
          </a:bodyPr>
          <a:lstStyle/>
          <a:p>
            <a:r>
              <a:rPr lang="de-DE" dirty="0"/>
              <a:t>Example 4: Erika</a:t>
            </a:r>
            <a:endParaRPr lang="en-GB" dirty="0"/>
          </a:p>
        </p:txBody>
      </p:sp>
      <p:sp>
        <p:nvSpPr>
          <p:cNvPr id="12" name="Rectangle 8">
            <a:extLst>
              <a:ext uri="{FF2B5EF4-FFF2-40B4-BE49-F238E27FC236}">
                <a16:creationId xmlns:a16="http://schemas.microsoft.com/office/drawing/2014/main" id="{0B2C92C3-D6A6-1032-8ED3-D0028F5AF4D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0">
            <a:extLst>
              <a:ext uri="{FF2B5EF4-FFF2-40B4-BE49-F238E27FC236}">
                <a16:creationId xmlns:a16="http://schemas.microsoft.com/office/drawing/2014/main" id="{A2509792-6A18-95A7-9065-8A9E2086A1F2}"/>
              </a:ext>
            </a:extLst>
          </p:cNvPr>
          <p:cNvSpPr>
            <a:spLocks noChangeArrowheads="1"/>
          </p:cNvSpPr>
          <p:nvPr/>
        </p:nvSpPr>
        <p:spPr bwMode="auto">
          <a:xfrm>
            <a:off x="2114550" y="2464352"/>
            <a:ext cx="6486525"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br>
            <a:br>
              <a:rPr kumimoji="0" lang="en-US" altLang="en-US" sz="10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D82E22B0-4D67-8B43-8BB5-1657764A352A}"/>
              </a:ext>
            </a:extLst>
          </p:cNvPr>
          <p:cNvSpPr txBox="1"/>
          <p:nvPr/>
        </p:nvSpPr>
        <p:spPr>
          <a:xfrm>
            <a:off x="2339271" y="865343"/>
            <a:ext cx="6486525" cy="3785652"/>
          </a:xfrm>
          <a:prstGeom prst="rect">
            <a:avLst/>
          </a:prstGeom>
          <a:noFill/>
        </p:spPr>
        <p:txBody>
          <a:bodyPr wrap="square">
            <a:spAutoFit/>
          </a:bodyPr>
          <a:lstStyle/>
          <a:p>
            <a:r>
              <a:rPr lang="en-GB" sz="2000" dirty="0">
                <a:latin typeface="Trebuchet MS" panose="020B0603020202020204" pitchFamily="34" charset="0"/>
              </a:rPr>
              <a:t>“Many persons with autism perceive everything with sharper senses: smells, sounds, vision… Therefore it can be very stressful for us to use public transport. For me, it is important that everything is structured and that things are the same so that I know what to expect. For example, the bus should be on time and stop always at the same place so that I can plan ahead. It is also important that the driver is aware of what autism is and how people with autism can behave so that they know how to react if somebody has a ‘meltdown’.”</a:t>
            </a:r>
          </a:p>
          <a:p>
            <a:r>
              <a:rPr lang="en-GB" sz="2000" dirty="0">
                <a:latin typeface="Trebuchet MS" panose="020B0603020202020204" pitchFamily="34" charset="0"/>
              </a:rPr>
              <a:t>(Erika Becerra, Italy</a:t>
            </a:r>
          </a:p>
        </p:txBody>
      </p:sp>
      <p:pic>
        <p:nvPicPr>
          <p:cNvPr id="3" name="Grafik 8" descr="Portrait of Erika Becerra, a young woman with long dark hair &#10;&#10;">
            <a:extLst>
              <a:ext uri="{FF2B5EF4-FFF2-40B4-BE49-F238E27FC236}">
                <a16:creationId xmlns:a16="http://schemas.microsoft.com/office/drawing/2014/main" id="{49BF3341-AA5B-159E-1273-7F6FD9E2CA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11" t="1" r="13068" b="3773"/>
          <a:stretch/>
        </p:blipFill>
        <p:spPr bwMode="auto">
          <a:xfrm>
            <a:off x="318204" y="919869"/>
            <a:ext cx="1796346" cy="22457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656972"/>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Some examples of disabilities </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r>
              <a:rPr lang="de-DE" sz="2000" dirty="0"/>
              <a:t>Persons with </a:t>
            </a:r>
            <a:r>
              <a:rPr lang="de-DE" sz="2000" b="1" dirty="0"/>
              <a:t>psychosocial disabilities</a:t>
            </a:r>
            <a:endParaRPr sz="2000" b="1" dirty="0"/>
          </a:p>
        </p:txBody>
      </p:sp>
      <p:sp>
        <p:nvSpPr>
          <p:cNvPr id="3" name="TextBox 2">
            <a:extLst>
              <a:ext uri="{FF2B5EF4-FFF2-40B4-BE49-F238E27FC236}">
                <a16:creationId xmlns:a16="http://schemas.microsoft.com/office/drawing/2014/main" id="{0D3A13E4-785B-6933-61A9-521FDB37069F}"/>
              </a:ext>
            </a:extLst>
          </p:cNvPr>
          <p:cNvSpPr txBox="1"/>
          <p:nvPr/>
        </p:nvSpPr>
        <p:spPr>
          <a:xfrm>
            <a:off x="290513" y="1288606"/>
            <a:ext cx="8160469" cy="4725589"/>
          </a:xfrm>
          <a:prstGeom prst="rect">
            <a:avLst/>
          </a:prstGeom>
          <a:noFill/>
        </p:spPr>
        <p:txBody>
          <a:bodyPr wrap="square">
            <a:spAutoFit/>
          </a:bodyPr>
          <a:lstStyle/>
          <a:p>
            <a:pPr marL="342900" lvl="0" indent="-342900" algn="just">
              <a:lnSpc>
                <a:spcPct val="115000"/>
              </a:lnSpc>
              <a:spcBef>
                <a:spcPts val="600"/>
              </a:spcBef>
              <a:spcAft>
                <a:spcPts val="600"/>
              </a:spcAft>
              <a:buFont typeface="Symbol" panose="05050102010706020507" pitchFamily="18" charset="2"/>
              <a:buChar char=""/>
            </a:pPr>
            <a:r>
              <a:rPr lang="en-US" sz="2000" dirty="0">
                <a:solidFill>
                  <a:schemeClr val="tx1"/>
                </a:solidFill>
                <a:effectLst/>
                <a:latin typeface="Trebuchet MS" panose="020B0603020202020204" pitchFamily="34" charset="0"/>
                <a:ea typeface="Calibri" panose="020F0502020204030204" pitchFamily="34" charset="0"/>
                <a:cs typeface="Arial" panose="020B0604020202020204" pitchFamily="34" charset="0"/>
              </a:rPr>
              <a:t>Psychosocial disabilities, or mental ill-health, as it more commonly known, are invisible.</a:t>
            </a:r>
            <a:endParaRPr lang="en-GB" sz="20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en-US" sz="2000" dirty="0">
                <a:solidFill>
                  <a:schemeClr val="tx1"/>
                </a:solidFill>
                <a:effectLst/>
                <a:latin typeface="Trebuchet MS" panose="020B0603020202020204" pitchFamily="34" charset="0"/>
                <a:ea typeface="Calibri" panose="020F0502020204030204" pitchFamily="34" charset="0"/>
                <a:cs typeface="Arial" panose="020B0604020202020204" pitchFamily="34" charset="0"/>
              </a:rPr>
              <a:t>Mental ill-health can affect anyone and covers a wide spectrum.</a:t>
            </a:r>
          </a:p>
          <a:p>
            <a:pPr marL="342900" indent="-342900" algn="just">
              <a:lnSpc>
                <a:spcPct val="115000"/>
              </a:lnSpc>
              <a:spcBef>
                <a:spcPts val="600"/>
              </a:spcBef>
              <a:spcAft>
                <a:spcPts val="600"/>
              </a:spcAft>
              <a:buFont typeface="Symbol" panose="05050102010706020507" pitchFamily="18" charset="2"/>
              <a:buChar char=""/>
            </a:pPr>
            <a:r>
              <a:rPr lang="en-US" sz="2000" dirty="0">
                <a:solidFill>
                  <a:schemeClr val="tx1"/>
                </a:solidFill>
                <a:effectLst/>
                <a:latin typeface="Trebuchet MS" panose="020B0603020202020204" pitchFamily="34" charset="0"/>
                <a:ea typeface="Calibri" panose="020F0502020204030204" pitchFamily="34" charset="0"/>
                <a:cs typeface="Arial" panose="020B0604020202020204" pitchFamily="34" charset="0"/>
              </a:rPr>
              <a:t>Some people experiencing mental ill health may sometimes have difficulties coping with daily life and the tasks and interactions it brings.</a:t>
            </a:r>
          </a:p>
          <a:p>
            <a:pPr marL="342900" indent="-342900" algn="just">
              <a:lnSpc>
                <a:spcPct val="115000"/>
              </a:lnSpc>
              <a:spcBef>
                <a:spcPts val="600"/>
              </a:spcBef>
              <a:spcAft>
                <a:spcPts val="600"/>
              </a:spcAft>
              <a:buFont typeface="Symbol" panose="05050102010706020507" pitchFamily="18" charset="2"/>
              <a:buChar char=""/>
            </a:pPr>
            <a:r>
              <a:rPr lang="en-GB" sz="20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The person may use a variety of coping strategies to manage their feelings of distress or overwhelm, and these coping strategies may look or seem unusual to you. </a:t>
            </a:r>
          </a:p>
          <a:p>
            <a:pPr marL="342900" indent="-342900" algn="just">
              <a:lnSpc>
                <a:spcPct val="115000"/>
              </a:lnSpc>
              <a:spcBef>
                <a:spcPts val="600"/>
              </a:spcBef>
              <a:spcAft>
                <a:spcPts val="600"/>
              </a:spcAft>
              <a:buFont typeface="Symbol" panose="05050102010706020507" pitchFamily="18" charset="2"/>
              <a:buChar char=""/>
            </a:pPr>
            <a:endParaRPr lang="en-GB" sz="2000" dirty="0">
              <a:solidFill>
                <a:srgbClr val="00293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endParaRPr lang="en-GB" sz="2000" dirty="0">
              <a:solidFill>
                <a:srgbClr val="002930"/>
              </a:solidFill>
              <a:effectLst/>
              <a:latin typeface="Trebuchet MS" panose="020B06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35407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Disability „etiquette“</a:t>
            </a:r>
            <a:endParaRPr dirty="0"/>
          </a:p>
        </p:txBody>
      </p:sp>
      <p:sp>
        <p:nvSpPr>
          <p:cNvPr id="207" name="Google Shape;207;p8"/>
          <p:cNvSpPr txBox="1">
            <a:spLocks noGrp="1"/>
          </p:cNvSpPr>
          <p:nvPr>
            <p:ph type="body" idx="1"/>
          </p:nvPr>
        </p:nvSpPr>
        <p:spPr>
          <a:xfrm>
            <a:off x="442913" y="789274"/>
            <a:ext cx="7700060" cy="2408274"/>
          </a:xfrm>
          <a:prstGeom prst="rect">
            <a:avLst/>
          </a:prstGeom>
          <a:noFill/>
          <a:ln>
            <a:noFill/>
          </a:ln>
        </p:spPr>
        <p:txBody>
          <a:bodyPr spcFirstLastPara="1" wrap="square" lIns="0" tIns="0" rIns="0" bIns="0" anchor="t" anchorCtr="0">
            <a:noAutofit/>
          </a:bodyPr>
          <a:lstStyle/>
          <a:p>
            <a:pPr marL="342900" lvl="0" indent="-342900" algn="l" rtl="0">
              <a:spcBef>
                <a:spcPts val="0"/>
              </a:spcBef>
              <a:spcAft>
                <a:spcPts val="0"/>
              </a:spcAft>
              <a:buSzPts val="1760"/>
              <a:buFont typeface="Arial" panose="020B0604020202020204" pitchFamily="34" charset="0"/>
              <a:buChar char="•"/>
            </a:pPr>
            <a:r>
              <a:rPr lang="en-GB" sz="2000" dirty="0"/>
              <a:t>Be aware and ready to act, offer assistance, but do not insist on it</a:t>
            </a:r>
          </a:p>
          <a:p>
            <a:pPr marL="342900" lvl="0" indent="-342900" algn="l" rtl="0">
              <a:spcBef>
                <a:spcPts val="0"/>
              </a:spcBef>
              <a:spcAft>
                <a:spcPts val="0"/>
              </a:spcAft>
              <a:buSzPts val="1760"/>
              <a:buFont typeface="Arial" panose="020B0604020202020204" pitchFamily="34" charset="0"/>
              <a:buChar char="•"/>
            </a:pPr>
            <a:r>
              <a:rPr lang="en-GB" sz="2000" dirty="0"/>
              <a:t>Ask the person, rather than jumping to conclusions</a:t>
            </a:r>
          </a:p>
          <a:p>
            <a:pPr marL="342900" lvl="0" indent="-342900" algn="l" rtl="0">
              <a:spcBef>
                <a:spcPts val="0"/>
              </a:spcBef>
              <a:spcAft>
                <a:spcPts val="0"/>
              </a:spcAft>
              <a:buSzPts val="1760"/>
              <a:buFont typeface="Arial" panose="020B0604020202020204" pitchFamily="34" charset="0"/>
              <a:buChar char="•"/>
            </a:pPr>
            <a:r>
              <a:rPr lang="en-GB" sz="2000" dirty="0"/>
              <a:t>Put people first and not their disability (see previous slide)</a:t>
            </a:r>
          </a:p>
          <a:p>
            <a:pPr marL="342900" lvl="0" indent="-342900" algn="l" rtl="0">
              <a:spcBef>
                <a:spcPts val="0"/>
              </a:spcBef>
              <a:spcAft>
                <a:spcPts val="0"/>
              </a:spcAft>
              <a:buSzPts val="1760"/>
              <a:buFont typeface="Arial" panose="020B0604020202020204" pitchFamily="34" charset="0"/>
              <a:buChar char="•"/>
            </a:pPr>
            <a:r>
              <a:rPr lang="en-GB" sz="2000" dirty="0"/>
              <a:t>Be patient</a:t>
            </a:r>
          </a:p>
          <a:p>
            <a:pPr marL="342900" lvl="0" indent="-342900" algn="l" rtl="0">
              <a:spcBef>
                <a:spcPts val="0"/>
              </a:spcBef>
              <a:spcAft>
                <a:spcPts val="0"/>
              </a:spcAft>
              <a:buSzPts val="1760"/>
              <a:buFont typeface="Arial" panose="020B0604020202020204" pitchFamily="34" charset="0"/>
              <a:buChar char="•"/>
            </a:pPr>
            <a:r>
              <a:rPr lang="en-GB" sz="2000" dirty="0"/>
              <a:t>Always speak directly to persons with disabilities -  not their assistant!</a:t>
            </a:r>
          </a:p>
          <a:p>
            <a:pPr marL="342900" lvl="0" indent="-342900" algn="l" rtl="0">
              <a:spcBef>
                <a:spcPts val="0"/>
              </a:spcBef>
              <a:spcAft>
                <a:spcPts val="0"/>
              </a:spcAft>
              <a:buSzPts val="1760"/>
              <a:buFont typeface="Arial" panose="020B0604020202020204" pitchFamily="34" charset="0"/>
              <a:buChar char="•"/>
            </a:pPr>
            <a:r>
              <a:rPr lang="en-GB" sz="2000" dirty="0"/>
              <a:t>It can be useful to carry a pen and paper with you</a:t>
            </a:r>
          </a:p>
          <a:p>
            <a:pPr marL="342900" lvl="0" indent="-342900" algn="l" rtl="0">
              <a:spcBef>
                <a:spcPts val="0"/>
              </a:spcBef>
              <a:spcAft>
                <a:spcPts val="0"/>
              </a:spcAft>
              <a:buSzPts val="1760"/>
              <a:buFont typeface="Arial" panose="020B0604020202020204" pitchFamily="34" charset="0"/>
              <a:buChar char="•"/>
            </a:pPr>
            <a:r>
              <a:rPr lang="en-GB" sz="2000" dirty="0"/>
              <a:t>Be especially attentive towards gestures and facial expressions</a:t>
            </a:r>
          </a:p>
          <a:p>
            <a:pPr marL="342900" lvl="0" indent="-342900" algn="l" rtl="0">
              <a:spcBef>
                <a:spcPts val="0"/>
              </a:spcBef>
              <a:spcAft>
                <a:spcPts val="0"/>
              </a:spcAft>
              <a:buSzPts val="1760"/>
              <a:buFont typeface="Arial" panose="020B0604020202020204" pitchFamily="34" charset="0"/>
              <a:buChar char="•"/>
            </a:pPr>
            <a:r>
              <a:rPr lang="en-GB" sz="2000" dirty="0"/>
              <a:t>Be mindful in unforeseen events</a:t>
            </a:r>
          </a:p>
          <a:p>
            <a:pPr marL="342900" lvl="0" indent="-342900" algn="l" rtl="0">
              <a:spcBef>
                <a:spcPts val="0"/>
              </a:spcBef>
              <a:spcAft>
                <a:spcPts val="0"/>
              </a:spcAft>
              <a:buSzPts val="1760"/>
              <a:buFont typeface="Arial" panose="020B0604020202020204" pitchFamily="34" charset="0"/>
              <a:buChar char="•"/>
            </a:pPr>
            <a:r>
              <a:rPr lang="en-GB" sz="2000" dirty="0"/>
              <a:t>Respect the personal space of persons with disabilities - Always ask before you touch or bend over a person or touch their equipment (e.g. their wheelchair, guide dog, crutches, etc.).</a:t>
            </a:r>
            <a:endParaRPr sz="2000" dirty="0"/>
          </a:p>
        </p:txBody>
      </p:sp>
    </p:spTree>
    <p:extLst>
      <p:ext uri="{BB962C8B-B14F-4D97-AF65-F5344CB8AC3E}">
        <p14:creationId xmlns:p14="http://schemas.microsoft.com/office/powerpoint/2010/main" val="227646371"/>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What is accessibility?</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r>
              <a:rPr lang="en-GB" sz="2000" dirty="0"/>
              <a:t>A person is not disabled because of their impairment, but because of the way in which society is organised!</a:t>
            </a:r>
            <a:endParaRPr sz="2000" dirty="0"/>
          </a:p>
        </p:txBody>
      </p:sp>
      <p:pic>
        <p:nvPicPr>
          <p:cNvPr id="3" name="Picture 2" descr="A person sitting in a wheelchair, facing a step to enter a building">
            <a:extLst>
              <a:ext uri="{FF2B5EF4-FFF2-40B4-BE49-F238E27FC236}">
                <a16:creationId xmlns:a16="http://schemas.microsoft.com/office/drawing/2014/main" id="{473A41F9-6505-7F10-67EA-B24C184B3090}"/>
              </a:ext>
            </a:extLst>
          </p:cNvPr>
          <p:cNvPicPr>
            <a:picLocks noChangeAspect="1"/>
          </p:cNvPicPr>
          <p:nvPr/>
        </p:nvPicPr>
        <p:blipFill>
          <a:blip r:embed="rId3"/>
          <a:stretch>
            <a:fillRect/>
          </a:stretch>
        </p:blipFill>
        <p:spPr>
          <a:xfrm>
            <a:off x="634742" y="1665385"/>
            <a:ext cx="1355984" cy="2041228"/>
          </a:xfrm>
          <a:prstGeom prst="rect">
            <a:avLst/>
          </a:prstGeom>
        </p:spPr>
      </p:pic>
      <p:pic>
        <p:nvPicPr>
          <p:cNvPr id="5" name="Picture 4" descr="A person on a wheelchair facing an escalator&#10;&#10;">
            <a:extLst>
              <a:ext uri="{FF2B5EF4-FFF2-40B4-BE49-F238E27FC236}">
                <a16:creationId xmlns:a16="http://schemas.microsoft.com/office/drawing/2014/main" id="{92719D9A-1B04-BA7C-C433-CF99DEE98BA5}"/>
              </a:ext>
            </a:extLst>
          </p:cNvPr>
          <p:cNvPicPr>
            <a:picLocks noChangeAspect="1"/>
          </p:cNvPicPr>
          <p:nvPr/>
        </p:nvPicPr>
        <p:blipFill>
          <a:blip r:embed="rId4"/>
          <a:stretch>
            <a:fillRect/>
          </a:stretch>
        </p:blipFill>
        <p:spPr>
          <a:xfrm>
            <a:off x="2122082" y="1650077"/>
            <a:ext cx="3202393" cy="2071843"/>
          </a:xfrm>
          <a:prstGeom prst="rect">
            <a:avLst/>
          </a:prstGeom>
        </p:spPr>
      </p:pic>
      <p:sp>
        <p:nvSpPr>
          <p:cNvPr id="7" name="TextBox 6">
            <a:extLst>
              <a:ext uri="{FF2B5EF4-FFF2-40B4-BE49-F238E27FC236}">
                <a16:creationId xmlns:a16="http://schemas.microsoft.com/office/drawing/2014/main" id="{F4940513-3668-BEA7-C7B0-867BCF1F9ADB}"/>
              </a:ext>
            </a:extLst>
          </p:cNvPr>
          <p:cNvSpPr txBox="1"/>
          <p:nvPr/>
        </p:nvSpPr>
        <p:spPr>
          <a:xfrm>
            <a:off x="576262" y="4187860"/>
            <a:ext cx="7462837" cy="707886"/>
          </a:xfrm>
          <a:prstGeom prst="rect">
            <a:avLst/>
          </a:prstGeom>
          <a:noFill/>
        </p:spPr>
        <p:txBody>
          <a:bodyPr wrap="square">
            <a:spAutoFit/>
          </a:bodyPr>
          <a:lstStyle/>
          <a:p>
            <a:r>
              <a:rPr lang="de-DE" sz="2000" dirty="0">
                <a:latin typeface="Trebuchet MS" panose="020B0603020202020204" pitchFamily="34" charset="0"/>
              </a:rPr>
              <a:t>„Accessibility“ means therefore to remove those barriers in a structured way.</a:t>
            </a:r>
            <a:endParaRPr lang="en-GB" sz="2000" dirty="0">
              <a:latin typeface="Trebuchet MS" panose="020B0603020202020204" pitchFamily="34" charset="0"/>
            </a:endParaRPr>
          </a:p>
        </p:txBody>
      </p:sp>
      <p:pic>
        <p:nvPicPr>
          <p:cNvPr id="8" name="Picture 7" descr="A young asian woman sitting at a desk and working on a braille display, 2 other women in the background">
            <a:extLst>
              <a:ext uri="{FF2B5EF4-FFF2-40B4-BE49-F238E27FC236}">
                <a16:creationId xmlns:a16="http://schemas.microsoft.com/office/drawing/2014/main" id="{CCEF146A-EFFB-C90E-BA36-FCF8587633E4}"/>
              </a:ext>
            </a:extLst>
          </p:cNvPr>
          <p:cNvPicPr>
            <a:picLocks noChangeAspect="1"/>
          </p:cNvPicPr>
          <p:nvPr/>
        </p:nvPicPr>
        <p:blipFill>
          <a:blip r:embed="rId5"/>
          <a:stretch>
            <a:fillRect/>
          </a:stretch>
        </p:blipFill>
        <p:spPr>
          <a:xfrm>
            <a:off x="5425570" y="1650077"/>
            <a:ext cx="3085906" cy="2056536"/>
          </a:xfrm>
          <a:prstGeom prst="rect">
            <a:avLst/>
          </a:prstGeom>
        </p:spPr>
      </p:pic>
    </p:spTree>
    <p:extLst>
      <p:ext uri="{BB962C8B-B14F-4D97-AF65-F5344CB8AC3E}">
        <p14:creationId xmlns:p14="http://schemas.microsoft.com/office/powerpoint/2010/main" val="3935893596"/>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7"/>
          <p:cNvPicPr preferRelativeResize="0"/>
          <p:nvPr/>
        </p:nvPicPr>
        <p:blipFill rotWithShape="1">
          <a:blip r:embed="rId3">
            <a:alphaModFix/>
          </a:blip>
          <a:srcRect t="-1965" b="52076"/>
          <a:stretch/>
        </p:blipFill>
        <p:spPr>
          <a:xfrm>
            <a:off x="-137155" y="2411605"/>
            <a:ext cx="9281161" cy="1989595"/>
          </a:xfrm>
          <a:prstGeom prst="rect">
            <a:avLst/>
          </a:prstGeom>
          <a:noFill/>
          <a:ln>
            <a:noFill/>
          </a:ln>
        </p:spPr>
      </p:pic>
      <p:sp>
        <p:nvSpPr>
          <p:cNvPr id="199" name="Google Shape;199;p7"/>
          <p:cNvSpPr txBox="1"/>
          <p:nvPr/>
        </p:nvSpPr>
        <p:spPr>
          <a:xfrm>
            <a:off x="636141" y="624490"/>
            <a:ext cx="8159751" cy="1456090"/>
          </a:xfrm>
          <a:prstGeom prst="rect">
            <a:avLst/>
          </a:prstGeom>
          <a:noFill/>
          <a:ln>
            <a:noFill/>
          </a:ln>
        </p:spPr>
        <p:txBody>
          <a:bodyPr spcFirstLastPara="1" wrap="square" lIns="0" tIns="0" rIns="0" bIns="0" anchor="t" anchorCtr="0">
            <a:normAutofit/>
          </a:bodyPr>
          <a:lstStyle/>
          <a:p>
            <a:pPr marL="0" marR="0" lvl="0" indent="0" algn="l" rtl="0">
              <a:lnSpc>
                <a:spcPct val="113333"/>
              </a:lnSpc>
              <a:spcBef>
                <a:spcPts val="0"/>
              </a:spcBef>
              <a:spcAft>
                <a:spcPts val="0"/>
              </a:spcAft>
              <a:buClr>
                <a:schemeClr val="lt2"/>
              </a:buClr>
              <a:buSzPts val="2400"/>
              <a:buFont typeface="Noto Sans Symbols"/>
              <a:buNone/>
            </a:pPr>
            <a:r>
              <a:rPr lang="de-DE" sz="3000" b="1" dirty="0">
                <a:solidFill>
                  <a:schemeClr val="accent6"/>
                </a:solidFill>
                <a:latin typeface="Trebuchet MS"/>
                <a:ea typeface="Trebuchet MS"/>
                <a:cs typeface="Trebuchet MS"/>
                <a:sym typeface="Trebuchet MS"/>
              </a:rPr>
              <a:t>Q</a:t>
            </a:r>
            <a:r>
              <a:rPr lang="en-GB" sz="3000" b="1" dirty="0" err="1">
                <a:solidFill>
                  <a:schemeClr val="accent6"/>
                </a:solidFill>
                <a:latin typeface="Trebuchet MS"/>
                <a:ea typeface="Trebuchet MS"/>
                <a:cs typeface="Trebuchet MS"/>
                <a:sym typeface="Trebuchet MS"/>
              </a:rPr>
              <a:t>uestions</a:t>
            </a:r>
            <a:r>
              <a:rPr lang="en-GB" sz="3000" b="1" dirty="0">
                <a:solidFill>
                  <a:schemeClr val="accent6"/>
                </a:solidFill>
                <a:latin typeface="Trebuchet MS"/>
                <a:ea typeface="Trebuchet MS"/>
                <a:cs typeface="Trebuchet MS"/>
                <a:sym typeface="Trebuchet MS"/>
              </a:rPr>
              <a:t> &amp; Answers</a:t>
            </a:r>
            <a:endParaRPr sz="3000" b="1" dirty="0">
              <a:solidFill>
                <a:schemeClr val="accent6"/>
              </a:solidFill>
              <a:latin typeface="Trebuchet MS"/>
              <a:ea typeface="Trebuchet MS"/>
              <a:cs typeface="Trebuchet MS"/>
              <a:sym typeface="Trebuchet MS"/>
            </a:endParaRPr>
          </a:p>
        </p:txBody>
      </p:sp>
      <p:pic>
        <p:nvPicPr>
          <p:cNvPr id="2" name="Graphic 1" descr="Chat">
            <a:extLst>
              <a:ext uri="{FF2B5EF4-FFF2-40B4-BE49-F238E27FC236}">
                <a16:creationId xmlns:a16="http://schemas.microsoft.com/office/drawing/2014/main" id="{64BDE13E-5662-72BA-82D6-92B4A7A0F5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7391" y="1081896"/>
            <a:ext cx="3213880" cy="321388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3093218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Agenda</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171450" lvl="0" indent="-171450" algn="l" rtl="0">
              <a:spcBef>
                <a:spcPts val="0"/>
              </a:spcBef>
              <a:spcAft>
                <a:spcPts val="0"/>
              </a:spcAft>
              <a:buSzPts val="1760"/>
              <a:buFont typeface="Arial" panose="020B0604020202020204" pitchFamily="34" charset="0"/>
              <a:buChar char="•"/>
            </a:pPr>
            <a:r>
              <a:rPr lang="en-GB" sz="2000" dirty="0"/>
              <a:t>Welcome </a:t>
            </a:r>
          </a:p>
          <a:p>
            <a:pPr marL="171450" lvl="0" indent="-171450" algn="l" rtl="0">
              <a:spcBef>
                <a:spcPts val="0"/>
              </a:spcBef>
              <a:spcAft>
                <a:spcPts val="0"/>
              </a:spcAft>
              <a:buSzPts val="1760"/>
              <a:buFont typeface="Arial" panose="020B0604020202020204" pitchFamily="34" charset="0"/>
              <a:buChar char="•"/>
            </a:pPr>
            <a:r>
              <a:rPr lang="en-GB" sz="2000" dirty="0"/>
              <a:t>What is disability?  What is accessibility? Different accessibility needs related with different types of disabilities </a:t>
            </a:r>
          </a:p>
          <a:p>
            <a:pPr marL="171450" lvl="0" indent="-171450" algn="l" rtl="0">
              <a:spcBef>
                <a:spcPts val="0"/>
              </a:spcBef>
              <a:spcAft>
                <a:spcPts val="0"/>
              </a:spcAft>
              <a:buSzPts val="1760"/>
              <a:buFont typeface="Arial" panose="020B0604020202020204" pitchFamily="34" charset="0"/>
              <a:buChar char="•"/>
            </a:pPr>
            <a:r>
              <a:rPr lang="en-GB" sz="2000" dirty="0"/>
              <a:t>Discussion &amp; Questions</a:t>
            </a:r>
          </a:p>
          <a:p>
            <a:pPr marL="171450" lvl="0" indent="-171450" algn="l" rtl="0">
              <a:spcBef>
                <a:spcPts val="0"/>
              </a:spcBef>
              <a:spcAft>
                <a:spcPts val="0"/>
              </a:spcAft>
              <a:buSzPts val="1760"/>
              <a:buFont typeface="Arial" panose="020B0604020202020204" pitchFamily="34" charset="0"/>
              <a:buChar char="•"/>
            </a:pPr>
            <a:r>
              <a:rPr lang="en-GB" sz="2000" dirty="0"/>
              <a:t>Short break</a:t>
            </a:r>
          </a:p>
          <a:p>
            <a:pPr marL="171450" lvl="0" indent="-171450" algn="l" rtl="0">
              <a:spcBef>
                <a:spcPts val="0"/>
              </a:spcBef>
              <a:spcAft>
                <a:spcPts val="0"/>
              </a:spcAft>
              <a:buSzPts val="1760"/>
              <a:buFont typeface="Arial" panose="020B0604020202020204" pitchFamily="34" charset="0"/>
              <a:buChar char="•"/>
            </a:pPr>
            <a:r>
              <a:rPr lang="en-GB" sz="2000" dirty="0"/>
              <a:t>United Nations’ Convention on the Rights of Persons with Disabilities (UN CRPD) </a:t>
            </a:r>
          </a:p>
          <a:p>
            <a:pPr marL="171450" lvl="0" indent="-171450" algn="l" rtl="0">
              <a:spcBef>
                <a:spcPts val="0"/>
              </a:spcBef>
              <a:spcAft>
                <a:spcPts val="0"/>
              </a:spcAft>
              <a:buSzPts val="1760"/>
              <a:buFont typeface="Arial" panose="020B0604020202020204" pitchFamily="34" charset="0"/>
              <a:buChar char="•"/>
            </a:pPr>
            <a:r>
              <a:rPr lang="en-GB" sz="2000" dirty="0"/>
              <a:t>The EU’s Strategy for the Rights of Persons with Disabilities 2021-2030 </a:t>
            </a:r>
          </a:p>
          <a:p>
            <a:pPr marL="171450" lvl="0" indent="-171450" algn="l" rtl="0">
              <a:spcBef>
                <a:spcPts val="0"/>
              </a:spcBef>
              <a:spcAft>
                <a:spcPts val="0"/>
              </a:spcAft>
              <a:buSzPts val="1760"/>
              <a:buFont typeface="Arial" panose="020B0604020202020204" pitchFamily="34" charset="0"/>
              <a:buChar char="•"/>
            </a:pPr>
            <a:r>
              <a:rPr lang="en-GB" sz="2000" dirty="0"/>
              <a:t>EU legislation and standards on accessibility </a:t>
            </a:r>
          </a:p>
          <a:p>
            <a:pPr marL="171450" lvl="0" indent="-171450" algn="l" rtl="0">
              <a:spcBef>
                <a:spcPts val="0"/>
              </a:spcBef>
              <a:spcAft>
                <a:spcPts val="0"/>
              </a:spcAft>
              <a:buSzPts val="1760"/>
              <a:buFont typeface="Arial" panose="020B0604020202020204" pitchFamily="34" charset="0"/>
              <a:buChar char="•"/>
            </a:pPr>
            <a:r>
              <a:rPr lang="en-GB" sz="2000" dirty="0"/>
              <a:t>Discussion &amp; Questions</a:t>
            </a:r>
          </a:p>
          <a:p>
            <a:pPr marL="171450" lvl="0" indent="-171450" algn="l" rtl="0">
              <a:spcBef>
                <a:spcPts val="0"/>
              </a:spcBef>
              <a:spcAft>
                <a:spcPts val="0"/>
              </a:spcAft>
              <a:buSzPts val="1760"/>
              <a:buFont typeface="Arial" panose="020B0604020202020204" pitchFamily="34" charset="0"/>
              <a:buChar char="•"/>
            </a:pPr>
            <a:r>
              <a:rPr lang="en-GB" sz="2000" dirty="0"/>
              <a:t>Closing</a:t>
            </a:r>
            <a:endParaRPr sz="2000" dirty="0"/>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7"/>
          <p:cNvPicPr preferRelativeResize="0"/>
          <p:nvPr/>
        </p:nvPicPr>
        <p:blipFill rotWithShape="1">
          <a:blip r:embed="rId3">
            <a:alphaModFix/>
          </a:blip>
          <a:srcRect t="-1965" b="52076"/>
          <a:stretch/>
        </p:blipFill>
        <p:spPr>
          <a:xfrm>
            <a:off x="-137155" y="2411605"/>
            <a:ext cx="9281161" cy="1989595"/>
          </a:xfrm>
          <a:prstGeom prst="rect">
            <a:avLst/>
          </a:prstGeom>
          <a:noFill/>
          <a:ln>
            <a:noFill/>
          </a:ln>
        </p:spPr>
      </p:pic>
      <p:sp>
        <p:nvSpPr>
          <p:cNvPr id="199" name="Google Shape;199;p7"/>
          <p:cNvSpPr txBox="1"/>
          <p:nvPr/>
        </p:nvSpPr>
        <p:spPr>
          <a:xfrm>
            <a:off x="636141" y="624490"/>
            <a:ext cx="8159751" cy="1456090"/>
          </a:xfrm>
          <a:prstGeom prst="rect">
            <a:avLst/>
          </a:prstGeom>
          <a:noFill/>
          <a:ln>
            <a:noFill/>
          </a:ln>
        </p:spPr>
        <p:txBody>
          <a:bodyPr spcFirstLastPara="1" wrap="square" lIns="0" tIns="0" rIns="0" bIns="0" anchor="t" anchorCtr="0">
            <a:normAutofit/>
          </a:bodyPr>
          <a:lstStyle/>
          <a:p>
            <a:pPr marL="0" marR="0" lvl="0" indent="0" algn="l" rtl="0">
              <a:lnSpc>
                <a:spcPct val="113333"/>
              </a:lnSpc>
              <a:spcBef>
                <a:spcPts val="0"/>
              </a:spcBef>
              <a:spcAft>
                <a:spcPts val="0"/>
              </a:spcAft>
              <a:buClr>
                <a:schemeClr val="lt2"/>
              </a:buClr>
              <a:buSzPts val="2400"/>
              <a:buFont typeface="Noto Sans Symbols"/>
              <a:buNone/>
            </a:pPr>
            <a:r>
              <a:rPr lang="de-DE" sz="3000" b="1" dirty="0">
                <a:solidFill>
                  <a:schemeClr val="accent6"/>
                </a:solidFill>
                <a:latin typeface="Trebuchet MS"/>
                <a:ea typeface="Trebuchet MS"/>
                <a:cs typeface="Trebuchet MS"/>
                <a:sym typeface="Trebuchet MS"/>
              </a:rPr>
              <a:t>Break (10 Minutes)</a:t>
            </a:r>
            <a:endParaRPr sz="3000" b="1" dirty="0">
              <a:solidFill>
                <a:schemeClr val="accent6"/>
              </a:solidFill>
              <a:latin typeface="Trebuchet MS"/>
              <a:ea typeface="Trebuchet MS"/>
              <a:cs typeface="Trebuchet MS"/>
              <a:sym typeface="Trebuchet MS"/>
            </a:endParaRPr>
          </a:p>
        </p:txBody>
      </p:sp>
      <p:pic>
        <p:nvPicPr>
          <p:cNvPr id="2" name="Graphic 1" descr="Coffee">
            <a:extLst>
              <a:ext uri="{FF2B5EF4-FFF2-40B4-BE49-F238E27FC236}">
                <a16:creationId xmlns:a16="http://schemas.microsoft.com/office/drawing/2014/main" id="{AC47E2D5-6CAE-B882-78F2-E17AAC2EFC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052" y="1472662"/>
            <a:ext cx="2198175" cy="2198175"/>
          </a:xfrm>
          <a:prstGeom prst="rect">
            <a:avLst/>
          </a:prstGeom>
          <a:ln>
            <a:noFill/>
          </a:ln>
        </p:spPr>
      </p:pic>
    </p:spTree>
    <p:extLst>
      <p:ext uri="{BB962C8B-B14F-4D97-AF65-F5344CB8AC3E}">
        <p14:creationId xmlns:p14="http://schemas.microsoft.com/office/powerpoint/2010/main" val="134077289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7"/>
          <p:cNvPicPr preferRelativeResize="0"/>
          <p:nvPr/>
        </p:nvPicPr>
        <p:blipFill rotWithShape="1">
          <a:blip r:embed="rId3">
            <a:alphaModFix/>
          </a:blip>
          <a:srcRect t="-1965" b="52076"/>
          <a:stretch/>
        </p:blipFill>
        <p:spPr>
          <a:xfrm>
            <a:off x="-137155" y="2411605"/>
            <a:ext cx="9281161" cy="1989595"/>
          </a:xfrm>
          <a:prstGeom prst="rect">
            <a:avLst/>
          </a:prstGeom>
          <a:noFill/>
          <a:ln>
            <a:noFill/>
          </a:ln>
        </p:spPr>
      </p:pic>
      <p:sp>
        <p:nvSpPr>
          <p:cNvPr id="199" name="Google Shape;199;p7"/>
          <p:cNvSpPr txBox="1"/>
          <p:nvPr/>
        </p:nvSpPr>
        <p:spPr>
          <a:xfrm>
            <a:off x="651509" y="586070"/>
            <a:ext cx="8159751" cy="1081365"/>
          </a:xfrm>
          <a:prstGeom prst="rect">
            <a:avLst/>
          </a:prstGeom>
          <a:noFill/>
          <a:ln>
            <a:noFill/>
          </a:ln>
        </p:spPr>
        <p:txBody>
          <a:bodyPr spcFirstLastPara="1" wrap="square" lIns="0" tIns="0" rIns="0" bIns="0" anchor="t" anchorCtr="0">
            <a:normAutofit/>
          </a:bodyPr>
          <a:lstStyle/>
          <a:p>
            <a:pPr marL="0" marR="0" lvl="0" indent="0" algn="l" rtl="0">
              <a:lnSpc>
                <a:spcPct val="113333"/>
              </a:lnSpc>
              <a:spcBef>
                <a:spcPts val="0"/>
              </a:spcBef>
              <a:spcAft>
                <a:spcPts val="0"/>
              </a:spcAft>
              <a:buClr>
                <a:schemeClr val="lt2"/>
              </a:buClr>
              <a:buSzPts val="2400"/>
              <a:buFont typeface="Noto Sans Symbols"/>
              <a:buNone/>
            </a:pPr>
            <a:r>
              <a:rPr lang="de-DE" sz="3000" b="1" dirty="0">
                <a:solidFill>
                  <a:schemeClr val="accent6"/>
                </a:solidFill>
                <a:latin typeface="Trebuchet MS"/>
                <a:ea typeface="Trebuchet MS"/>
                <a:cs typeface="Trebuchet MS"/>
                <a:sym typeface="Trebuchet MS"/>
              </a:rPr>
              <a:t>Wider legal and policy framework</a:t>
            </a:r>
            <a:endParaRPr sz="3000" b="1" dirty="0">
              <a:solidFill>
                <a:schemeClr val="accent6"/>
              </a:solidFill>
              <a:latin typeface="Trebuchet MS"/>
              <a:ea typeface="Trebuchet MS"/>
              <a:cs typeface="Trebuchet MS"/>
              <a:sym typeface="Trebuchet MS"/>
            </a:endParaRPr>
          </a:p>
        </p:txBody>
      </p:sp>
      <p:sp>
        <p:nvSpPr>
          <p:cNvPr id="2" name="TextBox 1">
            <a:extLst>
              <a:ext uri="{FF2B5EF4-FFF2-40B4-BE49-F238E27FC236}">
                <a16:creationId xmlns:a16="http://schemas.microsoft.com/office/drawing/2014/main" id="{A99788C2-227E-E042-F5CB-19390B623B73}"/>
              </a:ext>
            </a:extLst>
          </p:cNvPr>
          <p:cNvSpPr txBox="1"/>
          <p:nvPr/>
        </p:nvSpPr>
        <p:spPr>
          <a:xfrm>
            <a:off x="430306" y="1377801"/>
            <a:ext cx="6231751" cy="1631216"/>
          </a:xfrm>
          <a:prstGeom prst="rect">
            <a:avLst/>
          </a:prstGeom>
          <a:noFill/>
        </p:spPr>
        <p:txBody>
          <a:bodyPr wrap="square" rtlCol="0">
            <a:spAutoFit/>
          </a:bodyPr>
          <a:lstStyle/>
          <a:p>
            <a:pPr marL="342900" indent="-342900">
              <a:buAutoNum type="arabicPeriod"/>
            </a:pPr>
            <a:r>
              <a:rPr lang="de-DE" sz="2000" dirty="0">
                <a:latin typeface="Trebuchet MS" panose="020B0603020202020204" pitchFamily="34" charset="0"/>
              </a:rPr>
              <a:t>United Nations Convention on the Rights of Persons with Disabilities</a:t>
            </a:r>
          </a:p>
          <a:p>
            <a:pPr marL="342900" indent="-342900">
              <a:buAutoNum type="arabicPeriod"/>
            </a:pPr>
            <a:r>
              <a:rPr lang="de-DE" sz="2000" dirty="0">
                <a:latin typeface="Trebuchet MS" panose="020B0603020202020204" pitchFamily="34" charset="0"/>
              </a:rPr>
              <a:t>European Strategy on the Rights of Persons with Disabilities</a:t>
            </a:r>
          </a:p>
          <a:p>
            <a:pPr marL="342900" indent="-342900">
              <a:buAutoNum type="arabicPeriod"/>
            </a:pPr>
            <a:r>
              <a:rPr lang="de-DE" sz="2000" dirty="0">
                <a:latin typeface="Trebuchet MS" panose="020B0603020202020204" pitchFamily="34" charset="0"/>
              </a:rPr>
              <a:t>EU legislation and standards on accessibility</a:t>
            </a:r>
            <a:endParaRPr lang="en-GB" sz="2000" dirty="0">
              <a:latin typeface="Trebuchet MS" panose="020B0603020202020204" pitchFamily="34" charset="0"/>
            </a:endParaRPr>
          </a:p>
        </p:txBody>
      </p:sp>
    </p:spTree>
    <p:extLst>
      <p:ext uri="{BB962C8B-B14F-4D97-AF65-F5344CB8AC3E}">
        <p14:creationId xmlns:p14="http://schemas.microsoft.com/office/powerpoint/2010/main" val="3889721578"/>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88582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UN Convention on the Rights of Persons with Disabilities</a:t>
            </a:r>
            <a:endParaRPr dirty="0"/>
          </a:p>
        </p:txBody>
      </p:sp>
      <p:sp>
        <p:nvSpPr>
          <p:cNvPr id="207" name="Google Shape;207;p8"/>
          <p:cNvSpPr txBox="1">
            <a:spLocks noGrp="1"/>
          </p:cNvSpPr>
          <p:nvPr>
            <p:ph type="body" idx="1"/>
          </p:nvPr>
        </p:nvSpPr>
        <p:spPr>
          <a:xfrm>
            <a:off x="290513" y="876360"/>
            <a:ext cx="5462587" cy="2408274"/>
          </a:xfrm>
          <a:prstGeom prst="rect">
            <a:avLst/>
          </a:prstGeom>
          <a:noFill/>
          <a:ln>
            <a:noFill/>
          </a:ln>
        </p:spPr>
        <p:txBody>
          <a:bodyPr spcFirstLastPara="1" wrap="square" lIns="0" tIns="0" rIns="0" bIns="0" anchor="t" anchorCtr="0">
            <a:noAutofit/>
          </a:bodyPr>
          <a:lstStyle/>
          <a:p>
            <a:pPr marL="342900" lvl="0" indent="-342900" algn="l" rtl="0">
              <a:spcBef>
                <a:spcPts val="0"/>
              </a:spcBef>
              <a:spcAft>
                <a:spcPts val="0"/>
              </a:spcAft>
              <a:buSzPts val="1760"/>
              <a:buFont typeface="Arial" panose="020B0604020202020204" pitchFamily="34" charset="0"/>
              <a:buChar char="•"/>
            </a:pPr>
            <a:r>
              <a:rPr lang="en-GB" sz="2000" dirty="0"/>
              <a:t>Adopted in 2006 by the United Nations </a:t>
            </a:r>
          </a:p>
          <a:p>
            <a:pPr marL="342900" lvl="0" indent="-342900" algn="l" rtl="0">
              <a:spcBef>
                <a:spcPts val="0"/>
              </a:spcBef>
              <a:spcAft>
                <a:spcPts val="0"/>
              </a:spcAft>
              <a:buSzPts val="1760"/>
              <a:buFont typeface="Arial" panose="020B0604020202020204" pitchFamily="34" charset="0"/>
              <a:buChar char="•"/>
            </a:pPr>
            <a:r>
              <a:rPr lang="en-GB" sz="2000" dirty="0"/>
              <a:t>Addresses all rights of persons with disabilities (equality, direct involvement, education, employment, accessibility, legal capacity, freedom from violence, right to vote, etc.) </a:t>
            </a:r>
          </a:p>
          <a:p>
            <a:pPr marL="342900" lvl="0" indent="-342900" algn="l" rtl="0">
              <a:spcBef>
                <a:spcPts val="0"/>
              </a:spcBef>
              <a:spcAft>
                <a:spcPts val="0"/>
              </a:spcAft>
              <a:buSzPts val="1760"/>
              <a:buFont typeface="Arial" panose="020B0604020202020204" pitchFamily="34" charset="0"/>
              <a:buChar char="•"/>
            </a:pPr>
            <a:r>
              <a:rPr lang="en-GB" sz="2000" dirty="0"/>
              <a:t>Ratified by the EU and all its Member States since 2019; legally binding </a:t>
            </a:r>
          </a:p>
          <a:p>
            <a:pPr marL="342900" lvl="0" indent="-342900" algn="l" rtl="0">
              <a:spcBef>
                <a:spcPts val="0"/>
              </a:spcBef>
              <a:spcAft>
                <a:spcPts val="0"/>
              </a:spcAft>
              <a:buSzPts val="1760"/>
              <a:buFont typeface="Arial" panose="020B0604020202020204" pitchFamily="34" charset="0"/>
              <a:buChar char="•"/>
            </a:pPr>
            <a:r>
              <a:rPr lang="en-GB" sz="2000" dirty="0"/>
              <a:t>Review of EU and its member states by CRPD Committee </a:t>
            </a:r>
          </a:p>
          <a:p>
            <a:pPr marL="342900" lvl="0" indent="-342900" algn="l" rtl="0">
              <a:spcBef>
                <a:spcPts val="0"/>
              </a:spcBef>
              <a:spcAft>
                <a:spcPts val="0"/>
              </a:spcAft>
              <a:buSzPts val="1760"/>
              <a:buFont typeface="Arial" panose="020B0604020202020204" pitchFamily="34" charset="0"/>
              <a:buChar char="•"/>
            </a:pPr>
            <a:r>
              <a:rPr lang="en-GB" sz="2000" dirty="0"/>
              <a:t>Article 9 (Accessibility) &amp; Article 30 (Participation in cultural life, recreation, leisure and sport)</a:t>
            </a:r>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sz="2000" dirty="0"/>
          </a:p>
        </p:txBody>
      </p:sp>
      <p:pic>
        <p:nvPicPr>
          <p:cNvPr id="2" name="Picture 1" descr="Cover of the EDF Alternative Report to the UN Committee on the Righs of Persons with Disabilities">
            <a:extLst>
              <a:ext uri="{FF2B5EF4-FFF2-40B4-BE49-F238E27FC236}">
                <a16:creationId xmlns:a16="http://schemas.microsoft.com/office/drawing/2014/main" id="{5839264B-E969-4DEA-9550-9DF0AB479E12}"/>
              </a:ext>
            </a:extLst>
          </p:cNvPr>
          <p:cNvPicPr>
            <a:picLocks noChangeAspect="1"/>
          </p:cNvPicPr>
          <p:nvPr/>
        </p:nvPicPr>
        <p:blipFill rotWithShape="1">
          <a:blip r:embed="rId3"/>
          <a:srcRect l="45974" t="18568" r="23741" b="8249"/>
          <a:stretch/>
        </p:blipFill>
        <p:spPr>
          <a:xfrm>
            <a:off x="5820152" y="828520"/>
            <a:ext cx="2796019" cy="3800475"/>
          </a:xfrm>
          <a:prstGeom prst="rect">
            <a:avLst/>
          </a:prstGeom>
        </p:spPr>
      </p:pic>
    </p:spTree>
    <p:extLst>
      <p:ext uri="{BB962C8B-B14F-4D97-AF65-F5344CB8AC3E}">
        <p14:creationId xmlns:p14="http://schemas.microsoft.com/office/powerpoint/2010/main" val="2531566517"/>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88582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UN Convention on the Rights of Persons with Disabilities</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sz="2000" dirty="0"/>
          </a:p>
        </p:txBody>
      </p:sp>
      <p:sp>
        <p:nvSpPr>
          <p:cNvPr id="2" name="TextBox 1">
            <a:extLst>
              <a:ext uri="{FF2B5EF4-FFF2-40B4-BE49-F238E27FC236}">
                <a16:creationId xmlns:a16="http://schemas.microsoft.com/office/drawing/2014/main" id="{508D498A-7D09-C9D6-513B-1944606A125D}"/>
              </a:ext>
            </a:extLst>
          </p:cNvPr>
          <p:cNvSpPr txBox="1"/>
          <p:nvPr/>
        </p:nvSpPr>
        <p:spPr>
          <a:xfrm>
            <a:off x="819150" y="1019175"/>
            <a:ext cx="6467475" cy="3693319"/>
          </a:xfrm>
          <a:prstGeom prst="rect">
            <a:avLst/>
          </a:prstGeom>
          <a:noFill/>
        </p:spPr>
        <p:txBody>
          <a:bodyPr wrap="square" rtlCol="0">
            <a:spAutoFit/>
          </a:bodyPr>
          <a:lstStyle/>
          <a:p>
            <a:r>
              <a:rPr lang="de-DE" sz="2000" b="1" dirty="0">
                <a:latin typeface="Trebuchet MS" panose="020B0603020202020204" pitchFamily="34" charset="0"/>
              </a:rPr>
              <a:t>Article 9 - Accessibility:</a:t>
            </a:r>
          </a:p>
          <a:p>
            <a:r>
              <a:rPr lang="en-GB" sz="2000" dirty="0">
                <a:latin typeface="Trebuchet MS" panose="020B0603020202020204" pitchFamily="34" charset="0"/>
              </a:rPr>
              <a:t>“To enable persons with disabilities to live independently and participate fully in all aspects of life, States Parties shall take appropriate measures </a:t>
            </a:r>
            <a:r>
              <a:rPr lang="en-GB" sz="2000" b="1" dirty="0">
                <a:latin typeface="Trebuchet MS" panose="020B0603020202020204" pitchFamily="34" charset="0"/>
              </a:rPr>
              <a:t>to ensure to persons with disabilities access, on an equal basis with others</a:t>
            </a:r>
            <a:r>
              <a:rPr lang="en-GB" sz="2000" dirty="0">
                <a:latin typeface="Trebuchet MS" panose="020B0603020202020204" pitchFamily="34" charset="0"/>
              </a:rPr>
              <a:t>, to the physical environment, to transportation, to information and communications, including information and communications technologies and systems, and to other facilities and services open or provided to the public, both in urban and in rural areas.  […]”</a:t>
            </a:r>
            <a:endParaRPr lang="de-DE" sz="2000" dirty="0">
              <a:latin typeface="Trebuchet MS" panose="020B0603020202020204" pitchFamily="34" charset="0"/>
            </a:endParaRPr>
          </a:p>
          <a:p>
            <a:endParaRPr lang="en-GB" dirty="0"/>
          </a:p>
        </p:txBody>
      </p:sp>
    </p:spTree>
    <p:extLst>
      <p:ext uri="{BB962C8B-B14F-4D97-AF65-F5344CB8AC3E}">
        <p14:creationId xmlns:p14="http://schemas.microsoft.com/office/powerpoint/2010/main" val="1900367705"/>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88582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UN Convention on the Rights of Persons with Disabilities</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sz="2000" dirty="0"/>
          </a:p>
        </p:txBody>
      </p:sp>
      <p:sp>
        <p:nvSpPr>
          <p:cNvPr id="2" name="TextBox 1">
            <a:extLst>
              <a:ext uri="{FF2B5EF4-FFF2-40B4-BE49-F238E27FC236}">
                <a16:creationId xmlns:a16="http://schemas.microsoft.com/office/drawing/2014/main" id="{508D498A-7D09-C9D6-513B-1944606A125D}"/>
              </a:ext>
            </a:extLst>
          </p:cNvPr>
          <p:cNvSpPr txBox="1"/>
          <p:nvPr/>
        </p:nvSpPr>
        <p:spPr>
          <a:xfrm>
            <a:off x="685800" y="720764"/>
            <a:ext cx="6248400" cy="2031325"/>
          </a:xfrm>
          <a:prstGeom prst="rect">
            <a:avLst/>
          </a:prstGeom>
          <a:noFill/>
        </p:spPr>
        <p:txBody>
          <a:bodyPr wrap="square" rtlCol="0">
            <a:spAutoFit/>
          </a:bodyPr>
          <a:lstStyle/>
          <a:p>
            <a:r>
              <a:rPr lang="en-GB" sz="1800" dirty="0">
                <a:latin typeface="Trebuchet MS" panose="020B0603020202020204" pitchFamily="34" charset="0"/>
              </a:rPr>
              <a:t> </a:t>
            </a:r>
            <a:r>
              <a:rPr lang="en-GB" sz="1800" b="1" dirty="0">
                <a:latin typeface="Trebuchet MS" panose="020B0603020202020204" pitchFamily="34" charset="0"/>
              </a:rPr>
              <a:t>Article 30</a:t>
            </a:r>
            <a:r>
              <a:rPr lang="en-GB" sz="1800" dirty="0">
                <a:latin typeface="Trebuchet MS" panose="020B0603020202020204" pitchFamily="34" charset="0"/>
              </a:rPr>
              <a:t> </a:t>
            </a:r>
            <a:r>
              <a:rPr lang="en-GB" sz="1800" b="1" dirty="0">
                <a:latin typeface="Trebuchet MS" panose="020B0603020202020204" pitchFamily="34" charset="0"/>
              </a:rPr>
              <a:t>- Participation in cultural life, recreation, leisure and sport</a:t>
            </a:r>
          </a:p>
          <a:p>
            <a:endParaRPr lang="en-GB" sz="1800" b="1" dirty="0">
              <a:latin typeface="Trebuchet MS" panose="020B0603020202020204" pitchFamily="34" charset="0"/>
            </a:endParaRPr>
          </a:p>
          <a:p>
            <a:r>
              <a:rPr lang="en-GB" sz="1800" dirty="0">
                <a:latin typeface="Trebuchet MS" panose="020B0603020202020204" pitchFamily="34" charset="0"/>
              </a:rPr>
              <a:t>“ […] Enjoy access to places for cultural performances or services, such as theatres, museums, cinemas, libraries and </a:t>
            </a:r>
            <a:r>
              <a:rPr lang="en-GB" sz="1800" b="1" dirty="0">
                <a:latin typeface="Trebuchet MS" panose="020B0603020202020204" pitchFamily="34" charset="0"/>
              </a:rPr>
              <a:t>tourism services</a:t>
            </a:r>
            <a:r>
              <a:rPr lang="en-GB" sz="1800" dirty="0">
                <a:latin typeface="Trebuchet MS" panose="020B0603020202020204" pitchFamily="34" charset="0"/>
              </a:rPr>
              <a:t>, and, as far as possible, enjoy access to monuments and sites of national cultural importance.”</a:t>
            </a:r>
          </a:p>
        </p:txBody>
      </p:sp>
    </p:spTree>
    <p:extLst>
      <p:ext uri="{BB962C8B-B14F-4D97-AF65-F5344CB8AC3E}">
        <p14:creationId xmlns:p14="http://schemas.microsoft.com/office/powerpoint/2010/main" val="1132645634"/>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88582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UN Convention on the Rights of Persons with Disabilities</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sz="2000" dirty="0"/>
          </a:p>
        </p:txBody>
      </p:sp>
      <p:sp>
        <p:nvSpPr>
          <p:cNvPr id="2" name="TextBox 1">
            <a:extLst>
              <a:ext uri="{FF2B5EF4-FFF2-40B4-BE49-F238E27FC236}">
                <a16:creationId xmlns:a16="http://schemas.microsoft.com/office/drawing/2014/main" id="{508D498A-7D09-C9D6-513B-1944606A125D}"/>
              </a:ext>
            </a:extLst>
          </p:cNvPr>
          <p:cNvSpPr txBox="1"/>
          <p:nvPr/>
        </p:nvSpPr>
        <p:spPr>
          <a:xfrm>
            <a:off x="466725" y="876360"/>
            <a:ext cx="7715250" cy="4247317"/>
          </a:xfrm>
          <a:prstGeom prst="rect">
            <a:avLst/>
          </a:prstGeom>
          <a:noFill/>
        </p:spPr>
        <p:txBody>
          <a:bodyPr wrap="square" rtlCol="0">
            <a:spAutoFit/>
          </a:bodyPr>
          <a:lstStyle/>
          <a:p>
            <a:r>
              <a:rPr lang="de-DE" sz="1800" b="1" dirty="0">
                <a:solidFill>
                  <a:schemeClr val="tx1"/>
                </a:solidFill>
                <a:latin typeface="Trebuchet MS" panose="020B0603020202020204" pitchFamily="34" charset="0"/>
              </a:rPr>
              <a:t>What does this mean in the EU context?</a:t>
            </a:r>
          </a:p>
          <a:p>
            <a:pPr marL="285750" indent="-285750">
              <a:buFont typeface="Arial" panose="020B0604020202020204" pitchFamily="34" charset="0"/>
              <a:buChar char="•"/>
            </a:pPr>
            <a:endParaRPr lang="de-DE" sz="1800" dirty="0">
              <a:latin typeface="Trebuchet MS" panose="020B0603020202020204" pitchFamily="34" charset="0"/>
            </a:endParaRPr>
          </a:p>
          <a:p>
            <a:pPr marL="285750" indent="-285750">
              <a:buFont typeface="Arial" panose="020B0604020202020204" pitchFamily="34" charset="0"/>
              <a:buChar char="•"/>
            </a:pPr>
            <a:r>
              <a:rPr lang="de-DE" sz="1800" dirty="0">
                <a:latin typeface="Trebuchet MS" panose="020B0603020202020204" pitchFamily="34" charset="0"/>
              </a:rPr>
              <a:t>All new and revised EU (and national!) legislation and programmes have to respect the provisions of the UN CRPD</a:t>
            </a:r>
          </a:p>
          <a:p>
            <a:pPr marL="285750" indent="-285750">
              <a:buFont typeface="Arial" panose="020B0604020202020204" pitchFamily="34" charset="0"/>
              <a:buChar char="•"/>
            </a:pPr>
            <a:r>
              <a:rPr lang="de-DE" sz="1800" dirty="0">
                <a:latin typeface="Trebuchet MS" panose="020B0603020202020204" pitchFamily="34" charset="0"/>
              </a:rPr>
              <a:t>Theoretically, no EU money should be spent on actions that are in conflict with the CRPD (example: institutions)</a:t>
            </a:r>
          </a:p>
          <a:p>
            <a:pPr marL="285750" indent="-285750">
              <a:buFont typeface="Arial" panose="020B0604020202020204" pitchFamily="34" charset="0"/>
              <a:buChar char="•"/>
            </a:pPr>
            <a:endParaRPr lang="de-DE" sz="1800" dirty="0">
              <a:latin typeface="Trebuchet MS" panose="020B0603020202020204" pitchFamily="34" charset="0"/>
            </a:endParaRPr>
          </a:p>
          <a:p>
            <a:r>
              <a:rPr lang="de-DE" sz="1800" dirty="0">
                <a:latin typeface="Trebuchet MS" panose="020B0603020202020204" pitchFamily="34" charset="0"/>
              </a:rPr>
              <a:t>BUT: Implementation and enforcement of the UN CRPD are difficult as technically almost all EU legislation is concerned becaus of the horizontal nature of the topic.</a:t>
            </a:r>
          </a:p>
          <a:p>
            <a:endParaRPr lang="de-DE" sz="1800" dirty="0">
              <a:latin typeface="Trebuchet MS" panose="020B0603020202020204" pitchFamily="34" charset="0"/>
            </a:endParaRPr>
          </a:p>
          <a:p>
            <a:r>
              <a:rPr lang="de-DE" sz="1800" dirty="0">
                <a:latin typeface="Trebuchet MS" panose="020B0603020202020204" pitchFamily="34" charset="0"/>
              </a:rPr>
              <a:t>2023-2024: The EU will be reviewed by the UN Committee on the Rights of Persons with Disabilities and will receive recommendations</a:t>
            </a:r>
          </a:p>
          <a:p>
            <a:pPr marL="285750" indent="-285750">
              <a:buFont typeface="Arial" panose="020B0604020202020204" pitchFamily="34" charset="0"/>
              <a:buChar char="•"/>
            </a:pPr>
            <a:endParaRPr lang="de-DE" sz="1800" dirty="0">
              <a:latin typeface="Trebuchet MS" panose="020B0603020202020204" pitchFamily="34" charset="0"/>
            </a:endParaRPr>
          </a:p>
          <a:p>
            <a:pPr marL="285750" indent="-285750">
              <a:buFont typeface="Arial" panose="020B0604020202020204" pitchFamily="34" charset="0"/>
              <a:buChar char="•"/>
            </a:pPr>
            <a:endParaRPr lang="en-GB" sz="1800" dirty="0">
              <a:latin typeface="Trebuchet MS" panose="020B0603020202020204" pitchFamily="34" charset="0"/>
            </a:endParaRPr>
          </a:p>
        </p:txBody>
      </p:sp>
    </p:spTree>
    <p:extLst>
      <p:ext uri="{BB962C8B-B14F-4D97-AF65-F5344CB8AC3E}">
        <p14:creationId xmlns:p14="http://schemas.microsoft.com/office/powerpoint/2010/main" val="68717317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88582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EU Strategy on the Rights of Persons with Disabilities</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sz="2000" dirty="0"/>
          </a:p>
        </p:txBody>
      </p:sp>
      <p:sp>
        <p:nvSpPr>
          <p:cNvPr id="2" name="TextBox 1">
            <a:extLst>
              <a:ext uri="{FF2B5EF4-FFF2-40B4-BE49-F238E27FC236}">
                <a16:creationId xmlns:a16="http://schemas.microsoft.com/office/drawing/2014/main" id="{508D498A-7D09-C9D6-513B-1944606A125D}"/>
              </a:ext>
            </a:extLst>
          </p:cNvPr>
          <p:cNvSpPr txBox="1"/>
          <p:nvPr/>
        </p:nvSpPr>
        <p:spPr>
          <a:xfrm>
            <a:off x="428625" y="689924"/>
            <a:ext cx="5238750" cy="4524315"/>
          </a:xfrm>
          <a:prstGeom prst="rect">
            <a:avLst/>
          </a:prstGeom>
          <a:noFill/>
        </p:spPr>
        <p:txBody>
          <a:bodyPr wrap="square" rtlCol="0">
            <a:spAutoFit/>
          </a:bodyPr>
          <a:lstStyle/>
          <a:p>
            <a:pPr marL="285750" indent="-285750">
              <a:buFont typeface="Arial" panose="020B0604020202020204" pitchFamily="34" charset="0"/>
              <a:buChar char="•"/>
            </a:pPr>
            <a:r>
              <a:rPr lang="en-GB" sz="1800" dirty="0">
                <a:latin typeface="Trebuchet MS" panose="020B0603020202020204" pitchFamily="34" charset="0"/>
              </a:rPr>
              <a:t>Adopted in March 2021 </a:t>
            </a:r>
          </a:p>
          <a:p>
            <a:pPr marL="285750" indent="-285750">
              <a:buFont typeface="Arial" panose="020B0604020202020204" pitchFamily="34" charset="0"/>
              <a:buChar char="•"/>
            </a:pPr>
            <a:r>
              <a:rPr lang="en-GB" sz="1800" dirty="0">
                <a:latin typeface="Trebuchet MS" panose="020B0603020202020204" pitchFamily="34" charset="0"/>
              </a:rPr>
              <a:t>Follow up on the previous Strategy and the concluding observations adopted by the CRPD Committee in 2015 </a:t>
            </a:r>
          </a:p>
          <a:p>
            <a:pPr marL="285750" indent="-285750">
              <a:buFont typeface="Arial" panose="020B0604020202020204" pitchFamily="34" charset="0"/>
              <a:buChar char="•"/>
            </a:pPr>
            <a:r>
              <a:rPr lang="en-GB" sz="1800" dirty="0">
                <a:latin typeface="Trebuchet MS" panose="020B0603020202020204" pitchFamily="34" charset="0"/>
              </a:rPr>
              <a:t>Chapters: Accessibility; Enjoying EU Rights; Decent quality of life and living independently; Equal Access and non-discrimination; Promoting the rights of persons with disabilities globally; Efficiently delivering the strategy; Leading by example </a:t>
            </a:r>
          </a:p>
          <a:p>
            <a:pPr marL="285750" indent="-285750">
              <a:buFont typeface="Arial" panose="020B0604020202020204" pitchFamily="34" charset="0"/>
              <a:buChar char="•"/>
            </a:pPr>
            <a:r>
              <a:rPr lang="en-GB" sz="1800" dirty="0">
                <a:latin typeface="Trebuchet MS" panose="020B0603020202020204" pitchFamily="34" charset="0"/>
              </a:rPr>
              <a:t>Proposals of EU legislations (mostly review), Flagship initiatives (European resource centre </a:t>
            </a:r>
            <a:r>
              <a:rPr lang="en-GB" sz="1800" dirty="0" err="1">
                <a:latin typeface="Trebuchet MS" panose="020B0603020202020204" pitchFamily="34" charset="0"/>
              </a:rPr>
              <a:t>AccessibleEU</a:t>
            </a:r>
            <a:r>
              <a:rPr lang="en-GB" sz="1800" dirty="0">
                <a:latin typeface="Trebuchet MS" panose="020B0603020202020204" pitchFamily="34" charset="0"/>
              </a:rPr>
              <a:t>, European Disability Card, recommendations on independent living, etc.) </a:t>
            </a:r>
          </a:p>
          <a:p>
            <a:pPr marL="285750" indent="-285750">
              <a:buFont typeface="Arial" panose="020B0604020202020204" pitchFamily="34" charset="0"/>
              <a:buChar char="•"/>
            </a:pPr>
            <a:endParaRPr lang="de-DE" sz="1800" dirty="0">
              <a:latin typeface="Trebuchet MS" panose="020B0603020202020204" pitchFamily="34" charset="0"/>
            </a:endParaRPr>
          </a:p>
          <a:p>
            <a:pPr marL="285750" indent="-285750">
              <a:buFont typeface="Arial" panose="020B0604020202020204" pitchFamily="34" charset="0"/>
              <a:buChar char="•"/>
            </a:pPr>
            <a:endParaRPr lang="en-GB" sz="1800" dirty="0">
              <a:latin typeface="Trebuchet MS" panose="020B0603020202020204" pitchFamily="34" charset="0"/>
            </a:endParaRPr>
          </a:p>
        </p:txBody>
      </p:sp>
      <p:pic>
        <p:nvPicPr>
          <p:cNvPr id="5" name="Picture 4" descr="Title page of the report &quot;Union of Equality&quot;. Pictures of different persons with disabilities. ">
            <a:extLst>
              <a:ext uri="{FF2B5EF4-FFF2-40B4-BE49-F238E27FC236}">
                <a16:creationId xmlns:a16="http://schemas.microsoft.com/office/drawing/2014/main" id="{E69D2D68-052E-AFFB-89EB-2B883608278C}"/>
              </a:ext>
            </a:extLst>
          </p:cNvPr>
          <p:cNvPicPr>
            <a:picLocks noChangeAspect="1"/>
          </p:cNvPicPr>
          <p:nvPr/>
        </p:nvPicPr>
        <p:blipFill>
          <a:blip r:embed="rId3"/>
          <a:stretch>
            <a:fillRect/>
          </a:stretch>
        </p:blipFill>
        <p:spPr>
          <a:xfrm>
            <a:off x="6137927" y="876359"/>
            <a:ext cx="2577448" cy="3675175"/>
          </a:xfrm>
          <a:prstGeom prst="rect">
            <a:avLst/>
          </a:prstGeom>
        </p:spPr>
      </p:pic>
    </p:spTree>
    <p:extLst>
      <p:ext uri="{BB962C8B-B14F-4D97-AF65-F5344CB8AC3E}">
        <p14:creationId xmlns:p14="http://schemas.microsoft.com/office/powerpoint/2010/main" val="321532345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88582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EU legislation and standards on accessbility</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sz="2000" dirty="0"/>
          </a:p>
        </p:txBody>
      </p:sp>
      <p:sp>
        <p:nvSpPr>
          <p:cNvPr id="2" name="TextBox 1">
            <a:extLst>
              <a:ext uri="{FF2B5EF4-FFF2-40B4-BE49-F238E27FC236}">
                <a16:creationId xmlns:a16="http://schemas.microsoft.com/office/drawing/2014/main" id="{508D498A-7D09-C9D6-513B-1944606A125D}"/>
              </a:ext>
            </a:extLst>
          </p:cNvPr>
          <p:cNvSpPr txBox="1"/>
          <p:nvPr/>
        </p:nvSpPr>
        <p:spPr>
          <a:xfrm>
            <a:off x="466724" y="876360"/>
            <a:ext cx="8467725" cy="3693319"/>
          </a:xfrm>
          <a:prstGeom prst="rect">
            <a:avLst/>
          </a:prstGeom>
          <a:noFill/>
        </p:spPr>
        <p:txBody>
          <a:bodyPr wrap="square" rtlCol="0">
            <a:spAutoFit/>
          </a:bodyPr>
          <a:lstStyle/>
          <a:p>
            <a:r>
              <a:rPr lang="de-DE" sz="1800" b="1" dirty="0">
                <a:latin typeface="Trebuchet MS" panose="020B0603020202020204" pitchFamily="34" charset="0"/>
              </a:rPr>
              <a:t>EU legislation focussing on accessibility</a:t>
            </a:r>
          </a:p>
          <a:p>
            <a:r>
              <a:rPr lang="en-GB" sz="1800" dirty="0">
                <a:latin typeface="Trebuchet MS" panose="020B0603020202020204" pitchFamily="34" charset="0"/>
              </a:rPr>
              <a:t>There is no clear legislative framework on accessibility, progress happens step by step </a:t>
            </a:r>
            <a:r>
              <a:rPr lang="en-GB" sz="1800" dirty="0">
                <a:latin typeface="Trebuchet MS" panose="020B0603020202020204" pitchFamily="34" charset="0"/>
                <a:sym typeface="Wingdings" panose="05000000000000000000" pitchFamily="2" charset="2"/>
              </a:rPr>
              <a:t> “patchwork” approach. Some examples:</a:t>
            </a:r>
          </a:p>
          <a:p>
            <a:endParaRPr lang="en-GB" sz="1800" dirty="0">
              <a:latin typeface="Trebuchet MS" panose="020B0603020202020204" pitchFamily="34" charset="0"/>
              <a:sym typeface="Wingdings" panose="05000000000000000000" pitchFamily="2" charset="2"/>
            </a:endParaRPr>
          </a:p>
          <a:p>
            <a:pPr marL="285750" indent="-285750">
              <a:buFont typeface="Arial" panose="020B0604020202020204" pitchFamily="34" charset="0"/>
              <a:buChar char="•"/>
            </a:pPr>
            <a:r>
              <a:rPr lang="en-GB" sz="1800" dirty="0">
                <a:latin typeface="Trebuchet MS" panose="020B0603020202020204" pitchFamily="34" charset="0"/>
                <a:sym typeface="Wingdings" panose="05000000000000000000" pitchFamily="2" charset="2"/>
                <a:hlinkClick r:id="rId3"/>
              </a:rPr>
              <a:t>Regulation 1107/2006  on air passengers’ rights for persons with </a:t>
            </a:r>
            <a:r>
              <a:rPr lang="en-GB" sz="1800" dirty="0" err="1">
                <a:latin typeface="Trebuchet MS" panose="020B0603020202020204" pitchFamily="34" charset="0"/>
                <a:sym typeface="Wingdings" panose="05000000000000000000" pitchFamily="2" charset="2"/>
                <a:hlinkClick r:id="rId3"/>
              </a:rPr>
              <a:t>diabilities</a:t>
            </a:r>
            <a:endParaRPr lang="en-GB" sz="1800" dirty="0">
              <a:latin typeface="Trebuchet MS" panose="020B0603020202020204" pitchFamily="34" charset="0"/>
              <a:sym typeface="Wingdings" panose="05000000000000000000" pitchFamily="2" charset="2"/>
            </a:endParaRPr>
          </a:p>
          <a:p>
            <a:pPr marL="285750" indent="-285750">
              <a:buFont typeface="Arial" panose="020B0604020202020204" pitchFamily="34" charset="0"/>
              <a:buChar char="•"/>
            </a:pPr>
            <a:r>
              <a:rPr lang="en-GB" sz="1800" dirty="0">
                <a:latin typeface="Trebuchet MS" panose="020B0603020202020204" pitchFamily="34" charset="0"/>
                <a:sym typeface="Wingdings" panose="05000000000000000000" pitchFamily="2" charset="2"/>
                <a:hlinkClick r:id="rId4"/>
              </a:rPr>
              <a:t>Regulation 1300/2014 on rail accessibility (“TSI-PRM”)</a:t>
            </a:r>
            <a:endParaRPr lang="en-GB" sz="1800" dirty="0">
              <a:latin typeface="Trebuchet MS" panose="020B0603020202020204" pitchFamily="34" charset="0"/>
              <a:sym typeface="Wingdings" panose="05000000000000000000" pitchFamily="2" charset="2"/>
            </a:endParaRPr>
          </a:p>
          <a:p>
            <a:pPr marL="285750" indent="-285750">
              <a:buFont typeface="Arial" panose="020B0604020202020204" pitchFamily="34" charset="0"/>
              <a:buChar char="•"/>
            </a:pPr>
            <a:r>
              <a:rPr lang="en-GB" sz="1800" dirty="0">
                <a:latin typeface="Trebuchet MS" panose="020B0603020202020204" pitchFamily="34" charset="0"/>
                <a:sym typeface="Wingdings" panose="05000000000000000000" pitchFamily="2" charset="2"/>
                <a:hlinkClick r:id="rId5"/>
              </a:rPr>
              <a:t>Directive 2102/2016 on the accessibility of the websites and mobile applications of public sector bodies</a:t>
            </a:r>
            <a:r>
              <a:rPr lang="en-GB" sz="1800" dirty="0">
                <a:latin typeface="Trebuchet MS" panose="020B0603020202020204" pitchFamily="34" charset="0"/>
                <a:sym typeface="Wingdings" panose="05000000000000000000" pitchFamily="2" charset="2"/>
              </a:rPr>
              <a:t> </a:t>
            </a:r>
          </a:p>
          <a:p>
            <a:pPr marL="285750" indent="-285750">
              <a:buFont typeface="Arial" panose="020B0604020202020204" pitchFamily="34" charset="0"/>
              <a:buChar char="•"/>
            </a:pPr>
            <a:r>
              <a:rPr lang="en-GB" sz="1800" dirty="0">
                <a:latin typeface="Trebuchet MS" panose="020B0603020202020204" pitchFamily="34" charset="0"/>
                <a:sym typeface="Wingdings" panose="05000000000000000000" pitchFamily="2" charset="2"/>
                <a:hlinkClick r:id="rId6"/>
              </a:rPr>
              <a:t>Directive 882/2019 on the accessibility requirements for products and services (“Accessibility Act”)</a:t>
            </a:r>
            <a:endParaRPr lang="en-GB" sz="1800" dirty="0">
              <a:latin typeface="Trebuchet MS" panose="020B0603020202020204" pitchFamily="34" charset="0"/>
              <a:sym typeface="Wingdings" panose="05000000000000000000" pitchFamily="2" charset="2"/>
            </a:endParaRPr>
          </a:p>
          <a:p>
            <a:pPr marL="285750" indent="-285750">
              <a:buFont typeface="Arial" panose="020B0604020202020204" pitchFamily="34" charset="0"/>
              <a:buChar char="•"/>
            </a:pPr>
            <a:endParaRPr lang="en-GB" sz="1800" dirty="0">
              <a:latin typeface="Trebuchet MS" panose="020B0603020202020204" pitchFamily="34" charset="0"/>
              <a:sym typeface="Wingdings" panose="05000000000000000000" pitchFamily="2" charset="2"/>
            </a:endParaRPr>
          </a:p>
          <a:p>
            <a:r>
              <a:rPr lang="en-GB" sz="1800" dirty="0">
                <a:latin typeface="Trebuchet MS" panose="020B0603020202020204" pitchFamily="34" charset="0"/>
                <a:sym typeface="Wingdings" panose="05000000000000000000" pitchFamily="2" charset="2"/>
              </a:rPr>
              <a:t>+ many more provisions in mainstream legislation…. Maybe a topic for a separate presentation?</a:t>
            </a:r>
            <a:endParaRPr lang="en-GB" sz="1800" dirty="0">
              <a:latin typeface="Trebuchet MS" panose="020B0603020202020204" pitchFamily="34" charset="0"/>
            </a:endParaRPr>
          </a:p>
        </p:txBody>
      </p:sp>
    </p:spTree>
    <p:extLst>
      <p:ext uri="{BB962C8B-B14F-4D97-AF65-F5344CB8AC3E}">
        <p14:creationId xmlns:p14="http://schemas.microsoft.com/office/powerpoint/2010/main" val="217516221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88582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EU legislation and standards on accessbility</a:t>
            </a:r>
            <a:endParaRPr dirty="0"/>
          </a:p>
        </p:txBody>
      </p:sp>
      <p:sp>
        <p:nvSpPr>
          <p:cNvPr id="207" name="Google Shape;207;p8"/>
          <p:cNvSpPr txBox="1">
            <a:spLocks noGrp="1"/>
          </p:cNvSpPr>
          <p:nvPr>
            <p:ph type="body" idx="1"/>
          </p:nvPr>
        </p:nvSpPr>
        <p:spPr>
          <a:xfrm>
            <a:off x="290513" y="876360"/>
            <a:ext cx="856297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lang="de-DE" sz="2000" dirty="0"/>
          </a:p>
          <a:p>
            <a:pPr marL="0" lvl="0" indent="0" algn="l" rtl="0">
              <a:spcBef>
                <a:spcPts val="0"/>
              </a:spcBef>
              <a:spcAft>
                <a:spcPts val="0"/>
              </a:spcAft>
              <a:buSzPts val="1760"/>
            </a:pPr>
            <a:endParaRPr sz="2000" dirty="0"/>
          </a:p>
        </p:txBody>
      </p:sp>
      <p:sp>
        <p:nvSpPr>
          <p:cNvPr id="2" name="TextBox 1">
            <a:extLst>
              <a:ext uri="{FF2B5EF4-FFF2-40B4-BE49-F238E27FC236}">
                <a16:creationId xmlns:a16="http://schemas.microsoft.com/office/drawing/2014/main" id="{508D498A-7D09-C9D6-513B-1944606A125D}"/>
              </a:ext>
            </a:extLst>
          </p:cNvPr>
          <p:cNvSpPr txBox="1"/>
          <p:nvPr/>
        </p:nvSpPr>
        <p:spPr>
          <a:xfrm>
            <a:off x="385762" y="720764"/>
            <a:ext cx="8467725" cy="4555093"/>
          </a:xfrm>
          <a:prstGeom prst="rect">
            <a:avLst/>
          </a:prstGeom>
          <a:noFill/>
        </p:spPr>
        <p:txBody>
          <a:bodyPr wrap="square" rtlCol="0">
            <a:spAutoFit/>
          </a:bodyPr>
          <a:lstStyle/>
          <a:p>
            <a:r>
              <a:rPr lang="de-DE" sz="1800" b="1" dirty="0">
                <a:latin typeface="Trebuchet MS" panose="020B0603020202020204" pitchFamily="34" charset="0"/>
              </a:rPr>
              <a:t>European Standards on accessibility</a:t>
            </a:r>
          </a:p>
          <a:p>
            <a:endParaRPr lang="en-GB" sz="1800" dirty="0">
              <a:latin typeface="Trebuchet MS" panose="020B0603020202020204" pitchFamily="34" charset="0"/>
              <a:sym typeface="Wingdings" panose="05000000000000000000" pitchFamily="2" charset="2"/>
            </a:endParaRPr>
          </a:p>
          <a:p>
            <a:r>
              <a:rPr lang="en-GB" sz="1800" dirty="0">
                <a:latin typeface="Trebuchet MS" panose="020B0603020202020204" pitchFamily="34" charset="0"/>
                <a:sym typeface="Wingdings" panose="05000000000000000000" pitchFamily="2" charset="2"/>
              </a:rPr>
              <a:t>A Standard is weaker than legislation and more technical. It can help implement the law but it can not replace it. Some examples:</a:t>
            </a:r>
          </a:p>
          <a:p>
            <a:endParaRPr lang="en-GB" sz="1800" dirty="0">
              <a:latin typeface="Trebuchet MS" panose="020B0603020202020204" pitchFamily="34" charset="0"/>
              <a:sym typeface="Wingdings" panose="05000000000000000000" pitchFamily="2" charset="2"/>
            </a:endParaRPr>
          </a:p>
          <a:p>
            <a:pPr marL="342900" indent="-342900">
              <a:buFont typeface="Arial" panose="020B0604020202020204" pitchFamily="34" charset="0"/>
              <a:buChar char="•"/>
            </a:pPr>
            <a:r>
              <a:rPr lang="en-GB" sz="1800" dirty="0">
                <a:latin typeface="Trebuchet MS" panose="020B0603020202020204" pitchFamily="34" charset="0"/>
                <a:hlinkClick r:id="rId3"/>
              </a:rPr>
              <a:t>EN 17210:2021 ‘Accessibility and usability of the built environment - Functional requirements’. </a:t>
            </a:r>
            <a:endParaRPr lang="en-GB" sz="1800" dirty="0">
              <a:latin typeface="Trebuchet MS" panose="020B0603020202020204" pitchFamily="34" charset="0"/>
              <a:hlinkClick r:id="rId4"/>
            </a:endParaRPr>
          </a:p>
          <a:p>
            <a:pPr marL="342900" indent="-342900">
              <a:buFont typeface="Arial" panose="020B0604020202020204" pitchFamily="34" charset="0"/>
              <a:buChar char="•"/>
            </a:pPr>
            <a:r>
              <a:rPr lang="en-GB" sz="1800" dirty="0">
                <a:latin typeface="Trebuchet MS" panose="020B0603020202020204" pitchFamily="34" charset="0"/>
                <a:hlinkClick r:id="rId5"/>
              </a:rPr>
              <a:t>EN 301 549 on accessibility requirements for Information and Communication Technologies (ICT) products and services</a:t>
            </a:r>
            <a:endParaRPr lang="en-GB" sz="1800" dirty="0">
              <a:latin typeface="Trebuchet MS" panose="020B0603020202020204" pitchFamily="34" charset="0"/>
            </a:endParaRPr>
          </a:p>
          <a:p>
            <a:pPr marL="342900" indent="-342900">
              <a:buFont typeface="Arial" panose="020B0604020202020204" pitchFamily="34" charset="0"/>
              <a:buChar char="•"/>
            </a:pPr>
            <a:r>
              <a:rPr lang="en-GB" sz="1800" dirty="0">
                <a:latin typeface="Trebuchet MS" panose="020B0603020202020204" pitchFamily="34" charset="0"/>
                <a:hlinkClick r:id="rId6"/>
              </a:rPr>
              <a:t>Standardisation Mandate 376 on European accessibility requirements </a:t>
            </a:r>
            <a:r>
              <a:rPr lang="en-GB" sz="1800" dirty="0">
                <a:latin typeface="Trebuchet MS" panose="020B0603020202020204" pitchFamily="34" charset="0"/>
                <a:hlinkClick r:id="rId4"/>
              </a:rPr>
              <a:t>Standardisation Mandate 473 to include “Design for All” in relevant standardization initiatives </a:t>
            </a:r>
            <a:endParaRPr lang="en-GB" sz="1800" dirty="0">
              <a:latin typeface="Trebuchet MS" panose="020B0603020202020204" pitchFamily="34" charset="0"/>
            </a:endParaRPr>
          </a:p>
          <a:p>
            <a:pPr marL="342900" indent="-342900">
              <a:buFont typeface="Arial" panose="020B0604020202020204" pitchFamily="34" charset="0"/>
              <a:buChar char="•"/>
            </a:pPr>
            <a:r>
              <a:rPr lang="en-GB" sz="1800" dirty="0">
                <a:latin typeface="Trebuchet MS" panose="020B0603020202020204" pitchFamily="34" charset="0"/>
                <a:hlinkClick r:id="rId6"/>
              </a:rPr>
              <a:t>for public procurement of products and services in the ICT domain</a:t>
            </a:r>
            <a:endParaRPr lang="en-GB" sz="1800" dirty="0">
              <a:latin typeface="Trebuchet MS" panose="020B0603020202020204" pitchFamily="34" charset="0"/>
            </a:endParaRPr>
          </a:p>
          <a:p>
            <a:pPr marL="342900" indent="-342900">
              <a:buFont typeface="Arial" panose="020B0604020202020204" pitchFamily="34" charset="0"/>
              <a:buChar char="•"/>
            </a:pPr>
            <a:endParaRPr lang="en-GB" sz="1800" dirty="0">
              <a:latin typeface="Trebuchet MS" panose="020B0603020202020204" pitchFamily="34" charset="0"/>
            </a:endParaRPr>
          </a:p>
          <a:p>
            <a:r>
              <a:rPr lang="en-GB" sz="1800" dirty="0">
                <a:latin typeface="Trebuchet MS" panose="020B0603020202020204" pitchFamily="34" charset="0"/>
              </a:rPr>
              <a:t>+ Upcoming Standards on the Accessibility Act</a:t>
            </a:r>
          </a:p>
          <a:p>
            <a:endParaRPr lang="en-GB" sz="2000" dirty="0">
              <a:latin typeface="Trebuchet MS" panose="020B0603020202020204" pitchFamily="34" charset="0"/>
              <a:sym typeface="Wingdings" panose="05000000000000000000" pitchFamily="2" charset="2"/>
            </a:endParaRPr>
          </a:p>
        </p:txBody>
      </p:sp>
    </p:spTree>
    <p:extLst>
      <p:ext uri="{BB962C8B-B14F-4D97-AF65-F5344CB8AC3E}">
        <p14:creationId xmlns:p14="http://schemas.microsoft.com/office/powerpoint/2010/main" val="17138621"/>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7"/>
          <p:cNvPicPr preferRelativeResize="0"/>
          <p:nvPr/>
        </p:nvPicPr>
        <p:blipFill rotWithShape="1">
          <a:blip r:embed="rId3">
            <a:alphaModFix/>
          </a:blip>
          <a:srcRect t="-1965" b="52076"/>
          <a:stretch/>
        </p:blipFill>
        <p:spPr>
          <a:xfrm>
            <a:off x="-137155" y="2411605"/>
            <a:ext cx="9281161" cy="1989595"/>
          </a:xfrm>
          <a:prstGeom prst="rect">
            <a:avLst/>
          </a:prstGeom>
          <a:noFill/>
          <a:ln>
            <a:noFill/>
          </a:ln>
        </p:spPr>
      </p:pic>
      <p:sp>
        <p:nvSpPr>
          <p:cNvPr id="199" name="Google Shape;199;p7"/>
          <p:cNvSpPr txBox="1"/>
          <p:nvPr/>
        </p:nvSpPr>
        <p:spPr>
          <a:xfrm>
            <a:off x="636141" y="624490"/>
            <a:ext cx="8159751" cy="1456090"/>
          </a:xfrm>
          <a:prstGeom prst="rect">
            <a:avLst/>
          </a:prstGeom>
          <a:noFill/>
          <a:ln>
            <a:noFill/>
          </a:ln>
        </p:spPr>
        <p:txBody>
          <a:bodyPr spcFirstLastPara="1" wrap="square" lIns="0" tIns="0" rIns="0" bIns="0" anchor="t" anchorCtr="0">
            <a:normAutofit/>
          </a:bodyPr>
          <a:lstStyle/>
          <a:p>
            <a:pPr marL="0" marR="0" lvl="0" indent="0" algn="l" rtl="0">
              <a:lnSpc>
                <a:spcPct val="113333"/>
              </a:lnSpc>
              <a:spcBef>
                <a:spcPts val="0"/>
              </a:spcBef>
              <a:spcAft>
                <a:spcPts val="0"/>
              </a:spcAft>
              <a:buClr>
                <a:schemeClr val="lt2"/>
              </a:buClr>
              <a:buSzPts val="2400"/>
              <a:buFont typeface="Noto Sans Symbols"/>
              <a:buNone/>
            </a:pPr>
            <a:r>
              <a:rPr lang="de-DE" sz="3000" b="1" dirty="0">
                <a:solidFill>
                  <a:schemeClr val="accent6"/>
                </a:solidFill>
                <a:latin typeface="Trebuchet MS"/>
                <a:ea typeface="Trebuchet MS"/>
                <a:cs typeface="Trebuchet MS"/>
                <a:sym typeface="Trebuchet MS"/>
              </a:rPr>
              <a:t>Q</a:t>
            </a:r>
            <a:r>
              <a:rPr lang="en-GB" sz="3000" b="1" dirty="0" err="1">
                <a:solidFill>
                  <a:schemeClr val="accent6"/>
                </a:solidFill>
                <a:latin typeface="Trebuchet MS"/>
                <a:ea typeface="Trebuchet MS"/>
                <a:cs typeface="Trebuchet MS"/>
                <a:sym typeface="Trebuchet MS"/>
              </a:rPr>
              <a:t>uestions</a:t>
            </a:r>
            <a:r>
              <a:rPr lang="en-GB" sz="3000" b="1" dirty="0">
                <a:solidFill>
                  <a:schemeClr val="accent6"/>
                </a:solidFill>
                <a:latin typeface="Trebuchet MS"/>
                <a:ea typeface="Trebuchet MS"/>
                <a:cs typeface="Trebuchet MS"/>
                <a:sym typeface="Trebuchet MS"/>
              </a:rPr>
              <a:t> &amp; Answers</a:t>
            </a:r>
            <a:endParaRPr sz="3000" b="1" dirty="0">
              <a:solidFill>
                <a:schemeClr val="accent6"/>
              </a:solidFill>
              <a:latin typeface="Trebuchet MS"/>
              <a:ea typeface="Trebuchet MS"/>
              <a:cs typeface="Trebuchet MS"/>
              <a:sym typeface="Trebuchet MS"/>
            </a:endParaRPr>
          </a:p>
        </p:txBody>
      </p:sp>
      <p:pic>
        <p:nvPicPr>
          <p:cNvPr id="2" name="Graphic 1" descr="Chat">
            <a:extLst>
              <a:ext uri="{FF2B5EF4-FFF2-40B4-BE49-F238E27FC236}">
                <a16:creationId xmlns:a16="http://schemas.microsoft.com/office/drawing/2014/main" id="{577352CD-2FE0-5984-91CC-636DFCEBA7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8145" y="1352535"/>
            <a:ext cx="2764680" cy="276468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495998628"/>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7"/>
          <p:cNvPicPr preferRelativeResize="0"/>
          <p:nvPr/>
        </p:nvPicPr>
        <p:blipFill rotWithShape="1">
          <a:blip r:embed="rId3">
            <a:alphaModFix/>
          </a:blip>
          <a:srcRect t="-1965" b="52076"/>
          <a:stretch/>
        </p:blipFill>
        <p:spPr>
          <a:xfrm>
            <a:off x="-137155" y="2411605"/>
            <a:ext cx="9281161" cy="1989595"/>
          </a:xfrm>
          <a:prstGeom prst="rect">
            <a:avLst/>
          </a:prstGeom>
          <a:noFill/>
          <a:ln>
            <a:noFill/>
          </a:ln>
        </p:spPr>
      </p:pic>
      <p:sp>
        <p:nvSpPr>
          <p:cNvPr id="199" name="Google Shape;199;p7"/>
          <p:cNvSpPr txBox="1"/>
          <p:nvPr/>
        </p:nvSpPr>
        <p:spPr>
          <a:xfrm>
            <a:off x="651509" y="586070"/>
            <a:ext cx="8159751" cy="1456090"/>
          </a:xfrm>
          <a:prstGeom prst="rect">
            <a:avLst/>
          </a:prstGeom>
          <a:noFill/>
          <a:ln>
            <a:noFill/>
          </a:ln>
        </p:spPr>
        <p:txBody>
          <a:bodyPr spcFirstLastPara="1" wrap="square" lIns="0" tIns="0" rIns="0" bIns="0" anchor="t" anchorCtr="0">
            <a:normAutofit/>
          </a:bodyPr>
          <a:lstStyle/>
          <a:p>
            <a:pPr marL="0" marR="0" lvl="0" indent="0" algn="l" rtl="0">
              <a:lnSpc>
                <a:spcPct val="113333"/>
              </a:lnSpc>
              <a:spcBef>
                <a:spcPts val="0"/>
              </a:spcBef>
              <a:spcAft>
                <a:spcPts val="0"/>
              </a:spcAft>
              <a:buClr>
                <a:schemeClr val="lt2"/>
              </a:buClr>
              <a:buSzPts val="2400"/>
              <a:buFont typeface="Noto Sans Symbols"/>
              <a:buNone/>
            </a:pPr>
            <a:r>
              <a:rPr lang="en-GB" sz="3000" b="1" dirty="0">
                <a:solidFill>
                  <a:schemeClr val="accent6"/>
                </a:solidFill>
                <a:latin typeface="Trebuchet MS"/>
                <a:ea typeface="Trebuchet MS"/>
                <a:cs typeface="Trebuchet MS"/>
                <a:sym typeface="Trebuchet MS"/>
              </a:rPr>
              <a:t>Disability and accessibility</a:t>
            </a:r>
            <a:endParaRPr sz="3000" b="1" dirty="0">
              <a:solidFill>
                <a:schemeClr val="accent6"/>
              </a:solidFill>
              <a:latin typeface="Trebuchet MS"/>
              <a:ea typeface="Trebuchet MS"/>
              <a:cs typeface="Trebuchet MS"/>
              <a:sym typeface="Trebuchet MS"/>
            </a:endParaRPr>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7"/>
          <p:cNvPicPr preferRelativeResize="0"/>
          <p:nvPr/>
        </p:nvPicPr>
        <p:blipFill rotWithShape="1">
          <a:blip r:embed="rId3">
            <a:alphaModFix/>
          </a:blip>
          <a:srcRect t="-1965" b="52076"/>
          <a:stretch/>
        </p:blipFill>
        <p:spPr>
          <a:xfrm>
            <a:off x="-137155" y="2411605"/>
            <a:ext cx="9281161" cy="1989595"/>
          </a:xfrm>
          <a:prstGeom prst="rect">
            <a:avLst/>
          </a:prstGeom>
          <a:noFill/>
          <a:ln>
            <a:noFill/>
          </a:ln>
        </p:spPr>
      </p:pic>
      <p:sp>
        <p:nvSpPr>
          <p:cNvPr id="199" name="Google Shape;199;p7"/>
          <p:cNvSpPr txBox="1"/>
          <p:nvPr/>
        </p:nvSpPr>
        <p:spPr>
          <a:xfrm>
            <a:off x="636141" y="624490"/>
            <a:ext cx="8159751" cy="1456090"/>
          </a:xfrm>
          <a:prstGeom prst="rect">
            <a:avLst/>
          </a:prstGeom>
          <a:noFill/>
          <a:ln>
            <a:noFill/>
          </a:ln>
        </p:spPr>
        <p:txBody>
          <a:bodyPr spcFirstLastPara="1" wrap="square" lIns="0" tIns="0" rIns="0" bIns="0" anchor="t" anchorCtr="0">
            <a:normAutofit/>
          </a:bodyPr>
          <a:lstStyle/>
          <a:p>
            <a:pPr marL="0" marR="0" lvl="0" indent="0" algn="l" rtl="0">
              <a:lnSpc>
                <a:spcPct val="113333"/>
              </a:lnSpc>
              <a:spcBef>
                <a:spcPts val="0"/>
              </a:spcBef>
              <a:spcAft>
                <a:spcPts val="0"/>
              </a:spcAft>
              <a:buClr>
                <a:schemeClr val="lt2"/>
              </a:buClr>
              <a:buSzPts val="2400"/>
              <a:buFont typeface="Noto Sans Symbols"/>
              <a:buNone/>
            </a:pPr>
            <a:r>
              <a:rPr lang="de-DE" sz="3000" b="1" dirty="0">
                <a:solidFill>
                  <a:schemeClr val="accent6"/>
                </a:solidFill>
                <a:latin typeface="Trebuchet MS"/>
                <a:ea typeface="Trebuchet MS"/>
                <a:cs typeface="Trebuchet MS"/>
                <a:sym typeface="Trebuchet MS"/>
              </a:rPr>
              <a:t>Thank you!</a:t>
            </a:r>
            <a:endParaRPr sz="3000" b="1" dirty="0">
              <a:solidFill>
                <a:schemeClr val="accent6"/>
              </a:solidFill>
              <a:latin typeface="Trebuchet MS"/>
              <a:ea typeface="Trebuchet MS"/>
              <a:cs typeface="Trebuchet MS"/>
              <a:sym typeface="Trebuchet MS"/>
            </a:endParaRPr>
          </a:p>
        </p:txBody>
      </p:sp>
      <p:pic>
        <p:nvPicPr>
          <p:cNvPr id="4" name="Picture 3" descr="Demonstrators at a march holding the banner &quot;Nothing about us without us&quot; and the EDF logo">
            <a:extLst>
              <a:ext uri="{FF2B5EF4-FFF2-40B4-BE49-F238E27FC236}">
                <a16:creationId xmlns:a16="http://schemas.microsoft.com/office/drawing/2014/main" id="{063973DB-DC18-D653-5720-4881274273C5}"/>
              </a:ext>
            </a:extLst>
          </p:cNvPr>
          <p:cNvPicPr>
            <a:picLocks noChangeAspect="1"/>
          </p:cNvPicPr>
          <p:nvPr/>
        </p:nvPicPr>
        <p:blipFill>
          <a:blip r:embed="rId4"/>
          <a:stretch>
            <a:fillRect/>
          </a:stretch>
        </p:blipFill>
        <p:spPr>
          <a:xfrm>
            <a:off x="506238" y="1667610"/>
            <a:ext cx="3709825" cy="1770916"/>
          </a:xfrm>
          <a:prstGeom prst="rect">
            <a:avLst/>
          </a:prstGeom>
        </p:spPr>
      </p:pic>
    </p:spTree>
    <p:extLst>
      <p:ext uri="{BB962C8B-B14F-4D97-AF65-F5344CB8AC3E}">
        <p14:creationId xmlns:p14="http://schemas.microsoft.com/office/powerpoint/2010/main" val="3178510397"/>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4"/>
          <p:cNvPicPr preferRelativeResize="0"/>
          <p:nvPr/>
        </p:nvPicPr>
        <p:blipFill rotWithShape="1">
          <a:blip r:embed="rId3">
            <a:alphaModFix/>
          </a:blip>
          <a:srcRect l="729" t="43177" r="41966" b="13670"/>
          <a:stretch/>
        </p:blipFill>
        <p:spPr>
          <a:xfrm>
            <a:off x="791085" y="-38099"/>
            <a:ext cx="8378315" cy="5232400"/>
          </a:xfrm>
          <a:prstGeom prst="rect">
            <a:avLst/>
          </a:prstGeom>
          <a:noFill/>
          <a:ln>
            <a:noFill/>
          </a:ln>
        </p:spPr>
      </p:pic>
      <p:sp>
        <p:nvSpPr>
          <p:cNvPr id="267" name="Google Shape;267;p14"/>
          <p:cNvSpPr/>
          <p:nvPr/>
        </p:nvSpPr>
        <p:spPr>
          <a:xfrm rot="1963611">
            <a:off x="6488879" y="1331317"/>
            <a:ext cx="799810" cy="468771"/>
          </a:xfrm>
          <a:custGeom>
            <a:avLst/>
            <a:gdLst/>
            <a:ahLst/>
            <a:cxnLst/>
            <a:rect l="l" t="t" r="r" b="b"/>
            <a:pathLst>
              <a:path w="936" h="547" extrusionOk="0">
                <a:moveTo>
                  <a:pt x="663" y="0"/>
                </a:moveTo>
                <a:cubicBezTo>
                  <a:pt x="514" y="0"/>
                  <a:pt x="393" y="120"/>
                  <a:pt x="390" y="268"/>
                </a:cubicBezTo>
                <a:cubicBezTo>
                  <a:pt x="297" y="268"/>
                  <a:pt x="297" y="268"/>
                  <a:pt x="297" y="268"/>
                </a:cubicBezTo>
                <a:cubicBezTo>
                  <a:pt x="296" y="261"/>
                  <a:pt x="294" y="253"/>
                  <a:pt x="289" y="246"/>
                </a:cubicBezTo>
                <a:cubicBezTo>
                  <a:pt x="278" y="226"/>
                  <a:pt x="255" y="215"/>
                  <a:pt x="232" y="219"/>
                </a:cubicBezTo>
                <a:cubicBezTo>
                  <a:pt x="226" y="220"/>
                  <a:pt x="219" y="222"/>
                  <a:pt x="213" y="225"/>
                </a:cubicBezTo>
                <a:cubicBezTo>
                  <a:pt x="210" y="227"/>
                  <a:pt x="207" y="230"/>
                  <a:pt x="204" y="232"/>
                </a:cubicBezTo>
                <a:cubicBezTo>
                  <a:pt x="110" y="164"/>
                  <a:pt x="110" y="164"/>
                  <a:pt x="110" y="164"/>
                </a:cubicBezTo>
                <a:cubicBezTo>
                  <a:pt x="111" y="161"/>
                  <a:pt x="112" y="158"/>
                  <a:pt x="113" y="156"/>
                </a:cubicBezTo>
                <a:cubicBezTo>
                  <a:pt x="119" y="134"/>
                  <a:pt x="107" y="111"/>
                  <a:pt x="85" y="104"/>
                </a:cubicBezTo>
                <a:cubicBezTo>
                  <a:pt x="63" y="98"/>
                  <a:pt x="40" y="111"/>
                  <a:pt x="33" y="132"/>
                </a:cubicBezTo>
                <a:cubicBezTo>
                  <a:pt x="27" y="154"/>
                  <a:pt x="40" y="178"/>
                  <a:pt x="62" y="184"/>
                </a:cubicBezTo>
                <a:cubicBezTo>
                  <a:pt x="77" y="188"/>
                  <a:pt x="94" y="183"/>
                  <a:pt x="104" y="172"/>
                </a:cubicBezTo>
                <a:cubicBezTo>
                  <a:pt x="198" y="240"/>
                  <a:pt x="198" y="240"/>
                  <a:pt x="198" y="240"/>
                </a:cubicBezTo>
                <a:cubicBezTo>
                  <a:pt x="193" y="246"/>
                  <a:pt x="190" y="252"/>
                  <a:pt x="188" y="260"/>
                </a:cubicBezTo>
                <a:cubicBezTo>
                  <a:pt x="184" y="274"/>
                  <a:pt x="186" y="289"/>
                  <a:pt x="194" y="302"/>
                </a:cubicBezTo>
                <a:cubicBezTo>
                  <a:pt x="196" y="306"/>
                  <a:pt x="199" y="309"/>
                  <a:pt x="202" y="313"/>
                </a:cubicBezTo>
                <a:cubicBezTo>
                  <a:pt x="71" y="444"/>
                  <a:pt x="71" y="444"/>
                  <a:pt x="71" y="444"/>
                </a:cubicBezTo>
                <a:cubicBezTo>
                  <a:pt x="67" y="441"/>
                  <a:pt x="63" y="440"/>
                  <a:pt x="58" y="438"/>
                </a:cubicBezTo>
                <a:cubicBezTo>
                  <a:pt x="36" y="431"/>
                  <a:pt x="13" y="445"/>
                  <a:pt x="7" y="466"/>
                </a:cubicBezTo>
                <a:cubicBezTo>
                  <a:pt x="0" y="488"/>
                  <a:pt x="13" y="511"/>
                  <a:pt x="35" y="517"/>
                </a:cubicBezTo>
                <a:cubicBezTo>
                  <a:pt x="57" y="524"/>
                  <a:pt x="80" y="511"/>
                  <a:pt x="86" y="489"/>
                </a:cubicBezTo>
                <a:cubicBezTo>
                  <a:pt x="90" y="476"/>
                  <a:pt x="87" y="461"/>
                  <a:pt x="78" y="451"/>
                </a:cubicBezTo>
                <a:cubicBezTo>
                  <a:pt x="210" y="319"/>
                  <a:pt x="210" y="319"/>
                  <a:pt x="210" y="319"/>
                </a:cubicBezTo>
                <a:cubicBezTo>
                  <a:pt x="221" y="327"/>
                  <a:pt x="236" y="331"/>
                  <a:pt x="251" y="329"/>
                </a:cubicBezTo>
                <a:cubicBezTo>
                  <a:pt x="257" y="327"/>
                  <a:pt x="264" y="325"/>
                  <a:pt x="270" y="322"/>
                </a:cubicBezTo>
                <a:cubicBezTo>
                  <a:pt x="286" y="312"/>
                  <a:pt x="296" y="296"/>
                  <a:pt x="297" y="278"/>
                </a:cubicBezTo>
                <a:cubicBezTo>
                  <a:pt x="390" y="278"/>
                  <a:pt x="390" y="278"/>
                  <a:pt x="390" y="278"/>
                </a:cubicBezTo>
                <a:cubicBezTo>
                  <a:pt x="392" y="427"/>
                  <a:pt x="514" y="547"/>
                  <a:pt x="663" y="547"/>
                </a:cubicBezTo>
                <a:cubicBezTo>
                  <a:pt x="814" y="547"/>
                  <a:pt x="936" y="425"/>
                  <a:pt x="936" y="274"/>
                </a:cubicBezTo>
                <a:cubicBezTo>
                  <a:pt x="936" y="123"/>
                  <a:pt x="814" y="0"/>
                  <a:pt x="663" y="0"/>
                </a:cubicBezTo>
                <a:close/>
                <a:moveTo>
                  <a:pt x="265" y="313"/>
                </a:moveTo>
                <a:cubicBezTo>
                  <a:pt x="260" y="316"/>
                  <a:pt x="254" y="318"/>
                  <a:pt x="249" y="319"/>
                </a:cubicBezTo>
                <a:cubicBezTo>
                  <a:pt x="230" y="322"/>
                  <a:pt x="212" y="313"/>
                  <a:pt x="202" y="297"/>
                </a:cubicBezTo>
                <a:cubicBezTo>
                  <a:pt x="196" y="286"/>
                  <a:pt x="194" y="274"/>
                  <a:pt x="197" y="262"/>
                </a:cubicBezTo>
                <a:cubicBezTo>
                  <a:pt x="199" y="256"/>
                  <a:pt x="202" y="250"/>
                  <a:pt x="206" y="246"/>
                </a:cubicBezTo>
                <a:cubicBezTo>
                  <a:pt x="206" y="244"/>
                  <a:pt x="206" y="244"/>
                  <a:pt x="206" y="244"/>
                </a:cubicBezTo>
                <a:cubicBezTo>
                  <a:pt x="209" y="241"/>
                  <a:pt x="214" y="237"/>
                  <a:pt x="219" y="234"/>
                </a:cubicBezTo>
                <a:cubicBezTo>
                  <a:pt x="223" y="231"/>
                  <a:pt x="229" y="229"/>
                  <a:pt x="234" y="228"/>
                </a:cubicBezTo>
                <a:cubicBezTo>
                  <a:pt x="253" y="226"/>
                  <a:pt x="272" y="235"/>
                  <a:pt x="281" y="251"/>
                </a:cubicBezTo>
                <a:cubicBezTo>
                  <a:pt x="294" y="273"/>
                  <a:pt x="287" y="301"/>
                  <a:pt x="265" y="313"/>
                </a:cubicBezTo>
                <a:close/>
              </a:path>
            </a:pathLst>
          </a:custGeom>
          <a:noFill/>
          <a:ln w="25400" cap="flat" cmpd="sng">
            <a:solidFill>
              <a:schemeClr val="accent6"/>
            </a:solidFill>
            <a:prstDash val="solid"/>
            <a:round/>
            <a:headEnd type="none" w="sm" len="sm"/>
            <a:tailEnd type="none" w="sm" len="sm"/>
          </a:ln>
          <a:effectLst>
            <a:outerShdw blurRad="139700" dist="88900" dir="2700000" algn="tl" rotWithShape="0">
              <a:srgbClr val="000000">
                <a:alpha val="35686"/>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accent6"/>
              </a:solidFill>
              <a:latin typeface="Trebuchet MS"/>
              <a:ea typeface="Trebuchet MS"/>
              <a:cs typeface="Trebuchet MS"/>
              <a:sym typeface="Trebuchet MS"/>
            </a:endParaRPr>
          </a:p>
        </p:txBody>
      </p:sp>
      <p:sp>
        <p:nvSpPr>
          <p:cNvPr id="268" name="Google Shape;268;p14"/>
          <p:cNvSpPr/>
          <p:nvPr/>
        </p:nvSpPr>
        <p:spPr>
          <a:xfrm>
            <a:off x="7037388" y="2701925"/>
            <a:ext cx="117475" cy="92075"/>
          </a:xfrm>
          <a:custGeom>
            <a:avLst/>
            <a:gdLst/>
            <a:ahLst/>
            <a:cxnLst/>
            <a:rect l="l" t="t" r="r" b="b"/>
            <a:pathLst>
              <a:path w="74" h="58" extrusionOk="0">
                <a:moveTo>
                  <a:pt x="34" y="2"/>
                </a:moveTo>
                <a:lnTo>
                  <a:pt x="36" y="2"/>
                </a:lnTo>
                <a:lnTo>
                  <a:pt x="36" y="2"/>
                </a:lnTo>
                <a:lnTo>
                  <a:pt x="38" y="0"/>
                </a:lnTo>
                <a:lnTo>
                  <a:pt x="40" y="2"/>
                </a:lnTo>
                <a:lnTo>
                  <a:pt x="44" y="2"/>
                </a:lnTo>
                <a:lnTo>
                  <a:pt x="44" y="8"/>
                </a:lnTo>
                <a:lnTo>
                  <a:pt x="49" y="12"/>
                </a:lnTo>
                <a:lnTo>
                  <a:pt x="51" y="12"/>
                </a:lnTo>
                <a:lnTo>
                  <a:pt x="51" y="12"/>
                </a:lnTo>
                <a:lnTo>
                  <a:pt x="51" y="10"/>
                </a:lnTo>
                <a:lnTo>
                  <a:pt x="51" y="8"/>
                </a:lnTo>
                <a:lnTo>
                  <a:pt x="53" y="8"/>
                </a:lnTo>
                <a:lnTo>
                  <a:pt x="55" y="8"/>
                </a:lnTo>
                <a:lnTo>
                  <a:pt x="57" y="8"/>
                </a:lnTo>
                <a:lnTo>
                  <a:pt x="57" y="12"/>
                </a:lnTo>
                <a:lnTo>
                  <a:pt x="57" y="14"/>
                </a:lnTo>
                <a:lnTo>
                  <a:pt x="59" y="14"/>
                </a:lnTo>
                <a:lnTo>
                  <a:pt x="61" y="16"/>
                </a:lnTo>
                <a:lnTo>
                  <a:pt x="61" y="14"/>
                </a:lnTo>
                <a:lnTo>
                  <a:pt x="63" y="14"/>
                </a:lnTo>
                <a:lnTo>
                  <a:pt x="63" y="19"/>
                </a:lnTo>
                <a:lnTo>
                  <a:pt x="65" y="19"/>
                </a:lnTo>
                <a:lnTo>
                  <a:pt x="65" y="19"/>
                </a:lnTo>
                <a:lnTo>
                  <a:pt x="65" y="27"/>
                </a:lnTo>
                <a:lnTo>
                  <a:pt x="65" y="31"/>
                </a:lnTo>
                <a:lnTo>
                  <a:pt x="65" y="37"/>
                </a:lnTo>
                <a:lnTo>
                  <a:pt x="65" y="37"/>
                </a:lnTo>
                <a:lnTo>
                  <a:pt x="68" y="41"/>
                </a:lnTo>
                <a:lnTo>
                  <a:pt x="70" y="41"/>
                </a:lnTo>
                <a:lnTo>
                  <a:pt x="70" y="41"/>
                </a:lnTo>
                <a:lnTo>
                  <a:pt x="70" y="41"/>
                </a:lnTo>
                <a:lnTo>
                  <a:pt x="72" y="41"/>
                </a:lnTo>
                <a:lnTo>
                  <a:pt x="72" y="45"/>
                </a:lnTo>
                <a:lnTo>
                  <a:pt x="74" y="45"/>
                </a:lnTo>
                <a:lnTo>
                  <a:pt x="74" y="48"/>
                </a:lnTo>
                <a:lnTo>
                  <a:pt x="66" y="46"/>
                </a:lnTo>
                <a:lnTo>
                  <a:pt x="63" y="43"/>
                </a:lnTo>
                <a:lnTo>
                  <a:pt x="61" y="43"/>
                </a:lnTo>
                <a:lnTo>
                  <a:pt x="59" y="43"/>
                </a:lnTo>
                <a:lnTo>
                  <a:pt x="57" y="45"/>
                </a:lnTo>
                <a:lnTo>
                  <a:pt x="55" y="45"/>
                </a:lnTo>
                <a:lnTo>
                  <a:pt x="51" y="48"/>
                </a:lnTo>
                <a:lnTo>
                  <a:pt x="47" y="50"/>
                </a:lnTo>
                <a:lnTo>
                  <a:pt x="47" y="54"/>
                </a:lnTo>
                <a:lnTo>
                  <a:pt x="47" y="56"/>
                </a:lnTo>
                <a:lnTo>
                  <a:pt x="46" y="56"/>
                </a:lnTo>
                <a:lnTo>
                  <a:pt x="44" y="56"/>
                </a:lnTo>
                <a:lnTo>
                  <a:pt x="44" y="56"/>
                </a:lnTo>
                <a:lnTo>
                  <a:pt x="40" y="54"/>
                </a:lnTo>
                <a:lnTo>
                  <a:pt x="36" y="54"/>
                </a:lnTo>
                <a:lnTo>
                  <a:pt x="34" y="54"/>
                </a:lnTo>
                <a:lnTo>
                  <a:pt x="28" y="52"/>
                </a:lnTo>
                <a:lnTo>
                  <a:pt x="27" y="56"/>
                </a:lnTo>
                <a:lnTo>
                  <a:pt x="27" y="56"/>
                </a:lnTo>
                <a:lnTo>
                  <a:pt x="27" y="58"/>
                </a:lnTo>
                <a:lnTo>
                  <a:pt x="25" y="56"/>
                </a:lnTo>
                <a:lnTo>
                  <a:pt x="25" y="56"/>
                </a:lnTo>
                <a:lnTo>
                  <a:pt x="19" y="54"/>
                </a:lnTo>
                <a:lnTo>
                  <a:pt x="17" y="56"/>
                </a:lnTo>
                <a:lnTo>
                  <a:pt x="15" y="56"/>
                </a:lnTo>
                <a:lnTo>
                  <a:pt x="13" y="56"/>
                </a:lnTo>
                <a:lnTo>
                  <a:pt x="9" y="58"/>
                </a:lnTo>
                <a:lnTo>
                  <a:pt x="9" y="58"/>
                </a:lnTo>
                <a:lnTo>
                  <a:pt x="13" y="56"/>
                </a:lnTo>
                <a:lnTo>
                  <a:pt x="13" y="56"/>
                </a:lnTo>
                <a:lnTo>
                  <a:pt x="13" y="54"/>
                </a:lnTo>
                <a:lnTo>
                  <a:pt x="9" y="56"/>
                </a:lnTo>
                <a:lnTo>
                  <a:pt x="8" y="52"/>
                </a:lnTo>
                <a:lnTo>
                  <a:pt x="8" y="52"/>
                </a:lnTo>
                <a:lnTo>
                  <a:pt x="9" y="52"/>
                </a:lnTo>
                <a:lnTo>
                  <a:pt x="9" y="50"/>
                </a:lnTo>
                <a:lnTo>
                  <a:pt x="6" y="50"/>
                </a:lnTo>
                <a:lnTo>
                  <a:pt x="6" y="50"/>
                </a:lnTo>
                <a:lnTo>
                  <a:pt x="4" y="48"/>
                </a:lnTo>
                <a:lnTo>
                  <a:pt x="4" y="48"/>
                </a:lnTo>
                <a:lnTo>
                  <a:pt x="2" y="46"/>
                </a:lnTo>
                <a:lnTo>
                  <a:pt x="2" y="46"/>
                </a:lnTo>
                <a:lnTo>
                  <a:pt x="4" y="43"/>
                </a:lnTo>
                <a:lnTo>
                  <a:pt x="6" y="39"/>
                </a:lnTo>
                <a:lnTo>
                  <a:pt x="6" y="35"/>
                </a:lnTo>
                <a:lnTo>
                  <a:pt x="4" y="33"/>
                </a:lnTo>
                <a:lnTo>
                  <a:pt x="0" y="33"/>
                </a:lnTo>
                <a:lnTo>
                  <a:pt x="2" y="31"/>
                </a:lnTo>
                <a:lnTo>
                  <a:pt x="2" y="29"/>
                </a:lnTo>
                <a:lnTo>
                  <a:pt x="2" y="27"/>
                </a:lnTo>
                <a:lnTo>
                  <a:pt x="2" y="25"/>
                </a:lnTo>
                <a:lnTo>
                  <a:pt x="2" y="21"/>
                </a:lnTo>
                <a:lnTo>
                  <a:pt x="4" y="21"/>
                </a:lnTo>
                <a:lnTo>
                  <a:pt x="4" y="23"/>
                </a:lnTo>
                <a:lnTo>
                  <a:pt x="9" y="23"/>
                </a:lnTo>
                <a:lnTo>
                  <a:pt x="9" y="27"/>
                </a:lnTo>
                <a:lnTo>
                  <a:pt x="9" y="27"/>
                </a:lnTo>
                <a:lnTo>
                  <a:pt x="13" y="27"/>
                </a:lnTo>
                <a:lnTo>
                  <a:pt x="19" y="19"/>
                </a:lnTo>
                <a:lnTo>
                  <a:pt x="19" y="17"/>
                </a:lnTo>
                <a:lnTo>
                  <a:pt x="21" y="17"/>
                </a:lnTo>
                <a:lnTo>
                  <a:pt x="23" y="16"/>
                </a:lnTo>
                <a:lnTo>
                  <a:pt x="23" y="14"/>
                </a:lnTo>
                <a:lnTo>
                  <a:pt x="27" y="12"/>
                </a:lnTo>
                <a:lnTo>
                  <a:pt x="28" y="12"/>
                </a:lnTo>
                <a:lnTo>
                  <a:pt x="30" y="12"/>
                </a:lnTo>
                <a:lnTo>
                  <a:pt x="30" y="14"/>
                </a:lnTo>
                <a:lnTo>
                  <a:pt x="32" y="12"/>
                </a:lnTo>
                <a:lnTo>
                  <a:pt x="32" y="10"/>
                </a:lnTo>
                <a:lnTo>
                  <a:pt x="32" y="10"/>
                </a:lnTo>
                <a:lnTo>
                  <a:pt x="32" y="8"/>
                </a:lnTo>
                <a:lnTo>
                  <a:pt x="32" y="4"/>
                </a:lnTo>
                <a:lnTo>
                  <a:pt x="32" y="2"/>
                </a:lnTo>
                <a:lnTo>
                  <a:pt x="32" y="2"/>
                </a:lnTo>
                <a:lnTo>
                  <a:pt x="34" y="2"/>
                </a:lnTo>
                <a:lnTo>
                  <a:pt x="34" y="2"/>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69" name="Google Shape;269;p14"/>
          <p:cNvSpPr txBox="1"/>
          <p:nvPr/>
        </p:nvSpPr>
        <p:spPr>
          <a:xfrm>
            <a:off x="1221466" y="1677042"/>
            <a:ext cx="4303967" cy="6463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e-DE" dirty="0">
                <a:latin typeface="Trebuchet MS" panose="020B0603020202020204" pitchFamily="34" charset="0"/>
              </a:rPr>
              <a:t>European Disability Forum</a:t>
            </a:r>
          </a:p>
          <a:p>
            <a:pPr marL="0" marR="0" lvl="0" indent="0" algn="l" rtl="0">
              <a:spcBef>
                <a:spcPts val="0"/>
              </a:spcBef>
              <a:spcAft>
                <a:spcPts val="0"/>
              </a:spcAft>
              <a:buNone/>
            </a:pPr>
            <a:r>
              <a:rPr lang="de-DE" dirty="0">
                <a:latin typeface="Trebuchet MS" panose="020B0603020202020204" pitchFamily="34" charset="0"/>
              </a:rPr>
              <a:t>7-9 Avenu des Arts</a:t>
            </a:r>
          </a:p>
          <a:p>
            <a:pPr marL="0" marR="0" lvl="0" indent="0" algn="l" rtl="0">
              <a:spcBef>
                <a:spcPts val="0"/>
              </a:spcBef>
              <a:spcAft>
                <a:spcPts val="0"/>
              </a:spcAft>
              <a:buNone/>
            </a:pPr>
            <a:r>
              <a:rPr lang="de-DE" dirty="0">
                <a:latin typeface="Trebuchet MS" panose="020B0603020202020204" pitchFamily="34" charset="0"/>
              </a:rPr>
              <a:t>1210 Brussels, Belgium</a:t>
            </a:r>
            <a:endParaRPr lang="en-GB" dirty="0">
              <a:latin typeface="Trebuchet MS" panose="020B0603020202020204" pitchFamily="34" charset="0"/>
            </a:endParaRPr>
          </a:p>
        </p:txBody>
      </p:sp>
      <p:sp>
        <p:nvSpPr>
          <p:cNvPr id="271" name="Google Shape;271;p14"/>
          <p:cNvSpPr txBox="1"/>
          <p:nvPr/>
        </p:nvSpPr>
        <p:spPr>
          <a:xfrm>
            <a:off x="1194088" y="2697017"/>
            <a:ext cx="3377912"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e-DE" sz="1600" dirty="0">
                <a:solidFill>
                  <a:schemeClr val="dk1"/>
                </a:solidFill>
                <a:latin typeface="Trebuchet MS"/>
                <a:ea typeface="Trebuchet MS"/>
                <a:cs typeface="Trebuchet MS"/>
                <a:sym typeface="Trebuchet MS"/>
                <a:hlinkClick r:id="rId4"/>
              </a:rPr>
              <a:t>Marie.denninghaus@edf-feph.org</a:t>
            </a:r>
            <a:r>
              <a:rPr lang="de-DE" sz="1600" dirty="0">
                <a:solidFill>
                  <a:schemeClr val="dk1"/>
                </a:solidFill>
                <a:latin typeface="Trebuchet MS"/>
                <a:ea typeface="Trebuchet MS"/>
                <a:cs typeface="Trebuchet MS"/>
                <a:sym typeface="Trebuchet MS"/>
              </a:rPr>
              <a:t> </a:t>
            </a:r>
            <a:endParaRPr sz="1600" dirty="0">
              <a:solidFill>
                <a:schemeClr val="dk1"/>
              </a:solidFill>
              <a:latin typeface="Trebuchet MS"/>
              <a:ea typeface="Trebuchet MS"/>
              <a:cs typeface="Trebuchet MS"/>
              <a:sym typeface="Trebuchet MS"/>
            </a:endParaRPr>
          </a:p>
        </p:txBody>
      </p:sp>
      <p:sp>
        <p:nvSpPr>
          <p:cNvPr id="272" name="Google Shape;272;p14"/>
          <p:cNvSpPr/>
          <p:nvPr/>
        </p:nvSpPr>
        <p:spPr>
          <a:xfrm>
            <a:off x="657421" y="2753259"/>
            <a:ext cx="168514" cy="102182"/>
          </a:xfrm>
          <a:custGeom>
            <a:avLst/>
            <a:gdLst/>
            <a:ahLst/>
            <a:cxnLst/>
            <a:rect l="l" t="t" r="r" b="b"/>
            <a:pathLst>
              <a:path w="229" h="137" extrusionOk="0">
                <a:moveTo>
                  <a:pt x="0" y="0"/>
                </a:moveTo>
                <a:lnTo>
                  <a:pt x="0" y="3"/>
                </a:lnTo>
                <a:lnTo>
                  <a:pt x="0" y="134"/>
                </a:lnTo>
                <a:lnTo>
                  <a:pt x="0" y="137"/>
                </a:lnTo>
                <a:lnTo>
                  <a:pt x="229" y="137"/>
                </a:lnTo>
                <a:lnTo>
                  <a:pt x="229" y="134"/>
                </a:lnTo>
                <a:lnTo>
                  <a:pt x="229" y="3"/>
                </a:lnTo>
                <a:lnTo>
                  <a:pt x="229" y="0"/>
                </a:lnTo>
                <a:lnTo>
                  <a:pt x="0" y="0"/>
                </a:lnTo>
                <a:close/>
                <a:moveTo>
                  <a:pt x="209" y="121"/>
                </a:moveTo>
                <a:lnTo>
                  <a:pt x="153" y="69"/>
                </a:lnTo>
                <a:lnTo>
                  <a:pt x="209" y="16"/>
                </a:lnTo>
                <a:lnTo>
                  <a:pt x="209" y="121"/>
                </a:lnTo>
                <a:close/>
                <a:moveTo>
                  <a:pt x="16" y="16"/>
                </a:moveTo>
                <a:lnTo>
                  <a:pt x="72" y="69"/>
                </a:lnTo>
                <a:lnTo>
                  <a:pt x="16" y="121"/>
                </a:lnTo>
                <a:lnTo>
                  <a:pt x="16" y="16"/>
                </a:lnTo>
                <a:close/>
                <a:moveTo>
                  <a:pt x="42" y="121"/>
                </a:moveTo>
                <a:lnTo>
                  <a:pt x="88" y="78"/>
                </a:lnTo>
                <a:lnTo>
                  <a:pt x="117" y="108"/>
                </a:lnTo>
                <a:lnTo>
                  <a:pt x="144" y="78"/>
                </a:lnTo>
                <a:lnTo>
                  <a:pt x="190" y="121"/>
                </a:lnTo>
                <a:lnTo>
                  <a:pt x="42" y="121"/>
                </a:lnTo>
                <a:close/>
                <a:moveTo>
                  <a:pt x="134" y="69"/>
                </a:moveTo>
                <a:lnTo>
                  <a:pt x="117" y="85"/>
                </a:lnTo>
                <a:lnTo>
                  <a:pt x="101" y="69"/>
                </a:lnTo>
                <a:lnTo>
                  <a:pt x="88" y="59"/>
                </a:lnTo>
                <a:lnTo>
                  <a:pt x="42" y="16"/>
                </a:lnTo>
                <a:lnTo>
                  <a:pt x="190" y="16"/>
                </a:lnTo>
                <a:lnTo>
                  <a:pt x="144" y="59"/>
                </a:lnTo>
                <a:lnTo>
                  <a:pt x="134" y="69"/>
                </a:lnTo>
                <a:close/>
              </a:path>
            </a:pathLst>
          </a:custGeom>
          <a:solidFill>
            <a:schemeClr val="lt2"/>
          </a:solidFill>
          <a:ln>
            <a:noFill/>
          </a:ln>
        </p:spPr>
        <p:txBody>
          <a:bodyPr spcFirstLastPara="1" wrap="square" lIns="76775" tIns="38375" rIns="76775" bIns="38375" anchor="t" anchorCtr="0">
            <a:noAutofit/>
          </a:bodyPr>
          <a:lstStyle/>
          <a:p>
            <a:pPr marL="0" marR="0" lvl="0" indent="0" algn="l" rtl="0">
              <a:spcBef>
                <a:spcPts val="0"/>
              </a:spcBef>
              <a:spcAft>
                <a:spcPts val="0"/>
              </a:spcAft>
              <a:buNone/>
            </a:pPr>
            <a:endParaRPr sz="1500">
              <a:solidFill>
                <a:schemeClr val="dk2"/>
              </a:solidFill>
              <a:latin typeface="Trebuchet MS"/>
              <a:ea typeface="Trebuchet MS"/>
              <a:cs typeface="Trebuchet MS"/>
              <a:sym typeface="Trebuchet MS"/>
            </a:endParaRPr>
          </a:p>
        </p:txBody>
      </p:sp>
      <p:sp>
        <p:nvSpPr>
          <p:cNvPr id="273" name="Google Shape;273;p14"/>
          <p:cNvSpPr/>
          <p:nvPr/>
        </p:nvSpPr>
        <p:spPr>
          <a:xfrm>
            <a:off x="639128" y="2427551"/>
            <a:ext cx="192091" cy="194696"/>
          </a:xfrm>
          <a:custGeom>
            <a:avLst/>
            <a:gdLst/>
            <a:ahLst/>
            <a:cxnLst/>
            <a:rect l="l" t="t" r="r" b="b"/>
            <a:pathLst>
              <a:path w="67" h="67" extrusionOk="0">
                <a:moveTo>
                  <a:pt x="34" y="0"/>
                </a:moveTo>
                <a:cubicBezTo>
                  <a:pt x="15" y="0"/>
                  <a:pt x="0" y="15"/>
                  <a:pt x="0" y="34"/>
                </a:cubicBezTo>
                <a:cubicBezTo>
                  <a:pt x="0" y="52"/>
                  <a:pt x="15" y="67"/>
                  <a:pt x="34" y="67"/>
                </a:cubicBezTo>
                <a:cubicBezTo>
                  <a:pt x="52" y="67"/>
                  <a:pt x="67" y="52"/>
                  <a:pt x="67" y="34"/>
                </a:cubicBezTo>
                <a:cubicBezTo>
                  <a:pt x="67" y="15"/>
                  <a:pt x="52" y="0"/>
                  <a:pt x="34" y="0"/>
                </a:cubicBezTo>
                <a:close/>
                <a:moveTo>
                  <a:pt x="34" y="63"/>
                </a:moveTo>
                <a:cubicBezTo>
                  <a:pt x="29" y="60"/>
                  <a:pt x="25" y="56"/>
                  <a:pt x="22" y="51"/>
                </a:cubicBezTo>
                <a:cubicBezTo>
                  <a:pt x="26" y="50"/>
                  <a:pt x="30" y="49"/>
                  <a:pt x="34" y="49"/>
                </a:cubicBezTo>
                <a:cubicBezTo>
                  <a:pt x="38" y="49"/>
                  <a:pt x="42" y="50"/>
                  <a:pt x="46" y="51"/>
                </a:cubicBezTo>
                <a:cubicBezTo>
                  <a:pt x="43" y="56"/>
                  <a:pt x="40" y="60"/>
                  <a:pt x="35" y="63"/>
                </a:cubicBezTo>
                <a:cubicBezTo>
                  <a:pt x="35" y="63"/>
                  <a:pt x="34" y="63"/>
                  <a:pt x="34" y="63"/>
                </a:cubicBezTo>
                <a:close/>
                <a:moveTo>
                  <a:pt x="26" y="62"/>
                </a:moveTo>
                <a:cubicBezTo>
                  <a:pt x="21" y="61"/>
                  <a:pt x="17" y="59"/>
                  <a:pt x="13" y="55"/>
                </a:cubicBezTo>
                <a:cubicBezTo>
                  <a:pt x="15" y="54"/>
                  <a:pt x="17" y="53"/>
                  <a:pt x="19" y="53"/>
                </a:cubicBezTo>
                <a:cubicBezTo>
                  <a:pt x="21" y="56"/>
                  <a:pt x="23" y="60"/>
                  <a:pt x="26" y="62"/>
                </a:cubicBezTo>
                <a:close/>
                <a:moveTo>
                  <a:pt x="4" y="32"/>
                </a:moveTo>
                <a:cubicBezTo>
                  <a:pt x="4" y="25"/>
                  <a:pt x="7" y="19"/>
                  <a:pt x="10" y="15"/>
                </a:cubicBezTo>
                <a:cubicBezTo>
                  <a:pt x="12" y="16"/>
                  <a:pt x="14" y="18"/>
                  <a:pt x="17" y="19"/>
                </a:cubicBezTo>
                <a:cubicBezTo>
                  <a:pt x="15" y="23"/>
                  <a:pt x="14" y="27"/>
                  <a:pt x="14" y="32"/>
                </a:cubicBezTo>
                <a:lnTo>
                  <a:pt x="4" y="32"/>
                </a:lnTo>
                <a:close/>
                <a:moveTo>
                  <a:pt x="35" y="4"/>
                </a:moveTo>
                <a:cubicBezTo>
                  <a:pt x="40" y="7"/>
                  <a:pt x="44" y="12"/>
                  <a:pt x="46" y="17"/>
                </a:cubicBezTo>
                <a:cubicBezTo>
                  <a:pt x="42" y="18"/>
                  <a:pt x="38" y="19"/>
                  <a:pt x="34" y="19"/>
                </a:cubicBezTo>
                <a:cubicBezTo>
                  <a:pt x="30" y="19"/>
                  <a:pt x="26" y="18"/>
                  <a:pt x="22" y="17"/>
                </a:cubicBezTo>
                <a:cubicBezTo>
                  <a:pt x="25" y="11"/>
                  <a:pt x="29" y="7"/>
                  <a:pt x="34" y="4"/>
                </a:cubicBezTo>
                <a:cubicBezTo>
                  <a:pt x="34" y="4"/>
                  <a:pt x="35" y="4"/>
                  <a:pt x="35" y="4"/>
                </a:cubicBezTo>
                <a:close/>
                <a:moveTo>
                  <a:pt x="43" y="5"/>
                </a:moveTo>
                <a:cubicBezTo>
                  <a:pt x="47" y="7"/>
                  <a:pt x="51" y="9"/>
                  <a:pt x="54" y="12"/>
                </a:cubicBezTo>
                <a:cubicBezTo>
                  <a:pt x="53" y="13"/>
                  <a:pt x="52" y="14"/>
                  <a:pt x="50" y="15"/>
                </a:cubicBezTo>
                <a:cubicBezTo>
                  <a:pt x="48" y="11"/>
                  <a:pt x="46" y="8"/>
                  <a:pt x="43" y="5"/>
                </a:cubicBezTo>
                <a:close/>
                <a:moveTo>
                  <a:pt x="18" y="15"/>
                </a:moveTo>
                <a:cubicBezTo>
                  <a:pt x="16" y="14"/>
                  <a:pt x="15" y="13"/>
                  <a:pt x="13" y="12"/>
                </a:cubicBezTo>
                <a:cubicBezTo>
                  <a:pt x="17" y="8"/>
                  <a:pt x="21" y="6"/>
                  <a:pt x="26" y="5"/>
                </a:cubicBezTo>
                <a:cubicBezTo>
                  <a:pt x="23" y="8"/>
                  <a:pt x="20" y="11"/>
                  <a:pt x="18" y="15"/>
                </a:cubicBezTo>
                <a:close/>
                <a:moveTo>
                  <a:pt x="20" y="20"/>
                </a:moveTo>
                <a:cubicBezTo>
                  <a:pt x="25" y="22"/>
                  <a:pt x="29" y="23"/>
                  <a:pt x="34" y="23"/>
                </a:cubicBezTo>
                <a:cubicBezTo>
                  <a:pt x="39" y="23"/>
                  <a:pt x="44" y="22"/>
                  <a:pt x="48" y="20"/>
                </a:cubicBezTo>
                <a:cubicBezTo>
                  <a:pt x="49" y="24"/>
                  <a:pt x="50" y="28"/>
                  <a:pt x="50" y="32"/>
                </a:cubicBezTo>
                <a:cubicBezTo>
                  <a:pt x="18" y="32"/>
                  <a:pt x="18" y="32"/>
                  <a:pt x="18" y="32"/>
                </a:cubicBezTo>
                <a:cubicBezTo>
                  <a:pt x="18" y="28"/>
                  <a:pt x="19" y="24"/>
                  <a:pt x="20" y="20"/>
                </a:cubicBezTo>
                <a:close/>
                <a:moveTo>
                  <a:pt x="50" y="36"/>
                </a:moveTo>
                <a:cubicBezTo>
                  <a:pt x="50" y="40"/>
                  <a:pt x="49" y="44"/>
                  <a:pt x="48" y="47"/>
                </a:cubicBezTo>
                <a:cubicBezTo>
                  <a:pt x="43" y="46"/>
                  <a:pt x="39" y="45"/>
                  <a:pt x="34" y="45"/>
                </a:cubicBezTo>
                <a:cubicBezTo>
                  <a:pt x="29" y="45"/>
                  <a:pt x="25" y="46"/>
                  <a:pt x="21" y="47"/>
                </a:cubicBezTo>
                <a:cubicBezTo>
                  <a:pt x="19" y="44"/>
                  <a:pt x="18" y="40"/>
                  <a:pt x="18" y="36"/>
                </a:cubicBezTo>
                <a:lnTo>
                  <a:pt x="50" y="36"/>
                </a:lnTo>
                <a:close/>
                <a:moveTo>
                  <a:pt x="50" y="53"/>
                </a:moveTo>
                <a:cubicBezTo>
                  <a:pt x="51" y="53"/>
                  <a:pt x="53" y="54"/>
                  <a:pt x="54" y="55"/>
                </a:cubicBezTo>
                <a:cubicBezTo>
                  <a:pt x="51" y="58"/>
                  <a:pt x="47" y="60"/>
                  <a:pt x="43" y="62"/>
                </a:cubicBezTo>
                <a:cubicBezTo>
                  <a:pt x="46" y="59"/>
                  <a:pt x="48" y="56"/>
                  <a:pt x="50" y="53"/>
                </a:cubicBezTo>
                <a:close/>
                <a:moveTo>
                  <a:pt x="51" y="49"/>
                </a:moveTo>
                <a:cubicBezTo>
                  <a:pt x="53" y="45"/>
                  <a:pt x="54" y="40"/>
                  <a:pt x="54" y="36"/>
                </a:cubicBezTo>
                <a:cubicBezTo>
                  <a:pt x="63" y="36"/>
                  <a:pt x="63" y="36"/>
                  <a:pt x="63" y="36"/>
                </a:cubicBezTo>
                <a:cubicBezTo>
                  <a:pt x="63" y="42"/>
                  <a:pt x="61" y="48"/>
                  <a:pt x="57" y="52"/>
                </a:cubicBezTo>
                <a:cubicBezTo>
                  <a:pt x="55" y="51"/>
                  <a:pt x="53" y="50"/>
                  <a:pt x="51" y="49"/>
                </a:cubicBezTo>
                <a:close/>
                <a:moveTo>
                  <a:pt x="54" y="32"/>
                </a:moveTo>
                <a:cubicBezTo>
                  <a:pt x="54" y="27"/>
                  <a:pt x="53" y="23"/>
                  <a:pt x="52" y="19"/>
                </a:cubicBezTo>
                <a:cubicBezTo>
                  <a:pt x="54" y="18"/>
                  <a:pt x="55" y="17"/>
                  <a:pt x="57" y="15"/>
                </a:cubicBezTo>
                <a:cubicBezTo>
                  <a:pt x="61" y="20"/>
                  <a:pt x="63" y="25"/>
                  <a:pt x="63" y="32"/>
                </a:cubicBezTo>
                <a:lnTo>
                  <a:pt x="54" y="32"/>
                </a:lnTo>
                <a:close/>
                <a:moveTo>
                  <a:pt x="4" y="36"/>
                </a:moveTo>
                <a:cubicBezTo>
                  <a:pt x="14" y="36"/>
                  <a:pt x="14" y="36"/>
                  <a:pt x="14" y="36"/>
                </a:cubicBezTo>
                <a:cubicBezTo>
                  <a:pt x="14" y="40"/>
                  <a:pt x="15" y="45"/>
                  <a:pt x="17" y="49"/>
                </a:cubicBezTo>
                <a:cubicBezTo>
                  <a:pt x="15" y="50"/>
                  <a:pt x="13" y="51"/>
                  <a:pt x="11" y="53"/>
                </a:cubicBezTo>
                <a:cubicBezTo>
                  <a:pt x="7" y="48"/>
                  <a:pt x="4" y="42"/>
                  <a:pt x="4" y="36"/>
                </a:cubicBezTo>
                <a:close/>
              </a:path>
            </a:pathLst>
          </a:custGeom>
          <a:solidFill>
            <a:schemeClr val="lt2"/>
          </a:solidFill>
          <a:ln>
            <a:noFill/>
          </a:ln>
        </p:spPr>
        <p:txBody>
          <a:bodyPr spcFirstLastPara="1" wrap="square" lIns="76775" tIns="38375" rIns="76775" bIns="38375" anchor="t" anchorCtr="0">
            <a:noAutofit/>
          </a:bodyPr>
          <a:lstStyle/>
          <a:p>
            <a:pPr marL="0" marR="0" lvl="0" indent="0" algn="l" rtl="0">
              <a:spcBef>
                <a:spcPts val="0"/>
              </a:spcBef>
              <a:spcAft>
                <a:spcPts val="0"/>
              </a:spcAft>
              <a:buNone/>
            </a:pPr>
            <a:endParaRPr sz="1500">
              <a:solidFill>
                <a:schemeClr val="dk2"/>
              </a:solidFill>
              <a:latin typeface="Trebuchet MS"/>
              <a:ea typeface="Trebuchet MS"/>
              <a:cs typeface="Trebuchet MS"/>
              <a:sym typeface="Trebuchet MS"/>
            </a:endParaRPr>
          </a:p>
        </p:txBody>
      </p:sp>
      <p:sp>
        <p:nvSpPr>
          <p:cNvPr id="274" name="Google Shape;274;p14"/>
          <p:cNvSpPr txBox="1"/>
          <p:nvPr/>
        </p:nvSpPr>
        <p:spPr>
          <a:xfrm>
            <a:off x="1221466" y="2413894"/>
            <a:ext cx="4670515"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e-DE" sz="1600" dirty="0">
                <a:solidFill>
                  <a:schemeClr val="dk1"/>
                </a:solidFill>
                <a:latin typeface="Trebuchet MS"/>
                <a:ea typeface="Trebuchet MS"/>
                <a:cs typeface="Trebuchet MS"/>
                <a:sym typeface="Trebuchet MS"/>
                <a:hlinkClick r:id="rId5"/>
              </a:rPr>
              <a:t>www.edf-feph.org</a:t>
            </a:r>
            <a:r>
              <a:rPr lang="de-DE" sz="1600" dirty="0">
                <a:solidFill>
                  <a:schemeClr val="dk1"/>
                </a:solidFill>
                <a:latin typeface="Trebuchet MS"/>
                <a:ea typeface="Trebuchet MS"/>
                <a:cs typeface="Trebuchet MS"/>
                <a:sym typeface="Trebuchet MS"/>
              </a:rPr>
              <a:t> </a:t>
            </a:r>
            <a:endParaRPr sz="1600" dirty="0">
              <a:solidFill>
                <a:schemeClr val="dk1"/>
              </a:solidFill>
              <a:latin typeface="Trebuchet MS"/>
              <a:ea typeface="Trebuchet MS"/>
              <a:cs typeface="Trebuchet MS"/>
              <a:sym typeface="Trebuchet MS"/>
            </a:endParaRPr>
          </a:p>
        </p:txBody>
      </p:sp>
      <p:sp>
        <p:nvSpPr>
          <p:cNvPr id="275" name="Google Shape;275;p14"/>
          <p:cNvSpPr/>
          <p:nvPr/>
        </p:nvSpPr>
        <p:spPr>
          <a:xfrm>
            <a:off x="603173" y="1781618"/>
            <a:ext cx="267354" cy="270985"/>
          </a:xfrm>
          <a:custGeom>
            <a:avLst/>
            <a:gdLst/>
            <a:ahLst/>
            <a:cxnLst/>
            <a:rect l="l" t="t" r="r" b="b"/>
            <a:pathLst>
              <a:path w="1500" h="1500" extrusionOk="0">
                <a:moveTo>
                  <a:pt x="1472" y="525"/>
                </a:moveTo>
                <a:cubicBezTo>
                  <a:pt x="1331" y="338"/>
                  <a:pt x="1331" y="338"/>
                  <a:pt x="1331" y="338"/>
                </a:cubicBezTo>
                <a:cubicBezTo>
                  <a:pt x="1326" y="330"/>
                  <a:pt x="1319" y="324"/>
                  <a:pt x="1312" y="318"/>
                </a:cubicBezTo>
                <a:cubicBezTo>
                  <a:pt x="1312" y="94"/>
                  <a:pt x="1312" y="94"/>
                  <a:pt x="1312" y="94"/>
                </a:cubicBezTo>
                <a:cubicBezTo>
                  <a:pt x="1312" y="42"/>
                  <a:pt x="1271" y="0"/>
                  <a:pt x="1219" y="0"/>
                </a:cubicBezTo>
                <a:cubicBezTo>
                  <a:pt x="281" y="0"/>
                  <a:pt x="281" y="0"/>
                  <a:pt x="281" y="0"/>
                </a:cubicBezTo>
                <a:cubicBezTo>
                  <a:pt x="229" y="0"/>
                  <a:pt x="187" y="42"/>
                  <a:pt x="187" y="94"/>
                </a:cubicBezTo>
                <a:cubicBezTo>
                  <a:pt x="187" y="318"/>
                  <a:pt x="187" y="318"/>
                  <a:pt x="187" y="318"/>
                </a:cubicBezTo>
                <a:cubicBezTo>
                  <a:pt x="181" y="324"/>
                  <a:pt x="174" y="330"/>
                  <a:pt x="169" y="338"/>
                </a:cubicBezTo>
                <a:cubicBezTo>
                  <a:pt x="28" y="525"/>
                  <a:pt x="28" y="525"/>
                  <a:pt x="28" y="525"/>
                </a:cubicBezTo>
                <a:cubicBezTo>
                  <a:pt x="10" y="549"/>
                  <a:pt x="0" y="579"/>
                  <a:pt x="0" y="609"/>
                </a:cubicBezTo>
                <a:cubicBezTo>
                  <a:pt x="0" y="656"/>
                  <a:pt x="0" y="656"/>
                  <a:pt x="0" y="656"/>
                </a:cubicBezTo>
                <a:cubicBezTo>
                  <a:pt x="0" y="734"/>
                  <a:pt x="63" y="797"/>
                  <a:pt x="141" y="797"/>
                </a:cubicBezTo>
                <a:cubicBezTo>
                  <a:pt x="141" y="797"/>
                  <a:pt x="141" y="797"/>
                  <a:pt x="141" y="797"/>
                </a:cubicBezTo>
                <a:cubicBezTo>
                  <a:pt x="141" y="1406"/>
                  <a:pt x="141" y="1406"/>
                  <a:pt x="141" y="1406"/>
                </a:cubicBezTo>
                <a:cubicBezTo>
                  <a:pt x="141" y="1458"/>
                  <a:pt x="183" y="1500"/>
                  <a:pt x="234" y="1500"/>
                </a:cubicBezTo>
                <a:cubicBezTo>
                  <a:pt x="1266" y="1500"/>
                  <a:pt x="1266" y="1500"/>
                  <a:pt x="1266" y="1500"/>
                </a:cubicBezTo>
                <a:cubicBezTo>
                  <a:pt x="1317" y="1500"/>
                  <a:pt x="1359" y="1458"/>
                  <a:pt x="1359" y="1406"/>
                </a:cubicBezTo>
                <a:cubicBezTo>
                  <a:pt x="1359" y="797"/>
                  <a:pt x="1359" y="797"/>
                  <a:pt x="1359" y="797"/>
                </a:cubicBezTo>
                <a:cubicBezTo>
                  <a:pt x="1359" y="797"/>
                  <a:pt x="1359" y="797"/>
                  <a:pt x="1359" y="797"/>
                </a:cubicBezTo>
                <a:cubicBezTo>
                  <a:pt x="1437" y="797"/>
                  <a:pt x="1500" y="734"/>
                  <a:pt x="1500" y="656"/>
                </a:cubicBezTo>
                <a:cubicBezTo>
                  <a:pt x="1500" y="609"/>
                  <a:pt x="1500" y="609"/>
                  <a:pt x="1500" y="609"/>
                </a:cubicBezTo>
                <a:cubicBezTo>
                  <a:pt x="1500" y="579"/>
                  <a:pt x="1490" y="549"/>
                  <a:pt x="1472" y="525"/>
                </a:cubicBezTo>
                <a:close/>
                <a:moveTo>
                  <a:pt x="1219" y="94"/>
                </a:moveTo>
                <a:cubicBezTo>
                  <a:pt x="1219" y="281"/>
                  <a:pt x="1219" y="281"/>
                  <a:pt x="1219" y="281"/>
                </a:cubicBezTo>
                <a:cubicBezTo>
                  <a:pt x="281" y="281"/>
                  <a:pt x="281" y="281"/>
                  <a:pt x="281" y="281"/>
                </a:cubicBezTo>
                <a:cubicBezTo>
                  <a:pt x="281" y="281"/>
                  <a:pt x="281" y="281"/>
                  <a:pt x="281" y="281"/>
                </a:cubicBezTo>
                <a:cubicBezTo>
                  <a:pt x="281" y="94"/>
                  <a:pt x="281" y="94"/>
                  <a:pt x="281" y="94"/>
                </a:cubicBezTo>
                <a:lnTo>
                  <a:pt x="1219" y="94"/>
                </a:lnTo>
                <a:close/>
                <a:moveTo>
                  <a:pt x="478" y="703"/>
                </a:moveTo>
                <a:cubicBezTo>
                  <a:pt x="281" y="703"/>
                  <a:pt x="281" y="703"/>
                  <a:pt x="281" y="703"/>
                </a:cubicBezTo>
                <a:cubicBezTo>
                  <a:pt x="469" y="375"/>
                  <a:pt x="469" y="375"/>
                  <a:pt x="469" y="375"/>
                </a:cubicBezTo>
                <a:cubicBezTo>
                  <a:pt x="572" y="375"/>
                  <a:pt x="572" y="375"/>
                  <a:pt x="572" y="375"/>
                </a:cubicBezTo>
                <a:lnTo>
                  <a:pt x="478" y="703"/>
                </a:lnTo>
                <a:close/>
                <a:moveTo>
                  <a:pt x="620" y="375"/>
                </a:moveTo>
                <a:cubicBezTo>
                  <a:pt x="727" y="375"/>
                  <a:pt x="727" y="375"/>
                  <a:pt x="727" y="375"/>
                </a:cubicBezTo>
                <a:cubicBezTo>
                  <a:pt x="727" y="703"/>
                  <a:pt x="727" y="703"/>
                  <a:pt x="727" y="703"/>
                </a:cubicBezTo>
                <a:cubicBezTo>
                  <a:pt x="527" y="703"/>
                  <a:pt x="527" y="703"/>
                  <a:pt x="527" y="703"/>
                </a:cubicBezTo>
                <a:lnTo>
                  <a:pt x="620" y="375"/>
                </a:lnTo>
                <a:close/>
                <a:moveTo>
                  <a:pt x="773" y="375"/>
                </a:moveTo>
                <a:cubicBezTo>
                  <a:pt x="880" y="375"/>
                  <a:pt x="880" y="375"/>
                  <a:pt x="880" y="375"/>
                </a:cubicBezTo>
                <a:cubicBezTo>
                  <a:pt x="973" y="703"/>
                  <a:pt x="973" y="703"/>
                  <a:pt x="973" y="703"/>
                </a:cubicBezTo>
                <a:cubicBezTo>
                  <a:pt x="773" y="703"/>
                  <a:pt x="773" y="703"/>
                  <a:pt x="773" y="703"/>
                </a:cubicBezTo>
                <a:lnTo>
                  <a:pt x="773" y="375"/>
                </a:lnTo>
                <a:close/>
                <a:moveTo>
                  <a:pt x="928" y="375"/>
                </a:moveTo>
                <a:cubicBezTo>
                  <a:pt x="1031" y="375"/>
                  <a:pt x="1031" y="375"/>
                  <a:pt x="1031" y="375"/>
                </a:cubicBezTo>
                <a:cubicBezTo>
                  <a:pt x="1219" y="703"/>
                  <a:pt x="1219" y="703"/>
                  <a:pt x="1219" y="703"/>
                </a:cubicBezTo>
                <a:cubicBezTo>
                  <a:pt x="1022" y="703"/>
                  <a:pt x="1022" y="703"/>
                  <a:pt x="1022" y="703"/>
                </a:cubicBezTo>
                <a:lnTo>
                  <a:pt x="928" y="375"/>
                </a:lnTo>
                <a:close/>
                <a:moveTo>
                  <a:pt x="94" y="656"/>
                </a:moveTo>
                <a:cubicBezTo>
                  <a:pt x="94" y="609"/>
                  <a:pt x="94" y="609"/>
                  <a:pt x="94" y="609"/>
                </a:cubicBezTo>
                <a:cubicBezTo>
                  <a:pt x="94" y="599"/>
                  <a:pt x="97" y="589"/>
                  <a:pt x="103" y="581"/>
                </a:cubicBezTo>
                <a:cubicBezTo>
                  <a:pt x="244" y="394"/>
                  <a:pt x="244" y="394"/>
                  <a:pt x="244" y="394"/>
                </a:cubicBezTo>
                <a:cubicBezTo>
                  <a:pt x="253" y="382"/>
                  <a:pt x="266" y="375"/>
                  <a:pt x="281" y="375"/>
                </a:cubicBezTo>
                <a:cubicBezTo>
                  <a:pt x="415" y="375"/>
                  <a:pt x="415" y="375"/>
                  <a:pt x="415" y="375"/>
                </a:cubicBezTo>
                <a:cubicBezTo>
                  <a:pt x="227" y="703"/>
                  <a:pt x="227" y="703"/>
                  <a:pt x="227" y="703"/>
                </a:cubicBezTo>
                <a:cubicBezTo>
                  <a:pt x="141" y="703"/>
                  <a:pt x="141" y="703"/>
                  <a:pt x="141" y="703"/>
                </a:cubicBezTo>
                <a:cubicBezTo>
                  <a:pt x="115" y="703"/>
                  <a:pt x="94" y="682"/>
                  <a:pt x="94" y="656"/>
                </a:cubicBezTo>
                <a:close/>
                <a:moveTo>
                  <a:pt x="937" y="1406"/>
                </a:moveTo>
                <a:cubicBezTo>
                  <a:pt x="586" y="1406"/>
                  <a:pt x="586" y="1406"/>
                  <a:pt x="586" y="1406"/>
                </a:cubicBezTo>
                <a:cubicBezTo>
                  <a:pt x="586" y="938"/>
                  <a:pt x="586" y="938"/>
                  <a:pt x="586" y="938"/>
                </a:cubicBezTo>
                <a:cubicBezTo>
                  <a:pt x="937" y="938"/>
                  <a:pt x="937" y="938"/>
                  <a:pt x="937" y="938"/>
                </a:cubicBezTo>
                <a:lnTo>
                  <a:pt x="937" y="1406"/>
                </a:lnTo>
                <a:close/>
                <a:moveTo>
                  <a:pt x="1266" y="1406"/>
                </a:moveTo>
                <a:cubicBezTo>
                  <a:pt x="984" y="1406"/>
                  <a:pt x="984" y="1406"/>
                  <a:pt x="984" y="1406"/>
                </a:cubicBezTo>
                <a:cubicBezTo>
                  <a:pt x="984" y="938"/>
                  <a:pt x="984" y="938"/>
                  <a:pt x="984" y="938"/>
                </a:cubicBezTo>
                <a:cubicBezTo>
                  <a:pt x="984" y="912"/>
                  <a:pt x="963" y="891"/>
                  <a:pt x="937" y="891"/>
                </a:cubicBezTo>
                <a:cubicBezTo>
                  <a:pt x="586" y="891"/>
                  <a:pt x="586" y="891"/>
                  <a:pt x="586" y="891"/>
                </a:cubicBezTo>
                <a:cubicBezTo>
                  <a:pt x="560" y="891"/>
                  <a:pt x="539" y="912"/>
                  <a:pt x="539" y="938"/>
                </a:cubicBezTo>
                <a:cubicBezTo>
                  <a:pt x="539" y="1406"/>
                  <a:pt x="539" y="1406"/>
                  <a:pt x="539" y="1406"/>
                </a:cubicBezTo>
                <a:cubicBezTo>
                  <a:pt x="234" y="1406"/>
                  <a:pt x="234" y="1406"/>
                  <a:pt x="234" y="1406"/>
                </a:cubicBezTo>
                <a:cubicBezTo>
                  <a:pt x="234" y="797"/>
                  <a:pt x="234" y="797"/>
                  <a:pt x="234" y="797"/>
                </a:cubicBezTo>
                <a:cubicBezTo>
                  <a:pt x="1266" y="797"/>
                  <a:pt x="1266" y="797"/>
                  <a:pt x="1266" y="797"/>
                </a:cubicBezTo>
                <a:lnTo>
                  <a:pt x="1266" y="1406"/>
                </a:lnTo>
                <a:close/>
                <a:moveTo>
                  <a:pt x="1406" y="656"/>
                </a:moveTo>
                <a:cubicBezTo>
                  <a:pt x="1406" y="682"/>
                  <a:pt x="1385" y="703"/>
                  <a:pt x="1359" y="703"/>
                </a:cubicBezTo>
                <a:cubicBezTo>
                  <a:pt x="1273" y="703"/>
                  <a:pt x="1273" y="703"/>
                  <a:pt x="1273" y="703"/>
                </a:cubicBezTo>
                <a:cubicBezTo>
                  <a:pt x="1085" y="375"/>
                  <a:pt x="1085" y="375"/>
                  <a:pt x="1085" y="375"/>
                </a:cubicBezTo>
                <a:cubicBezTo>
                  <a:pt x="1219" y="375"/>
                  <a:pt x="1219" y="375"/>
                  <a:pt x="1219" y="375"/>
                </a:cubicBezTo>
                <a:cubicBezTo>
                  <a:pt x="1219" y="375"/>
                  <a:pt x="1219" y="375"/>
                  <a:pt x="1219" y="375"/>
                </a:cubicBezTo>
                <a:cubicBezTo>
                  <a:pt x="1234" y="375"/>
                  <a:pt x="1247" y="382"/>
                  <a:pt x="1256" y="394"/>
                </a:cubicBezTo>
                <a:cubicBezTo>
                  <a:pt x="1397" y="581"/>
                  <a:pt x="1397" y="581"/>
                  <a:pt x="1397" y="581"/>
                </a:cubicBezTo>
                <a:cubicBezTo>
                  <a:pt x="1403" y="589"/>
                  <a:pt x="1406" y="599"/>
                  <a:pt x="1406" y="609"/>
                </a:cubicBezTo>
                <a:lnTo>
                  <a:pt x="1406" y="656"/>
                </a:lnTo>
                <a:close/>
              </a:path>
            </a:pathLst>
          </a:custGeom>
          <a:solidFill>
            <a:schemeClr val="lt2"/>
          </a:solidFill>
          <a:ln>
            <a:noFill/>
          </a:ln>
        </p:spPr>
        <p:txBody>
          <a:bodyPr spcFirstLastPara="1" wrap="square" lIns="38400" tIns="19200" rIns="38400" bIns="192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77" name="Google Shape;277;p14"/>
          <p:cNvSpPr txBox="1"/>
          <p:nvPr/>
        </p:nvSpPr>
        <p:spPr>
          <a:xfrm>
            <a:off x="1213583" y="3787149"/>
            <a:ext cx="4941427"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300" dirty="0">
                <a:solidFill>
                  <a:schemeClr val="dk1"/>
                </a:solidFill>
                <a:latin typeface="Trebuchet MS"/>
                <a:ea typeface="Trebuchet MS"/>
                <a:cs typeface="Trebuchet MS"/>
                <a:sym typeface="Trebuchet MS"/>
              </a:rPr>
              <a:t>Facebook.com/CESpaces4All</a:t>
            </a:r>
            <a:endParaRPr dirty="0"/>
          </a:p>
        </p:txBody>
      </p:sp>
      <p:sp>
        <p:nvSpPr>
          <p:cNvPr id="278" name="Google Shape;278;p14"/>
          <p:cNvSpPr txBox="1"/>
          <p:nvPr/>
        </p:nvSpPr>
        <p:spPr>
          <a:xfrm>
            <a:off x="1221465" y="4093333"/>
            <a:ext cx="4941427"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300">
                <a:solidFill>
                  <a:schemeClr val="dk1"/>
                </a:solidFill>
                <a:latin typeface="Trebuchet MS"/>
                <a:ea typeface="Trebuchet MS"/>
                <a:cs typeface="Trebuchet MS"/>
                <a:sym typeface="Trebuchet MS"/>
              </a:rPr>
              <a:t>Linkedin.com/company/ce-spaces4all/</a:t>
            </a:r>
            <a:endParaRPr/>
          </a:p>
        </p:txBody>
      </p:sp>
      <p:sp>
        <p:nvSpPr>
          <p:cNvPr id="279" name="Google Shape;279;p14"/>
          <p:cNvSpPr txBox="1"/>
          <p:nvPr/>
        </p:nvSpPr>
        <p:spPr>
          <a:xfrm>
            <a:off x="1221465" y="4397768"/>
            <a:ext cx="4941427"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300">
                <a:solidFill>
                  <a:schemeClr val="dk1"/>
                </a:solidFill>
                <a:latin typeface="Trebuchet MS"/>
                <a:ea typeface="Trebuchet MS"/>
                <a:cs typeface="Trebuchet MS"/>
                <a:sym typeface="Trebuchet MS"/>
              </a:rPr>
              <a:t>Youtube.com/@CE-Spaces4All</a:t>
            </a:r>
            <a:endParaRPr/>
          </a:p>
        </p:txBody>
      </p:sp>
      <p:sp>
        <p:nvSpPr>
          <p:cNvPr id="280" name="Google Shape;280;p14"/>
          <p:cNvSpPr txBox="1"/>
          <p:nvPr/>
        </p:nvSpPr>
        <p:spPr>
          <a:xfrm>
            <a:off x="1221465" y="4700985"/>
            <a:ext cx="4941427"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300">
                <a:solidFill>
                  <a:schemeClr val="dk1"/>
                </a:solidFill>
                <a:latin typeface="Trebuchet MS"/>
                <a:ea typeface="Trebuchet MS"/>
                <a:cs typeface="Trebuchet MS"/>
                <a:sym typeface="Trebuchet MS"/>
              </a:rPr>
              <a:t>Instagram.com/ce_spaces4all/</a:t>
            </a:r>
            <a:endParaRPr/>
          </a:p>
        </p:txBody>
      </p:sp>
      <p:sp>
        <p:nvSpPr>
          <p:cNvPr id="281" name="Google Shape;281;p14"/>
          <p:cNvSpPr/>
          <p:nvPr/>
        </p:nvSpPr>
        <p:spPr>
          <a:xfrm>
            <a:off x="709613" y="3789116"/>
            <a:ext cx="100013" cy="200025"/>
          </a:xfrm>
          <a:custGeom>
            <a:avLst/>
            <a:gdLst/>
            <a:ahLst/>
            <a:cxnLst/>
            <a:rect l="l" t="t" r="r" b="b"/>
            <a:pathLst>
              <a:path w="33" h="68" extrusionOk="0">
                <a:moveTo>
                  <a:pt x="0" y="22"/>
                </a:moveTo>
                <a:cubicBezTo>
                  <a:pt x="7" y="22"/>
                  <a:pt x="7" y="22"/>
                  <a:pt x="7" y="22"/>
                </a:cubicBezTo>
                <a:cubicBezTo>
                  <a:pt x="7" y="15"/>
                  <a:pt x="7" y="15"/>
                  <a:pt x="7" y="15"/>
                </a:cubicBezTo>
                <a:cubicBezTo>
                  <a:pt x="7" y="12"/>
                  <a:pt x="7" y="8"/>
                  <a:pt x="9" y="5"/>
                </a:cubicBezTo>
                <a:cubicBezTo>
                  <a:pt x="11" y="2"/>
                  <a:pt x="15" y="0"/>
                  <a:pt x="20" y="0"/>
                </a:cubicBezTo>
                <a:cubicBezTo>
                  <a:pt x="29" y="0"/>
                  <a:pt x="33" y="1"/>
                  <a:pt x="33" y="1"/>
                </a:cubicBezTo>
                <a:cubicBezTo>
                  <a:pt x="31" y="11"/>
                  <a:pt x="31" y="11"/>
                  <a:pt x="31" y="11"/>
                </a:cubicBezTo>
                <a:cubicBezTo>
                  <a:pt x="31" y="11"/>
                  <a:pt x="28" y="11"/>
                  <a:pt x="25" y="11"/>
                </a:cubicBezTo>
                <a:cubicBezTo>
                  <a:pt x="22" y="11"/>
                  <a:pt x="20" y="11"/>
                  <a:pt x="20" y="14"/>
                </a:cubicBezTo>
                <a:cubicBezTo>
                  <a:pt x="20" y="22"/>
                  <a:pt x="20" y="22"/>
                  <a:pt x="20" y="22"/>
                </a:cubicBezTo>
                <a:cubicBezTo>
                  <a:pt x="31" y="22"/>
                  <a:pt x="31" y="22"/>
                  <a:pt x="31" y="22"/>
                </a:cubicBezTo>
                <a:cubicBezTo>
                  <a:pt x="30" y="32"/>
                  <a:pt x="30" y="32"/>
                  <a:pt x="30" y="32"/>
                </a:cubicBezTo>
                <a:cubicBezTo>
                  <a:pt x="20" y="32"/>
                  <a:pt x="20" y="32"/>
                  <a:pt x="20" y="32"/>
                </a:cubicBezTo>
                <a:cubicBezTo>
                  <a:pt x="20" y="68"/>
                  <a:pt x="20" y="68"/>
                  <a:pt x="20" y="68"/>
                </a:cubicBezTo>
                <a:cubicBezTo>
                  <a:pt x="7" y="68"/>
                  <a:pt x="7" y="68"/>
                  <a:pt x="7" y="68"/>
                </a:cubicBezTo>
                <a:cubicBezTo>
                  <a:pt x="7" y="32"/>
                  <a:pt x="7" y="32"/>
                  <a:pt x="7" y="32"/>
                </a:cubicBezTo>
                <a:cubicBezTo>
                  <a:pt x="0" y="32"/>
                  <a:pt x="0" y="32"/>
                  <a:pt x="0" y="32"/>
                </a:cubicBezTo>
                <a:lnTo>
                  <a:pt x="0"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82" name="Google Shape;282;p14"/>
          <p:cNvSpPr/>
          <p:nvPr/>
        </p:nvSpPr>
        <p:spPr>
          <a:xfrm>
            <a:off x="649288" y="4104537"/>
            <a:ext cx="200025" cy="182562"/>
          </a:xfrm>
          <a:custGeom>
            <a:avLst/>
            <a:gdLst/>
            <a:ahLst/>
            <a:cxnLst/>
            <a:rect l="l" t="t" r="r" b="b"/>
            <a:pathLst>
              <a:path w="68" h="62" extrusionOk="0">
                <a:moveTo>
                  <a:pt x="15" y="62"/>
                </a:moveTo>
                <a:cubicBezTo>
                  <a:pt x="2" y="62"/>
                  <a:pt x="2" y="62"/>
                  <a:pt x="2" y="62"/>
                </a:cubicBezTo>
                <a:cubicBezTo>
                  <a:pt x="2" y="20"/>
                  <a:pt x="2" y="20"/>
                  <a:pt x="2" y="20"/>
                </a:cubicBezTo>
                <a:cubicBezTo>
                  <a:pt x="15" y="20"/>
                  <a:pt x="15" y="20"/>
                  <a:pt x="15" y="20"/>
                </a:cubicBezTo>
                <a:lnTo>
                  <a:pt x="15" y="62"/>
                </a:lnTo>
                <a:close/>
                <a:moveTo>
                  <a:pt x="8" y="14"/>
                </a:moveTo>
                <a:cubicBezTo>
                  <a:pt x="8" y="14"/>
                  <a:pt x="8" y="14"/>
                  <a:pt x="8" y="14"/>
                </a:cubicBezTo>
                <a:cubicBezTo>
                  <a:pt x="3" y="14"/>
                  <a:pt x="0" y="11"/>
                  <a:pt x="0" y="7"/>
                </a:cubicBezTo>
                <a:cubicBezTo>
                  <a:pt x="0" y="3"/>
                  <a:pt x="3" y="0"/>
                  <a:pt x="8" y="0"/>
                </a:cubicBezTo>
                <a:cubicBezTo>
                  <a:pt x="13" y="0"/>
                  <a:pt x="16" y="3"/>
                  <a:pt x="16" y="7"/>
                </a:cubicBezTo>
                <a:cubicBezTo>
                  <a:pt x="16" y="11"/>
                  <a:pt x="13" y="14"/>
                  <a:pt x="8" y="14"/>
                </a:cubicBezTo>
                <a:close/>
                <a:moveTo>
                  <a:pt x="68" y="62"/>
                </a:moveTo>
                <a:cubicBezTo>
                  <a:pt x="53" y="62"/>
                  <a:pt x="53" y="62"/>
                  <a:pt x="53" y="62"/>
                </a:cubicBezTo>
                <a:cubicBezTo>
                  <a:pt x="53" y="40"/>
                  <a:pt x="53" y="40"/>
                  <a:pt x="53" y="40"/>
                </a:cubicBezTo>
                <a:cubicBezTo>
                  <a:pt x="53" y="34"/>
                  <a:pt x="51" y="30"/>
                  <a:pt x="46" y="30"/>
                </a:cubicBezTo>
                <a:cubicBezTo>
                  <a:pt x="42" y="30"/>
                  <a:pt x="40" y="33"/>
                  <a:pt x="39" y="36"/>
                </a:cubicBezTo>
                <a:cubicBezTo>
                  <a:pt x="38" y="36"/>
                  <a:pt x="38" y="38"/>
                  <a:pt x="38" y="39"/>
                </a:cubicBezTo>
                <a:cubicBezTo>
                  <a:pt x="38" y="62"/>
                  <a:pt x="38" y="62"/>
                  <a:pt x="38" y="62"/>
                </a:cubicBezTo>
                <a:cubicBezTo>
                  <a:pt x="23" y="62"/>
                  <a:pt x="23" y="62"/>
                  <a:pt x="23" y="62"/>
                </a:cubicBezTo>
                <a:cubicBezTo>
                  <a:pt x="23" y="62"/>
                  <a:pt x="23" y="23"/>
                  <a:pt x="23" y="20"/>
                </a:cubicBezTo>
                <a:cubicBezTo>
                  <a:pt x="38" y="20"/>
                  <a:pt x="38" y="20"/>
                  <a:pt x="38" y="20"/>
                </a:cubicBezTo>
                <a:cubicBezTo>
                  <a:pt x="38" y="26"/>
                  <a:pt x="38" y="26"/>
                  <a:pt x="38" y="26"/>
                </a:cubicBezTo>
                <a:cubicBezTo>
                  <a:pt x="39" y="23"/>
                  <a:pt x="44" y="19"/>
                  <a:pt x="51" y="19"/>
                </a:cubicBezTo>
                <a:cubicBezTo>
                  <a:pt x="61" y="19"/>
                  <a:pt x="68" y="25"/>
                  <a:pt x="68" y="38"/>
                </a:cubicBezTo>
                <a:lnTo>
                  <a:pt x="68" y="6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83" name="Google Shape;283;p14"/>
          <p:cNvSpPr/>
          <p:nvPr/>
        </p:nvSpPr>
        <p:spPr>
          <a:xfrm>
            <a:off x="647700" y="4388699"/>
            <a:ext cx="219075" cy="215900"/>
          </a:xfrm>
          <a:custGeom>
            <a:avLst/>
            <a:gdLst/>
            <a:ahLst/>
            <a:cxnLst/>
            <a:rect l="l" t="t" r="r" b="b"/>
            <a:pathLst>
              <a:path w="58" h="58" extrusionOk="0">
                <a:moveTo>
                  <a:pt x="52" y="0"/>
                </a:moveTo>
                <a:cubicBezTo>
                  <a:pt x="6" y="0"/>
                  <a:pt x="6" y="0"/>
                  <a:pt x="6" y="0"/>
                </a:cubicBezTo>
                <a:cubicBezTo>
                  <a:pt x="3" y="0"/>
                  <a:pt x="0" y="3"/>
                  <a:pt x="0" y="6"/>
                </a:cubicBezTo>
                <a:cubicBezTo>
                  <a:pt x="0" y="52"/>
                  <a:pt x="0" y="52"/>
                  <a:pt x="0" y="52"/>
                </a:cubicBezTo>
                <a:cubicBezTo>
                  <a:pt x="0" y="55"/>
                  <a:pt x="3" y="58"/>
                  <a:pt x="6" y="58"/>
                </a:cubicBezTo>
                <a:cubicBezTo>
                  <a:pt x="52" y="58"/>
                  <a:pt x="52" y="58"/>
                  <a:pt x="52" y="58"/>
                </a:cubicBezTo>
                <a:cubicBezTo>
                  <a:pt x="55" y="58"/>
                  <a:pt x="58" y="55"/>
                  <a:pt x="58" y="52"/>
                </a:cubicBezTo>
                <a:cubicBezTo>
                  <a:pt x="58" y="6"/>
                  <a:pt x="58" y="6"/>
                  <a:pt x="58" y="6"/>
                </a:cubicBezTo>
                <a:cubicBezTo>
                  <a:pt x="58" y="3"/>
                  <a:pt x="55" y="0"/>
                  <a:pt x="52" y="0"/>
                </a:cubicBezTo>
                <a:close/>
                <a:moveTo>
                  <a:pt x="33" y="10"/>
                </a:moveTo>
                <a:cubicBezTo>
                  <a:pt x="36" y="10"/>
                  <a:pt x="36" y="10"/>
                  <a:pt x="36" y="10"/>
                </a:cubicBezTo>
                <a:cubicBezTo>
                  <a:pt x="36" y="19"/>
                  <a:pt x="36" y="19"/>
                  <a:pt x="36" y="19"/>
                </a:cubicBezTo>
                <a:cubicBezTo>
                  <a:pt x="36" y="20"/>
                  <a:pt x="36" y="20"/>
                  <a:pt x="36" y="21"/>
                </a:cubicBezTo>
                <a:cubicBezTo>
                  <a:pt x="36" y="21"/>
                  <a:pt x="37" y="21"/>
                  <a:pt x="37" y="21"/>
                </a:cubicBezTo>
                <a:cubicBezTo>
                  <a:pt x="38" y="21"/>
                  <a:pt x="38" y="21"/>
                  <a:pt x="38" y="21"/>
                </a:cubicBezTo>
                <a:cubicBezTo>
                  <a:pt x="38" y="20"/>
                  <a:pt x="38" y="20"/>
                  <a:pt x="38" y="19"/>
                </a:cubicBezTo>
                <a:cubicBezTo>
                  <a:pt x="38" y="10"/>
                  <a:pt x="38" y="10"/>
                  <a:pt x="38" y="10"/>
                </a:cubicBezTo>
                <a:cubicBezTo>
                  <a:pt x="41" y="10"/>
                  <a:pt x="41" y="10"/>
                  <a:pt x="41" y="10"/>
                </a:cubicBezTo>
                <a:cubicBezTo>
                  <a:pt x="41" y="23"/>
                  <a:pt x="41" y="23"/>
                  <a:pt x="41" y="23"/>
                </a:cubicBezTo>
                <a:cubicBezTo>
                  <a:pt x="38" y="23"/>
                  <a:pt x="38" y="23"/>
                  <a:pt x="38" y="23"/>
                </a:cubicBezTo>
                <a:cubicBezTo>
                  <a:pt x="38" y="22"/>
                  <a:pt x="38" y="22"/>
                  <a:pt x="38" y="22"/>
                </a:cubicBezTo>
                <a:cubicBezTo>
                  <a:pt x="37" y="22"/>
                  <a:pt x="37" y="22"/>
                  <a:pt x="37" y="22"/>
                </a:cubicBezTo>
                <a:cubicBezTo>
                  <a:pt x="37" y="23"/>
                  <a:pt x="37" y="23"/>
                  <a:pt x="37" y="23"/>
                </a:cubicBezTo>
                <a:cubicBezTo>
                  <a:pt x="36" y="23"/>
                  <a:pt x="36" y="23"/>
                  <a:pt x="36" y="23"/>
                </a:cubicBezTo>
                <a:cubicBezTo>
                  <a:pt x="35" y="23"/>
                  <a:pt x="35" y="23"/>
                  <a:pt x="34" y="23"/>
                </a:cubicBezTo>
                <a:cubicBezTo>
                  <a:pt x="34" y="23"/>
                  <a:pt x="34" y="23"/>
                  <a:pt x="34" y="22"/>
                </a:cubicBezTo>
                <a:cubicBezTo>
                  <a:pt x="34" y="22"/>
                  <a:pt x="34" y="22"/>
                  <a:pt x="34" y="21"/>
                </a:cubicBezTo>
                <a:cubicBezTo>
                  <a:pt x="33" y="21"/>
                  <a:pt x="33" y="20"/>
                  <a:pt x="33" y="19"/>
                </a:cubicBezTo>
                <a:lnTo>
                  <a:pt x="33" y="10"/>
                </a:lnTo>
                <a:close/>
                <a:moveTo>
                  <a:pt x="24" y="15"/>
                </a:moveTo>
                <a:cubicBezTo>
                  <a:pt x="24" y="14"/>
                  <a:pt x="24" y="13"/>
                  <a:pt x="24" y="12"/>
                </a:cubicBezTo>
                <a:cubicBezTo>
                  <a:pt x="24" y="11"/>
                  <a:pt x="25" y="11"/>
                  <a:pt x="25" y="10"/>
                </a:cubicBezTo>
                <a:cubicBezTo>
                  <a:pt x="26" y="10"/>
                  <a:pt x="26" y="10"/>
                  <a:pt x="27" y="10"/>
                </a:cubicBezTo>
                <a:cubicBezTo>
                  <a:pt x="28" y="10"/>
                  <a:pt x="29" y="10"/>
                  <a:pt x="29" y="10"/>
                </a:cubicBezTo>
                <a:cubicBezTo>
                  <a:pt x="30" y="10"/>
                  <a:pt x="30" y="11"/>
                  <a:pt x="31" y="11"/>
                </a:cubicBezTo>
                <a:cubicBezTo>
                  <a:pt x="31" y="12"/>
                  <a:pt x="31" y="12"/>
                  <a:pt x="31" y="13"/>
                </a:cubicBezTo>
                <a:cubicBezTo>
                  <a:pt x="31" y="13"/>
                  <a:pt x="31" y="14"/>
                  <a:pt x="31" y="15"/>
                </a:cubicBezTo>
                <a:cubicBezTo>
                  <a:pt x="31" y="17"/>
                  <a:pt x="31" y="17"/>
                  <a:pt x="31" y="17"/>
                </a:cubicBezTo>
                <a:cubicBezTo>
                  <a:pt x="31" y="19"/>
                  <a:pt x="31" y="20"/>
                  <a:pt x="31" y="20"/>
                </a:cubicBezTo>
                <a:cubicBezTo>
                  <a:pt x="31" y="21"/>
                  <a:pt x="31" y="21"/>
                  <a:pt x="31" y="22"/>
                </a:cubicBezTo>
                <a:cubicBezTo>
                  <a:pt x="30" y="22"/>
                  <a:pt x="30" y="23"/>
                  <a:pt x="29" y="23"/>
                </a:cubicBezTo>
                <a:cubicBezTo>
                  <a:pt x="29" y="23"/>
                  <a:pt x="28" y="23"/>
                  <a:pt x="28" y="23"/>
                </a:cubicBezTo>
                <a:cubicBezTo>
                  <a:pt x="27" y="23"/>
                  <a:pt x="26" y="23"/>
                  <a:pt x="26" y="23"/>
                </a:cubicBezTo>
                <a:cubicBezTo>
                  <a:pt x="25" y="23"/>
                  <a:pt x="25" y="23"/>
                  <a:pt x="24" y="22"/>
                </a:cubicBezTo>
                <a:cubicBezTo>
                  <a:pt x="24" y="22"/>
                  <a:pt x="24" y="21"/>
                  <a:pt x="24" y="21"/>
                </a:cubicBezTo>
                <a:cubicBezTo>
                  <a:pt x="24" y="20"/>
                  <a:pt x="24" y="19"/>
                  <a:pt x="24" y="18"/>
                </a:cubicBezTo>
                <a:lnTo>
                  <a:pt x="24" y="15"/>
                </a:lnTo>
                <a:close/>
                <a:moveTo>
                  <a:pt x="17" y="5"/>
                </a:moveTo>
                <a:cubicBezTo>
                  <a:pt x="19" y="12"/>
                  <a:pt x="19" y="12"/>
                  <a:pt x="19" y="12"/>
                </a:cubicBezTo>
                <a:cubicBezTo>
                  <a:pt x="20" y="10"/>
                  <a:pt x="20" y="8"/>
                  <a:pt x="21" y="5"/>
                </a:cubicBezTo>
                <a:cubicBezTo>
                  <a:pt x="23" y="5"/>
                  <a:pt x="23" y="5"/>
                  <a:pt x="23" y="5"/>
                </a:cubicBezTo>
                <a:cubicBezTo>
                  <a:pt x="20" y="16"/>
                  <a:pt x="20" y="16"/>
                  <a:pt x="20" y="16"/>
                </a:cubicBezTo>
                <a:cubicBezTo>
                  <a:pt x="20" y="16"/>
                  <a:pt x="20" y="16"/>
                  <a:pt x="20" y="16"/>
                </a:cubicBezTo>
                <a:cubicBezTo>
                  <a:pt x="20" y="23"/>
                  <a:pt x="20" y="23"/>
                  <a:pt x="20" y="23"/>
                </a:cubicBezTo>
                <a:cubicBezTo>
                  <a:pt x="18" y="23"/>
                  <a:pt x="18" y="23"/>
                  <a:pt x="18" y="23"/>
                </a:cubicBezTo>
                <a:cubicBezTo>
                  <a:pt x="18" y="16"/>
                  <a:pt x="18" y="16"/>
                  <a:pt x="18" y="16"/>
                </a:cubicBezTo>
                <a:cubicBezTo>
                  <a:pt x="18" y="16"/>
                  <a:pt x="18" y="16"/>
                  <a:pt x="18" y="16"/>
                </a:cubicBezTo>
                <a:cubicBezTo>
                  <a:pt x="15" y="5"/>
                  <a:pt x="15" y="5"/>
                  <a:pt x="15" y="5"/>
                </a:cubicBezTo>
                <a:lnTo>
                  <a:pt x="17" y="5"/>
                </a:lnTo>
                <a:close/>
                <a:moveTo>
                  <a:pt x="50" y="46"/>
                </a:moveTo>
                <a:cubicBezTo>
                  <a:pt x="50" y="50"/>
                  <a:pt x="47" y="52"/>
                  <a:pt x="44" y="53"/>
                </a:cubicBezTo>
                <a:cubicBezTo>
                  <a:pt x="34" y="53"/>
                  <a:pt x="24" y="53"/>
                  <a:pt x="14" y="53"/>
                </a:cubicBezTo>
                <a:cubicBezTo>
                  <a:pt x="11" y="52"/>
                  <a:pt x="8" y="50"/>
                  <a:pt x="8" y="46"/>
                </a:cubicBezTo>
                <a:cubicBezTo>
                  <a:pt x="7" y="41"/>
                  <a:pt x="7" y="36"/>
                  <a:pt x="8" y="31"/>
                </a:cubicBezTo>
                <a:cubicBezTo>
                  <a:pt x="8" y="27"/>
                  <a:pt x="11" y="25"/>
                  <a:pt x="14" y="24"/>
                </a:cubicBezTo>
                <a:cubicBezTo>
                  <a:pt x="24" y="24"/>
                  <a:pt x="34" y="24"/>
                  <a:pt x="44" y="24"/>
                </a:cubicBezTo>
                <a:cubicBezTo>
                  <a:pt x="47" y="25"/>
                  <a:pt x="50" y="27"/>
                  <a:pt x="50" y="31"/>
                </a:cubicBezTo>
                <a:cubicBezTo>
                  <a:pt x="51" y="36"/>
                  <a:pt x="51" y="41"/>
                  <a:pt x="50" y="46"/>
                </a:cubicBezTo>
                <a:close/>
                <a:moveTo>
                  <a:pt x="27" y="22"/>
                </a:moveTo>
                <a:cubicBezTo>
                  <a:pt x="28" y="22"/>
                  <a:pt x="28" y="22"/>
                  <a:pt x="28" y="21"/>
                </a:cubicBezTo>
                <a:cubicBezTo>
                  <a:pt x="28" y="21"/>
                  <a:pt x="28" y="21"/>
                  <a:pt x="28" y="20"/>
                </a:cubicBezTo>
                <a:cubicBezTo>
                  <a:pt x="28" y="14"/>
                  <a:pt x="28" y="14"/>
                  <a:pt x="28" y="14"/>
                </a:cubicBezTo>
                <a:cubicBezTo>
                  <a:pt x="28" y="13"/>
                  <a:pt x="28" y="12"/>
                  <a:pt x="28" y="12"/>
                </a:cubicBezTo>
                <a:cubicBezTo>
                  <a:pt x="28" y="12"/>
                  <a:pt x="28" y="11"/>
                  <a:pt x="27" y="11"/>
                </a:cubicBezTo>
                <a:cubicBezTo>
                  <a:pt x="27" y="11"/>
                  <a:pt x="27" y="12"/>
                  <a:pt x="27" y="12"/>
                </a:cubicBezTo>
                <a:cubicBezTo>
                  <a:pt x="27" y="12"/>
                  <a:pt x="26" y="13"/>
                  <a:pt x="26" y="14"/>
                </a:cubicBezTo>
                <a:cubicBezTo>
                  <a:pt x="26" y="19"/>
                  <a:pt x="26" y="19"/>
                  <a:pt x="26" y="19"/>
                </a:cubicBezTo>
                <a:cubicBezTo>
                  <a:pt x="26" y="21"/>
                  <a:pt x="27" y="21"/>
                  <a:pt x="27" y="21"/>
                </a:cubicBezTo>
                <a:cubicBezTo>
                  <a:pt x="27" y="22"/>
                  <a:pt x="27" y="22"/>
                  <a:pt x="27" y="22"/>
                </a:cubicBezTo>
                <a:close/>
                <a:moveTo>
                  <a:pt x="12" y="32"/>
                </a:moveTo>
                <a:cubicBezTo>
                  <a:pt x="14" y="32"/>
                  <a:pt x="14" y="32"/>
                  <a:pt x="14" y="32"/>
                </a:cubicBezTo>
                <a:cubicBezTo>
                  <a:pt x="14" y="47"/>
                  <a:pt x="14" y="47"/>
                  <a:pt x="14" y="47"/>
                </a:cubicBezTo>
                <a:cubicBezTo>
                  <a:pt x="17" y="47"/>
                  <a:pt x="17" y="47"/>
                  <a:pt x="17" y="47"/>
                </a:cubicBezTo>
                <a:cubicBezTo>
                  <a:pt x="17" y="32"/>
                  <a:pt x="17" y="32"/>
                  <a:pt x="17" y="32"/>
                </a:cubicBezTo>
                <a:cubicBezTo>
                  <a:pt x="20" y="32"/>
                  <a:pt x="20" y="32"/>
                  <a:pt x="20" y="32"/>
                </a:cubicBezTo>
                <a:cubicBezTo>
                  <a:pt x="20" y="29"/>
                  <a:pt x="20" y="29"/>
                  <a:pt x="20" y="29"/>
                </a:cubicBezTo>
                <a:cubicBezTo>
                  <a:pt x="12" y="29"/>
                  <a:pt x="12" y="29"/>
                  <a:pt x="12" y="29"/>
                </a:cubicBezTo>
                <a:lnTo>
                  <a:pt x="12" y="32"/>
                </a:lnTo>
                <a:close/>
                <a:moveTo>
                  <a:pt x="25" y="42"/>
                </a:moveTo>
                <a:cubicBezTo>
                  <a:pt x="25" y="44"/>
                  <a:pt x="25" y="44"/>
                  <a:pt x="25" y="44"/>
                </a:cubicBezTo>
                <a:cubicBezTo>
                  <a:pt x="25" y="45"/>
                  <a:pt x="25" y="45"/>
                  <a:pt x="24" y="45"/>
                </a:cubicBezTo>
                <a:cubicBezTo>
                  <a:pt x="24" y="45"/>
                  <a:pt x="23" y="45"/>
                  <a:pt x="23" y="44"/>
                </a:cubicBezTo>
                <a:cubicBezTo>
                  <a:pt x="23" y="44"/>
                  <a:pt x="23" y="44"/>
                  <a:pt x="23" y="42"/>
                </a:cubicBezTo>
                <a:cubicBezTo>
                  <a:pt x="23" y="33"/>
                  <a:pt x="23" y="33"/>
                  <a:pt x="23" y="33"/>
                </a:cubicBezTo>
                <a:cubicBezTo>
                  <a:pt x="20" y="33"/>
                  <a:pt x="20" y="33"/>
                  <a:pt x="20" y="33"/>
                </a:cubicBezTo>
                <a:cubicBezTo>
                  <a:pt x="20" y="43"/>
                  <a:pt x="20" y="43"/>
                  <a:pt x="20" y="43"/>
                </a:cubicBezTo>
                <a:cubicBezTo>
                  <a:pt x="20" y="44"/>
                  <a:pt x="21" y="45"/>
                  <a:pt x="21" y="45"/>
                </a:cubicBezTo>
                <a:cubicBezTo>
                  <a:pt x="21" y="46"/>
                  <a:pt x="21" y="46"/>
                  <a:pt x="21" y="46"/>
                </a:cubicBezTo>
                <a:cubicBezTo>
                  <a:pt x="21" y="47"/>
                  <a:pt x="21" y="47"/>
                  <a:pt x="21" y="47"/>
                </a:cubicBezTo>
                <a:cubicBezTo>
                  <a:pt x="22" y="47"/>
                  <a:pt x="22" y="48"/>
                  <a:pt x="23" y="48"/>
                </a:cubicBezTo>
                <a:cubicBezTo>
                  <a:pt x="23" y="48"/>
                  <a:pt x="23" y="47"/>
                  <a:pt x="24" y="47"/>
                </a:cubicBezTo>
                <a:cubicBezTo>
                  <a:pt x="24" y="47"/>
                  <a:pt x="24" y="47"/>
                  <a:pt x="24" y="46"/>
                </a:cubicBezTo>
                <a:cubicBezTo>
                  <a:pt x="25" y="46"/>
                  <a:pt x="25" y="46"/>
                  <a:pt x="25" y="46"/>
                </a:cubicBezTo>
                <a:cubicBezTo>
                  <a:pt x="25" y="47"/>
                  <a:pt x="25" y="47"/>
                  <a:pt x="25" y="47"/>
                </a:cubicBezTo>
                <a:cubicBezTo>
                  <a:pt x="28" y="47"/>
                  <a:pt x="28" y="47"/>
                  <a:pt x="28" y="47"/>
                </a:cubicBezTo>
                <a:cubicBezTo>
                  <a:pt x="28" y="33"/>
                  <a:pt x="28" y="33"/>
                  <a:pt x="28" y="33"/>
                </a:cubicBezTo>
                <a:cubicBezTo>
                  <a:pt x="25" y="33"/>
                  <a:pt x="25" y="33"/>
                  <a:pt x="25" y="33"/>
                </a:cubicBezTo>
                <a:lnTo>
                  <a:pt x="25" y="42"/>
                </a:lnTo>
                <a:close/>
                <a:moveTo>
                  <a:pt x="37" y="34"/>
                </a:moveTo>
                <a:cubicBezTo>
                  <a:pt x="37" y="34"/>
                  <a:pt x="37" y="33"/>
                  <a:pt x="37" y="33"/>
                </a:cubicBezTo>
                <a:cubicBezTo>
                  <a:pt x="36" y="33"/>
                  <a:pt x="36" y="33"/>
                  <a:pt x="36" y="33"/>
                </a:cubicBezTo>
                <a:cubicBezTo>
                  <a:pt x="35" y="33"/>
                  <a:pt x="35" y="33"/>
                  <a:pt x="35" y="33"/>
                </a:cubicBezTo>
                <a:cubicBezTo>
                  <a:pt x="34" y="33"/>
                  <a:pt x="34" y="34"/>
                  <a:pt x="34" y="34"/>
                </a:cubicBezTo>
                <a:cubicBezTo>
                  <a:pt x="33" y="35"/>
                  <a:pt x="33" y="35"/>
                  <a:pt x="33" y="35"/>
                </a:cubicBezTo>
                <a:cubicBezTo>
                  <a:pt x="33" y="29"/>
                  <a:pt x="33" y="29"/>
                  <a:pt x="33" y="29"/>
                </a:cubicBezTo>
                <a:cubicBezTo>
                  <a:pt x="30" y="29"/>
                  <a:pt x="30" y="29"/>
                  <a:pt x="30" y="29"/>
                </a:cubicBezTo>
                <a:cubicBezTo>
                  <a:pt x="30" y="47"/>
                  <a:pt x="30" y="47"/>
                  <a:pt x="30" y="47"/>
                </a:cubicBezTo>
                <a:cubicBezTo>
                  <a:pt x="33" y="47"/>
                  <a:pt x="33" y="47"/>
                  <a:pt x="33" y="47"/>
                </a:cubicBezTo>
                <a:cubicBezTo>
                  <a:pt x="33" y="46"/>
                  <a:pt x="33" y="46"/>
                  <a:pt x="33" y="46"/>
                </a:cubicBezTo>
                <a:cubicBezTo>
                  <a:pt x="33" y="45"/>
                  <a:pt x="33" y="45"/>
                  <a:pt x="33" y="45"/>
                </a:cubicBezTo>
                <a:cubicBezTo>
                  <a:pt x="34" y="46"/>
                  <a:pt x="34" y="46"/>
                  <a:pt x="34" y="46"/>
                </a:cubicBezTo>
                <a:cubicBezTo>
                  <a:pt x="34" y="47"/>
                  <a:pt x="34" y="47"/>
                  <a:pt x="35" y="47"/>
                </a:cubicBezTo>
                <a:cubicBezTo>
                  <a:pt x="35" y="47"/>
                  <a:pt x="35" y="48"/>
                  <a:pt x="36" y="48"/>
                </a:cubicBezTo>
                <a:cubicBezTo>
                  <a:pt x="36" y="48"/>
                  <a:pt x="37" y="47"/>
                  <a:pt x="37" y="47"/>
                </a:cubicBezTo>
                <a:cubicBezTo>
                  <a:pt x="37" y="47"/>
                  <a:pt x="37" y="46"/>
                  <a:pt x="38" y="46"/>
                </a:cubicBezTo>
                <a:cubicBezTo>
                  <a:pt x="38" y="45"/>
                  <a:pt x="38" y="44"/>
                  <a:pt x="38" y="44"/>
                </a:cubicBezTo>
                <a:cubicBezTo>
                  <a:pt x="38" y="37"/>
                  <a:pt x="38" y="37"/>
                  <a:pt x="38" y="37"/>
                </a:cubicBezTo>
                <a:cubicBezTo>
                  <a:pt x="38" y="37"/>
                  <a:pt x="38" y="36"/>
                  <a:pt x="38" y="35"/>
                </a:cubicBezTo>
                <a:cubicBezTo>
                  <a:pt x="38" y="35"/>
                  <a:pt x="38" y="34"/>
                  <a:pt x="37" y="34"/>
                </a:cubicBezTo>
                <a:close/>
                <a:moveTo>
                  <a:pt x="35" y="42"/>
                </a:moveTo>
                <a:cubicBezTo>
                  <a:pt x="35" y="43"/>
                  <a:pt x="35" y="44"/>
                  <a:pt x="35" y="44"/>
                </a:cubicBezTo>
                <a:cubicBezTo>
                  <a:pt x="35" y="44"/>
                  <a:pt x="34" y="45"/>
                  <a:pt x="34" y="45"/>
                </a:cubicBezTo>
                <a:cubicBezTo>
                  <a:pt x="34" y="45"/>
                  <a:pt x="33" y="44"/>
                  <a:pt x="33" y="44"/>
                </a:cubicBezTo>
                <a:cubicBezTo>
                  <a:pt x="33" y="44"/>
                  <a:pt x="33" y="43"/>
                  <a:pt x="33" y="42"/>
                </a:cubicBezTo>
                <a:cubicBezTo>
                  <a:pt x="33" y="39"/>
                  <a:pt x="33" y="39"/>
                  <a:pt x="33" y="39"/>
                </a:cubicBezTo>
                <a:cubicBezTo>
                  <a:pt x="33" y="37"/>
                  <a:pt x="33" y="37"/>
                  <a:pt x="33" y="37"/>
                </a:cubicBezTo>
                <a:cubicBezTo>
                  <a:pt x="33" y="36"/>
                  <a:pt x="34" y="36"/>
                  <a:pt x="34" y="36"/>
                </a:cubicBezTo>
                <a:cubicBezTo>
                  <a:pt x="34" y="36"/>
                  <a:pt x="35" y="36"/>
                  <a:pt x="35" y="37"/>
                </a:cubicBezTo>
                <a:cubicBezTo>
                  <a:pt x="35" y="37"/>
                  <a:pt x="35" y="37"/>
                  <a:pt x="35" y="39"/>
                </a:cubicBezTo>
                <a:lnTo>
                  <a:pt x="35" y="42"/>
                </a:lnTo>
                <a:close/>
                <a:moveTo>
                  <a:pt x="42" y="41"/>
                </a:moveTo>
                <a:cubicBezTo>
                  <a:pt x="47" y="41"/>
                  <a:pt x="47" y="41"/>
                  <a:pt x="47" y="41"/>
                </a:cubicBezTo>
                <a:cubicBezTo>
                  <a:pt x="47" y="39"/>
                  <a:pt x="47" y="39"/>
                  <a:pt x="47" y="39"/>
                </a:cubicBezTo>
                <a:cubicBezTo>
                  <a:pt x="47" y="38"/>
                  <a:pt x="47" y="36"/>
                  <a:pt x="47" y="35"/>
                </a:cubicBezTo>
                <a:cubicBezTo>
                  <a:pt x="47" y="35"/>
                  <a:pt x="46" y="34"/>
                  <a:pt x="46" y="34"/>
                </a:cubicBezTo>
                <a:cubicBezTo>
                  <a:pt x="45" y="33"/>
                  <a:pt x="44" y="33"/>
                  <a:pt x="43" y="33"/>
                </a:cubicBezTo>
                <a:cubicBezTo>
                  <a:pt x="43" y="33"/>
                  <a:pt x="42" y="33"/>
                  <a:pt x="41" y="34"/>
                </a:cubicBezTo>
                <a:cubicBezTo>
                  <a:pt x="41" y="34"/>
                  <a:pt x="40" y="34"/>
                  <a:pt x="40" y="35"/>
                </a:cubicBezTo>
                <a:cubicBezTo>
                  <a:pt x="40" y="36"/>
                  <a:pt x="40" y="37"/>
                  <a:pt x="40" y="39"/>
                </a:cubicBezTo>
                <a:cubicBezTo>
                  <a:pt x="40" y="43"/>
                  <a:pt x="40" y="43"/>
                  <a:pt x="40" y="43"/>
                </a:cubicBezTo>
                <a:cubicBezTo>
                  <a:pt x="40" y="43"/>
                  <a:pt x="40" y="44"/>
                  <a:pt x="40" y="45"/>
                </a:cubicBezTo>
                <a:cubicBezTo>
                  <a:pt x="40" y="45"/>
                  <a:pt x="40" y="46"/>
                  <a:pt x="41" y="46"/>
                </a:cubicBezTo>
                <a:cubicBezTo>
                  <a:pt x="41" y="47"/>
                  <a:pt x="41" y="47"/>
                  <a:pt x="42" y="47"/>
                </a:cubicBezTo>
                <a:cubicBezTo>
                  <a:pt x="42" y="47"/>
                  <a:pt x="43" y="48"/>
                  <a:pt x="44" y="48"/>
                </a:cubicBezTo>
                <a:cubicBezTo>
                  <a:pt x="44" y="48"/>
                  <a:pt x="45" y="47"/>
                  <a:pt x="45" y="47"/>
                </a:cubicBezTo>
                <a:cubicBezTo>
                  <a:pt x="46" y="47"/>
                  <a:pt x="46" y="47"/>
                  <a:pt x="46" y="46"/>
                </a:cubicBezTo>
                <a:cubicBezTo>
                  <a:pt x="47" y="46"/>
                  <a:pt x="47" y="45"/>
                  <a:pt x="47" y="45"/>
                </a:cubicBezTo>
                <a:cubicBezTo>
                  <a:pt x="47" y="44"/>
                  <a:pt x="47" y="43"/>
                  <a:pt x="47" y="43"/>
                </a:cubicBezTo>
                <a:cubicBezTo>
                  <a:pt x="47" y="42"/>
                  <a:pt x="47" y="42"/>
                  <a:pt x="47" y="42"/>
                </a:cubicBezTo>
                <a:cubicBezTo>
                  <a:pt x="45" y="42"/>
                  <a:pt x="45" y="42"/>
                  <a:pt x="45" y="42"/>
                </a:cubicBezTo>
                <a:cubicBezTo>
                  <a:pt x="45" y="43"/>
                  <a:pt x="45" y="43"/>
                  <a:pt x="45" y="43"/>
                </a:cubicBezTo>
                <a:cubicBezTo>
                  <a:pt x="45" y="44"/>
                  <a:pt x="45" y="45"/>
                  <a:pt x="44" y="45"/>
                </a:cubicBezTo>
                <a:cubicBezTo>
                  <a:pt x="44" y="46"/>
                  <a:pt x="44" y="46"/>
                  <a:pt x="43" y="46"/>
                </a:cubicBezTo>
                <a:cubicBezTo>
                  <a:pt x="43" y="46"/>
                  <a:pt x="43" y="46"/>
                  <a:pt x="43" y="45"/>
                </a:cubicBezTo>
                <a:cubicBezTo>
                  <a:pt x="43" y="45"/>
                  <a:pt x="42" y="45"/>
                  <a:pt x="42" y="44"/>
                </a:cubicBezTo>
                <a:lnTo>
                  <a:pt x="42" y="41"/>
                </a:lnTo>
                <a:close/>
                <a:moveTo>
                  <a:pt x="42" y="39"/>
                </a:moveTo>
                <a:cubicBezTo>
                  <a:pt x="42" y="37"/>
                  <a:pt x="42" y="37"/>
                  <a:pt x="42" y="37"/>
                </a:cubicBezTo>
                <a:cubicBezTo>
                  <a:pt x="42" y="36"/>
                  <a:pt x="43" y="36"/>
                  <a:pt x="43" y="36"/>
                </a:cubicBezTo>
                <a:cubicBezTo>
                  <a:pt x="43" y="36"/>
                  <a:pt x="43" y="35"/>
                  <a:pt x="43" y="35"/>
                </a:cubicBezTo>
                <a:cubicBezTo>
                  <a:pt x="44" y="35"/>
                  <a:pt x="44" y="36"/>
                  <a:pt x="44" y="36"/>
                </a:cubicBezTo>
                <a:cubicBezTo>
                  <a:pt x="44" y="36"/>
                  <a:pt x="44" y="36"/>
                  <a:pt x="44" y="37"/>
                </a:cubicBezTo>
                <a:cubicBezTo>
                  <a:pt x="44" y="39"/>
                  <a:pt x="44" y="39"/>
                  <a:pt x="44" y="39"/>
                </a:cubicBezTo>
                <a:cubicBezTo>
                  <a:pt x="42" y="39"/>
                  <a:pt x="42" y="39"/>
                  <a:pt x="42" y="39"/>
                </a:cubicBezTo>
                <a:close/>
                <a:moveTo>
                  <a:pt x="42" y="39"/>
                </a:moveTo>
                <a:cubicBezTo>
                  <a:pt x="42" y="39"/>
                  <a:pt x="42" y="39"/>
                  <a:pt x="42" y="39"/>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84" name="Google Shape;284;p14"/>
          <p:cNvSpPr/>
          <p:nvPr/>
        </p:nvSpPr>
        <p:spPr>
          <a:xfrm>
            <a:off x="654050" y="4693499"/>
            <a:ext cx="227013" cy="225425"/>
          </a:xfrm>
          <a:custGeom>
            <a:avLst/>
            <a:gdLst/>
            <a:ahLst/>
            <a:cxnLst/>
            <a:rect l="l" t="t" r="r" b="b"/>
            <a:pathLst>
              <a:path w="2016" h="2016" extrusionOk="0">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85" name="Google Shape;285;p14"/>
          <p:cNvSpPr/>
          <p:nvPr/>
        </p:nvSpPr>
        <p:spPr>
          <a:xfrm>
            <a:off x="709613" y="4749062"/>
            <a:ext cx="115888" cy="114300"/>
          </a:xfrm>
          <a:custGeom>
            <a:avLst/>
            <a:gdLst/>
            <a:ahLst/>
            <a:cxnLst/>
            <a:rect l="l" t="t" r="r" b="b"/>
            <a:pathLst>
              <a:path w="1034" h="1034" extrusionOk="0">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sp>
        <p:nvSpPr>
          <p:cNvPr id="286" name="Google Shape;286;p14"/>
          <p:cNvSpPr/>
          <p:nvPr/>
        </p:nvSpPr>
        <p:spPr>
          <a:xfrm>
            <a:off x="814388" y="4733187"/>
            <a:ext cx="26988" cy="2698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Trebuchet MS"/>
              <a:ea typeface="Trebuchet MS"/>
              <a:cs typeface="Trebuchet MS"/>
              <a:sym typeface="Trebuchet MS"/>
            </a:endParaRPr>
          </a:p>
        </p:txBody>
      </p:sp>
      <p:pic>
        <p:nvPicPr>
          <p:cNvPr id="287" name="Google Shape;287;p14"/>
          <p:cNvPicPr preferRelativeResize="0"/>
          <p:nvPr/>
        </p:nvPicPr>
        <p:blipFill rotWithShape="1">
          <a:blip r:embed="rId6">
            <a:alphaModFix/>
          </a:blip>
          <a:srcRect/>
          <a:stretch/>
        </p:blipFill>
        <p:spPr>
          <a:xfrm>
            <a:off x="629655" y="200660"/>
            <a:ext cx="2775008" cy="1176875"/>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About EDF</a:t>
            </a:r>
            <a:endParaRPr dirty="0"/>
          </a:p>
        </p:txBody>
      </p:sp>
      <p:sp>
        <p:nvSpPr>
          <p:cNvPr id="207" name="Google Shape;207;p8"/>
          <p:cNvSpPr txBox="1">
            <a:spLocks noGrp="1"/>
          </p:cNvSpPr>
          <p:nvPr>
            <p:ph type="body" idx="1"/>
          </p:nvPr>
        </p:nvSpPr>
        <p:spPr>
          <a:xfrm>
            <a:off x="290513" y="771585"/>
            <a:ext cx="8786812" cy="2408274"/>
          </a:xfrm>
          <a:prstGeom prst="rect">
            <a:avLst/>
          </a:prstGeom>
          <a:noFill/>
          <a:ln>
            <a:noFill/>
          </a:ln>
        </p:spPr>
        <p:txBody>
          <a:bodyPr spcFirstLastPara="1" wrap="square" lIns="0" tIns="0" rIns="0" bIns="0" anchor="t" anchorCtr="0">
            <a:noAutofit/>
          </a:bodyPr>
          <a:lstStyle/>
          <a:p>
            <a:pPr marL="171450" lvl="0" indent="-171450" algn="l" rtl="0">
              <a:spcBef>
                <a:spcPts val="0"/>
              </a:spcBef>
              <a:spcAft>
                <a:spcPts val="0"/>
              </a:spcAft>
              <a:buSzPts val="1760"/>
              <a:buFont typeface="Arial" panose="020B0604020202020204" pitchFamily="34" charset="0"/>
              <a:buChar char="•"/>
            </a:pPr>
            <a:r>
              <a:rPr lang="en-GB" sz="2000" dirty="0"/>
              <a:t>European Disability Forum: an independent NGO representing 100 million persons with disabilities EU</a:t>
            </a:r>
          </a:p>
          <a:p>
            <a:pPr marL="171450" lvl="0" indent="-171450" algn="l" rtl="0">
              <a:spcBef>
                <a:spcPts val="0"/>
              </a:spcBef>
              <a:spcAft>
                <a:spcPts val="0"/>
              </a:spcAft>
              <a:buSzPts val="1760"/>
              <a:buFont typeface="Arial" panose="020B0604020202020204" pitchFamily="34" charset="0"/>
              <a:buChar char="•"/>
            </a:pPr>
            <a:r>
              <a:rPr lang="en-GB" sz="2000" dirty="0"/>
              <a:t>Umbrella organisation: more than 100 member (national councils; national and European NGOs)</a:t>
            </a:r>
          </a:p>
          <a:p>
            <a:pPr marL="171450" lvl="0" indent="-171450" algn="l" rtl="0">
              <a:spcBef>
                <a:spcPts val="0"/>
              </a:spcBef>
              <a:spcAft>
                <a:spcPts val="0"/>
              </a:spcAft>
              <a:buSzPts val="1760"/>
              <a:buFont typeface="Arial" panose="020B0604020202020204" pitchFamily="34" charset="0"/>
              <a:buChar char="•"/>
            </a:pPr>
            <a:r>
              <a:rPr lang="en-GB" sz="2000" dirty="0"/>
              <a:t>Represents all types of disabilities</a:t>
            </a:r>
          </a:p>
          <a:p>
            <a:pPr marL="171450" lvl="0" indent="-171450" algn="l" rtl="0">
              <a:spcBef>
                <a:spcPts val="0"/>
              </a:spcBef>
              <a:spcAft>
                <a:spcPts val="0"/>
              </a:spcAft>
              <a:buSzPts val="1760"/>
              <a:buFont typeface="Arial" panose="020B0604020202020204" pitchFamily="34" charset="0"/>
              <a:buChar char="•"/>
            </a:pPr>
            <a:r>
              <a:rPr lang="en-GB" sz="2000" dirty="0"/>
              <a:t>Secretariat in Brussels </a:t>
            </a:r>
          </a:p>
          <a:p>
            <a:pPr marL="171450" lvl="0" indent="-171450" algn="l" rtl="0">
              <a:spcBef>
                <a:spcPts val="0"/>
              </a:spcBef>
              <a:spcAft>
                <a:spcPts val="0"/>
              </a:spcAft>
              <a:buSzPts val="1760"/>
              <a:buFont typeface="Arial" panose="020B0604020202020204" pitchFamily="34" charset="0"/>
              <a:buChar char="•"/>
            </a:pPr>
            <a:r>
              <a:rPr lang="en-GB" sz="2000" dirty="0"/>
              <a:t>Organisation OF persons with disabilities, not FOR persons with disabilities</a:t>
            </a:r>
          </a:p>
          <a:p>
            <a:pPr marL="171450" lvl="0" indent="-171450" algn="l" rtl="0">
              <a:spcBef>
                <a:spcPts val="0"/>
              </a:spcBef>
              <a:spcAft>
                <a:spcPts val="0"/>
              </a:spcAft>
              <a:buSzPts val="1760"/>
              <a:buFont typeface="Arial" panose="020B0604020202020204" pitchFamily="34" charset="0"/>
              <a:buChar char="•"/>
            </a:pPr>
            <a:r>
              <a:rPr lang="en-GB" sz="2000" dirty="0"/>
              <a:t>“Nothing about us without us”</a:t>
            </a:r>
          </a:p>
          <a:p>
            <a:pPr marL="0" lvl="0" indent="0" algn="l" rtl="0">
              <a:spcBef>
                <a:spcPts val="0"/>
              </a:spcBef>
              <a:spcAft>
                <a:spcPts val="0"/>
              </a:spcAft>
              <a:buSzPts val="1760"/>
            </a:pPr>
            <a:endParaRPr sz="2000" dirty="0"/>
          </a:p>
        </p:txBody>
      </p:sp>
      <p:pic>
        <p:nvPicPr>
          <p:cNvPr id="3" name="Picture 2" descr="Group picture of the EDF Board members in 2017">
            <a:extLst>
              <a:ext uri="{FF2B5EF4-FFF2-40B4-BE49-F238E27FC236}">
                <a16:creationId xmlns:a16="http://schemas.microsoft.com/office/drawing/2014/main" id="{E4272F11-FE12-46CD-88B0-8247149E9155}"/>
              </a:ext>
            </a:extLst>
          </p:cNvPr>
          <p:cNvPicPr>
            <a:picLocks noChangeAspect="1"/>
          </p:cNvPicPr>
          <p:nvPr/>
        </p:nvPicPr>
        <p:blipFill rotWithShape="1">
          <a:blip r:embed="rId3"/>
          <a:srcRect t="29368"/>
          <a:stretch/>
        </p:blipFill>
        <p:spPr>
          <a:xfrm>
            <a:off x="199660" y="3381374"/>
            <a:ext cx="7877540" cy="1743075"/>
          </a:xfrm>
          <a:prstGeom prst="rect">
            <a:avLst/>
          </a:prstGeom>
        </p:spPr>
      </p:pic>
    </p:spTree>
    <p:extLst>
      <p:ext uri="{BB962C8B-B14F-4D97-AF65-F5344CB8AC3E}">
        <p14:creationId xmlns:p14="http://schemas.microsoft.com/office/powerpoint/2010/main" val="1089354720"/>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What is disability?</a:t>
            </a:r>
            <a:endParaRPr dirty="0"/>
          </a:p>
        </p:txBody>
      </p:sp>
      <p:sp>
        <p:nvSpPr>
          <p:cNvPr id="207" name="Google Shape;207;p8"/>
          <p:cNvSpPr txBox="1">
            <a:spLocks noGrp="1"/>
          </p:cNvSpPr>
          <p:nvPr>
            <p:ph type="body" idx="1"/>
          </p:nvPr>
        </p:nvSpPr>
        <p:spPr>
          <a:xfrm>
            <a:off x="577517" y="876360"/>
            <a:ext cx="7680960"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r>
              <a:rPr lang="en-GB" sz="2000" dirty="0"/>
              <a:t>There is no single agreed upon definition of disability. EDF uses the UN Convention of on the Rights of Persons with Disabilities (UN CRPD), ratified by the EU and all Member States, entails a shift away from charity/medical perspectives towards a </a:t>
            </a:r>
            <a:r>
              <a:rPr lang="en-GB" sz="2000" b="1" dirty="0"/>
              <a:t>human rights perspective</a:t>
            </a:r>
            <a:r>
              <a:rPr lang="en-GB" sz="2000" dirty="0"/>
              <a:t>. The definition of disability is therefore:</a:t>
            </a:r>
          </a:p>
          <a:p>
            <a:pPr marL="0" lvl="0" indent="0" algn="l" rtl="0">
              <a:spcBef>
                <a:spcPts val="0"/>
              </a:spcBef>
              <a:spcAft>
                <a:spcPts val="0"/>
              </a:spcAft>
              <a:buSzPts val="1760"/>
            </a:pPr>
            <a:endParaRPr lang="en-GB" sz="2000" dirty="0"/>
          </a:p>
          <a:p>
            <a:pPr marL="0" lvl="0" indent="0" algn="l" rtl="0">
              <a:spcBef>
                <a:spcPts val="0"/>
              </a:spcBef>
              <a:spcAft>
                <a:spcPts val="0"/>
              </a:spcAft>
              <a:buSzPts val="1760"/>
            </a:pPr>
            <a:r>
              <a:rPr lang="en-GB" sz="2000" dirty="0"/>
              <a:t>“</a:t>
            </a:r>
            <a:r>
              <a:rPr lang="en-GB" sz="2000" i="1" dirty="0"/>
              <a:t>Persons with disabilities include those who have long-term physical, mental, intellectual or sensory impairments which in interaction with various barriers may hinder their full and effective participation in society on an equal basis with others</a:t>
            </a:r>
            <a:r>
              <a:rPr lang="en-GB" sz="2000" dirty="0"/>
              <a:t>.“</a:t>
            </a:r>
            <a:endParaRPr sz="2000" dirty="0"/>
          </a:p>
        </p:txBody>
      </p:sp>
    </p:spTree>
    <p:extLst>
      <p:ext uri="{BB962C8B-B14F-4D97-AF65-F5344CB8AC3E}">
        <p14:creationId xmlns:p14="http://schemas.microsoft.com/office/powerpoint/2010/main" val="4011762278"/>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The words do matter!</a:t>
            </a:r>
            <a:endParaRPr dirty="0"/>
          </a:p>
        </p:txBody>
      </p:sp>
      <p:sp>
        <p:nvSpPr>
          <p:cNvPr id="207" name="Google Shape;207;p8"/>
          <p:cNvSpPr txBox="1">
            <a:spLocks noGrp="1"/>
          </p:cNvSpPr>
          <p:nvPr>
            <p:ph type="body" idx="1"/>
          </p:nvPr>
        </p:nvSpPr>
        <p:spPr>
          <a:xfrm>
            <a:off x="577517" y="876360"/>
            <a:ext cx="7680960"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r>
              <a:rPr lang="en-GB" sz="2000" dirty="0"/>
              <a:t>The language we use reflects on our thoughts and the way we see other people</a:t>
            </a:r>
          </a:p>
          <a:p>
            <a:pPr marL="0" lvl="0" indent="0" algn="l" rtl="0">
              <a:spcBef>
                <a:spcPts val="0"/>
              </a:spcBef>
              <a:spcAft>
                <a:spcPts val="0"/>
              </a:spcAft>
              <a:buSzPts val="1760"/>
            </a:pPr>
            <a:endParaRPr lang="en-GB" sz="2000" dirty="0"/>
          </a:p>
          <a:p>
            <a:pPr marL="0" lvl="0" indent="0" algn="l" rtl="0">
              <a:spcBef>
                <a:spcPts val="0"/>
              </a:spcBef>
              <a:spcAft>
                <a:spcPts val="0"/>
              </a:spcAft>
              <a:buSzPts val="1760"/>
            </a:pPr>
            <a:r>
              <a:rPr lang="en-GB" sz="2000" dirty="0"/>
              <a:t>         focus on the individual and not on their particular limitation also in your use of language. Do not say “the disabled”, “the blind”, “the wheelchair”, etc., but refer to “the person with disability”, “the person who is blind”, “the person using a wheelchair” and so on. </a:t>
            </a:r>
          </a:p>
          <a:p>
            <a:pPr marL="0" lvl="0" indent="0" algn="l" rtl="0">
              <a:spcBef>
                <a:spcPts val="0"/>
              </a:spcBef>
              <a:spcAft>
                <a:spcPts val="0"/>
              </a:spcAft>
              <a:buSzPts val="1760"/>
            </a:pPr>
            <a:endParaRPr lang="en-GB" sz="2000" dirty="0"/>
          </a:p>
          <a:p>
            <a:pPr marL="0" lvl="0" indent="0" algn="l" rtl="0">
              <a:spcBef>
                <a:spcPts val="0"/>
              </a:spcBef>
              <a:spcAft>
                <a:spcPts val="0"/>
              </a:spcAft>
              <a:buSzPts val="1760"/>
            </a:pPr>
            <a:r>
              <a:rPr lang="en-GB" sz="2000" dirty="0"/>
              <a:t>	Definitely NOT ok: “Crippled”, “deformed”, “crazy”, 	“retarded”, etc.</a:t>
            </a:r>
          </a:p>
          <a:p>
            <a:pPr marL="0" lvl="0" indent="0" algn="l" rtl="0">
              <a:spcBef>
                <a:spcPts val="0"/>
              </a:spcBef>
              <a:spcAft>
                <a:spcPts val="0"/>
              </a:spcAft>
              <a:buSzPts val="1760"/>
            </a:pPr>
            <a:endParaRPr sz="2000" dirty="0"/>
          </a:p>
        </p:txBody>
      </p:sp>
      <p:sp>
        <p:nvSpPr>
          <p:cNvPr id="3" name="Arrow: Right 2">
            <a:extLst>
              <a:ext uri="{FF2B5EF4-FFF2-40B4-BE49-F238E27FC236}">
                <a16:creationId xmlns:a16="http://schemas.microsoft.com/office/drawing/2014/main" id="{B688714E-2D0A-3ABD-EA3C-7F38E00658BE}"/>
              </a:ext>
            </a:extLst>
          </p:cNvPr>
          <p:cNvSpPr/>
          <p:nvPr/>
        </p:nvSpPr>
        <p:spPr>
          <a:xfrm>
            <a:off x="640079" y="1857676"/>
            <a:ext cx="490888" cy="221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Warning with solid fill">
            <a:extLst>
              <a:ext uri="{FF2B5EF4-FFF2-40B4-BE49-F238E27FC236}">
                <a16:creationId xmlns:a16="http://schemas.microsoft.com/office/drawing/2014/main" id="{90BB095C-8D26-0EFB-333C-F2B3E11358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323" y="3471070"/>
            <a:ext cx="914400" cy="914400"/>
          </a:xfrm>
          <a:prstGeom prst="rect">
            <a:avLst/>
          </a:prstGeom>
        </p:spPr>
      </p:pic>
    </p:spTree>
    <p:extLst>
      <p:ext uri="{BB962C8B-B14F-4D97-AF65-F5344CB8AC3E}">
        <p14:creationId xmlns:p14="http://schemas.microsoft.com/office/powerpoint/2010/main" val="154669548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Some examples of disabilities </a:t>
            </a:r>
            <a:endParaRPr dirty="0"/>
          </a:p>
        </p:txBody>
      </p:sp>
      <p:sp>
        <p:nvSpPr>
          <p:cNvPr id="207" name="Google Shape;207;p8"/>
          <p:cNvSpPr txBox="1">
            <a:spLocks noGrp="1"/>
          </p:cNvSpPr>
          <p:nvPr>
            <p:ph type="body" idx="1"/>
          </p:nvPr>
        </p:nvSpPr>
        <p:spPr>
          <a:xfrm>
            <a:off x="290513" y="876360"/>
            <a:ext cx="5910984"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r>
              <a:rPr lang="de-DE" sz="2000" dirty="0"/>
              <a:t>Persons with </a:t>
            </a:r>
            <a:r>
              <a:rPr lang="de-DE" sz="2000" b="1" dirty="0"/>
              <a:t>mobility impairments</a:t>
            </a:r>
          </a:p>
          <a:p>
            <a:pPr marL="0" lvl="0" indent="0" algn="l" rtl="0">
              <a:spcBef>
                <a:spcPts val="0"/>
              </a:spcBef>
              <a:spcAft>
                <a:spcPts val="0"/>
              </a:spcAft>
              <a:buSzPts val="1760"/>
            </a:pPr>
            <a:endParaRPr lang="de-DE" sz="2000" dirty="0"/>
          </a:p>
          <a:p>
            <a:pPr marL="342900" lvl="0" indent="-342900" algn="l" rtl="0">
              <a:spcBef>
                <a:spcPts val="0"/>
              </a:spcBef>
              <a:spcAft>
                <a:spcPts val="0"/>
              </a:spcAft>
              <a:buSzPts val="1760"/>
              <a:buFont typeface="Arial" panose="020B0604020202020204" pitchFamily="34" charset="0"/>
              <a:buChar char="•"/>
            </a:pPr>
            <a:r>
              <a:rPr lang="en-GB" sz="2000" dirty="0"/>
              <a:t>Persons using wheelchairs or other kinds of mobility equipment like crutches, canes, walking frames, etc.</a:t>
            </a:r>
          </a:p>
          <a:p>
            <a:pPr marL="342900" lvl="0" indent="-342900" algn="l" rtl="0">
              <a:spcBef>
                <a:spcPts val="0"/>
              </a:spcBef>
              <a:spcAft>
                <a:spcPts val="0"/>
              </a:spcAft>
              <a:buSzPts val="1760"/>
              <a:buFont typeface="Arial" panose="020B0604020202020204" pitchFamily="34" charset="0"/>
              <a:buChar char="•"/>
            </a:pPr>
            <a:r>
              <a:rPr lang="en-GB" sz="2000" dirty="0"/>
              <a:t>Persons with artificial or missing limbs. </a:t>
            </a:r>
          </a:p>
          <a:p>
            <a:pPr marL="342900" lvl="0" indent="-342900" algn="l" rtl="0">
              <a:spcBef>
                <a:spcPts val="0"/>
              </a:spcBef>
              <a:spcAft>
                <a:spcPts val="0"/>
              </a:spcAft>
              <a:buSzPts val="1760"/>
              <a:buFont typeface="Arial" panose="020B0604020202020204" pitchFamily="34" charset="0"/>
              <a:buChar char="•"/>
            </a:pPr>
            <a:r>
              <a:rPr lang="en-GB" sz="2000" dirty="0"/>
              <a:t>Person of short/tall stature.</a:t>
            </a:r>
          </a:p>
          <a:p>
            <a:pPr marL="342900" lvl="0" indent="-342900" algn="l" rtl="0">
              <a:spcBef>
                <a:spcPts val="0"/>
              </a:spcBef>
              <a:spcAft>
                <a:spcPts val="0"/>
              </a:spcAft>
              <a:buSzPts val="1760"/>
              <a:buFont typeface="Arial" panose="020B0604020202020204" pitchFamily="34" charset="0"/>
              <a:buChar char="•"/>
            </a:pPr>
            <a:r>
              <a:rPr lang="en-GB" sz="2000" dirty="0"/>
              <a:t>Many mobility impairments are not visible (e.g. heart disorders, diabetes), but still make it difficult for persons to move around</a:t>
            </a:r>
          </a:p>
          <a:p>
            <a:pPr marL="0" lvl="0" indent="0" algn="l" rtl="0">
              <a:spcBef>
                <a:spcPts val="0"/>
              </a:spcBef>
              <a:spcAft>
                <a:spcPts val="0"/>
              </a:spcAft>
              <a:buSzPts val="1760"/>
            </a:pPr>
            <a:endParaRPr sz="2000" dirty="0"/>
          </a:p>
        </p:txBody>
      </p:sp>
      <p:pic>
        <p:nvPicPr>
          <p:cNvPr id="2" name="Picture 1" descr="A female wheelchair user with a red jacket pressing the assistance button in a railway station">
            <a:extLst>
              <a:ext uri="{FF2B5EF4-FFF2-40B4-BE49-F238E27FC236}">
                <a16:creationId xmlns:a16="http://schemas.microsoft.com/office/drawing/2014/main" id="{C2CA6702-05DB-D424-AA59-5913699A207C}"/>
              </a:ext>
            </a:extLst>
          </p:cNvPr>
          <p:cNvPicPr>
            <a:picLocks noChangeAspect="1"/>
          </p:cNvPicPr>
          <p:nvPr/>
        </p:nvPicPr>
        <p:blipFill>
          <a:blip r:embed="rId3"/>
          <a:stretch>
            <a:fillRect/>
          </a:stretch>
        </p:blipFill>
        <p:spPr>
          <a:xfrm>
            <a:off x="6201497" y="1703077"/>
            <a:ext cx="2651990" cy="1767993"/>
          </a:xfrm>
          <a:prstGeom prst="rect">
            <a:avLst/>
          </a:prstGeom>
        </p:spPr>
      </p:pic>
      <p:sp>
        <p:nvSpPr>
          <p:cNvPr id="4" name="TextBox 3">
            <a:extLst>
              <a:ext uri="{FF2B5EF4-FFF2-40B4-BE49-F238E27FC236}">
                <a16:creationId xmlns:a16="http://schemas.microsoft.com/office/drawing/2014/main" id="{0D4CC16E-8B9D-83C1-EB44-21B4E09F8F45}"/>
              </a:ext>
            </a:extLst>
          </p:cNvPr>
          <p:cNvSpPr txBox="1"/>
          <p:nvPr/>
        </p:nvSpPr>
        <p:spPr>
          <a:xfrm>
            <a:off x="5970606" y="3471070"/>
            <a:ext cx="3113772" cy="317972"/>
          </a:xfrm>
          <a:prstGeom prst="rect">
            <a:avLst/>
          </a:prstGeom>
          <a:noFill/>
        </p:spPr>
        <p:txBody>
          <a:bodyPr wrap="square">
            <a:spAutoFit/>
          </a:bodyPr>
          <a:lstStyle/>
          <a:p>
            <a:pPr algn="r">
              <a:lnSpc>
                <a:spcPct val="115000"/>
              </a:lnSpc>
              <a:spcAft>
                <a:spcPts val="1000"/>
              </a:spcAft>
            </a:pPr>
            <a:r>
              <a:rPr lang="de-DE" sz="900" i="1"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rPr>
              <a:t>Copyright: Joite |Berliner Verkehrsbetriebe (BVG</a:t>
            </a:r>
            <a:r>
              <a:rPr lang="de-DE" sz="1400" i="1"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600" dirty="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4673426"/>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75E58-2EE8-DB0E-92E9-A05046ABC44C}"/>
              </a:ext>
            </a:extLst>
          </p:cNvPr>
          <p:cNvSpPr>
            <a:spLocks noGrp="1"/>
          </p:cNvSpPr>
          <p:nvPr>
            <p:ph type="title"/>
          </p:nvPr>
        </p:nvSpPr>
        <p:spPr/>
        <p:txBody>
          <a:bodyPr>
            <a:normAutofit fontScale="90000"/>
          </a:bodyPr>
          <a:lstStyle/>
          <a:p>
            <a:r>
              <a:rPr lang="de-DE" dirty="0"/>
              <a:t>Example 1: Serge</a:t>
            </a:r>
            <a:endParaRPr lang="en-GB" dirty="0"/>
          </a:p>
        </p:txBody>
      </p:sp>
      <p:pic>
        <p:nvPicPr>
          <p:cNvPr id="11" name="Grafik 11" descr="Portrait of Serge Mabally, a young black man">
            <a:extLst>
              <a:ext uri="{FF2B5EF4-FFF2-40B4-BE49-F238E27FC236}">
                <a16:creationId xmlns:a16="http://schemas.microsoft.com/office/drawing/2014/main" id="{49A69DF0-1CBC-28B4-8AE0-5EF4913DD4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8" r="5488" b="8521"/>
          <a:stretch/>
        </p:blipFill>
        <p:spPr bwMode="auto">
          <a:xfrm>
            <a:off x="212851" y="865343"/>
            <a:ext cx="1722630" cy="2155190"/>
          </a:xfrm>
          <a:prstGeom prst="rect">
            <a:avLst/>
          </a:prstGeom>
          <a:ln>
            <a:noFill/>
          </a:ln>
          <a:extLst>
            <a:ext uri="{53640926-AAD7-44D8-BBD7-CCE9431645EC}">
              <a14:shadowObscured xmlns:a14="http://schemas.microsoft.com/office/drawing/2010/main"/>
            </a:ext>
          </a:extLst>
        </p:spPr>
      </p:pic>
      <p:sp>
        <p:nvSpPr>
          <p:cNvPr id="12" name="Rectangle 8">
            <a:extLst>
              <a:ext uri="{FF2B5EF4-FFF2-40B4-BE49-F238E27FC236}">
                <a16:creationId xmlns:a16="http://schemas.microsoft.com/office/drawing/2014/main" id="{0B2C92C3-D6A6-1032-8ED3-D0028F5AF4D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0">
            <a:extLst>
              <a:ext uri="{FF2B5EF4-FFF2-40B4-BE49-F238E27FC236}">
                <a16:creationId xmlns:a16="http://schemas.microsoft.com/office/drawing/2014/main" id="{A2509792-6A18-95A7-9065-8A9E2086A1F2}"/>
              </a:ext>
            </a:extLst>
          </p:cNvPr>
          <p:cNvSpPr>
            <a:spLocks noChangeArrowheads="1"/>
          </p:cNvSpPr>
          <p:nvPr/>
        </p:nvSpPr>
        <p:spPr bwMode="auto">
          <a:xfrm>
            <a:off x="2114550" y="617693"/>
            <a:ext cx="6486525"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“I have a mobility impairment, so I usually use my canes to walk and sometimes a wheelchair. I regularly travel by public transport and what I noticed is that it would help if staff were more aware of disability issues. The bus drivers often stop too far away from the pavement or they don’t stop at all! I know the rules are different in each country, but in France, the drivers are not allowed to leave their seat so they can also not assist, but it would be nice if there was a more ‘human’ approach. Little things help and they reflect an inclusive society.”</a:t>
            </a:r>
            <a:endParaRPr kumimoji="0" lang="en-GB" altLang="en-US" sz="2000" b="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(Serge </a:t>
            </a:r>
            <a:r>
              <a:rPr kumimoji="0" lang="en-GB" altLang="en-US" sz="2000" b="0" i="1" u="none" strike="noStrike" cap="none" normalizeH="0" baseline="0" dirty="0" err="1">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Mabally</a:t>
            </a:r>
            <a:r>
              <a:rPr kumimoji="0" lang="en-GB" altLang="en-US" sz="2000" b="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France)</a:t>
            </a:r>
            <a:endParaRPr kumimoji="0" lang="en-GB" altLang="en-US" sz="2000" b="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br>
            <a:br>
              <a:rPr kumimoji="0" lang="en-US" altLang="en-US" sz="1000" b="1"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7533247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4761" y="175419"/>
            <a:ext cx="6596948" cy="514505"/>
          </a:xfrm>
          <a:prstGeom prst="rect">
            <a:avLst/>
          </a:prstGeom>
          <a:noFill/>
          <a:ln>
            <a:noFill/>
          </a:ln>
        </p:spPr>
        <p:txBody>
          <a:bodyPr spcFirstLastPara="1" wrap="square" lIns="91425" tIns="45700" rIns="91425" bIns="45700" anchor="ctr" anchorCtr="0">
            <a:normAutofit fontScale="90000"/>
          </a:bodyPr>
          <a:lstStyle/>
          <a:p>
            <a:pPr marL="216000" lvl="0" indent="0" algn="l" rtl="0">
              <a:spcBef>
                <a:spcPts val="0"/>
              </a:spcBef>
              <a:spcAft>
                <a:spcPts val="0"/>
              </a:spcAft>
              <a:buClr>
                <a:schemeClr val="dk1"/>
              </a:buClr>
              <a:buSzPct val="100000"/>
              <a:buFont typeface="Trebuchet MS"/>
              <a:buNone/>
            </a:pPr>
            <a:r>
              <a:rPr lang="de-DE" dirty="0"/>
              <a:t>Some examples of disabilities </a:t>
            </a:r>
            <a:endParaRPr dirty="0"/>
          </a:p>
        </p:txBody>
      </p:sp>
      <p:sp>
        <p:nvSpPr>
          <p:cNvPr id="207" name="Google Shape;207;p8"/>
          <p:cNvSpPr txBox="1">
            <a:spLocks noGrp="1"/>
          </p:cNvSpPr>
          <p:nvPr>
            <p:ph type="body" idx="1"/>
          </p:nvPr>
        </p:nvSpPr>
        <p:spPr>
          <a:xfrm>
            <a:off x="290513" y="876360"/>
            <a:ext cx="5022632" cy="240827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60"/>
            </a:pPr>
            <a:r>
              <a:rPr lang="de-DE" sz="2000" dirty="0"/>
              <a:t>Persons who are </a:t>
            </a:r>
            <a:r>
              <a:rPr lang="de-DE" sz="2000" b="1" dirty="0"/>
              <a:t>blind or partially sighted</a:t>
            </a:r>
          </a:p>
          <a:p>
            <a:pPr marL="0" lvl="0" indent="0" algn="l" rtl="0">
              <a:spcBef>
                <a:spcPts val="0"/>
              </a:spcBef>
              <a:spcAft>
                <a:spcPts val="0"/>
              </a:spcAft>
              <a:buSzPts val="1760"/>
            </a:pPr>
            <a:endParaRPr lang="de-DE" sz="2000" dirty="0"/>
          </a:p>
          <a:p>
            <a:pPr marL="342900" lvl="0" indent="-342900" algn="l" rtl="0">
              <a:spcBef>
                <a:spcPts val="0"/>
              </a:spcBef>
              <a:spcAft>
                <a:spcPts val="0"/>
              </a:spcAft>
              <a:buSzPts val="1760"/>
              <a:buFont typeface="Arial" panose="020B0604020202020204" pitchFamily="34" charset="0"/>
              <a:buChar char="•"/>
            </a:pPr>
            <a:r>
              <a:rPr lang="en-GB" sz="2000" dirty="0"/>
              <a:t>Some persons who are blind or partially sighted use white canes. </a:t>
            </a:r>
          </a:p>
          <a:p>
            <a:pPr marL="342900" lvl="0" indent="-342900" algn="l" rtl="0">
              <a:spcBef>
                <a:spcPts val="0"/>
              </a:spcBef>
              <a:spcAft>
                <a:spcPts val="0"/>
              </a:spcAft>
              <a:buSzPts val="1760"/>
              <a:buFont typeface="Arial" panose="020B0604020202020204" pitchFamily="34" charset="0"/>
              <a:buChar char="•"/>
            </a:pPr>
            <a:r>
              <a:rPr lang="en-GB" sz="2000" dirty="0"/>
              <a:t>A red and white cane often indicates that the person is deaf-blind.</a:t>
            </a:r>
          </a:p>
          <a:p>
            <a:pPr marL="342900" lvl="0" indent="-342900" algn="l" rtl="0">
              <a:spcBef>
                <a:spcPts val="0"/>
              </a:spcBef>
              <a:spcAft>
                <a:spcPts val="0"/>
              </a:spcAft>
              <a:buSzPts val="1760"/>
              <a:buFont typeface="Arial" panose="020B0604020202020204" pitchFamily="34" charset="0"/>
              <a:buChar char="•"/>
            </a:pPr>
            <a:r>
              <a:rPr lang="en-GB" sz="2000" dirty="0"/>
              <a:t>Some people might wear dark glasses.</a:t>
            </a:r>
          </a:p>
          <a:p>
            <a:pPr marL="342900" lvl="0" indent="-342900" algn="l" rtl="0">
              <a:spcBef>
                <a:spcPts val="0"/>
              </a:spcBef>
              <a:spcAft>
                <a:spcPts val="0"/>
              </a:spcAft>
              <a:buSzPts val="1760"/>
              <a:buFont typeface="Arial" panose="020B0604020202020204" pitchFamily="34" charset="0"/>
              <a:buChar char="•"/>
            </a:pPr>
            <a:r>
              <a:rPr lang="en-GB" sz="2000" dirty="0"/>
              <a:t>Others might be accompanied by a personal assistant or a guide dog with a distinctive harness. </a:t>
            </a:r>
          </a:p>
          <a:p>
            <a:pPr marL="342900" lvl="0" indent="-342900" algn="l" rtl="0">
              <a:spcBef>
                <a:spcPts val="0"/>
              </a:spcBef>
              <a:spcAft>
                <a:spcPts val="0"/>
              </a:spcAft>
              <a:buSzPts val="1760"/>
              <a:buFont typeface="Arial" panose="020B0604020202020204" pitchFamily="34" charset="0"/>
              <a:buChar char="•"/>
            </a:pPr>
            <a:r>
              <a:rPr lang="en-GB" sz="2000" dirty="0"/>
              <a:t>But not all blind or partially sighted persons have any of these characteristics! </a:t>
            </a:r>
          </a:p>
          <a:p>
            <a:pPr marL="0" lvl="0" indent="0" algn="l" rtl="0">
              <a:spcBef>
                <a:spcPts val="0"/>
              </a:spcBef>
              <a:spcAft>
                <a:spcPts val="0"/>
              </a:spcAft>
              <a:buSzPts val="1760"/>
            </a:pPr>
            <a:endParaRPr sz="2000" b="1" dirty="0"/>
          </a:p>
        </p:txBody>
      </p:sp>
      <p:pic>
        <p:nvPicPr>
          <p:cNvPr id="2" name="Picture 1" descr="A white man with dark sunglasses, a white cane, and an armband sitting on a bus or tram">
            <a:extLst>
              <a:ext uri="{FF2B5EF4-FFF2-40B4-BE49-F238E27FC236}">
                <a16:creationId xmlns:a16="http://schemas.microsoft.com/office/drawing/2014/main" id="{2913C815-4AEF-6AFC-AE49-66D27213E726}"/>
              </a:ext>
            </a:extLst>
          </p:cNvPr>
          <p:cNvPicPr>
            <a:picLocks noChangeAspect="1"/>
          </p:cNvPicPr>
          <p:nvPr/>
        </p:nvPicPr>
        <p:blipFill>
          <a:blip r:embed="rId3"/>
          <a:stretch>
            <a:fillRect/>
          </a:stretch>
        </p:blipFill>
        <p:spPr>
          <a:xfrm>
            <a:off x="5456510" y="1503346"/>
            <a:ext cx="3396977" cy="2136808"/>
          </a:xfrm>
          <a:prstGeom prst="rect">
            <a:avLst/>
          </a:prstGeom>
        </p:spPr>
      </p:pic>
      <p:sp>
        <p:nvSpPr>
          <p:cNvPr id="3" name="Text Box 2">
            <a:extLst>
              <a:ext uri="{FF2B5EF4-FFF2-40B4-BE49-F238E27FC236}">
                <a16:creationId xmlns:a16="http://schemas.microsoft.com/office/drawing/2014/main" id="{CF8AA30F-D206-2A03-7854-B1DB3334C97F}"/>
              </a:ext>
            </a:extLst>
          </p:cNvPr>
          <p:cNvSpPr txBox="1">
            <a:spLocks noChangeArrowheads="1"/>
          </p:cNvSpPr>
          <p:nvPr/>
        </p:nvSpPr>
        <p:spPr bwMode="auto">
          <a:xfrm>
            <a:off x="6010792" y="3748288"/>
            <a:ext cx="2647315" cy="2457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r">
              <a:lnSpc>
                <a:spcPct val="115000"/>
              </a:lnSpc>
              <a:spcAft>
                <a:spcPts val="1000"/>
              </a:spcAft>
            </a:pPr>
            <a:r>
              <a:rPr lang="de-DE" sz="800" i="1">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rPr>
              <a:t>Copyright: Wiener Linien</a:t>
            </a:r>
            <a:endParaRPr lang="en-GB" sz="900">
              <a:solidFill>
                <a:srgbClr val="002930"/>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7060105"/>
      </p:ext>
    </p:extLst>
  </p:cSld>
  <p:clrMapOvr>
    <a:masterClrMapping/>
  </p:clrMapOvr>
  <p:transition spd="slow">
    <p:push/>
  </p:transition>
</p:sld>
</file>

<file path=ppt/theme/theme1.xml><?xml version="1.0" encoding="utf-8"?>
<a:theme xmlns:a="http://schemas.openxmlformats.org/drawingml/2006/main" name="CentralEurope_iService">
  <a:themeElements>
    <a:clrScheme name="CENTRAL EUROPE 21/27">
      <a:dk1>
        <a:srgbClr val="000000"/>
      </a:dk1>
      <a:lt1>
        <a:srgbClr val="FFFFFF"/>
      </a:lt1>
      <a:dk2>
        <a:srgbClr val="0C0C0C"/>
      </a:dk2>
      <a:lt2>
        <a:srgbClr val="708792"/>
      </a:lt2>
      <a:accent1>
        <a:srgbClr val="90ABB1"/>
      </a:accent1>
      <a:accent2>
        <a:srgbClr val="C8D3D8"/>
      </a:accent2>
      <a:accent3>
        <a:srgbClr val="18BAA8"/>
      </a:accent3>
      <a:accent4>
        <a:srgbClr val="9ACA3C"/>
      </a:accent4>
      <a:accent5>
        <a:srgbClr val="F68A42"/>
      </a:accent5>
      <a:accent6>
        <a:srgbClr val="0E6EB6"/>
      </a:accent6>
      <a:hlink>
        <a:srgbClr val="708792"/>
      </a:hlink>
      <a:folHlink>
        <a:srgbClr val="7087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5320</Words>
  <Application>Microsoft Office PowerPoint</Application>
  <PresentationFormat>On-screen Show (16:9)</PresentationFormat>
  <Paragraphs>302</Paragraphs>
  <Slides>31</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Trebuchet MS</vt:lpstr>
      <vt:lpstr>Symbol</vt:lpstr>
      <vt:lpstr>Century Gothic</vt:lpstr>
      <vt:lpstr>Arial</vt:lpstr>
      <vt:lpstr>Times New Roman</vt:lpstr>
      <vt:lpstr>Noto Sans Symbols</vt:lpstr>
      <vt:lpstr>CentralEurope_iService</vt:lpstr>
      <vt:lpstr>PowerPoint Presentation</vt:lpstr>
      <vt:lpstr>Agenda</vt:lpstr>
      <vt:lpstr>PowerPoint Presentation</vt:lpstr>
      <vt:lpstr>About EDF</vt:lpstr>
      <vt:lpstr>What is disability?</vt:lpstr>
      <vt:lpstr>The words do matter!</vt:lpstr>
      <vt:lpstr>Some examples of disabilities </vt:lpstr>
      <vt:lpstr>Example 1: Serge</vt:lpstr>
      <vt:lpstr>Some examples of disabilities </vt:lpstr>
      <vt:lpstr>Example 2: Ovidiu</vt:lpstr>
      <vt:lpstr>Some examples of disabilities </vt:lpstr>
      <vt:lpstr>Example 3: Marcel</vt:lpstr>
      <vt:lpstr>Some examples of disabilities </vt:lpstr>
      <vt:lpstr>Some examples of disabilities </vt:lpstr>
      <vt:lpstr>Example 4: Erika</vt:lpstr>
      <vt:lpstr>Some examples of disabilities </vt:lpstr>
      <vt:lpstr>Disability „etiquette“</vt:lpstr>
      <vt:lpstr>What is accessibility?</vt:lpstr>
      <vt:lpstr>PowerPoint Presentation</vt:lpstr>
      <vt:lpstr>PowerPoint Presentation</vt:lpstr>
      <vt:lpstr>PowerPoint Presentation</vt:lpstr>
      <vt:lpstr>UN Convention on the Rights of Persons with Disabilities</vt:lpstr>
      <vt:lpstr>UN Convention on the Rights of Persons with Disabilities</vt:lpstr>
      <vt:lpstr>UN Convention on the Rights of Persons with Disabilities</vt:lpstr>
      <vt:lpstr>UN Convention on the Rights of Persons with Disabilities</vt:lpstr>
      <vt:lpstr>EU Strategy on the Rights of Persons with Disabilities</vt:lpstr>
      <vt:lpstr>EU legislation and standards on accessbility</vt:lpstr>
      <vt:lpstr>EU legislation and standards on accessbility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Phunk</dc:creator>
  <cp:lastModifiedBy>marie denninghaus</cp:lastModifiedBy>
  <cp:revision>43</cp:revision>
  <dcterms:created xsi:type="dcterms:W3CDTF">2014-11-12T21:47:38Z</dcterms:created>
  <dcterms:modified xsi:type="dcterms:W3CDTF">2023-05-11T11:50:17Z</dcterms:modified>
</cp:coreProperties>
</file>