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4" r:id="rId3"/>
    <p:sldId id="289" r:id="rId4"/>
    <p:sldId id="291" r:id="rId5"/>
    <p:sldId id="295" r:id="rId6"/>
    <p:sldId id="328" r:id="rId7"/>
    <p:sldId id="320" r:id="rId8"/>
    <p:sldId id="327" r:id="rId9"/>
    <p:sldId id="325" r:id="rId10"/>
    <p:sldId id="326" r:id="rId11"/>
    <p:sldId id="287" r:id="rId12"/>
    <p:sldId id="310" r:id="rId13"/>
    <p:sldId id="299" r:id="rId14"/>
    <p:sldId id="311" r:id="rId15"/>
    <p:sldId id="329" r:id="rId16"/>
    <p:sldId id="330" r:id="rId17"/>
    <p:sldId id="331" r:id="rId18"/>
    <p:sldId id="332" r:id="rId19"/>
    <p:sldId id="335" r:id="rId20"/>
    <p:sldId id="334" r:id="rId21"/>
    <p:sldId id="333" r:id="rId22"/>
    <p:sldId id="336" r:id="rId23"/>
    <p:sldId id="337" r:id="rId24"/>
  </p:sldIdLst>
  <p:sldSz cx="1524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9"/>
    <a:srgbClr val="204983"/>
    <a:srgbClr val="FFFFFF"/>
    <a:srgbClr val="8041C2"/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83125" autoAdjust="0"/>
  </p:normalViewPr>
  <p:slideViewPr>
    <p:cSldViewPr snapToGrid="0">
      <p:cViewPr varScale="1">
        <p:scale>
          <a:sx n="70" d="100"/>
          <a:sy n="70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1143000"/>
            <a:ext cx="642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1pPr>
    <a:lvl2pPr marL="541325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2pPr>
    <a:lvl3pPr marL="1082650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3pPr>
    <a:lvl4pPr marL="1623974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4pPr>
    <a:lvl5pPr marL="2165299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5pPr>
    <a:lvl6pPr marL="2706624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6pPr>
    <a:lvl7pPr marL="3247949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7pPr>
    <a:lvl8pPr marL="3789274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8pPr>
    <a:lvl9pPr marL="4330598" algn="l" defTabSz="1082650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i-Np6r0c/98DoEY7N_1KjYv59Ln3VHA/edit?utm_content=DAFi-Np6r0c&amp;utm_campaign=designshare&amp;utm_medium=link2&amp;utm_source=sharebutt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5th-european-parliament-of-persons-with-disabiliti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ultimedia.europarl.europa.eu/en/webstreaming/5th-european-parliament-of-persons-with-disabilities_20230523-0900-SPECIAL-OTH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5th-european-parliament-of-persons-with-disabiliti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ultimedia.europarl.europa.eu/en/webstreaming/5th-european-parliament-of-persons-with-disabilities_20230523-0900-SPECIAL-OTHER" TargetMode="External"/><Relationship Id="rId5" Type="http://schemas.openxmlformats.org/officeDocument/2006/relationships/hyperlink" Target="https://www.edf-feph.org/publications/eppd-manifesto-2023/" TargetMode="External"/><Relationship Id="rId4" Type="http://schemas.openxmlformats.org/officeDocument/2006/relationships/hyperlink" Target="https://www.edf-feph.org/agenda-of-the-5th-european-parliament-of-persons-with-disabilities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Commiss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4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slides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visuals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. Just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boxes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information.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go to File &gt; Save as &gt; Change the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PPT to JPG or PNG. You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image on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computer 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to use. 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know how to use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have the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editing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at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disposal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https://www.canva.com/design/DAFi-Np6r0c/98DoEY7N_1KjYv59Ln3VHA/edit?utm_content=DAFi-Np6r0c&amp;utm_campaign=designshare&amp;utm_medium=link2&amp;utm_source=sharebutton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4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6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don´t move</a:t>
            </a:r>
            <a:r>
              <a:rPr lang="en-GB"/>
              <a:t>/modify </a:t>
            </a:r>
            <a:r>
              <a:rPr lang="en-GB" dirty="0"/>
              <a:t>the logos of this banner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7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59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1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7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 </a:t>
            </a:r>
            <a:r>
              <a:rPr lang="fr-BE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Parliament</a:t>
            </a:r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BE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</a:t>
            </a:r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</a:t>
            </a:r>
            <a:r>
              <a:rPr lang="fr-BE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(EPPD)</a:t>
            </a:r>
          </a:p>
          <a:p>
            <a:endParaRPr lang="en-GB" baseline="0" dirty="0"/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theme of the 5th edition is 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Building an inclusive future for persons with disabilities in the 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the information is available on EDF website: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https://www.edf-feph.org/5th-european-parliament-of-persons-with-disabilities/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826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streamed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600" b="0" i="0" u="sng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European</a:t>
            </a:r>
            <a:r>
              <a:rPr lang="es-ES" sz="1600" b="0" i="0" u="sng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1600" b="0" i="0" u="sng" dirty="0" err="1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Parliament’s</a:t>
            </a:r>
            <a:r>
              <a:rPr lang="es-ES" sz="1600" b="0" i="0" u="sng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multimedia centre</a:t>
            </a:r>
            <a:r>
              <a:rPr lang="es-ES" sz="1600" b="0" i="0" u="sng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EDF’s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ES" sz="16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link for the live stream will be available on EDF website the day before the event.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How to get involved?</a:t>
            </a:r>
          </a:p>
          <a:p>
            <a:endParaRPr lang="en-GB" baseline="0" dirty="0"/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Spread the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Share the key messages on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social media channels!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Translate! 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You can translate the key messages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audience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key stakeholders and EDF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BE" sz="1600" dirty="0" err="1">
                <a:solidFill>
                  <a:srgbClr val="FF0000"/>
                </a:solidFill>
              </a:rPr>
              <a:t>What</a:t>
            </a:r>
            <a:r>
              <a:rPr lang="fr-BE" sz="1600" dirty="0">
                <a:solidFill>
                  <a:srgbClr val="FF0000"/>
                </a:solidFill>
              </a:rPr>
              <a:t> </a:t>
            </a:r>
            <a:r>
              <a:rPr lang="fr-BE" sz="1600" dirty="0" err="1">
                <a:solidFill>
                  <a:srgbClr val="FF0000"/>
                </a:solidFill>
              </a:rPr>
              <a:t>does</a:t>
            </a:r>
            <a:r>
              <a:rPr lang="fr-BE" sz="1600" dirty="0">
                <a:solidFill>
                  <a:srgbClr val="FF0000"/>
                </a:solidFill>
              </a:rPr>
              <a:t> </a:t>
            </a:r>
            <a:r>
              <a:rPr lang="fr-BE" sz="1600" dirty="0" err="1">
                <a:solidFill>
                  <a:srgbClr val="FF0000"/>
                </a:solidFill>
              </a:rPr>
              <a:t>this</a:t>
            </a:r>
            <a:r>
              <a:rPr lang="fr-BE" sz="1600" dirty="0">
                <a:solidFill>
                  <a:srgbClr val="FF0000"/>
                </a:solidFill>
              </a:rPr>
              <a:t> communication package </a:t>
            </a:r>
            <a:r>
              <a:rPr lang="fr-BE" sz="1600" dirty="0" err="1">
                <a:solidFill>
                  <a:srgbClr val="FF0000"/>
                </a:solidFill>
              </a:rPr>
              <a:t>contain</a:t>
            </a:r>
            <a:r>
              <a:rPr lang="fr-BE" sz="1600" dirty="0">
                <a:solidFill>
                  <a:srgbClr val="FF0000"/>
                </a:solidFill>
              </a:rPr>
              <a:t>?</a:t>
            </a:r>
          </a:p>
          <a:p>
            <a:pPr algn="l"/>
            <a:endParaRPr lang="fr-BE" sz="1600" dirty="0">
              <a:solidFill>
                <a:srgbClr val="FF0000"/>
              </a:solidFill>
            </a:endParaRP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Handles + official hashtag + useful links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Key messages for the day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Visuals (Canva + editable images on this PPT</a:t>
            </a:r>
            <a:endParaRPr lang="fr-BE" sz="1600" dirty="0">
              <a:solidFill>
                <a:srgbClr val="FF0000"/>
              </a:solidFill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1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Hashtag Of the event</a:t>
            </a: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#DisabilityParliament</a:t>
            </a:r>
          </a:p>
          <a:p>
            <a:pPr>
              <a:lnSpc>
                <a:spcPct val="150000"/>
              </a:lnSpc>
            </a:pP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826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</a:p>
          <a:p>
            <a:pPr marL="0" marR="0" lvl="0" indent="0" algn="l" defTabSz="10826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to the EPPD page on EDF website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 to the Agenda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 to the Manifesto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Link to the streaming (European Parliament’s website)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826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7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2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 err="1">
                <a:solidFill>
                  <a:srgbClr val="FF0000"/>
                </a:solidFill>
              </a:rPr>
              <a:t>Accounts</a:t>
            </a:r>
            <a:r>
              <a:rPr lang="fr-BE" sz="1600" dirty="0">
                <a:solidFill>
                  <a:srgbClr val="FF0000"/>
                </a:solidFill>
              </a:rPr>
              <a:t> to tag – </a:t>
            </a:r>
            <a:r>
              <a:rPr lang="fr-BE" sz="1600" dirty="0" err="1">
                <a:solidFill>
                  <a:srgbClr val="FF0000"/>
                </a:solidFill>
              </a:rPr>
              <a:t>Order</a:t>
            </a:r>
            <a:r>
              <a:rPr lang="fr-BE" sz="1600" dirty="0">
                <a:solidFill>
                  <a:srgbClr val="FF0000"/>
                </a:solidFill>
              </a:rPr>
              <a:t> of the agenda</a:t>
            </a:r>
            <a:endParaRPr lang="fr-BE" sz="1600" dirty="0">
              <a:solidFill>
                <a:schemeClr val="accent1"/>
              </a:solidFill>
            </a:endParaRPr>
          </a:p>
          <a:p>
            <a:endParaRPr lang="en-GB" baseline="0" dirty="0"/>
          </a:p>
          <a:p>
            <a:r>
              <a:rPr lang="en-GB" baseline="0" dirty="0"/>
              <a:t>On Twitter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@MyEDF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@EP_President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@Europarl_EN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@MyEDF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@IVardakastanis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@salv_de_meo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@InsoleraH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@VeraJourova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@EU_Commission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@Euombudsman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@karinelalieux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@JuliaFarrugia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@conwayforclare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@MarcAngel_lu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@helenadalli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@InclusionEurope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@EAPNEurope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@equineteurope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@k_langensiepen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@Guntaan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@JanezLenarcic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@UNDRR_ECA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@ADFSecretariat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@IDA_CRPD_Forum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@dragos_pislaru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@PatClarkeDSi</a:t>
            </a:r>
          </a:p>
          <a:p>
            <a:endParaRPr lang="en-GB" baseline="0" dirty="0"/>
          </a:p>
          <a:p>
            <a:r>
              <a:rPr lang="en-GB" baseline="0" dirty="0"/>
              <a:t>On Instagram</a:t>
            </a:r>
          </a:p>
          <a:p>
            <a:endParaRPr lang="en-GB" baseline="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@Myedf_europe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europeanparliament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ep_president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ioannis.vardakastanis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salvatore_de_meo</a:t>
            </a: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_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vera_jourova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europeancommission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insolerah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euombudsman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karinelalieux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juliafarrugiaportelli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conwayforclare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marcangelluxembourg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dallihelena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tamara_daisy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Inclusioneurope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katrinlangensiepen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dragos.pislaru</a:t>
            </a:r>
            <a:endParaRPr lang="es-ES" sz="16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pat.clarke.7796</a:t>
            </a:r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0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Key Messages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Suggestions on the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slides!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You can use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as inspiration to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social media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to tag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key stakeholders and EDF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3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 has a key role to play to protect my rights. 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That's why today I am joining 600 other disability advocates in the #DisabilityParliament to ask them to do more for #DisabilityRights!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@EP_President @MyEDF</a:t>
            </a:r>
          </a:p>
          <a:p>
            <a:pPr rtl="0"/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 am the @Europarl_EN and @MyEDF #DisabilityParliament ! </a:t>
            </a:r>
          </a:p>
          <a:p>
            <a:pPr rtl="0"/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asking for: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▶️#DisabilityVote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▶️A #UnionOfEquality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▶️A more #SocialEurope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▶️#AccessibleEU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most of all: Nothing about us without us!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1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 need a more #AccessibleEU - with free movement and a #DisabilityVote for all!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this #DisabilityParliament panel we discuss: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▶️The EU #DisabilityCard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▶️Political Participation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▶️An #AccessibleEU agency - to make accessibility a reality in the EU!</a:t>
            </a:r>
          </a:p>
          <a:p>
            <a:pPr rtl="0"/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During this #DisabilityParliament, I want free movement!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▶️The EU #DisabilityCard to let us move to another country with the same rights!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▶️Full accessibility!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7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1143000"/>
            <a:ext cx="6429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a more #SocialEurope.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Persons with disabilities are less employed and poorer than </a:t>
            </a:r>
            <a:r>
              <a:rPr lang="en-GB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average.I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the EU for: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▶️Better education - in inclusive schools!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▶️Better employment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▶️Support to live independently in the community.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#DisabilityParliament</a:t>
            </a:r>
          </a:p>
          <a:p>
            <a:pPr rtl="0"/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 this #DisabilityParliament I am asking the EU to help persons with disabilities to live with dignity.</a:t>
            </a:r>
          </a:p>
          <a:p>
            <a:pPr rtl="0"/>
            <a:b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▶️EU countries must help us so we don't live in poverty</a:t>
            </a:r>
          </a:p>
          <a:p>
            <a:pPr rtl="0"/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▶️ The EU needs to do a #DisabilityEmployment guarantee that gets us good jobs.</a:t>
            </a:r>
          </a:p>
          <a:p>
            <a:pPr rtl="0"/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197187"/>
            <a:ext cx="11430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42174"/>
            <a:ext cx="11430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26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24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5" y="389467"/>
            <a:ext cx="3286125" cy="619929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389467"/>
            <a:ext cx="9667875" cy="619929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36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3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1823721"/>
            <a:ext cx="1314450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4895428"/>
            <a:ext cx="1314450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41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1947333"/>
            <a:ext cx="6477000" cy="46414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1947333"/>
            <a:ext cx="6477000" cy="46414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340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389467"/>
            <a:ext cx="13144500" cy="141393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6" y="1793241"/>
            <a:ext cx="64472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6" y="2672080"/>
            <a:ext cx="6447234" cy="39302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0" y="1793241"/>
            <a:ext cx="6478985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0" y="2672080"/>
            <a:ext cx="6478985" cy="39302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862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343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35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487680"/>
            <a:ext cx="49152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1053254"/>
            <a:ext cx="771525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194560"/>
            <a:ext cx="49152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81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487680"/>
            <a:ext cx="49152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1053254"/>
            <a:ext cx="771525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194560"/>
            <a:ext cx="49152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90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389467"/>
            <a:ext cx="131445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1947333"/>
            <a:ext cx="131445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6780107"/>
            <a:ext cx="34290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15-05-23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0" y="6780107"/>
            <a:ext cx="51435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3250" y="6780107"/>
            <a:ext cx="34290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55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i-Np6r0c/98DoEY7N_1KjYv59Ln3VHA/edit?utm_content=DAFi-Np6r0c&amp;utm_campaign=designshare&amp;utm_medium=link2&amp;utm_source=sharebutt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ultimedia.europarl.europa.eu/en/webstreaming/5th-european-parliament-of-persons-with-disabilities_20230523-0900-SPECIAL-OTHER" TargetMode="External"/><Relationship Id="rId4" Type="http://schemas.openxmlformats.org/officeDocument/2006/relationships/hyperlink" Target="https://www.edf-feph.org/5th-european-parliament-of-persons-with-disabiliti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f-feph.org/5th-european-parliament-of-persons-with-disabilit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multimedia.europarl.europa.eu/en/webstreaming/5th-european-parliament-of-persons-with-disabilities_20230523-0900-SPECIAL-OTH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f-feph.org/publications/eppd-manifesto-2023/" TargetMode="External"/><Relationship Id="rId5" Type="http://schemas.openxmlformats.org/officeDocument/2006/relationships/hyperlink" Target="https://www.edf-feph.org/agenda-of-the-5th-european-parliament-of-persons-with-disabilities/" TargetMode="External"/><Relationship Id="rId4" Type="http://schemas.openxmlformats.org/officeDocument/2006/relationships/hyperlink" Target="https://www.edf-feph.org/5th-european-parliament-of-persons-with-disabilit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EU_Commiss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f-feph.org/5th-european-parliament-of-persons-with-disabiliti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380" y="3571768"/>
            <a:ext cx="10612896" cy="31073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Package</a:t>
            </a:r>
            <a:br>
              <a:rPr lang="fr-B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</a:t>
            </a:r>
            <a:r>
              <a:rPr lang="fr-BE" sz="3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Parliament</a:t>
            </a:r>
            <a: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b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3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</a:t>
            </a:r>
            <a: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3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</a:t>
            </a:r>
            <a:br>
              <a:rPr lang="fr-BE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May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1" y="368435"/>
            <a:ext cx="1251340" cy="1384619"/>
          </a:xfrm>
          <a:prstGeom prst="rect">
            <a:avLst/>
          </a:prstGeom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B2B9C7-BAC2-E882-D5D0-15ED60C24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26744" r="14668" b="23197"/>
          <a:stretch/>
        </p:blipFill>
        <p:spPr>
          <a:xfrm>
            <a:off x="3896468" y="942567"/>
            <a:ext cx="7447063" cy="2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CFA6776C-110E-1F7C-2C68-7E225D9D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41167"/>
              </p:ext>
            </p:extLst>
          </p:nvPr>
        </p:nvGraphicFramePr>
        <p:xfrm>
          <a:off x="716280" y="1255494"/>
          <a:ext cx="12866090" cy="562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94">
                  <a:extLst>
                    <a:ext uri="{9D8B030D-6E8A-4147-A177-3AD203B41FA5}">
                      <a16:colId xmlns:a16="http://schemas.microsoft.com/office/drawing/2014/main" val="1438631032"/>
                    </a:ext>
                  </a:extLst>
                </a:gridCol>
                <a:gridCol w="8710405">
                  <a:extLst>
                    <a:ext uri="{9D8B030D-6E8A-4147-A177-3AD203B41FA5}">
                      <a16:colId xmlns:a16="http://schemas.microsoft.com/office/drawing/2014/main" val="111977406"/>
                    </a:ext>
                  </a:extLst>
                </a:gridCol>
                <a:gridCol w="2117291">
                  <a:extLst>
                    <a:ext uri="{9D8B030D-6E8A-4147-A177-3AD203B41FA5}">
                      <a16:colId xmlns:a16="http://schemas.microsoft.com/office/drawing/2014/main" val="1374981488"/>
                    </a:ext>
                  </a:extLst>
                </a:gridCol>
              </a:tblGrid>
              <a:tr h="5216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</a:p>
                  </a:txBody>
                  <a:tcPr marL="97536" marR="97536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352561160"/>
                  </a:ext>
                </a:extLst>
              </a:tr>
              <a:tr h="5103678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During the #DisabilityParliament, we discuss how the EU can help people with disabilities during challenges.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example, the EU's #ClimateAction policies need to include us!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#Ukrainian disability organisations joined us during the #DisabilityParliament.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need the EU to support them!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6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30279691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25E8F0-B6BD-678A-3CC1-55E7DC22B4EA}"/>
              </a:ext>
            </a:extLst>
          </p:cNvPr>
          <p:cNvSpPr txBox="1">
            <a:spLocks/>
          </p:cNvSpPr>
          <p:nvPr/>
        </p:nvSpPr>
        <p:spPr>
          <a:xfrm>
            <a:off x="716280" y="353297"/>
            <a:ext cx="9753600" cy="488573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>
                <a:solidFill>
                  <a:srgbClr val="FF0000"/>
                </a:solidFill>
              </a:rPr>
              <a:t>EPPD Key messages – </a:t>
            </a:r>
            <a:r>
              <a:rPr lang="fr-BE" sz="2560" dirty="0" err="1">
                <a:solidFill>
                  <a:srgbClr val="FF0000"/>
                </a:solidFill>
              </a:rPr>
              <a:t>Third</a:t>
            </a:r>
            <a:r>
              <a:rPr lang="fr-BE" sz="2560" dirty="0">
                <a:solidFill>
                  <a:srgbClr val="FF0000"/>
                </a:solidFill>
              </a:rPr>
              <a:t> panel</a:t>
            </a:r>
            <a:endParaRPr lang="fr-BE" sz="2560" dirty="0">
              <a:solidFill>
                <a:schemeClr val="accent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8B793D-4EEF-6F64-7683-3C90FD1D0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02" y="353297"/>
            <a:ext cx="1198044" cy="1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E8F0-B6BD-678A-3CC1-55E7DC22B4EA}"/>
              </a:ext>
            </a:extLst>
          </p:cNvPr>
          <p:cNvSpPr txBox="1">
            <a:spLocks/>
          </p:cNvSpPr>
          <p:nvPr/>
        </p:nvSpPr>
        <p:spPr>
          <a:xfrm>
            <a:off x="1042678" y="1951662"/>
            <a:ext cx="11122817" cy="82107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4400" dirty="0" err="1">
                <a:solidFill>
                  <a:srgbClr val="FF0000"/>
                </a:solidFill>
              </a:rPr>
              <a:t>Visuals</a:t>
            </a:r>
            <a:r>
              <a:rPr lang="fr-BE" sz="4400" dirty="0">
                <a:solidFill>
                  <a:srgbClr val="FF0000"/>
                </a:solidFill>
              </a:rPr>
              <a:t> for the EPPD</a:t>
            </a:r>
          </a:p>
          <a:p>
            <a:pPr algn="l"/>
            <a:r>
              <a:rPr lang="fr-BE" sz="4400" dirty="0" err="1">
                <a:solidFill>
                  <a:schemeClr val="accent1"/>
                </a:solidFill>
              </a:rPr>
              <a:t>Please</a:t>
            </a:r>
            <a:r>
              <a:rPr lang="fr-BE" sz="4400" dirty="0">
                <a:solidFill>
                  <a:schemeClr val="accent1"/>
                </a:solidFill>
              </a:rPr>
              <a:t> </a:t>
            </a:r>
            <a:r>
              <a:rPr lang="fr-BE" sz="4400" dirty="0" err="1">
                <a:solidFill>
                  <a:schemeClr val="accent1"/>
                </a:solidFill>
              </a:rPr>
              <a:t>adapt</a:t>
            </a:r>
            <a:r>
              <a:rPr lang="fr-BE" sz="4400" dirty="0">
                <a:solidFill>
                  <a:schemeClr val="accent1"/>
                </a:solidFill>
              </a:rPr>
              <a:t> </a:t>
            </a:r>
            <a:r>
              <a:rPr lang="fr-BE" sz="4400" dirty="0" err="1">
                <a:solidFill>
                  <a:schemeClr val="accent1"/>
                </a:solidFill>
              </a:rPr>
              <a:t>according</a:t>
            </a:r>
            <a:r>
              <a:rPr lang="fr-BE" sz="4400" dirty="0">
                <a:solidFill>
                  <a:schemeClr val="accent1"/>
                </a:solidFill>
              </a:rPr>
              <a:t> to audience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D5FD60-59DD-EEB7-E884-C688C5DEF84D}"/>
              </a:ext>
            </a:extLst>
          </p:cNvPr>
          <p:cNvSpPr txBox="1"/>
          <p:nvPr/>
        </p:nvSpPr>
        <p:spPr>
          <a:xfrm>
            <a:off x="1260422" y="2909003"/>
            <a:ext cx="12338107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slides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visuals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. Just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boxes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information.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go to File &gt; Save as &gt; Change the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PPT to JPG or PNG. You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image on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computer 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use. 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know how to use Canva and it is easier for you, we have the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editing link at your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disposal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https://www.canva.com/design/DAFi-Np6r0c/98DoEY7N_1KjYv59Ln3VHA/edit?utm_content=DAFi-Np6r0c&amp;utm_campaign=designshare&amp;utm_medium=link2&amp;utm_source=sharebutton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0636E6C-F3D2-AEDA-6363-BECA548BB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530" y="353297"/>
            <a:ext cx="1198044" cy="1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1</a:t>
            </a:r>
            <a:endParaRPr lang="fr-BE" sz="6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58E855B-BC03-6329-CCAC-AD5BBF518726}"/>
              </a:ext>
            </a:extLst>
          </p:cNvPr>
          <p:cNvGrpSpPr/>
          <p:nvPr/>
        </p:nvGrpSpPr>
        <p:grpSpPr>
          <a:xfrm>
            <a:off x="0" y="17332"/>
            <a:ext cx="15240000" cy="7312857"/>
            <a:chOff x="0" y="17332"/>
            <a:chExt cx="15240000" cy="731285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DF4B217-E610-0CD8-BBF4-7CD70353A162}"/>
                </a:ext>
              </a:extLst>
            </p:cNvPr>
            <p:cNvSpPr/>
            <p:nvPr/>
          </p:nvSpPr>
          <p:spPr>
            <a:xfrm>
              <a:off x="0" y="1788339"/>
              <a:ext cx="15240000" cy="3967883"/>
            </a:xfrm>
            <a:prstGeom prst="rect">
              <a:avLst/>
            </a:prstGeom>
            <a:solidFill>
              <a:srgbClr val="FA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EBF6F86-0906-2B5F-41DC-9363FDA3F238}"/>
                </a:ext>
              </a:extLst>
            </p:cNvPr>
            <p:cNvSpPr/>
            <p:nvPr/>
          </p:nvSpPr>
          <p:spPr>
            <a:xfrm>
              <a:off x="0" y="5771213"/>
              <a:ext cx="15240000" cy="1558976"/>
            </a:xfrm>
            <a:prstGeom prst="rect">
              <a:avLst/>
            </a:prstGeom>
            <a:solidFill>
              <a:srgbClr val="2049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n 8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98277E47-FD4E-FB1C-86AC-7E7E00B4E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"/>
            <a:stretch/>
          </p:blipFill>
          <p:spPr>
            <a:xfrm>
              <a:off x="1254265" y="17332"/>
              <a:ext cx="12837322" cy="7280535"/>
            </a:xfrm>
            <a:prstGeom prst="rect">
              <a:avLst/>
            </a:prstGeom>
          </p:spPr>
        </p:pic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202FEEE-BFC6-5106-7259-7497C44F4FC6}"/>
                </a:ext>
              </a:extLst>
            </p:cNvPr>
            <p:cNvCxnSpPr/>
            <p:nvPr/>
          </p:nvCxnSpPr>
          <p:spPr>
            <a:xfrm>
              <a:off x="0" y="1804523"/>
              <a:ext cx="15240000" cy="0"/>
            </a:xfrm>
            <a:prstGeom prst="line">
              <a:avLst/>
            </a:prstGeom>
            <a:ln w="12700">
              <a:solidFill>
                <a:srgbClr val="2049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21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6" y="595747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2</a:t>
            </a:r>
          </a:p>
        </p:txBody>
      </p:sp>
    </p:spTree>
    <p:extLst>
      <p:ext uri="{BB962C8B-B14F-4D97-AF65-F5344CB8AC3E}">
        <p14:creationId xmlns:p14="http://schemas.microsoft.com/office/powerpoint/2010/main" val="84523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banner&#10;&#10;Description automatically generated with medium confidence">
            <a:extLst>
              <a:ext uri="{FF2B5EF4-FFF2-40B4-BE49-F238E27FC236}">
                <a16:creationId xmlns:a16="http://schemas.microsoft.com/office/drawing/2014/main" id="{63B55334-D88E-6BAF-A9B1-3336881A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58" y="101078"/>
            <a:ext cx="12825106" cy="72141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A4644A-2796-2B75-2E4C-7D42C832FAF6}"/>
              </a:ext>
            </a:extLst>
          </p:cNvPr>
          <p:cNvSpPr txBox="1">
            <a:spLocks/>
          </p:cNvSpPr>
          <p:nvPr/>
        </p:nvSpPr>
        <p:spPr>
          <a:xfrm>
            <a:off x="1452111" y="764306"/>
            <a:ext cx="11122817" cy="82107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4000" dirty="0">
                <a:solidFill>
                  <a:schemeClr val="bg1"/>
                </a:solidFill>
              </a:rPr>
              <a:t>Right to vote for all!</a:t>
            </a:r>
          </a:p>
        </p:txBody>
      </p:sp>
    </p:spTree>
    <p:extLst>
      <p:ext uri="{BB962C8B-B14F-4D97-AF65-F5344CB8AC3E}">
        <p14:creationId xmlns:p14="http://schemas.microsoft.com/office/powerpoint/2010/main" val="408104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6" y="595747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3</a:t>
            </a:r>
          </a:p>
        </p:txBody>
      </p:sp>
    </p:spTree>
    <p:extLst>
      <p:ext uri="{BB962C8B-B14F-4D97-AF65-F5344CB8AC3E}">
        <p14:creationId xmlns:p14="http://schemas.microsoft.com/office/powerpoint/2010/main" val="41058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DAED6C49-E40F-171F-A5BA-CB0CCB30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4354"/>
            <a:ext cx="12925947" cy="72708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7AE556-1834-04BD-B461-52F0C27987B7}"/>
              </a:ext>
            </a:extLst>
          </p:cNvPr>
          <p:cNvSpPr txBox="1">
            <a:spLocks/>
          </p:cNvSpPr>
          <p:nvPr/>
        </p:nvSpPr>
        <p:spPr>
          <a:xfrm>
            <a:off x="1356577" y="791569"/>
            <a:ext cx="7623650" cy="68463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R</a:t>
            </a:r>
          </a:p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Free </a:t>
            </a:r>
            <a:r>
              <a:rPr lang="fr-BE" sz="3000" dirty="0" err="1">
                <a:solidFill>
                  <a:schemeClr val="bg1"/>
                </a:solidFill>
              </a:rPr>
              <a:t>movement</a:t>
            </a:r>
            <a:r>
              <a:rPr lang="fr-BE" sz="3000" dirty="0">
                <a:solidFill>
                  <a:schemeClr val="bg1"/>
                </a:solidFill>
              </a:rPr>
              <a:t>, full </a:t>
            </a:r>
            <a:r>
              <a:rPr lang="fr-BE" sz="3000" dirty="0" err="1">
                <a:solidFill>
                  <a:schemeClr val="bg1"/>
                </a:solidFill>
              </a:rPr>
              <a:t>accessibility</a:t>
            </a:r>
            <a:endParaRPr lang="fr-B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8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6" y="595747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4</a:t>
            </a:r>
          </a:p>
        </p:txBody>
      </p:sp>
    </p:spTree>
    <p:extLst>
      <p:ext uri="{BB962C8B-B14F-4D97-AF65-F5344CB8AC3E}">
        <p14:creationId xmlns:p14="http://schemas.microsoft.com/office/powerpoint/2010/main" val="27562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CFE718EE-670B-C420-0C0F-05FF2B965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0"/>
            <a:ext cx="13004801" cy="7315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095133-30CB-5017-B10E-79AFB840F117}"/>
              </a:ext>
            </a:extLst>
          </p:cNvPr>
          <p:cNvSpPr txBox="1">
            <a:spLocks/>
          </p:cNvSpPr>
          <p:nvPr/>
        </p:nvSpPr>
        <p:spPr>
          <a:xfrm>
            <a:off x="1356577" y="791569"/>
            <a:ext cx="7623650" cy="68463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R</a:t>
            </a:r>
          </a:p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A more social Europe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09D2B3-D515-BA82-EFEE-52CA715FFF3A}"/>
              </a:ext>
            </a:extLst>
          </p:cNvPr>
          <p:cNvSpPr txBox="1">
            <a:spLocks/>
          </p:cNvSpPr>
          <p:nvPr/>
        </p:nvSpPr>
        <p:spPr>
          <a:xfrm>
            <a:off x="6141493" y="1834469"/>
            <a:ext cx="7812291" cy="115439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endParaRPr lang="fr-BE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Employment rates of persons with 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disabilities in the EU Member States</a:t>
            </a:r>
          </a:p>
          <a:p>
            <a:pPr algn="r"/>
            <a:r>
              <a:rPr lang="en-US" sz="1800" b="0" dirty="0">
                <a:solidFill>
                  <a:schemeClr val="tx1"/>
                </a:solidFill>
              </a:rPr>
              <a:t>Map extracted from EDF Human Rights Report published in 2023</a:t>
            </a:r>
            <a:endParaRPr lang="fr-BE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6CC7CD-6C7A-D486-A455-1524A0A21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502" y="848924"/>
            <a:ext cx="8889698" cy="872962"/>
          </a:xfrm>
        </p:spPr>
        <p:txBody>
          <a:bodyPr>
            <a:noAutofit/>
          </a:bodyPr>
          <a:lstStyle/>
          <a:p>
            <a:pPr algn="l"/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Parliament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(EPPD)</a:t>
            </a:r>
            <a:endParaRPr lang="fr-BE" sz="256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8EF96E2-8421-D37A-208A-74363DBFC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54" y="353161"/>
            <a:ext cx="1198044" cy="13256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E929DC-EE2E-876C-3143-B0A8BC72BE2D}"/>
              </a:ext>
            </a:extLst>
          </p:cNvPr>
          <p:cNvSpPr txBox="1">
            <a:spLocks/>
          </p:cNvSpPr>
          <p:nvPr/>
        </p:nvSpPr>
        <p:spPr>
          <a:xfrm>
            <a:off x="711502" y="4062588"/>
            <a:ext cx="9753600" cy="658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about the live - streaming</a:t>
            </a:r>
            <a:endParaRPr lang="fr-BE" sz="256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AC7819-8087-6F08-05DC-CD8EF2427083}"/>
              </a:ext>
            </a:extLst>
          </p:cNvPr>
          <p:cNvSpPr txBox="1"/>
          <p:nvPr/>
        </p:nvSpPr>
        <p:spPr>
          <a:xfrm>
            <a:off x="909738" y="1764965"/>
            <a:ext cx="1242071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theme of the 5th edition is “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Building an inclusive future for persons with disabilities in the EU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the information is available on EDF website: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https://www.edf-feph.org/5th-european-parliament-of-persons-with-disabilities/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B8BB3E-2DFB-DAE3-1005-8EB6EFEC2D59}"/>
              </a:ext>
            </a:extLst>
          </p:cNvPr>
          <p:cNvSpPr txBox="1"/>
          <p:nvPr/>
        </p:nvSpPr>
        <p:spPr>
          <a:xfrm>
            <a:off x="711502" y="4884041"/>
            <a:ext cx="12420716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streamed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400" b="0" i="0" u="sng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European Parliament’s multimedia centre</a:t>
            </a:r>
            <a:r>
              <a:rPr lang="es-ES" sz="2400" b="0" i="0" u="sng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EDF’s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ES" sz="2400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link for the live stream will be available on EDF website the day before the event.</a:t>
            </a:r>
          </a:p>
        </p:txBody>
      </p:sp>
    </p:spTree>
    <p:extLst>
      <p:ext uri="{BB962C8B-B14F-4D97-AF65-F5344CB8AC3E}">
        <p14:creationId xmlns:p14="http://schemas.microsoft.com/office/powerpoint/2010/main" val="66947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6" y="595747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5</a:t>
            </a:r>
          </a:p>
        </p:txBody>
      </p:sp>
    </p:spTree>
    <p:extLst>
      <p:ext uri="{BB962C8B-B14F-4D97-AF65-F5344CB8AC3E}">
        <p14:creationId xmlns:p14="http://schemas.microsoft.com/office/powerpoint/2010/main" val="199946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D0AE6260-76C9-47DF-8D50-167542793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12" y="-27296"/>
            <a:ext cx="13004801" cy="73152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2CADA3-98A5-9990-EDF8-00B86D077849}"/>
              </a:ext>
            </a:extLst>
          </p:cNvPr>
          <p:cNvSpPr txBox="1">
            <a:spLocks/>
          </p:cNvSpPr>
          <p:nvPr/>
        </p:nvSpPr>
        <p:spPr>
          <a:xfrm>
            <a:off x="1356577" y="791569"/>
            <a:ext cx="7623650" cy="68463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R</a:t>
            </a:r>
          </a:p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A more social Europe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43A511-79CF-4932-7FDB-02B7B72CFD81}"/>
              </a:ext>
            </a:extLst>
          </p:cNvPr>
          <p:cNvSpPr txBox="1">
            <a:spLocks/>
          </p:cNvSpPr>
          <p:nvPr/>
        </p:nvSpPr>
        <p:spPr>
          <a:xfrm>
            <a:off x="9675780" y="2475914"/>
            <a:ext cx="4250708" cy="115439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endParaRPr lang="fr-BE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Percentage of persons with disabilities at risk of poverty and social exclusion by Member States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D9DA50-7207-A159-0183-D45E937567BE}"/>
              </a:ext>
            </a:extLst>
          </p:cNvPr>
          <p:cNvSpPr txBox="1">
            <a:spLocks/>
          </p:cNvSpPr>
          <p:nvPr/>
        </p:nvSpPr>
        <p:spPr>
          <a:xfrm>
            <a:off x="9675780" y="5753685"/>
            <a:ext cx="4250708" cy="1027361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endParaRPr lang="fr-BE" sz="2000" b="0" dirty="0">
              <a:solidFill>
                <a:schemeClr val="tx1"/>
              </a:solidFill>
            </a:endParaRPr>
          </a:p>
          <a:p>
            <a:pPr algn="r"/>
            <a:r>
              <a:rPr lang="en-US" sz="2000" b="0" dirty="0">
                <a:solidFill>
                  <a:schemeClr val="tx1"/>
                </a:solidFill>
              </a:rPr>
              <a:t>Map extracted from the </a:t>
            </a:r>
          </a:p>
          <a:p>
            <a:pPr algn="r"/>
            <a:r>
              <a:rPr lang="en-US" sz="2000" b="0" dirty="0">
                <a:solidFill>
                  <a:schemeClr val="tx1"/>
                </a:solidFill>
              </a:rPr>
              <a:t>EDF Human Rights Report </a:t>
            </a:r>
          </a:p>
          <a:p>
            <a:pPr algn="r"/>
            <a:r>
              <a:rPr lang="en-US" sz="2000" b="0" dirty="0">
                <a:solidFill>
                  <a:schemeClr val="tx1"/>
                </a:solidFill>
              </a:rPr>
              <a:t>published in 2020</a:t>
            </a:r>
            <a:endParaRPr lang="fr-BE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5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6" y="595747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2AC2B-C08F-289D-6AD7-36EA1A72DF37}"/>
              </a:ext>
            </a:extLst>
          </p:cNvPr>
          <p:cNvSpPr txBox="1">
            <a:spLocks/>
          </p:cNvSpPr>
          <p:nvPr/>
        </p:nvSpPr>
        <p:spPr>
          <a:xfrm>
            <a:off x="5695822" y="3328183"/>
            <a:ext cx="3848359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6400" dirty="0">
                <a:solidFill>
                  <a:srgbClr val="FF0000"/>
                </a:solidFill>
              </a:rPr>
              <a:t>Visual 6</a:t>
            </a:r>
          </a:p>
        </p:txBody>
      </p:sp>
    </p:spTree>
    <p:extLst>
      <p:ext uri="{BB962C8B-B14F-4D97-AF65-F5344CB8AC3E}">
        <p14:creationId xmlns:p14="http://schemas.microsoft.com/office/powerpoint/2010/main" val="263424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hand, person&#10;&#10;Description automatically generated">
            <a:extLst>
              <a:ext uri="{FF2B5EF4-FFF2-40B4-BE49-F238E27FC236}">
                <a16:creationId xmlns:a16="http://schemas.microsoft.com/office/drawing/2014/main" id="{5DFE39B3-DA1E-FB9D-4741-19A632DB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0"/>
            <a:ext cx="13004801" cy="7315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DA4D6D-11EA-7158-42C1-FC251EFE894A}"/>
              </a:ext>
            </a:extLst>
          </p:cNvPr>
          <p:cNvSpPr txBox="1">
            <a:spLocks/>
          </p:cNvSpPr>
          <p:nvPr/>
        </p:nvSpPr>
        <p:spPr>
          <a:xfrm>
            <a:off x="1356577" y="791569"/>
            <a:ext cx="7623650" cy="684630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R</a:t>
            </a:r>
          </a:p>
          <a:p>
            <a:pPr algn="l"/>
            <a:endParaRPr lang="fr-BE" sz="3000" dirty="0">
              <a:solidFill>
                <a:schemeClr val="bg1"/>
              </a:solidFill>
            </a:endParaRPr>
          </a:p>
          <a:p>
            <a:pPr algn="l"/>
            <a:r>
              <a:rPr lang="fr-BE" sz="3000" dirty="0">
                <a:solidFill>
                  <a:schemeClr val="bg1"/>
                </a:solidFill>
              </a:rPr>
              <a:t>A more social Europe</a:t>
            </a:r>
          </a:p>
        </p:txBody>
      </p:sp>
    </p:spTree>
    <p:extLst>
      <p:ext uri="{BB962C8B-B14F-4D97-AF65-F5344CB8AC3E}">
        <p14:creationId xmlns:p14="http://schemas.microsoft.com/office/powerpoint/2010/main" val="346459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24" y="510030"/>
            <a:ext cx="9753600" cy="658836"/>
          </a:xfrm>
        </p:spPr>
        <p:txBody>
          <a:bodyPr>
            <a:noAutofit/>
          </a:bodyPr>
          <a:lstStyle/>
          <a:p>
            <a:pPr algn="l"/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56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</a:t>
            </a:r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BE" sz="256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54" y="353161"/>
            <a:ext cx="1198044" cy="13256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727030-388E-3F9A-115A-936AEDE942E9}"/>
              </a:ext>
            </a:extLst>
          </p:cNvPr>
          <p:cNvSpPr txBox="1"/>
          <p:nvPr/>
        </p:nvSpPr>
        <p:spPr>
          <a:xfrm>
            <a:off x="1158124" y="1268671"/>
            <a:ext cx="12420716" cy="2383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Spread the </a:t>
            </a:r>
            <a:r>
              <a:rPr lang="fr-BE" sz="2560" b="1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Share the key messages on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social media channels!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Translate! 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You can translate the key messages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audience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key stakeholders and EDF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F3E095-A496-75F9-E6AD-FED9B91195C4}"/>
              </a:ext>
            </a:extLst>
          </p:cNvPr>
          <p:cNvSpPr txBox="1"/>
          <p:nvPr/>
        </p:nvSpPr>
        <p:spPr>
          <a:xfrm>
            <a:off x="1820190" y="3790711"/>
            <a:ext cx="11182198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More information about the EPPD on our </a:t>
            </a:r>
            <a:r>
              <a:rPr lang="fr-BE" sz="256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webpage</a:t>
            </a:r>
            <a:endParaRPr lang="en-GB" sz="2560" b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A27939-8A8A-7931-3408-267CD804D3C4}"/>
              </a:ext>
            </a:extLst>
          </p:cNvPr>
          <p:cNvSpPr txBox="1">
            <a:spLocks/>
          </p:cNvSpPr>
          <p:nvPr/>
        </p:nvSpPr>
        <p:spPr>
          <a:xfrm>
            <a:off x="1158124" y="4276998"/>
            <a:ext cx="9753600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 err="1">
                <a:solidFill>
                  <a:srgbClr val="FF0000"/>
                </a:solidFill>
              </a:rPr>
              <a:t>What</a:t>
            </a:r>
            <a:r>
              <a:rPr lang="fr-BE" sz="2560" dirty="0">
                <a:solidFill>
                  <a:srgbClr val="FF0000"/>
                </a:solidFill>
              </a:rPr>
              <a:t> </a:t>
            </a:r>
            <a:r>
              <a:rPr lang="fr-BE" sz="2560" dirty="0" err="1">
                <a:solidFill>
                  <a:srgbClr val="FF0000"/>
                </a:solidFill>
              </a:rPr>
              <a:t>does</a:t>
            </a:r>
            <a:r>
              <a:rPr lang="fr-BE" sz="2560" dirty="0">
                <a:solidFill>
                  <a:srgbClr val="FF0000"/>
                </a:solidFill>
              </a:rPr>
              <a:t> </a:t>
            </a:r>
            <a:r>
              <a:rPr lang="fr-BE" sz="2560" dirty="0" err="1">
                <a:solidFill>
                  <a:srgbClr val="FF0000"/>
                </a:solidFill>
              </a:rPr>
              <a:t>this</a:t>
            </a:r>
            <a:r>
              <a:rPr lang="fr-BE" sz="2560" dirty="0">
                <a:solidFill>
                  <a:srgbClr val="FF0000"/>
                </a:solidFill>
              </a:rPr>
              <a:t> communication package </a:t>
            </a:r>
            <a:r>
              <a:rPr lang="fr-BE" sz="2560" dirty="0" err="1">
                <a:solidFill>
                  <a:srgbClr val="FF0000"/>
                </a:solidFill>
              </a:rPr>
              <a:t>contain</a:t>
            </a:r>
            <a:r>
              <a:rPr lang="fr-BE" sz="256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413478-4EF6-87CF-2AA1-C7E7929B8D7F}"/>
              </a:ext>
            </a:extLst>
          </p:cNvPr>
          <p:cNvSpPr txBox="1"/>
          <p:nvPr/>
        </p:nvSpPr>
        <p:spPr>
          <a:xfrm>
            <a:off x="1158124" y="4935834"/>
            <a:ext cx="10584999" cy="179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Handles + official hashtag + useful links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Key messages for the day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Visuals (Canva + editable images on this PPT) </a:t>
            </a:r>
          </a:p>
        </p:txBody>
      </p:sp>
    </p:spTree>
    <p:extLst>
      <p:ext uri="{BB962C8B-B14F-4D97-AF65-F5344CB8AC3E}">
        <p14:creationId xmlns:p14="http://schemas.microsoft.com/office/powerpoint/2010/main" val="301946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801" y="364790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D1E3CE-6DC5-FC31-04C7-49329C0EDCF9}"/>
              </a:ext>
            </a:extLst>
          </p:cNvPr>
          <p:cNvSpPr txBox="1">
            <a:spLocks/>
          </p:cNvSpPr>
          <p:nvPr/>
        </p:nvSpPr>
        <p:spPr>
          <a:xfrm>
            <a:off x="646155" y="496577"/>
            <a:ext cx="9753600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 err="1">
                <a:solidFill>
                  <a:srgbClr val="FF0000"/>
                </a:solidFill>
              </a:rPr>
              <a:t>Resources</a:t>
            </a:r>
            <a:endParaRPr lang="fr-BE" sz="2560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2A74BC-4FE5-42E2-0810-C15064811F2F}"/>
              </a:ext>
            </a:extLst>
          </p:cNvPr>
          <p:cNvSpPr txBox="1"/>
          <p:nvPr/>
        </p:nvSpPr>
        <p:spPr>
          <a:xfrm>
            <a:off x="646154" y="1300996"/>
            <a:ext cx="10584999" cy="61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Hashtag Of the event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1AEA2-3E41-EA56-8B71-7575960D27D5}"/>
              </a:ext>
            </a:extLst>
          </p:cNvPr>
          <p:cNvSpPr txBox="1"/>
          <p:nvPr/>
        </p:nvSpPr>
        <p:spPr>
          <a:xfrm>
            <a:off x="646153" y="2963044"/>
            <a:ext cx="10584999" cy="61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BC4246-0F32-04EB-7539-7AE1AE658549}"/>
              </a:ext>
            </a:extLst>
          </p:cNvPr>
          <p:cNvSpPr txBox="1"/>
          <p:nvPr/>
        </p:nvSpPr>
        <p:spPr>
          <a:xfrm>
            <a:off x="945039" y="3657600"/>
            <a:ext cx="11401974" cy="2383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 to the EPPD page on EDF website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 to the Agenda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Link to the Manifesto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Link to the streaming (European Parliament’s website)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65E9B1-3377-143E-0C82-53849FC53EDB}"/>
              </a:ext>
            </a:extLst>
          </p:cNvPr>
          <p:cNvSpPr txBox="1"/>
          <p:nvPr/>
        </p:nvSpPr>
        <p:spPr>
          <a:xfrm>
            <a:off x="945039" y="2109517"/>
            <a:ext cx="10584999" cy="61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560" dirty="0" err="1">
                <a:latin typeface="Arial" panose="020B0604020202020204" pitchFamily="34" charset="0"/>
                <a:cs typeface="Arial" panose="020B0604020202020204" pitchFamily="34" charset="0"/>
              </a:rPr>
              <a:t>DisabilityParliament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2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21" y="354812"/>
            <a:ext cx="1198044" cy="1325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D1E3CE-6DC5-FC31-04C7-49329C0EDCF9}"/>
              </a:ext>
            </a:extLst>
          </p:cNvPr>
          <p:cNvSpPr txBox="1">
            <a:spLocks/>
          </p:cNvSpPr>
          <p:nvPr/>
        </p:nvSpPr>
        <p:spPr>
          <a:xfrm>
            <a:off x="528490" y="295276"/>
            <a:ext cx="9753600" cy="658836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 err="1">
                <a:solidFill>
                  <a:srgbClr val="FF0000"/>
                </a:solidFill>
              </a:rPr>
              <a:t>Accounts</a:t>
            </a:r>
            <a:r>
              <a:rPr lang="fr-BE" sz="2560" dirty="0">
                <a:solidFill>
                  <a:srgbClr val="FF0000"/>
                </a:solidFill>
              </a:rPr>
              <a:t> to tag – </a:t>
            </a:r>
            <a:r>
              <a:rPr lang="fr-BE" sz="2560" dirty="0" err="1">
                <a:solidFill>
                  <a:srgbClr val="FF0000"/>
                </a:solidFill>
              </a:rPr>
              <a:t>Order</a:t>
            </a:r>
            <a:r>
              <a:rPr lang="fr-BE" sz="2560" dirty="0">
                <a:solidFill>
                  <a:srgbClr val="FF0000"/>
                </a:solidFill>
              </a:rPr>
              <a:t> of the agenda</a:t>
            </a:r>
            <a:endParaRPr lang="fr-BE" sz="2560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AB6E3C-E5D4-3C32-7BF4-46ECA4598049}"/>
              </a:ext>
            </a:extLst>
          </p:cNvPr>
          <p:cNvSpPr txBox="1"/>
          <p:nvPr/>
        </p:nvSpPr>
        <p:spPr>
          <a:xfrm>
            <a:off x="9036594" y="1062286"/>
            <a:ext cx="5277591" cy="61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Instagram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AB0017-02F3-64A3-536D-07DF0D7F5D21}"/>
              </a:ext>
            </a:extLst>
          </p:cNvPr>
          <p:cNvSpPr txBox="1"/>
          <p:nvPr/>
        </p:nvSpPr>
        <p:spPr>
          <a:xfrm>
            <a:off x="1845664" y="950230"/>
            <a:ext cx="3151223" cy="61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Twitter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CBDAC-EE3E-0E0C-397F-DE9203BA5913}"/>
              </a:ext>
            </a:extLst>
          </p:cNvPr>
          <p:cNvSpPr txBox="1"/>
          <p:nvPr/>
        </p:nvSpPr>
        <p:spPr>
          <a:xfrm>
            <a:off x="651994" y="1780692"/>
            <a:ext cx="321700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@MyEDF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@EP_President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@Europarl_EN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@MyEDF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@IVardakastanis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@salv_de_meo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@InsoleraH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@VeraJourova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@EU_Commission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@Euombudsman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@karinelalieux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@JuliaFarrugia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@conwayforclare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@MarcAngel_lu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@helenadalli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@InclusionEurope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@EAPNEurope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@equineteurope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70947C-DCDA-1DFA-424D-4475577EE0A9}"/>
              </a:ext>
            </a:extLst>
          </p:cNvPr>
          <p:cNvSpPr txBox="1"/>
          <p:nvPr/>
        </p:nvSpPr>
        <p:spPr>
          <a:xfrm>
            <a:off x="3388386" y="1780692"/>
            <a:ext cx="321700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@k_langensiepen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@Guntaan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@JanezLenarcic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@UNDRR_ECA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@ADFSecretariat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@IDA_CRPD_Forum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@dragos_pislaru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@PatClarkeDSi</a:t>
            </a:r>
            <a:b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b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endParaRPr lang="es-ES" sz="19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2575B7-A9A2-14A1-3BC1-6D4A2EC1B99B}"/>
              </a:ext>
            </a:extLst>
          </p:cNvPr>
          <p:cNvSpPr txBox="1"/>
          <p:nvPr/>
        </p:nvSpPr>
        <p:spPr>
          <a:xfrm>
            <a:off x="7620000" y="1780692"/>
            <a:ext cx="3217002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@Myedf_europe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europeanparliament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ep_president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ioannis.vardakastanis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salvatore_de_meo_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vera_jourova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europeancommission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insolerah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euombudsman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karinelalieux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juliafarrugiaportelli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conwayforclare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marcangelluxembourg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dallihelena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tamara_daisy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inclusioneurope</a:t>
            </a:r>
            <a:b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endParaRPr lang="es-ES" sz="19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C5B315-5C05-2421-D578-CD4911D02093}"/>
              </a:ext>
            </a:extLst>
          </p:cNvPr>
          <p:cNvSpPr txBox="1"/>
          <p:nvPr/>
        </p:nvSpPr>
        <p:spPr>
          <a:xfrm>
            <a:off x="10645095" y="1876096"/>
            <a:ext cx="32170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katrinlangensiepen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dragos.pislaru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pat.clarke.7796</a:t>
            </a:r>
            <a:br>
              <a:rPr lang="es-ES" sz="1900" dirty="0">
                <a:solidFill>
                  <a:srgbClr val="5364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endParaRPr lang="es-ES" sz="1900" dirty="0">
              <a:solidFill>
                <a:srgbClr val="536471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2364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24" y="510030"/>
            <a:ext cx="9753600" cy="658836"/>
          </a:xfrm>
        </p:spPr>
        <p:txBody>
          <a:bodyPr>
            <a:noAutofit/>
          </a:bodyPr>
          <a:lstStyle/>
          <a:p>
            <a:pPr algn="l"/>
            <a:r>
              <a:rPr lang="fr-BE" sz="256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messages</a:t>
            </a:r>
            <a:endParaRPr lang="fr-BE" sz="256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54" y="353161"/>
            <a:ext cx="1198044" cy="13256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727030-388E-3F9A-115A-936AEDE942E9}"/>
              </a:ext>
            </a:extLst>
          </p:cNvPr>
          <p:cNvSpPr txBox="1"/>
          <p:nvPr/>
        </p:nvSpPr>
        <p:spPr>
          <a:xfrm>
            <a:off x="1158124" y="1268671"/>
            <a:ext cx="12420716" cy="179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Suggestions on the </a:t>
            </a:r>
            <a:r>
              <a:rPr lang="fr-BE" sz="256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 slides!</a:t>
            </a:r>
            <a:endParaRPr lang="fr-BE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You can use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as inspiration to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social media </a:t>
            </a:r>
            <a:r>
              <a:rPr lang="fr-BE" sz="2560" dirty="0" err="1"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lang="fr-BE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fr-BE" sz="2560" b="1" dirty="0" err="1"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fr-BE" sz="2560" b="1" dirty="0">
                <a:latin typeface="Arial" panose="020B0604020202020204" pitchFamily="34" charset="0"/>
                <a:cs typeface="Arial" panose="020B0604020202020204" pitchFamily="34" charset="0"/>
              </a:rPr>
              <a:t> to tag</a:t>
            </a:r>
            <a:r>
              <a:rPr lang="fr-BE" sz="2560" dirty="0">
                <a:latin typeface="Arial" panose="020B0604020202020204" pitchFamily="34" charset="0"/>
                <a:cs typeface="Arial" panose="020B0604020202020204" pitchFamily="34" charset="0"/>
              </a:rPr>
              <a:t> key stakeholders and EDF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F3E095-A496-75F9-E6AD-FED9B91195C4}"/>
              </a:ext>
            </a:extLst>
          </p:cNvPr>
          <p:cNvSpPr txBox="1"/>
          <p:nvPr/>
        </p:nvSpPr>
        <p:spPr>
          <a:xfrm>
            <a:off x="1820190" y="3790711"/>
            <a:ext cx="11182198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56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More information about the EPPD on our </a:t>
            </a:r>
            <a:r>
              <a:rPr lang="fr-BE" sz="256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webpage</a:t>
            </a:r>
            <a:endParaRPr lang="en-GB" sz="256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CFA6776C-110E-1F7C-2C68-7E225D9D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47310"/>
              </p:ext>
            </p:extLst>
          </p:nvPr>
        </p:nvGraphicFramePr>
        <p:xfrm>
          <a:off x="430530" y="455394"/>
          <a:ext cx="12702540" cy="6859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9390">
                  <a:extLst>
                    <a:ext uri="{9D8B030D-6E8A-4147-A177-3AD203B41FA5}">
                      <a16:colId xmlns:a16="http://schemas.microsoft.com/office/drawing/2014/main" val="111977406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374981488"/>
                    </a:ext>
                  </a:extLst>
                </a:gridCol>
              </a:tblGrid>
              <a:tr h="5061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352561160"/>
                  </a:ext>
                </a:extLst>
              </a:tr>
              <a:tr h="6353610">
                <a:tc>
                  <a:txBody>
                    <a:bodyPr/>
                    <a:lstStyle/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The EU has a key role to play to protect my rights. 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That's why today I am joining 600 other disability advocates in the #DisabilityParliament to ask them to do more for #DisabilityRights!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@EP_President @MyEDF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Today, I am the @Europarl_EN and @MyEDF #DisabilityParliament ! 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asking for: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▶️#DisabilityVote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▶️A #UnionOfEquality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▶️A more #SocialEurope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▶️#AccessibleEU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most of all: Nothing about us without us!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1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2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30279691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25E8F0-B6BD-678A-3CC1-55E7DC22B4EA}"/>
              </a:ext>
            </a:extLst>
          </p:cNvPr>
          <p:cNvSpPr txBox="1">
            <a:spLocks/>
          </p:cNvSpPr>
          <p:nvPr/>
        </p:nvSpPr>
        <p:spPr>
          <a:xfrm>
            <a:off x="0" y="-33179"/>
            <a:ext cx="9753600" cy="488573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>
                <a:solidFill>
                  <a:srgbClr val="FF0000"/>
                </a:solidFill>
              </a:rPr>
              <a:t>EPPD Key messages – General</a:t>
            </a:r>
            <a:endParaRPr lang="fr-BE" sz="2560" dirty="0">
              <a:solidFill>
                <a:schemeClr val="accent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8B793D-4EEF-6F64-7683-3C90FD1D0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02" y="353297"/>
            <a:ext cx="1198044" cy="1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CFA6776C-110E-1F7C-2C68-7E225D9D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3398"/>
              </p:ext>
            </p:extLst>
          </p:nvPr>
        </p:nvGraphicFramePr>
        <p:xfrm>
          <a:off x="716280" y="1255494"/>
          <a:ext cx="10827696" cy="562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0405">
                  <a:extLst>
                    <a:ext uri="{9D8B030D-6E8A-4147-A177-3AD203B41FA5}">
                      <a16:colId xmlns:a16="http://schemas.microsoft.com/office/drawing/2014/main" val="111977406"/>
                    </a:ext>
                  </a:extLst>
                </a:gridCol>
                <a:gridCol w="2117291">
                  <a:extLst>
                    <a:ext uri="{9D8B030D-6E8A-4147-A177-3AD203B41FA5}">
                      <a16:colId xmlns:a16="http://schemas.microsoft.com/office/drawing/2014/main" val="1374981488"/>
                    </a:ext>
                  </a:extLst>
                </a:gridCol>
              </a:tblGrid>
              <a:tr h="5216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352561160"/>
                  </a:ext>
                </a:extLst>
              </a:tr>
              <a:tr h="5103678">
                <a:tc>
                  <a:txBody>
                    <a:bodyPr/>
                    <a:lstStyle/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We need a more #AccessibleEU - with free movement and a #DisabilityVote for all!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this #DisabilityParliament panel we discuss: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▶️The EU #DisabilityCard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▶️Political Participation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▶️An #AccessibleEU agency - to make accessibility a reality in the EU!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During this #DisabilityParliament, I want free movement!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means: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▶️The EU #DisabilityCard to let us move to another country with the same rights!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▶️Full accessibility!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3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30279691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25E8F0-B6BD-678A-3CC1-55E7DC22B4EA}"/>
              </a:ext>
            </a:extLst>
          </p:cNvPr>
          <p:cNvSpPr txBox="1">
            <a:spLocks/>
          </p:cNvSpPr>
          <p:nvPr/>
        </p:nvSpPr>
        <p:spPr>
          <a:xfrm>
            <a:off x="716280" y="353297"/>
            <a:ext cx="9753600" cy="488573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>
                <a:solidFill>
                  <a:srgbClr val="FF0000"/>
                </a:solidFill>
              </a:rPr>
              <a:t>EPPD Key messages – First panel</a:t>
            </a:r>
            <a:endParaRPr lang="fr-BE" sz="2560" dirty="0">
              <a:solidFill>
                <a:schemeClr val="accent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8B793D-4EEF-6F64-7683-3C90FD1D0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02" y="353297"/>
            <a:ext cx="1198044" cy="1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CFA6776C-110E-1F7C-2C68-7E225D9D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4340"/>
              </p:ext>
            </p:extLst>
          </p:nvPr>
        </p:nvGraphicFramePr>
        <p:xfrm>
          <a:off x="716280" y="1255494"/>
          <a:ext cx="10827696" cy="648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0405">
                  <a:extLst>
                    <a:ext uri="{9D8B030D-6E8A-4147-A177-3AD203B41FA5}">
                      <a16:colId xmlns:a16="http://schemas.microsoft.com/office/drawing/2014/main" val="111977406"/>
                    </a:ext>
                  </a:extLst>
                </a:gridCol>
                <a:gridCol w="2117291">
                  <a:extLst>
                    <a:ext uri="{9D8B030D-6E8A-4147-A177-3AD203B41FA5}">
                      <a16:colId xmlns:a16="http://schemas.microsoft.com/office/drawing/2014/main" val="1374981488"/>
                    </a:ext>
                  </a:extLst>
                </a:gridCol>
              </a:tblGrid>
              <a:tr h="5216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352561160"/>
                  </a:ext>
                </a:extLst>
              </a:tr>
              <a:tr h="5103678">
                <a:tc>
                  <a:txBody>
                    <a:bodyPr/>
                    <a:lstStyle/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We need a more #SocialEurope.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Persons with disabilities are less employed and poorer than </a:t>
                      </a:r>
                      <a:r>
                        <a:rPr lang="en-GB" sz="192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average.I</a:t>
                      </a:r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need the EU for: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▶️Better education - in inclusive schools!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▶️Better employment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▶️Support to live independently in the community.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#DisabilityParliament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 this #DisabilityParliament I am asking the EU to help persons with disabilities to live with dignity.</a:t>
                      </a:r>
                    </a:p>
                    <a:p>
                      <a:pPr rtl="0"/>
                      <a:b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▶️EU countries must help us so we don't live in poverty</a:t>
                      </a:r>
                    </a:p>
                    <a:p>
                      <a:pPr rtl="0"/>
                      <a:r>
                        <a:rPr lang="en-GB" sz="192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▶️ The EU needs to do a #DisabilityEmployment guarantee that gets us good jobs.</a:t>
                      </a:r>
                    </a:p>
                    <a:p>
                      <a:pPr rtl="0"/>
                      <a:endParaRPr lang="en-GB" sz="192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4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5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30279691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25E8F0-B6BD-678A-3CC1-55E7DC22B4EA}"/>
              </a:ext>
            </a:extLst>
          </p:cNvPr>
          <p:cNvSpPr txBox="1">
            <a:spLocks/>
          </p:cNvSpPr>
          <p:nvPr/>
        </p:nvSpPr>
        <p:spPr>
          <a:xfrm>
            <a:off x="716280" y="353297"/>
            <a:ext cx="9753600" cy="488573"/>
          </a:xfrm>
          <a:prstGeom prst="rect">
            <a:avLst/>
          </a:prstGeom>
        </p:spPr>
        <p:txBody>
          <a:bodyPr vert="horz" lIns="97536" tIns="48768" rIns="97536" bIns="4876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BE" sz="2560" dirty="0">
                <a:solidFill>
                  <a:srgbClr val="FF0000"/>
                </a:solidFill>
              </a:rPr>
              <a:t>EPPD Key messages – Second panel</a:t>
            </a:r>
            <a:endParaRPr lang="fr-BE" sz="2560" dirty="0">
              <a:solidFill>
                <a:schemeClr val="accent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8B793D-4EEF-6F64-7683-3C90FD1D0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02" y="353297"/>
            <a:ext cx="1198044" cy="1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85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1506</TotalTime>
  <Words>1776</Words>
  <Application>Microsoft Office PowerPoint</Application>
  <PresentationFormat>Custom</PresentationFormat>
  <Paragraphs>334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Thème Office</vt:lpstr>
      <vt:lpstr>Communication Package 5th European Parliament of  Persons with Disabilities 23 May 2023</vt:lpstr>
      <vt:lpstr>General info European Parliament of Persons with Disabilities (EPPD)</vt:lpstr>
      <vt:lpstr>How to get involved?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Naomi Mabita</dc:creator>
  <cp:lastModifiedBy>Natalia Suarez</cp:lastModifiedBy>
  <cp:revision>72</cp:revision>
  <dcterms:created xsi:type="dcterms:W3CDTF">2019-03-25T10:17:14Z</dcterms:created>
  <dcterms:modified xsi:type="dcterms:W3CDTF">2023-05-15T10:11:45Z</dcterms:modified>
</cp:coreProperties>
</file>