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86" r:id="rId3"/>
    <p:sldId id="460" r:id="rId4"/>
    <p:sldId id="282" r:id="rId5"/>
    <p:sldId id="259" r:id="rId6"/>
    <p:sldId id="431" r:id="rId7"/>
    <p:sldId id="271" r:id="rId8"/>
    <p:sldId id="448" r:id="rId9"/>
    <p:sldId id="272" r:id="rId10"/>
    <p:sldId id="454" r:id="rId11"/>
    <p:sldId id="450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1" r:id="rId20"/>
    <p:sldId id="455" r:id="rId21"/>
    <p:sldId id="449" r:id="rId22"/>
    <p:sldId id="459" r:id="rId23"/>
    <p:sldId id="268" r:id="rId24"/>
    <p:sldId id="274" r:id="rId25"/>
    <p:sldId id="275" r:id="rId26"/>
    <p:sldId id="452" r:id="rId27"/>
    <p:sldId id="453" r:id="rId28"/>
    <p:sldId id="278" r:id="rId29"/>
    <p:sldId id="279" r:id="rId30"/>
    <p:sldId id="280" r:id="rId31"/>
    <p:sldId id="281" r:id="rId32"/>
    <p:sldId id="456" r:id="rId33"/>
    <p:sldId id="457" r:id="rId34"/>
    <p:sldId id="264" r:id="rId35"/>
    <p:sldId id="266" r:id="rId36"/>
    <p:sldId id="262" r:id="rId37"/>
    <p:sldId id="290" r:id="rId38"/>
    <p:sldId id="265" r:id="rId39"/>
    <p:sldId id="458" r:id="rId40"/>
    <p:sldId id="451" r:id="rId41"/>
    <p:sldId id="270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2EA651-1E31-9738-98D1-6AAB76C47D7D}" v="189" dt="2023-09-29T07:41:32.477"/>
    <p1510:client id="{CD57F983-0C90-440F-8044-D689B8728B78}" v="107" dt="2023-09-27T16:43:48.0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7673" autoAdjust="0"/>
  </p:normalViewPr>
  <p:slideViewPr>
    <p:cSldViewPr snapToGrid="0">
      <p:cViewPr varScale="1">
        <p:scale>
          <a:sx n="84" d="100"/>
          <a:sy n="84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5DB8BC-8283-49EF-9AAA-C63432F0B68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C3AF2CB6-25DB-4F98-ABE1-4EE87FD48310}">
      <dgm:prSet phldrT="[Text]" custT="1"/>
      <dgm:spPr/>
      <dgm:t>
        <a:bodyPr/>
        <a:lstStyle/>
        <a:p>
          <a:r>
            <a:rPr lang="en-GB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Get to Know who our members are &amp; work areas</a:t>
          </a:r>
          <a:endParaRPr lang="en-BE" sz="28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431017E-667A-4778-8655-627BDF2F2C9B}" type="parTrans" cxnId="{63D1CD7E-5D9E-47F5-8050-34BAF5321D6C}">
      <dgm:prSet/>
      <dgm:spPr/>
      <dgm:t>
        <a:bodyPr/>
        <a:lstStyle/>
        <a:p>
          <a:endParaRPr lang="en-BE"/>
        </a:p>
      </dgm:t>
    </dgm:pt>
    <dgm:pt modelId="{5553AF2F-1AB6-483C-B32F-ACEACCEA2C8A}" type="sibTrans" cxnId="{63D1CD7E-5D9E-47F5-8050-34BAF5321D6C}">
      <dgm:prSet/>
      <dgm:spPr/>
      <dgm:t>
        <a:bodyPr/>
        <a:lstStyle/>
        <a:p>
          <a:endParaRPr lang="en-BE"/>
        </a:p>
      </dgm:t>
    </dgm:pt>
    <dgm:pt modelId="{1E8C0AA7-5C2B-4882-84C0-0E809AF215F4}">
      <dgm:prSet phldrT="[Text]" custT="1"/>
      <dgm:spPr/>
      <dgm:t>
        <a:bodyPr/>
        <a:lstStyle/>
        <a:p>
          <a:r>
            <a:rPr lang="en-GB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Know and understand our governance</a:t>
          </a:r>
          <a:endParaRPr lang="en-BE" sz="28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2C02AFC-B376-4483-B1FE-91636B512578}" type="parTrans" cxnId="{60D5B91C-4D4C-44E8-BC4B-8D50E66B668D}">
      <dgm:prSet/>
      <dgm:spPr/>
      <dgm:t>
        <a:bodyPr/>
        <a:lstStyle/>
        <a:p>
          <a:endParaRPr lang="en-BE"/>
        </a:p>
      </dgm:t>
    </dgm:pt>
    <dgm:pt modelId="{93B6A64C-5A45-435A-AC49-6677B5471810}" type="sibTrans" cxnId="{60D5B91C-4D4C-44E8-BC4B-8D50E66B668D}">
      <dgm:prSet/>
      <dgm:spPr/>
      <dgm:t>
        <a:bodyPr/>
        <a:lstStyle/>
        <a:p>
          <a:endParaRPr lang="en-BE"/>
        </a:p>
      </dgm:t>
    </dgm:pt>
    <dgm:pt modelId="{6207A2A8-2CDB-4E3E-8A3B-863C26FC2DA9}">
      <dgm:prSet phldrT="[Text]" custT="1"/>
      <dgm:spPr/>
      <dgm:t>
        <a:bodyPr/>
        <a:lstStyle/>
        <a:p>
          <a:r>
            <a:rPr lang="en-GB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Provide practical information for members but useful for the staff</a:t>
          </a:r>
          <a:endParaRPr lang="en-BE" sz="2800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D75F49F6-CB9E-4F56-964C-AF8C8079AF47}" type="parTrans" cxnId="{48616D8E-3995-4E26-99D8-DD372F72ECF3}">
      <dgm:prSet/>
      <dgm:spPr/>
      <dgm:t>
        <a:bodyPr/>
        <a:lstStyle/>
        <a:p>
          <a:endParaRPr lang="en-BE"/>
        </a:p>
      </dgm:t>
    </dgm:pt>
    <dgm:pt modelId="{FF661FD1-4417-40C4-A439-032DEC86020E}" type="sibTrans" cxnId="{48616D8E-3995-4E26-99D8-DD372F72ECF3}">
      <dgm:prSet/>
      <dgm:spPr/>
      <dgm:t>
        <a:bodyPr/>
        <a:lstStyle/>
        <a:p>
          <a:endParaRPr lang="en-BE"/>
        </a:p>
      </dgm:t>
    </dgm:pt>
    <dgm:pt modelId="{01741D16-5401-4FF9-961A-75171291D702}">
      <dgm:prSet phldrT="[Text]" custT="1"/>
      <dgm:spPr/>
      <dgm:t>
        <a:bodyPr/>
        <a:lstStyle/>
        <a:p>
          <a:r>
            <a:rPr lang="fr-BE" sz="28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Members</a:t>
          </a:r>
          <a:r>
            <a:rPr lang="fr-BE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28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understand</a:t>
          </a:r>
          <a:r>
            <a:rPr lang="fr-BE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28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what</a:t>
          </a:r>
          <a:r>
            <a:rPr lang="fr-BE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28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they</a:t>
          </a:r>
          <a:r>
            <a:rPr lang="fr-BE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can </a:t>
          </a:r>
          <a:r>
            <a:rPr lang="fr-BE" sz="28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get</a:t>
          </a:r>
          <a:r>
            <a:rPr lang="fr-BE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28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from</a:t>
          </a:r>
          <a:r>
            <a:rPr lang="fr-BE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the membership</a:t>
          </a:r>
          <a:endParaRPr lang="en-BE" sz="28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C15E50FD-9F1E-4B76-ACEE-074344B72B90}" type="parTrans" cxnId="{F3A86E58-35AE-4429-880E-3899FB24E881}">
      <dgm:prSet/>
      <dgm:spPr/>
      <dgm:t>
        <a:bodyPr/>
        <a:lstStyle/>
        <a:p>
          <a:endParaRPr lang="en-BE"/>
        </a:p>
      </dgm:t>
    </dgm:pt>
    <dgm:pt modelId="{DB9EFFED-A62A-4914-A5FC-9E4A2C1220DB}" type="sibTrans" cxnId="{F3A86E58-35AE-4429-880E-3899FB24E881}">
      <dgm:prSet/>
      <dgm:spPr/>
      <dgm:t>
        <a:bodyPr/>
        <a:lstStyle/>
        <a:p>
          <a:endParaRPr lang="en-BE"/>
        </a:p>
      </dgm:t>
    </dgm:pt>
    <dgm:pt modelId="{E3035393-0A5A-489D-97A7-67C603F6DDA5}" type="pres">
      <dgm:prSet presAssocID="{B95DB8BC-8283-49EF-9AAA-C63432F0B684}" presName="linear" presStyleCnt="0">
        <dgm:presLayoutVars>
          <dgm:animLvl val="lvl"/>
          <dgm:resizeHandles val="exact"/>
        </dgm:presLayoutVars>
      </dgm:prSet>
      <dgm:spPr/>
    </dgm:pt>
    <dgm:pt modelId="{123E7E29-8EB0-4D9B-B613-8F24DDB4E914}" type="pres">
      <dgm:prSet presAssocID="{C3AF2CB6-25DB-4F98-ABE1-4EE87FD4831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261033B-7CF5-4FEC-BE00-FC5C13256100}" type="pres">
      <dgm:prSet presAssocID="{C3AF2CB6-25DB-4F98-ABE1-4EE87FD48310}" presName="childText" presStyleLbl="revTx" presStyleIdx="0" presStyleCnt="2" custScaleY="71226">
        <dgm:presLayoutVars>
          <dgm:bulletEnabled val="1"/>
        </dgm:presLayoutVars>
      </dgm:prSet>
      <dgm:spPr/>
    </dgm:pt>
    <dgm:pt modelId="{3720A57B-A6E8-4B2D-80D9-7FE19C668927}" type="pres">
      <dgm:prSet presAssocID="{6207A2A8-2CDB-4E3E-8A3B-863C26FC2DA9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521BF0E8-50B9-4937-B6A0-2376A135A12B}" type="pres">
      <dgm:prSet presAssocID="{6207A2A8-2CDB-4E3E-8A3B-863C26FC2DA9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C6C9300-910E-4033-89F3-ACB9AE85214F}" type="presOf" srcId="{01741D16-5401-4FF9-961A-75171291D702}" destId="{521BF0E8-50B9-4937-B6A0-2376A135A12B}" srcOrd="0" destOrd="0" presId="urn:microsoft.com/office/officeart/2005/8/layout/vList2"/>
    <dgm:cxn modelId="{60D5B91C-4D4C-44E8-BC4B-8D50E66B668D}" srcId="{C3AF2CB6-25DB-4F98-ABE1-4EE87FD48310}" destId="{1E8C0AA7-5C2B-4882-84C0-0E809AF215F4}" srcOrd="0" destOrd="0" parTransId="{C2C02AFC-B376-4483-B1FE-91636B512578}" sibTransId="{93B6A64C-5A45-435A-AC49-6677B5471810}"/>
    <dgm:cxn modelId="{8D858031-BDA7-44AE-AA9C-45007E3C49C9}" type="presOf" srcId="{1E8C0AA7-5C2B-4882-84C0-0E809AF215F4}" destId="{F261033B-7CF5-4FEC-BE00-FC5C13256100}" srcOrd="0" destOrd="0" presId="urn:microsoft.com/office/officeart/2005/8/layout/vList2"/>
    <dgm:cxn modelId="{DB23593B-8E1C-44C9-BFFE-4EBCB08F1A42}" type="presOf" srcId="{B95DB8BC-8283-49EF-9AAA-C63432F0B684}" destId="{E3035393-0A5A-489D-97A7-67C603F6DDA5}" srcOrd="0" destOrd="0" presId="urn:microsoft.com/office/officeart/2005/8/layout/vList2"/>
    <dgm:cxn modelId="{F3A86E58-35AE-4429-880E-3899FB24E881}" srcId="{6207A2A8-2CDB-4E3E-8A3B-863C26FC2DA9}" destId="{01741D16-5401-4FF9-961A-75171291D702}" srcOrd="0" destOrd="0" parTransId="{C15E50FD-9F1E-4B76-ACEE-074344B72B90}" sibTransId="{DB9EFFED-A62A-4914-A5FC-9E4A2C1220DB}"/>
    <dgm:cxn modelId="{63D1CD7E-5D9E-47F5-8050-34BAF5321D6C}" srcId="{B95DB8BC-8283-49EF-9AAA-C63432F0B684}" destId="{C3AF2CB6-25DB-4F98-ABE1-4EE87FD48310}" srcOrd="0" destOrd="0" parTransId="{9431017E-667A-4778-8655-627BDF2F2C9B}" sibTransId="{5553AF2F-1AB6-483C-B32F-ACEACCEA2C8A}"/>
    <dgm:cxn modelId="{48616D8E-3995-4E26-99D8-DD372F72ECF3}" srcId="{B95DB8BC-8283-49EF-9AAA-C63432F0B684}" destId="{6207A2A8-2CDB-4E3E-8A3B-863C26FC2DA9}" srcOrd="1" destOrd="0" parTransId="{D75F49F6-CB9E-4F56-964C-AF8C8079AF47}" sibTransId="{FF661FD1-4417-40C4-A439-032DEC86020E}"/>
    <dgm:cxn modelId="{A4A92CC3-75FC-49F8-855E-8A2B6BDF03FD}" type="presOf" srcId="{6207A2A8-2CDB-4E3E-8A3B-863C26FC2DA9}" destId="{3720A57B-A6E8-4B2D-80D9-7FE19C668927}" srcOrd="0" destOrd="0" presId="urn:microsoft.com/office/officeart/2005/8/layout/vList2"/>
    <dgm:cxn modelId="{C0A504E6-9E64-4B47-A842-7AC449145B05}" type="presOf" srcId="{C3AF2CB6-25DB-4F98-ABE1-4EE87FD48310}" destId="{123E7E29-8EB0-4D9B-B613-8F24DDB4E914}" srcOrd="0" destOrd="0" presId="urn:microsoft.com/office/officeart/2005/8/layout/vList2"/>
    <dgm:cxn modelId="{ACE18DC5-CD3A-446B-B7D1-F343BB73CBA3}" type="presParOf" srcId="{E3035393-0A5A-489D-97A7-67C603F6DDA5}" destId="{123E7E29-8EB0-4D9B-B613-8F24DDB4E914}" srcOrd="0" destOrd="0" presId="urn:microsoft.com/office/officeart/2005/8/layout/vList2"/>
    <dgm:cxn modelId="{9F2B3848-A309-4B6C-BB9F-98B054E03376}" type="presParOf" srcId="{E3035393-0A5A-489D-97A7-67C603F6DDA5}" destId="{F261033B-7CF5-4FEC-BE00-FC5C13256100}" srcOrd="1" destOrd="0" presId="urn:microsoft.com/office/officeart/2005/8/layout/vList2"/>
    <dgm:cxn modelId="{75111840-6F49-4F20-9CEA-49B59CF44B25}" type="presParOf" srcId="{E3035393-0A5A-489D-97A7-67C603F6DDA5}" destId="{3720A57B-A6E8-4B2D-80D9-7FE19C668927}" srcOrd="2" destOrd="0" presId="urn:microsoft.com/office/officeart/2005/8/layout/vList2"/>
    <dgm:cxn modelId="{E3C240FF-DE0F-417F-BFA6-3C6CD73C9BB4}" type="presParOf" srcId="{E3035393-0A5A-489D-97A7-67C603F6DDA5}" destId="{521BF0E8-50B9-4937-B6A0-2376A135A12B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C983FE5-E918-4213-8534-F24F5DA8DCA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20AB80E9-6D21-42A2-A21E-3D04797BA828}">
      <dgm:prSet custT="1"/>
      <dgm:spPr>
        <a:solidFill>
          <a:schemeClr val="tx1"/>
        </a:solidFill>
      </dgm:spPr>
      <dgm:t>
        <a:bodyPr/>
        <a:lstStyle/>
        <a:p>
          <a:r>
            <a:rPr lang="fr-BE" sz="2400" b="0" i="0" baseline="0" dirty="0">
              <a:latin typeface="Arial" panose="020B0604020202020204" pitchFamily="34" charset="0"/>
            </a:rPr>
            <a:t>Full </a:t>
          </a:r>
          <a:r>
            <a:rPr lang="fr-BE" sz="2400" b="0" i="0" baseline="0" dirty="0" err="1">
              <a:latin typeface="Arial" panose="020B0604020202020204" pitchFamily="34" charset="0"/>
            </a:rPr>
            <a:t>members</a:t>
          </a:r>
          <a:endParaRPr lang="en-BE" sz="2400" b="0" dirty="0"/>
        </a:p>
      </dgm:t>
    </dgm:pt>
    <dgm:pt modelId="{DC277ED3-81A7-44E2-B43A-E4ABFC276503}" type="parTrans" cxnId="{6046FEF4-523D-44ED-BC35-32BC12A77B98}">
      <dgm:prSet/>
      <dgm:spPr/>
      <dgm:t>
        <a:bodyPr/>
        <a:lstStyle/>
        <a:p>
          <a:endParaRPr lang="en-BE"/>
        </a:p>
      </dgm:t>
    </dgm:pt>
    <dgm:pt modelId="{FA4E5CA6-CA5E-4CA3-A9DF-D4A4BF62404A}" type="sibTrans" cxnId="{6046FEF4-523D-44ED-BC35-32BC12A77B98}">
      <dgm:prSet/>
      <dgm:spPr/>
      <dgm:t>
        <a:bodyPr/>
        <a:lstStyle/>
        <a:p>
          <a:endParaRPr lang="en-BE"/>
        </a:p>
      </dgm:t>
    </dgm:pt>
    <dgm:pt modelId="{51C3E943-8900-4418-889D-A79DDB544B2B}">
      <dgm:prSet/>
      <dgm:spPr/>
      <dgm:t>
        <a:bodyPr/>
        <a:lstStyle/>
        <a:p>
          <a:r>
            <a:rPr lang="fr-BE" dirty="0"/>
            <a:t>29 National </a:t>
          </a:r>
          <a:r>
            <a:rPr lang="fr-BE" dirty="0" err="1"/>
            <a:t>Councils</a:t>
          </a:r>
          <a:r>
            <a:rPr lang="fr-BE" dirty="0"/>
            <a:t>	</a:t>
          </a:r>
          <a:endParaRPr lang="en-BE" dirty="0"/>
        </a:p>
      </dgm:t>
    </dgm:pt>
    <dgm:pt modelId="{83906640-A897-462D-9323-4439215E5A9C}" type="parTrans" cxnId="{242DD6DA-1B44-4883-AA42-8F6B0FED2744}">
      <dgm:prSet/>
      <dgm:spPr/>
      <dgm:t>
        <a:bodyPr/>
        <a:lstStyle/>
        <a:p>
          <a:endParaRPr lang="en-BE"/>
        </a:p>
      </dgm:t>
    </dgm:pt>
    <dgm:pt modelId="{403945EE-BA24-4F74-A89B-13BB21615F45}" type="sibTrans" cxnId="{242DD6DA-1B44-4883-AA42-8F6B0FED2744}">
      <dgm:prSet/>
      <dgm:spPr/>
      <dgm:t>
        <a:bodyPr/>
        <a:lstStyle/>
        <a:p>
          <a:endParaRPr lang="en-BE"/>
        </a:p>
      </dgm:t>
    </dgm:pt>
    <dgm:pt modelId="{727F763C-D3E8-4D20-8353-24C2AD6AE95B}">
      <dgm:prSet custT="1"/>
      <dgm:spPr>
        <a:solidFill>
          <a:srgbClr val="C00000"/>
        </a:solidFill>
      </dgm:spPr>
      <dgm:t>
        <a:bodyPr/>
        <a:lstStyle/>
        <a:p>
          <a:r>
            <a:rPr lang="fr-BE" sz="2400" dirty="0"/>
            <a:t>12 </a:t>
          </a:r>
          <a:r>
            <a:rPr lang="fr-BE" sz="2400" dirty="0" err="1"/>
            <a:t>Ordinary</a:t>
          </a:r>
          <a:r>
            <a:rPr lang="fr-BE" sz="2400" dirty="0"/>
            <a:t> </a:t>
          </a:r>
          <a:r>
            <a:rPr lang="fr-BE" sz="2400" dirty="0" err="1"/>
            <a:t>Members</a:t>
          </a:r>
          <a:endParaRPr lang="en-BE" sz="2400" dirty="0"/>
        </a:p>
      </dgm:t>
    </dgm:pt>
    <dgm:pt modelId="{22452EC8-9D75-4476-B04E-F18517700287}" type="parTrans" cxnId="{7E575521-9645-4B38-A5FC-43E3F2FC0B90}">
      <dgm:prSet/>
      <dgm:spPr/>
      <dgm:t>
        <a:bodyPr/>
        <a:lstStyle/>
        <a:p>
          <a:endParaRPr lang="en-BE"/>
        </a:p>
      </dgm:t>
    </dgm:pt>
    <dgm:pt modelId="{363ADD0A-010A-4026-BDE4-3652BBD1D741}" type="sibTrans" cxnId="{7E575521-9645-4B38-A5FC-43E3F2FC0B90}">
      <dgm:prSet/>
      <dgm:spPr/>
      <dgm:t>
        <a:bodyPr/>
        <a:lstStyle/>
        <a:p>
          <a:endParaRPr lang="en-BE"/>
        </a:p>
      </dgm:t>
    </dgm:pt>
    <dgm:pt modelId="{467C05D5-C3B6-4BFD-B9E0-093FDF1B89B0}">
      <dgm:prSet custT="1"/>
      <dgm:spPr>
        <a:solidFill>
          <a:srgbClr val="00B050"/>
        </a:solidFill>
      </dgm:spPr>
      <dgm:t>
        <a:bodyPr/>
        <a:lstStyle/>
        <a:p>
          <a:r>
            <a:rPr lang="fr-BE" sz="2400" dirty="0"/>
            <a:t>3 Observer </a:t>
          </a:r>
          <a:r>
            <a:rPr lang="fr-BE" sz="2400" dirty="0" err="1"/>
            <a:t>Members</a:t>
          </a:r>
          <a:endParaRPr lang="en-BE" sz="2400" dirty="0"/>
        </a:p>
      </dgm:t>
    </dgm:pt>
    <dgm:pt modelId="{D701338A-A73A-48B7-8B2B-BC60AFB8A417}" type="parTrans" cxnId="{68FDCE83-1B18-40A4-87F1-9113663BF183}">
      <dgm:prSet/>
      <dgm:spPr/>
      <dgm:t>
        <a:bodyPr/>
        <a:lstStyle/>
        <a:p>
          <a:endParaRPr lang="en-BE"/>
        </a:p>
      </dgm:t>
    </dgm:pt>
    <dgm:pt modelId="{0C7CD07C-A545-4419-9D8F-D4909813E09B}" type="sibTrans" cxnId="{68FDCE83-1B18-40A4-87F1-9113663BF183}">
      <dgm:prSet/>
      <dgm:spPr/>
      <dgm:t>
        <a:bodyPr/>
        <a:lstStyle/>
        <a:p>
          <a:endParaRPr lang="en-BE"/>
        </a:p>
      </dgm:t>
    </dgm:pt>
    <dgm:pt modelId="{E4CD84A0-5671-47D7-A3A2-92B556E9AAD8}">
      <dgm:prSet custT="1"/>
      <dgm:spPr>
        <a:solidFill>
          <a:srgbClr val="FFC000"/>
        </a:solidFill>
      </dgm:spPr>
      <dgm:t>
        <a:bodyPr/>
        <a:lstStyle/>
        <a:p>
          <a:r>
            <a:rPr lang="fr-BE" sz="2400" baseline="0" dirty="0">
              <a:solidFill>
                <a:schemeClr val="tx1"/>
              </a:solidFill>
            </a:rPr>
            <a:t>38 Associate  </a:t>
          </a:r>
          <a:r>
            <a:rPr lang="fr-BE" sz="2400" baseline="0" dirty="0" err="1">
              <a:solidFill>
                <a:schemeClr val="tx1"/>
              </a:solidFill>
            </a:rPr>
            <a:t>Members</a:t>
          </a:r>
          <a:endParaRPr lang="en-BE" sz="2400" baseline="0" dirty="0">
            <a:solidFill>
              <a:schemeClr val="tx1"/>
            </a:solidFill>
          </a:endParaRPr>
        </a:p>
      </dgm:t>
    </dgm:pt>
    <dgm:pt modelId="{E226F261-4AFF-4074-81BF-BEC3662F8AEE}" type="parTrans" cxnId="{FD5B4B49-741B-4B4C-9C68-EEF4E3BC08E0}">
      <dgm:prSet/>
      <dgm:spPr/>
      <dgm:t>
        <a:bodyPr/>
        <a:lstStyle/>
        <a:p>
          <a:endParaRPr lang="en-BE"/>
        </a:p>
      </dgm:t>
    </dgm:pt>
    <dgm:pt modelId="{A3B97AF8-0A29-43F6-96FE-F5E9113B71C2}" type="sibTrans" cxnId="{FD5B4B49-741B-4B4C-9C68-EEF4E3BC08E0}">
      <dgm:prSet/>
      <dgm:spPr/>
      <dgm:t>
        <a:bodyPr/>
        <a:lstStyle/>
        <a:p>
          <a:endParaRPr lang="en-BE"/>
        </a:p>
      </dgm:t>
    </dgm:pt>
    <dgm:pt modelId="{F30990B9-537E-4137-9354-99E7E37054E5}">
      <dgm:prSet/>
      <dgm:spPr/>
      <dgm:t>
        <a:bodyPr/>
        <a:lstStyle/>
        <a:p>
          <a:r>
            <a:rPr lang="fr-BE" dirty="0"/>
            <a:t>23 European </a:t>
          </a:r>
          <a:r>
            <a:rPr lang="fr-BE" dirty="0" err="1"/>
            <a:t>NGOs</a:t>
          </a:r>
          <a:endParaRPr lang="en-BE" dirty="0"/>
        </a:p>
      </dgm:t>
    </dgm:pt>
    <dgm:pt modelId="{C4D680FB-CAD0-4C9C-87DA-2877451DBD68}" type="parTrans" cxnId="{655788B6-D031-4523-A819-5D6D762C737F}">
      <dgm:prSet/>
      <dgm:spPr/>
      <dgm:t>
        <a:bodyPr/>
        <a:lstStyle/>
        <a:p>
          <a:endParaRPr lang="en-BE"/>
        </a:p>
      </dgm:t>
    </dgm:pt>
    <dgm:pt modelId="{51E191CE-9ABC-4DF2-9B50-B1F5BC70B4DB}" type="sibTrans" cxnId="{655788B6-D031-4523-A819-5D6D762C737F}">
      <dgm:prSet/>
      <dgm:spPr/>
      <dgm:t>
        <a:bodyPr/>
        <a:lstStyle/>
        <a:p>
          <a:endParaRPr lang="en-BE"/>
        </a:p>
      </dgm:t>
    </dgm:pt>
    <dgm:pt modelId="{7D361253-8C47-4A62-92B7-091BFF0B4EE3}" type="pres">
      <dgm:prSet presAssocID="{9C983FE5-E918-4213-8534-F24F5DA8DCA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98EE7BB-9D36-464D-A4EE-054D3B030190}" type="pres">
      <dgm:prSet presAssocID="{20AB80E9-6D21-42A2-A21E-3D04797BA828}" presName="hierRoot1" presStyleCnt="0">
        <dgm:presLayoutVars>
          <dgm:hierBranch val="init"/>
        </dgm:presLayoutVars>
      </dgm:prSet>
      <dgm:spPr/>
    </dgm:pt>
    <dgm:pt modelId="{9A21556F-912A-4291-B79D-5239D29A3CE1}" type="pres">
      <dgm:prSet presAssocID="{20AB80E9-6D21-42A2-A21E-3D04797BA828}" presName="rootComposite1" presStyleCnt="0"/>
      <dgm:spPr/>
    </dgm:pt>
    <dgm:pt modelId="{95844B56-36D3-41C0-BCD3-60A2588CCBC1}" type="pres">
      <dgm:prSet presAssocID="{20AB80E9-6D21-42A2-A21E-3D04797BA828}" presName="rootText1" presStyleLbl="node0" presStyleIdx="0" presStyleCnt="6" custScaleX="2000000" custScaleY="1509401" custLinFactX="2407867" custLinFactY="-1223480" custLinFactNeighborX="2500000" custLinFactNeighborY="-1300000">
        <dgm:presLayoutVars>
          <dgm:chPref val="3"/>
        </dgm:presLayoutVars>
      </dgm:prSet>
      <dgm:spPr>
        <a:prstGeom prst="rect">
          <a:avLst/>
        </a:prstGeom>
      </dgm:spPr>
    </dgm:pt>
    <dgm:pt modelId="{B21D2052-BF2A-4D66-BFBC-C9CDC1FE3014}" type="pres">
      <dgm:prSet presAssocID="{20AB80E9-6D21-42A2-A21E-3D04797BA828}" presName="rootConnector1" presStyleLbl="node1" presStyleIdx="0" presStyleCnt="0"/>
      <dgm:spPr/>
    </dgm:pt>
    <dgm:pt modelId="{6E8D4DC9-BC35-4ABF-8F9D-7BBA00858195}" type="pres">
      <dgm:prSet presAssocID="{20AB80E9-6D21-42A2-A21E-3D04797BA828}" presName="hierChild2" presStyleCnt="0"/>
      <dgm:spPr/>
    </dgm:pt>
    <dgm:pt modelId="{82075E29-3498-485F-BBAB-FA244B1C0C21}" type="pres">
      <dgm:prSet presAssocID="{20AB80E9-6D21-42A2-A21E-3D04797BA828}" presName="hierChild3" presStyleCnt="0"/>
      <dgm:spPr/>
    </dgm:pt>
    <dgm:pt modelId="{D360BE20-8992-4992-B4D3-0573F1266A73}" type="pres">
      <dgm:prSet presAssocID="{51C3E943-8900-4418-889D-A79DDB544B2B}" presName="hierRoot1" presStyleCnt="0">
        <dgm:presLayoutVars>
          <dgm:hierBranch val="init"/>
        </dgm:presLayoutVars>
      </dgm:prSet>
      <dgm:spPr/>
    </dgm:pt>
    <dgm:pt modelId="{3CB26E85-FACD-4415-8CAE-FEA6F9B7312F}" type="pres">
      <dgm:prSet presAssocID="{51C3E943-8900-4418-889D-A79DDB544B2B}" presName="rootComposite1" presStyleCnt="0"/>
      <dgm:spPr/>
    </dgm:pt>
    <dgm:pt modelId="{B2A17034-B0E7-48E0-A4CA-98C5E49E7868}" type="pres">
      <dgm:prSet presAssocID="{51C3E943-8900-4418-889D-A79DDB544B2B}" presName="rootText1" presStyleLbl="node0" presStyleIdx="1" presStyleCnt="6" custScaleX="2000000" custScaleY="2000000" custLinFactX="381984" custLinFactY="400000" custLinFactNeighborX="400000" custLinFactNeighborY="464281">
        <dgm:presLayoutVars>
          <dgm:chPref val="3"/>
        </dgm:presLayoutVars>
      </dgm:prSet>
      <dgm:spPr/>
    </dgm:pt>
    <dgm:pt modelId="{6B5A44B6-9109-4A57-9F93-9210E56796ED}" type="pres">
      <dgm:prSet presAssocID="{51C3E943-8900-4418-889D-A79DDB544B2B}" presName="rootConnector1" presStyleLbl="node1" presStyleIdx="0" presStyleCnt="0"/>
      <dgm:spPr/>
    </dgm:pt>
    <dgm:pt modelId="{88110CA4-4D5C-490D-BF53-481450AAED30}" type="pres">
      <dgm:prSet presAssocID="{51C3E943-8900-4418-889D-A79DDB544B2B}" presName="hierChild2" presStyleCnt="0"/>
      <dgm:spPr/>
    </dgm:pt>
    <dgm:pt modelId="{A0F5B4C6-8429-4C6D-A78A-B33FE1EACB54}" type="pres">
      <dgm:prSet presAssocID="{51C3E943-8900-4418-889D-A79DDB544B2B}" presName="hierChild3" presStyleCnt="0"/>
      <dgm:spPr/>
    </dgm:pt>
    <dgm:pt modelId="{4E2423A5-4E00-411A-A271-3E555CB48CA8}" type="pres">
      <dgm:prSet presAssocID="{F30990B9-537E-4137-9354-99E7E37054E5}" presName="hierRoot1" presStyleCnt="0">
        <dgm:presLayoutVars>
          <dgm:hierBranch val="init"/>
        </dgm:presLayoutVars>
      </dgm:prSet>
      <dgm:spPr/>
    </dgm:pt>
    <dgm:pt modelId="{FF74FC06-4226-46F7-BFE4-84DC7090818B}" type="pres">
      <dgm:prSet presAssocID="{F30990B9-537E-4137-9354-99E7E37054E5}" presName="rootComposite1" presStyleCnt="0"/>
      <dgm:spPr/>
    </dgm:pt>
    <dgm:pt modelId="{6C1D4EEE-6616-4477-8597-4E21898B6648}" type="pres">
      <dgm:prSet presAssocID="{F30990B9-537E-4137-9354-99E7E37054E5}" presName="rootText1" presStyleLbl="node0" presStyleIdx="2" presStyleCnt="6" custScaleX="2000000" custScaleY="2000000" custLinFactX="1436315" custLinFactY="317609" custLinFactNeighborX="1500000" custLinFactNeighborY="400000">
        <dgm:presLayoutVars>
          <dgm:chPref val="3"/>
        </dgm:presLayoutVars>
      </dgm:prSet>
      <dgm:spPr/>
    </dgm:pt>
    <dgm:pt modelId="{6AE954CA-D723-4E58-B54A-F54D5A254129}" type="pres">
      <dgm:prSet presAssocID="{F30990B9-537E-4137-9354-99E7E37054E5}" presName="rootConnector1" presStyleLbl="node1" presStyleIdx="0" presStyleCnt="0"/>
      <dgm:spPr/>
    </dgm:pt>
    <dgm:pt modelId="{E2EABBB7-8656-4F9E-A0D0-CB1235B73CA8}" type="pres">
      <dgm:prSet presAssocID="{F30990B9-537E-4137-9354-99E7E37054E5}" presName="hierChild2" presStyleCnt="0"/>
      <dgm:spPr/>
    </dgm:pt>
    <dgm:pt modelId="{F0AA6C1D-9AE4-456E-B943-3D6ABDDC399E}" type="pres">
      <dgm:prSet presAssocID="{F30990B9-537E-4137-9354-99E7E37054E5}" presName="hierChild3" presStyleCnt="0"/>
      <dgm:spPr/>
    </dgm:pt>
    <dgm:pt modelId="{B3A7A5A9-FC3F-45E0-931A-2CA258F1A052}" type="pres">
      <dgm:prSet presAssocID="{727F763C-D3E8-4D20-8353-24C2AD6AE95B}" presName="hierRoot1" presStyleCnt="0">
        <dgm:presLayoutVars>
          <dgm:hierBranch val="init"/>
        </dgm:presLayoutVars>
      </dgm:prSet>
      <dgm:spPr/>
    </dgm:pt>
    <dgm:pt modelId="{68648EEB-16B4-4112-96DE-E5AC2866C9FA}" type="pres">
      <dgm:prSet presAssocID="{727F763C-D3E8-4D20-8353-24C2AD6AE95B}" presName="rootComposite1" presStyleCnt="0"/>
      <dgm:spPr/>
    </dgm:pt>
    <dgm:pt modelId="{A6F2C00D-2509-4D31-BD6C-A9D4EB7655C8}" type="pres">
      <dgm:prSet presAssocID="{727F763C-D3E8-4D20-8353-24C2AD6AE95B}" presName="rootText1" presStyleLbl="node0" presStyleIdx="3" presStyleCnt="6" custScaleX="2000000" custScaleY="2000000" custLinFactX="-500000" custLinFactY="1652028" custLinFactNeighborX="-548139" custLinFactNeighborY="1700000">
        <dgm:presLayoutVars>
          <dgm:chPref val="3"/>
        </dgm:presLayoutVars>
      </dgm:prSet>
      <dgm:spPr/>
    </dgm:pt>
    <dgm:pt modelId="{E5D3D469-5590-40FF-8F49-096ECFD951DD}" type="pres">
      <dgm:prSet presAssocID="{727F763C-D3E8-4D20-8353-24C2AD6AE95B}" presName="rootConnector1" presStyleLbl="node1" presStyleIdx="0" presStyleCnt="0"/>
      <dgm:spPr/>
    </dgm:pt>
    <dgm:pt modelId="{7689B752-662B-4BD3-B611-E3210A9031C4}" type="pres">
      <dgm:prSet presAssocID="{727F763C-D3E8-4D20-8353-24C2AD6AE95B}" presName="hierChild2" presStyleCnt="0"/>
      <dgm:spPr/>
    </dgm:pt>
    <dgm:pt modelId="{689F63C2-E705-411E-81CF-2687CB580A58}" type="pres">
      <dgm:prSet presAssocID="{727F763C-D3E8-4D20-8353-24C2AD6AE95B}" presName="hierChild3" presStyleCnt="0"/>
      <dgm:spPr/>
    </dgm:pt>
    <dgm:pt modelId="{500610E4-22DE-4322-A45B-F2B2A0AB042E}" type="pres">
      <dgm:prSet presAssocID="{467C05D5-C3B6-4BFD-B9E0-093FDF1B89B0}" presName="hierRoot1" presStyleCnt="0">
        <dgm:presLayoutVars>
          <dgm:hierBranch val="init"/>
        </dgm:presLayoutVars>
      </dgm:prSet>
      <dgm:spPr/>
    </dgm:pt>
    <dgm:pt modelId="{843788DB-3140-427D-A02E-C53973E81D7C}" type="pres">
      <dgm:prSet presAssocID="{467C05D5-C3B6-4BFD-B9E0-093FDF1B89B0}" presName="rootComposite1" presStyleCnt="0"/>
      <dgm:spPr/>
    </dgm:pt>
    <dgm:pt modelId="{90DE95BD-3320-46CD-9E05-5C51C8C70498}" type="pres">
      <dgm:prSet presAssocID="{467C05D5-C3B6-4BFD-B9E0-093FDF1B89B0}" presName="rootText1" presStyleLbl="node0" presStyleIdx="4" presStyleCnt="6" custScaleX="2000000" custScaleY="2000000" custLinFactX="-3285047" custLinFactY="2031859" custLinFactNeighborX="-3300000" custLinFactNeighborY="2100000">
        <dgm:presLayoutVars>
          <dgm:chPref val="3"/>
        </dgm:presLayoutVars>
      </dgm:prSet>
      <dgm:spPr/>
    </dgm:pt>
    <dgm:pt modelId="{6A0AD931-A90A-456B-850B-E96B3B0CABA7}" type="pres">
      <dgm:prSet presAssocID="{467C05D5-C3B6-4BFD-B9E0-093FDF1B89B0}" presName="rootConnector1" presStyleLbl="node1" presStyleIdx="0" presStyleCnt="0"/>
      <dgm:spPr/>
    </dgm:pt>
    <dgm:pt modelId="{6B2FB6E0-4DAA-41ED-960F-68AC18EB1CD8}" type="pres">
      <dgm:prSet presAssocID="{467C05D5-C3B6-4BFD-B9E0-093FDF1B89B0}" presName="hierChild2" presStyleCnt="0"/>
      <dgm:spPr/>
    </dgm:pt>
    <dgm:pt modelId="{DD743595-FCDB-4711-825C-FA3CF76C5BBD}" type="pres">
      <dgm:prSet presAssocID="{467C05D5-C3B6-4BFD-B9E0-093FDF1B89B0}" presName="hierChild3" presStyleCnt="0"/>
      <dgm:spPr/>
    </dgm:pt>
    <dgm:pt modelId="{99CF9921-719C-43FF-916D-22DACE50EA50}" type="pres">
      <dgm:prSet presAssocID="{E4CD84A0-5671-47D7-A3A2-92B556E9AAD8}" presName="hierRoot1" presStyleCnt="0">
        <dgm:presLayoutVars>
          <dgm:hierBranch val="init"/>
        </dgm:presLayoutVars>
      </dgm:prSet>
      <dgm:spPr/>
    </dgm:pt>
    <dgm:pt modelId="{67580AEA-6017-4F2C-B6A1-B90884C604D6}" type="pres">
      <dgm:prSet presAssocID="{E4CD84A0-5671-47D7-A3A2-92B556E9AAD8}" presName="rootComposite1" presStyleCnt="0"/>
      <dgm:spPr/>
    </dgm:pt>
    <dgm:pt modelId="{1926ABC0-6961-425B-949E-18C3759939F3}" type="pres">
      <dgm:prSet presAssocID="{E4CD84A0-5671-47D7-A3A2-92B556E9AAD8}" presName="rootText1" presStyleLbl="node0" presStyleIdx="5" presStyleCnt="6" custScaleX="2000000" custScaleY="2000000" custLinFactX="-1100000" custLinFactY="2086900" custLinFactNeighborX="-1195200" custLinFactNeighborY="2100000">
        <dgm:presLayoutVars>
          <dgm:chPref val="3"/>
        </dgm:presLayoutVars>
      </dgm:prSet>
      <dgm:spPr/>
    </dgm:pt>
    <dgm:pt modelId="{BA817EAD-8F88-47B8-8D57-0E5EF29E4F06}" type="pres">
      <dgm:prSet presAssocID="{E4CD84A0-5671-47D7-A3A2-92B556E9AAD8}" presName="rootConnector1" presStyleLbl="node1" presStyleIdx="0" presStyleCnt="0"/>
      <dgm:spPr/>
    </dgm:pt>
    <dgm:pt modelId="{E040473B-3523-48FD-A9B9-B6BD44F85BD3}" type="pres">
      <dgm:prSet presAssocID="{E4CD84A0-5671-47D7-A3A2-92B556E9AAD8}" presName="hierChild2" presStyleCnt="0"/>
      <dgm:spPr/>
    </dgm:pt>
    <dgm:pt modelId="{328A626C-0E2A-4F1A-B05E-240A983F3DB3}" type="pres">
      <dgm:prSet presAssocID="{E4CD84A0-5671-47D7-A3A2-92B556E9AAD8}" presName="hierChild3" presStyleCnt="0"/>
      <dgm:spPr/>
    </dgm:pt>
  </dgm:ptLst>
  <dgm:cxnLst>
    <dgm:cxn modelId="{0BA11312-FA5C-48B5-BE37-3156FB60E5FA}" type="presOf" srcId="{E4CD84A0-5671-47D7-A3A2-92B556E9AAD8}" destId="{1926ABC0-6961-425B-949E-18C3759939F3}" srcOrd="0" destOrd="0" presId="urn:microsoft.com/office/officeart/2005/8/layout/orgChart1"/>
    <dgm:cxn modelId="{3736871D-9974-48A2-B6C8-1E09098BB12E}" type="presOf" srcId="{467C05D5-C3B6-4BFD-B9E0-093FDF1B89B0}" destId="{6A0AD931-A90A-456B-850B-E96B3B0CABA7}" srcOrd="1" destOrd="0" presId="urn:microsoft.com/office/officeart/2005/8/layout/orgChart1"/>
    <dgm:cxn modelId="{7E575521-9645-4B38-A5FC-43E3F2FC0B90}" srcId="{9C983FE5-E918-4213-8534-F24F5DA8DCAC}" destId="{727F763C-D3E8-4D20-8353-24C2AD6AE95B}" srcOrd="3" destOrd="0" parTransId="{22452EC8-9D75-4476-B04E-F18517700287}" sibTransId="{363ADD0A-010A-4026-BDE4-3652BBD1D741}"/>
    <dgm:cxn modelId="{44786B24-24A7-4F50-9B51-430B9284927A}" type="presOf" srcId="{F30990B9-537E-4137-9354-99E7E37054E5}" destId="{6AE954CA-D723-4E58-B54A-F54D5A254129}" srcOrd="1" destOrd="0" presId="urn:microsoft.com/office/officeart/2005/8/layout/orgChart1"/>
    <dgm:cxn modelId="{1127B12B-FDCA-46F7-88A5-5682A19FA1F9}" type="presOf" srcId="{9C983FE5-E918-4213-8534-F24F5DA8DCAC}" destId="{7D361253-8C47-4A62-92B7-091BFF0B4EE3}" srcOrd="0" destOrd="0" presId="urn:microsoft.com/office/officeart/2005/8/layout/orgChart1"/>
    <dgm:cxn modelId="{9CCCFC47-4193-4779-981F-F5ECC4300B4F}" type="presOf" srcId="{51C3E943-8900-4418-889D-A79DDB544B2B}" destId="{6B5A44B6-9109-4A57-9F93-9210E56796ED}" srcOrd="1" destOrd="0" presId="urn:microsoft.com/office/officeart/2005/8/layout/orgChart1"/>
    <dgm:cxn modelId="{FD5B4B49-741B-4B4C-9C68-EEF4E3BC08E0}" srcId="{9C983FE5-E918-4213-8534-F24F5DA8DCAC}" destId="{E4CD84A0-5671-47D7-A3A2-92B556E9AAD8}" srcOrd="5" destOrd="0" parTransId="{E226F261-4AFF-4074-81BF-BEC3662F8AEE}" sibTransId="{A3B97AF8-0A29-43F6-96FE-F5E9113B71C2}"/>
    <dgm:cxn modelId="{B8790565-160D-48AB-A859-EBC2E2745D0C}" type="presOf" srcId="{E4CD84A0-5671-47D7-A3A2-92B556E9AAD8}" destId="{BA817EAD-8F88-47B8-8D57-0E5EF29E4F06}" srcOrd="1" destOrd="0" presId="urn:microsoft.com/office/officeart/2005/8/layout/orgChart1"/>
    <dgm:cxn modelId="{21180573-5E87-4CE3-BE3E-DB5D3DDE5F87}" type="presOf" srcId="{51C3E943-8900-4418-889D-A79DDB544B2B}" destId="{B2A17034-B0E7-48E0-A4CA-98C5E49E7868}" srcOrd="0" destOrd="0" presId="urn:microsoft.com/office/officeart/2005/8/layout/orgChart1"/>
    <dgm:cxn modelId="{B60A767B-E4CA-4BB2-895C-8CD815359D5A}" type="presOf" srcId="{727F763C-D3E8-4D20-8353-24C2AD6AE95B}" destId="{A6F2C00D-2509-4D31-BD6C-A9D4EB7655C8}" srcOrd="0" destOrd="0" presId="urn:microsoft.com/office/officeart/2005/8/layout/orgChart1"/>
    <dgm:cxn modelId="{68FDCE83-1B18-40A4-87F1-9113663BF183}" srcId="{9C983FE5-E918-4213-8534-F24F5DA8DCAC}" destId="{467C05D5-C3B6-4BFD-B9E0-093FDF1B89B0}" srcOrd="4" destOrd="0" parTransId="{D701338A-A73A-48B7-8B2B-BC60AFB8A417}" sibTransId="{0C7CD07C-A545-4419-9D8F-D4909813E09B}"/>
    <dgm:cxn modelId="{1A6B4A8F-8058-4348-A488-9B9250CAD1F9}" type="presOf" srcId="{F30990B9-537E-4137-9354-99E7E37054E5}" destId="{6C1D4EEE-6616-4477-8597-4E21898B6648}" srcOrd="0" destOrd="0" presId="urn:microsoft.com/office/officeart/2005/8/layout/orgChart1"/>
    <dgm:cxn modelId="{85E826B1-8D7C-4696-A978-D5B5128DA955}" type="presOf" srcId="{727F763C-D3E8-4D20-8353-24C2AD6AE95B}" destId="{E5D3D469-5590-40FF-8F49-096ECFD951DD}" srcOrd="1" destOrd="0" presId="urn:microsoft.com/office/officeart/2005/8/layout/orgChart1"/>
    <dgm:cxn modelId="{655788B6-D031-4523-A819-5D6D762C737F}" srcId="{9C983FE5-E918-4213-8534-F24F5DA8DCAC}" destId="{F30990B9-537E-4137-9354-99E7E37054E5}" srcOrd="2" destOrd="0" parTransId="{C4D680FB-CAD0-4C9C-87DA-2877451DBD68}" sibTransId="{51E191CE-9ABC-4DF2-9B50-B1F5BC70B4DB}"/>
    <dgm:cxn modelId="{C97800C5-C249-4BFA-9B71-F5868324966B}" type="presOf" srcId="{20AB80E9-6D21-42A2-A21E-3D04797BA828}" destId="{B21D2052-BF2A-4D66-BFBC-C9CDC1FE3014}" srcOrd="1" destOrd="0" presId="urn:microsoft.com/office/officeart/2005/8/layout/orgChart1"/>
    <dgm:cxn modelId="{619EBECC-08ED-45B4-9D8F-2D7BDE1CDD6F}" type="presOf" srcId="{467C05D5-C3B6-4BFD-B9E0-093FDF1B89B0}" destId="{90DE95BD-3320-46CD-9E05-5C51C8C70498}" srcOrd="0" destOrd="0" presId="urn:microsoft.com/office/officeart/2005/8/layout/orgChart1"/>
    <dgm:cxn modelId="{242DD6DA-1B44-4883-AA42-8F6B0FED2744}" srcId="{9C983FE5-E918-4213-8534-F24F5DA8DCAC}" destId="{51C3E943-8900-4418-889D-A79DDB544B2B}" srcOrd="1" destOrd="0" parTransId="{83906640-A897-462D-9323-4439215E5A9C}" sibTransId="{403945EE-BA24-4F74-A89B-13BB21615F45}"/>
    <dgm:cxn modelId="{6046FEF4-523D-44ED-BC35-32BC12A77B98}" srcId="{9C983FE5-E918-4213-8534-F24F5DA8DCAC}" destId="{20AB80E9-6D21-42A2-A21E-3D04797BA828}" srcOrd="0" destOrd="0" parTransId="{DC277ED3-81A7-44E2-B43A-E4ABFC276503}" sibTransId="{FA4E5CA6-CA5E-4CA3-A9DF-D4A4BF62404A}"/>
    <dgm:cxn modelId="{3E97C4FA-440A-4C1F-8A7B-4C54D813E437}" type="presOf" srcId="{20AB80E9-6D21-42A2-A21E-3D04797BA828}" destId="{95844B56-36D3-41C0-BCD3-60A2588CCBC1}" srcOrd="0" destOrd="0" presId="urn:microsoft.com/office/officeart/2005/8/layout/orgChart1"/>
    <dgm:cxn modelId="{AFBF2152-7397-4E61-98B1-3BF0858B3075}" type="presParOf" srcId="{7D361253-8C47-4A62-92B7-091BFF0B4EE3}" destId="{198EE7BB-9D36-464D-A4EE-054D3B030190}" srcOrd="0" destOrd="0" presId="urn:microsoft.com/office/officeart/2005/8/layout/orgChart1"/>
    <dgm:cxn modelId="{D353D79A-B1D5-401F-8F9C-E940BCF9B972}" type="presParOf" srcId="{198EE7BB-9D36-464D-A4EE-054D3B030190}" destId="{9A21556F-912A-4291-B79D-5239D29A3CE1}" srcOrd="0" destOrd="0" presId="urn:microsoft.com/office/officeart/2005/8/layout/orgChart1"/>
    <dgm:cxn modelId="{89A1A321-8D4B-40E1-A653-F3F0FA41605F}" type="presParOf" srcId="{9A21556F-912A-4291-B79D-5239D29A3CE1}" destId="{95844B56-36D3-41C0-BCD3-60A2588CCBC1}" srcOrd="0" destOrd="0" presId="urn:microsoft.com/office/officeart/2005/8/layout/orgChart1"/>
    <dgm:cxn modelId="{C75C2A46-A50F-4636-AF03-B47C329B604F}" type="presParOf" srcId="{9A21556F-912A-4291-B79D-5239D29A3CE1}" destId="{B21D2052-BF2A-4D66-BFBC-C9CDC1FE3014}" srcOrd="1" destOrd="0" presId="urn:microsoft.com/office/officeart/2005/8/layout/orgChart1"/>
    <dgm:cxn modelId="{62E4A647-0436-494A-B973-88BEAED0DCA8}" type="presParOf" srcId="{198EE7BB-9D36-464D-A4EE-054D3B030190}" destId="{6E8D4DC9-BC35-4ABF-8F9D-7BBA00858195}" srcOrd="1" destOrd="0" presId="urn:microsoft.com/office/officeart/2005/8/layout/orgChart1"/>
    <dgm:cxn modelId="{866D55A3-6C7D-4C91-894D-E1D7CF84C2F3}" type="presParOf" srcId="{198EE7BB-9D36-464D-A4EE-054D3B030190}" destId="{82075E29-3498-485F-BBAB-FA244B1C0C21}" srcOrd="2" destOrd="0" presId="urn:microsoft.com/office/officeart/2005/8/layout/orgChart1"/>
    <dgm:cxn modelId="{B31B4561-58DE-4A8D-953F-08D5685C1666}" type="presParOf" srcId="{7D361253-8C47-4A62-92B7-091BFF0B4EE3}" destId="{D360BE20-8992-4992-B4D3-0573F1266A73}" srcOrd="1" destOrd="0" presId="urn:microsoft.com/office/officeart/2005/8/layout/orgChart1"/>
    <dgm:cxn modelId="{2363F991-D52B-4F24-8FE2-BA6D5F7318C4}" type="presParOf" srcId="{D360BE20-8992-4992-B4D3-0573F1266A73}" destId="{3CB26E85-FACD-4415-8CAE-FEA6F9B7312F}" srcOrd="0" destOrd="0" presId="urn:microsoft.com/office/officeart/2005/8/layout/orgChart1"/>
    <dgm:cxn modelId="{8E78E520-9F1D-4D99-A0EE-3D40BB578E52}" type="presParOf" srcId="{3CB26E85-FACD-4415-8CAE-FEA6F9B7312F}" destId="{B2A17034-B0E7-48E0-A4CA-98C5E49E7868}" srcOrd="0" destOrd="0" presId="urn:microsoft.com/office/officeart/2005/8/layout/orgChart1"/>
    <dgm:cxn modelId="{2769B6E3-8299-4C29-9E3F-E8F7F87BACD6}" type="presParOf" srcId="{3CB26E85-FACD-4415-8CAE-FEA6F9B7312F}" destId="{6B5A44B6-9109-4A57-9F93-9210E56796ED}" srcOrd="1" destOrd="0" presId="urn:microsoft.com/office/officeart/2005/8/layout/orgChart1"/>
    <dgm:cxn modelId="{8F6F63AF-ACD2-460F-9ADF-2BDB9830E068}" type="presParOf" srcId="{D360BE20-8992-4992-B4D3-0573F1266A73}" destId="{88110CA4-4D5C-490D-BF53-481450AAED30}" srcOrd="1" destOrd="0" presId="urn:microsoft.com/office/officeart/2005/8/layout/orgChart1"/>
    <dgm:cxn modelId="{591673AD-3726-4AB1-BBFA-7ECC6013B9C4}" type="presParOf" srcId="{D360BE20-8992-4992-B4D3-0573F1266A73}" destId="{A0F5B4C6-8429-4C6D-A78A-B33FE1EACB54}" srcOrd="2" destOrd="0" presId="urn:microsoft.com/office/officeart/2005/8/layout/orgChart1"/>
    <dgm:cxn modelId="{1DAE36D3-010D-49C3-88C5-AB18D9442C78}" type="presParOf" srcId="{7D361253-8C47-4A62-92B7-091BFF0B4EE3}" destId="{4E2423A5-4E00-411A-A271-3E555CB48CA8}" srcOrd="2" destOrd="0" presId="urn:microsoft.com/office/officeart/2005/8/layout/orgChart1"/>
    <dgm:cxn modelId="{9DFAB330-F023-4158-92E4-B40FBB03FF3D}" type="presParOf" srcId="{4E2423A5-4E00-411A-A271-3E555CB48CA8}" destId="{FF74FC06-4226-46F7-BFE4-84DC7090818B}" srcOrd="0" destOrd="0" presId="urn:microsoft.com/office/officeart/2005/8/layout/orgChart1"/>
    <dgm:cxn modelId="{86A8D2B7-EEC2-4246-A23C-EF3D2A3B9DEF}" type="presParOf" srcId="{FF74FC06-4226-46F7-BFE4-84DC7090818B}" destId="{6C1D4EEE-6616-4477-8597-4E21898B6648}" srcOrd="0" destOrd="0" presId="urn:microsoft.com/office/officeart/2005/8/layout/orgChart1"/>
    <dgm:cxn modelId="{3FBB13F9-F8C8-42F2-A9A6-F7178E1D9E6B}" type="presParOf" srcId="{FF74FC06-4226-46F7-BFE4-84DC7090818B}" destId="{6AE954CA-D723-4E58-B54A-F54D5A254129}" srcOrd="1" destOrd="0" presId="urn:microsoft.com/office/officeart/2005/8/layout/orgChart1"/>
    <dgm:cxn modelId="{8D386C9B-43B7-4277-B64F-C873049DBB86}" type="presParOf" srcId="{4E2423A5-4E00-411A-A271-3E555CB48CA8}" destId="{E2EABBB7-8656-4F9E-A0D0-CB1235B73CA8}" srcOrd="1" destOrd="0" presId="urn:microsoft.com/office/officeart/2005/8/layout/orgChart1"/>
    <dgm:cxn modelId="{DFAA9B03-057F-4EB6-B98C-4767B9EEC776}" type="presParOf" srcId="{4E2423A5-4E00-411A-A271-3E555CB48CA8}" destId="{F0AA6C1D-9AE4-456E-B943-3D6ABDDC399E}" srcOrd="2" destOrd="0" presId="urn:microsoft.com/office/officeart/2005/8/layout/orgChart1"/>
    <dgm:cxn modelId="{D8DC20F3-0230-492C-AF2E-F8B7EE1D78D3}" type="presParOf" srcId="{7D361253-8C47-4A62-92B7-091BFF0B4EE3}" destId="{B3A7A5A9-FC3F-45E0-931A-2CA258F1A052}" srcOrd="3" destOrd="0" presId="urn:microsoft.com/office/officeart/2005/8/layout/orgChart1"/>
    <dgm:cxn modelId="{5D8A35C0-3DE7-45F0-BE82-40B1BE67D7A9}" type="presParOf" srcId="{B3A7A5A9-FC3F-45E0-931A-2CA258F1A052}" destId="{68648EEB-16B4-4112-96DE-E5AC2866C9FA}" srcOrd="0" destOrd="0" presId="urn:microsoft.com/office/officeart/2005/8/layout/orgChart1"/>
    <dgm:cxn modelId="{02F86B01-7E56-4121-80B4-CE8401BE426E}" type="presParOf" srcId="{68648EEB-16B4-4112-96DE-E5AC2866C9FA}" destId="{A6F2C00D-2509-4D31-BD6C-A9D4EB7655C8}" srcOrd="0" destOrd="0" presId="urn:microsoft.com/office/officeart/2005/8/layout/orgChart1"/>
    <dgm:cxn modelId="{B540C678-C450-40C2-95EA-358371F85D0D}" type="presParOf" srcId="{68648EEB-16B4-4112-96DE-E5AC2866C9FA}" destId="{E5D3D469-5590-40FF-8F49-096ECFD951DD}" srcOrd="1" destOrd="0" presId="urn:microsoft.com/office/officeart/2005/8/layout/orgChart1"/>
    <dgm:cxn modelId="{2639A6D2-3D12-44EF-89BD-130DFC2BA7D9}" type="presParOf" srcId="{B3A7A5A9-FC3F-45E0-931A-2CA258F1A052}" destId="{7689B752-662B-4BD3-B611-E3210A9031C4}" srcOrd="1" destOrd="0" presId="urn:microsoft.com/office/officeart/2005/8/layout/orgChart1"/>
    <dgm:cxn modelId="{56A01AC3-0331-4CA3-A6D9-3F530A8B39A3}" type="presParOf" srcId="{B3A7A5A9-FC3F-45E0-931A-2CA258F1A052}" destId="{689F63C2-E705-411E-81CF-2687CB580A58}" srcOrd="2" destOrd="0" presId="urn:microsoft.com/office/officeart/2005/8/layout/orgChart1"/>
    <dgm:cxn modelId="{D63A3592-FD4D-4FDE-8658-0555B08EDC70}" type="presParOf" srcId="{7D361253-8C47-4A62-92B7-091BFF0B4EE3}" destId="{500610E4-22DE-4322-A45B-F2B2A0AB042E}" srcOrd="4" destOrd="0" presId="urn:microsoft.com/office/officeart/2005/8/layout/orgChart1"/>
    <dgm:cxn modelId="{A9933D1E-37DA-4D0F-93F7-83DA2768C0FB}" type="presParOf" srcId="{500610E4-22DE-4322-A45B-F2B2A0AB042E}" destId="{843788DB-3140-427D-A02E-C53973E81D7C}" srcOrd="0" destOrd="0" presId="urn:microsoft.com/office/officeart/2005/8/layout/orgChart1"/>
    <dgm:cxn modelId="{A57116D3-AC45-4118-BD3D-1C15A1FC976C}" type="presParOf" srcId="{843788DB-3140-427D-A02E-C53973E81D7C}" destId="{90DE95BD-3320-46CD-9E05-5C51C8C70498}" srcOrd="0" destOrd="0" presId="urn:microsoft.com/office/officeart/2005/8/layout/orgChart1"/>
    <dgm:cxn modelId="{C9D420F8-C0B5-42A8-9C98-CD35B1240791}" type="presParOf" srcId="{843788DB-3140-427D-A02E-C53973E81D7C}" destId="{6A0AD931-A90A-456B-850B-E96B3B0CABA7}" srcOrd="1" destOrd="0" presId="urn:microsoft.com/office/officeart/2005/8/layout/orgChart1"/>
    <dgm:cxn modelId="{CA70EC82-CEE8-4C35-B25A-2766E0EF6762}" type="presParOf" srcId="{500610E4-22DE-4322-A45B-F2B2A0AB042E}" destId="{6B2FB6E0-4DAA-41ED-960F-68AC18EB1CD8}" srcOrd="1" destOrd="0" presId="urn:microsoft.com/office/officeart/2005/8/layout/orgChart1"/>
    <dgm:cxn modelId="{67377E19-B982-41B8-AA66-6146940F1F73}" type="presParOf" srcId="{500610E4-22DE-4322-A45B-F2B2A0AB042E}" destId="{DD743595-FCDB-4711-825C-FA3CF76C5BBD}" srcOrd="2" destOrd="0" presId="urn:microsoft.com/office/officeart/2005/8/layout/orgChart1"/>
    <dgm:cxn modelId="{5B078874-F19E-4845-ACA9-0D833F9EFA47}" type="presParOf" srcId="{7D361253-8C47-4A62-92B7-091BFF0B4EE3}" destId="{99CF9921-719C-43FF-916D-22DACE50EA50}" srcOrd="5" destOrd="0" presId="urn:microsoft.com/office/officeart/2005/8/layout/orgChart1"/>
    <dgm:cxn modelId="{8335279E-2962-468F-9F76-16169CD56892}" type="presParOf" srcId="{99CF9921-719C-43FF-916D-22DACE50EA50}" destId="{67580AEA-6017-4F2C-B6A1-B90884C604D6}" srcOrd="0" destOrd="0" presId="urn:microsoft.com/office/officeart/2005/8/layout/orgChart1"/>
    <dgm:cxn modelId="{82731556-A63D-4FD3-A708-F8576AA8DA80}" type="presParOf" srcId="{67580AEA-6017-4F2C-B6A1-B90884C604D6}" destId="{1926ABC0-6961-425B-949E-18C3759939F3}" srcOrd="0" destOrd="0" presId="urn:microsoft.com/office/officeart/2005/8/layout/orgChart1"/>
    <dgm:cxn modelId="{8D5C0A76-D9FE-4429-B0FD-B0F83E3F1AF4}" type="presParOf" srcId="{67580AEA-6017-4F2C-B6A1-B90884C604D6}" destId="{BA817EAD-8F88-47B8-8D57-0E5EF29E4F06}" srcOrd="1" destOrd="0" presId="urn:microsoft.com/office/officeart/2005/8/layout/orgChart1"/>
    <dgm:cxn modelId="{A943AB6D-E4D8-437A-A222-C08727B403C7}" type="presParOf" srcId="{99CF9921-719C-43FF-916D-22DACE50EA50}" destId="{E040473B-3523-48FD-A9B9-B6BD44F85BD3}" srcOrd="1" destOrd="0" presId="urn:microsoft.com/office/officeart/2005/8/layout/orgChart1"/>
    <dgm:cxn modelId="{AD9A9AA2-27D9-4487-AD2F-44C0F14306E3}" type="presParOf" srcId="{99CF9921-719C-43FF-916D-22DACE50EA50}" destId="{328A626C-0E2A-4F1A-B05E-240A983F3DB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478616-2B1E-443F-8A9B-A27DDB49390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EADEAC85-8E4B-40BE-AA7A-D55F85FE6283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Have your voice heard in Europe </a:t>
          </a:r>
          <a:endParaRPr lang="en-BE" sz="2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879B00DD-0281-498B-A4A3-94449B99E746}" type="parTrans" cxnId="{21508E80-955B-4D5D-BB5F-C739626E448A}">
      <dgm:prSet/>
      <dgm:spPr/>
      <dgm:t>
        <a:bodyPr/>
        <a:lstStyle/>
        <a:p>
          <a:endParaRPr lang="en-BE"/>
        </a:p>
      </dgm:t>
    </dgm:pt>
    <dgm:pt modelId="{9A6FCEBF-9D07-4DF5-AE62-4F8E186E4615}" type="sibTrans" cxnId="{21508E80-955B-4D5D-BB5F-C739626E448A}">
      <dgm:prSet/>
      <dgm:spPr/>
      <dgm:t>
        <a:bodyPr/>
        <a:lstStyle/>
        <a:p>
          <a:endParaRPr lang="en-BE"/>
        </a:p>
      </dgm:t>
    </dgm:pt>
    <dgm:pt modelId="{AB93F022-B9A0-4102-BFFE-C5C71E6D94C1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Help decide on the future of persons with disabilities in Europe </a:t>
          </a:r>
          <a:endParaRPr lang="en-BE" sz="2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68A68A10-65CF-48BE-802D-51E330974FA1}" type="parTrans" cxnId="{F1F96637-A0C2-40A0-8C62-5D0F22A2DC38}">
      <dgm:prSet/>
      <dgm:spPr/>
      <dgm:t>
        <a:bodyPr/>
        <a:lstStyle/>
        <a:p>
          <a:endParaRPr lang="en-BE"/>
        </a:p>
      </dgm:t>
    </dgm:pt>
    <dgm:pt modelId="{CFF0F9D3-A446-4CF2-9A7F-731BD4B4DAE7}" type="sibTrans" cxnId="{F1F96637-A0C2-40A0-8C62-5D0F22A2DC38}">
      <dgm:prSet/>
      <dgm:spPr/>
      <dgm:t>
        <a:bodyPr/>
        <a:lstStyle/>
        <a:p>
          <a:endParaRPr lang="en-BE"/>
        </a:p>
      </dgm:t>
    </dgm:pt>
    <dgm:pt modelId="{092EB5D3-62D3-4CB2-8BC9-F92EDE93A59D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Grow stronger</a:t>
          </a:r>
          <a:endParaRPr lang="en-BE" sz="2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9684DF8-3106-4E58-8879-981155BFB1FD}" type="parTrans" cxnId="{993D8314-4FA8-4550-BFD6-69CAA95AB3EA}">
      <dgm:prSet/>
      <dgm:spPr/>
      <dgm:t>
        <a:bodyPr/>
        <a:lstStyle/>
        <a:p>
          <a:endParaRPr lang="en-BE"/>
        </a:p>
      </dgm:t>
    </dgm:pt>
    <dgm:pt modelId="{ED80021C-D5E6-426F-A71B-9EA01DEE332F}" type="sibTrans" cxnId="{993D8314-4FA8-4550-BFD6-69CAA95AB3EA}">
      <dgm:prSet/>
      <dgm:spPr/>
      <dgm:t>
        <a:bodyPr/>
        <a:lstStyle/>
        <a:p>
          <a:endParaRPr lang="en-BE"/>
        </a:p>
      </dgm:t>
    </dgm:pt>
    <dgm:pt modelId="{C90E2266-5145-40C0-AA46-A874D272801B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Receive &amp; share your expertise</a:t>
          </a:r>
          <a:endParaRPr lang="en-BE" sz="2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7CAABF7C-AF6F-46DF-B075-5CBFF6DD3D3B}" type="parTrans" cxnId="{06E98699-DB9F-4E4A-827B-80073D8FB705}">
      <dgm:prSet/>
      <dgm:spPr/>
      <dgm:t>
        <a:bodyPr/>
        <a:lstStyle/>
        <a:p>
          <a:endParaRPr lang="en-BE"/>
        </a:p>
      </dgm:t>
    </dgm:pt>
    <dgm:pt modelId="{A1104016-CA35-4A38-8401-64E1A69285C2}" type="sibTrans" cxnId="{06E98699-DB9F-4E4A-827B-80073D8FB705}">
      <dgm:prSet/>
      <dgm:spPr/>
      <dgm:t>
        <a:bodyPr/>
        <a:lstStyle/>
        <a:p>
          <a:endParaRPr lang="en-BE"/>
        </a:p>
      </dgm:t>
    </dgm:pt>
    <dgm:pt modelId="{FAD946D9-88CC-4A5D-84B7-AA2DBA572C64}">
      <dgm:prSet phldrT="[Text]"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Participate in events on high level at European level </a:t>
          </a:r>
          <a:endParaRPr lang="en-BE" sz="2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EE0E0409-2EA4-48EA-AAC0-86F4B19A77E5}" type="parTrans" cxnId="{17467E4F-7B6D-4654-BB2C-B50D4AD1DFCF}">
      <dgm:prSet/>
      <dgm:spPr/>
      <dgm:t>
        <a:bodyPr/>
        <a:lstStyle/>
        <a:p>
          <a:endParaRPr lang="en-BE"/>
        </a:p>
      </dgm:t>
    </dgm:pt>
    <dgm:pt modelId="{41CD644A-3774-4706-814D-A84568E444F8}" type="sibTrans" cxnId="{17467E4F-7B6D-4654-BB2C-B50D4AD1DFCF}">
      <dgm:prSet/>
      <dgm:spPr/>
      <dgm:t>
        <a:bodyPr/>
        <a:lstStyle/>
        <a:p>
          <a:endParaRPr lang="en-BE"/>
        </a:p>
      </dgm:t>
    </dgm:pt>
    <dgm:pt modelId="{FD547C38-232C-4265-A04E-DE350EAD608A}">
      <dgm:prSet custT="1"/>
      <dgm:spPr/>
      <dgm:t>
        <a:bodyPr/>
        <a:lstStyle/>
        <a:p>
          <a:r>
            <a:rPr lang="en-GB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Stay up to date on issues related to disability </a:t>
          </a:r>
          <a:endParaRPr lang="en-BE" sz="2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AF96D48-8194-4987-8152-D2E0C981F7B6}" type="parTrans" cxnId="{12670A68-FCB8-4A25-9781-1434EE4290C5}">
      <dgm:prSet/>
      <dgm:spPr/>
      <dgm:t>
        <a:bodyPr/>
        <a:lstStyle/>
        <a:p>
          <a:endParaRPr lang="en-BE"/>
        </a:p>
      </dgm:t>
    </dgm:pt>
    <dgm:pt modelId="{1DD55620-94D8-42F1-A4FD-176809B92D3B}" type="sibTrans" cxnId="{12670A68-FCB8-4A25-9781-1434EE4290C5}">
      <dgm:prSet/>
      <dgm:spPr/>
      <dgm:t>
        <a:bodyPr/>
        <a:lstStyle/>
        <a:p>
          <a:endParaRPr lang="en-BE"/>
        </a:p>
      </dgm:t>
    </dgm:pt>
    <dgm:pt modelId="{8CB42656-7FE8-4D60-86FC-C55E4BA27CA7}" type="pres">
      <dgm:prSet presAssocID="{EB478616-2B1E-443F-8A9B-A27DDB493909}" presName="diagram" presStyleCnt="0">
        <dgm:presLayoutVars>
          <dgm:dir/>
          <dgm:resizeHandles val="exact"/>
        </dgm:presLayoutVars>
      </dgm:prSet>
      <dgm:spPr/>
    </dgm:pt>
    <dgm:pt modelId="{D19D38BF-8C7A-488E-8913-F763A50412C9}" type="pres">
      <dgm:prSet presAssocID="{EADEAC85-8E4B-40BE-AA7A-D55F85FE6283}" presName="node" presStyleLbl="node1" presStyleIdx="0" presStyleCnt="6" custLinFactNeighborX="-63602" custLinFactNeighborY="48680">
        <dgm:presLayoutVars>
          <dgm:bulletEnabled val="1"/>
        </dgm:presLayoutVars>
      </dgm:prSet>
      <dgm:spPr/>
    </dgm:pt>
    <dgm:pt modelId="{6086D1E8-16EB-4BA4-8F17-2CC92222167A}" type="pres">
      <dgm:prSet presAssocID="{9A6FCEBF-9D07-4DF5-AE62-4F8E186E4615}" presName="sibTrans" presStyleCnt="0"/>
      <dgm:spPr/>
    </dgm:pt>
    <dgm:pt modelId="{B8AD7A9D-A534-4BF5-8D37-2A0B994D68D1}" type="pres">
      <dgm:prSet presAssocID="{AB93F022-B9A0-4102-BFFE-C5C71E6D94C1}" presName="node" presStyleLbl="node1" presStyleIdx="1" presStyleCnt="6" custLinFactNeighborX="-50362" custLinFactNeighborY="47442">
        <dgm:presLayoutVars>
          <dgm:bulletEnabled val="1"/>
        </dgm:presLayoutVars>
      </dgm:prSet>
      <dgm:spPr/>
    </dgm:pt>
    <dgm:pt modelId="{804729B1-BF5C-48B9-A652-577F615E3A7E}" type="pres">
      <dgm:prSet presAssocID="{CFF0F9D3-A446-4CF2-9A7F-731BD4B4DAE7}" presName="sibTrans" presStyleCnt="0"/>
      <dgm:spPr/>
    </dgm:pt>
    <dgm:pt modelId="{F6979915-B62E-4D13-9EF6-B4D03D6F247E}" type="pres">
      <dgm:prSet presAssocID="{092EB5D3-62D3-4CB2-8BC9-F92EDE93A59D}" presName="node" presStyleLbl="node1" presStyleIdx="2" presStyleCnt="6" custLinFactNeighborX="-54115" custLinFactNeighborY="35240">
        <dgm:presLayoutVars>
          <dgm:bulletEnabled val="1"/>
        </dgm:presLayoutVars>
      </dgm:prSet>
      <dgm:spPr/>
    </dgm:pt>
    <dgm:pt modelId="{DD6E9CEB-6092-49C8-B076-F64A9FB75B8C}" type="pres">
      <dgm:prSet presAssocID="{ED80021C-D5E6-426F-A71B-9EA01DEE332F}" presName="sibTrans" presStyleCnt="0"/>
      <dgm:spPr/>
    </dgm:pt>
    <dgm:pt modelId="{CBB5977C-C82F-46F2-8B19-05759E554D50}" type="pres">
      <dgm:prSet presAssocID="{C90E2266-5145-40C0-AA46-A874D272801B}" presName="node" presStyleLbl="node1" presStyleIdx="3" presStyleCnt="6" custLinFactNeighborX="50367" custLinFactNeighborY="-70593">
        <dgm:presLayoutVars>
          <dgm:bulletEnabled val="1"/>
        </dgm:presLayoutVars>
      </dgm:prSet>
      <dgm:spPr/>
    </dgm:pt>
    <dgm:pt modelId="{325E07A0-D9D9-4388-886D-6E105A4722F3}" type="pres">
      <dgm:prSet presAssocID="{A1104016-CA35-4A38-8401-64E1A69285C2}" presName="sibTrans" presStyleCnt="0"/>
      <dgm:spPr/>
    </dgm:pt>
    <dgm:pt modelId="{BE3F73B4-9B99-484A-9F3D-8BFD9E758AC8}" type="pres">
      <dgm:prSet presAssocID="{FAD946D9-88CC-4A5D-84B7-AA2DBA572C64}" presName="node" presStyleLbl="node1" presStyleIdx="4" presStyleCnt="6" custLinFactNeighborX="59428" custLinFactNeighborY="-84913">
        <dgm:presLayoutVars>
          <dgm:bulletEnabled val="1"/>
        </dgm:presLayoutVars>
      </dgm:prSet>
      <dgm:spPr/>
    </dgm:pt>
    <dgm:pt modelId="{BDFF77DE-3A2B-42C5-B3FC-744BF25571C8}" type="pres">
      <dgm:prSet presAssocID="{41CD644A-3774-4706-814D-A84568E444F8}" presName="sibTrans" presStyleCnt="0"/>
      <dgm:spPr/>
    </dgm:pt>
    <dgm:pt modelId="{4E30938C-A15F-43E9-BA7C-BB80DCDAA3D5}" type="pres">
      <dgm:prSet presAssocID="{FD547C38-232C-4265-A04E-DE350EAD608A}" presName="node" presStyleLbl="node1" presStyleIdx="5" presStyleCnt="6" custLinFactNeighborX="50367" custLinFactNeighborY="-84913">
        <dgm:presLayoutVars>
          <dgm:bulletEnabled val="1"/>
        </dgm:presLayoutVars>
      </dgm:prSet>
      <dgm:spPr/>
    </dgm:pt>
  </dgm:ptLst>
  <dgm:cxnLst>
    <dgm:cxn modelId="{993D8314-4FA8-4550-BFD6-69CAA95AB3EA}" srcId="{EB478616-2B1E-443F-8A9B-A27DDB493909}" destId="{092EB5D3-62D3-4CB2-8BC9-F92EDE93A59D}" srcOrd="2" destOrd="0" parTransId="{09684DF8-3106-4E58-8879-981155BFB1FD}" sibTransId="{ED80021C-D5E6-426F-A71B-9EA01DEE332F}"/>
    <dgm:cxn modelId="{62276415-FF9C-4645-A5DF-11BDE32F0A76}" type="presOf" srcId="{092EB5D3-62D3-4CB2-8BC9-F92EDE93A59D}" destId="{F6979915-B62E-4D13-9EF6-B4D03D6F247E}" srcOrd="0" destOrd="0" presId="urn:microsoft.com/office/officeart/2005/8/layout/default"/>
    <dgm:cxn modelId="{89FAA91E-685D-4490-B784-6D8D98AC134F}" type="presOf" srcId="{EB478616-2B1E-443F-8A9B-A27DDB493909}" destId="{8CB42656-7FE8-4D60-86FC-C55E4BA27CA7}" srcOrd="0" destOrd="0" presId="urn:microsoft.com/office/officeart/2005/8/layout/default"/>
    <dgm:cxn modelId="{F1F96637-A0C2-40A0-8C62-5D0F22A2DC38}" srcId="{EB478616-2B1E-443F-8A9B-A27DDB493909}" destId="{AB93F022-B9A0-4102-BFFE-C5C71E6D94C1}" srcOrd="1" destOrd="0" parTransId="{68A68A10-65CF-48BE-802D-51E330974FA1}" sibTransId="{CFF0F9D3-A446-4CF2-9A7F-731BD4B4DAE7}"/>
    <dgm:cxn modelId="{17467E4F-7B6D-4654-BB2C-B50D4AD1DFCF}" srcId="{EB478616-2B1E-443F-8A9B-A27DDB493909}" destId="{FAD946D9-88CC-4A5D-84B7-AA2DBA572C64}" srcOrd="4" destOrd="0" parTransId="{EE0E0409-2EA4-48EA-AAC0-86F4B19A77E5}" sibTransId="{41CD644A-3774-4706-814D-A84568E444F8}"/>
    <dgm:cxn modelId="{42AB705B-10AE-4728-AC1F-7D41F09E96C3}" type="presOf" srcId="{FD547C38-232C-4265-A04E-DE350EAD608A}" destId="{4E30938C-A15F-43E9-BA7C-BB80DCDAA3D5}" srcOrd="0" destOrd="0" presId="urn:microsoft.com/office/officeart/2005/8/layout/default"/>
    <dgm:cxn modelId="{12670A68-FCB8-4A25-9781-1434EE4290C5}" srcId="{EB478616-2B1E-443F-8A9B-A27DDB493909}" destId="{FD547C38-232C-4265-A04E-DE350EAD608A}" srcOrd="5" destOrd="0" parTransId="{0AF96D48-8194-4987-8152-D2E0C981F7B6}" sibTransId="{1DD55620-94D8-42F1-A4FD-176809B92D3B}"/>
    <dgm:cxn modelId="{21508E80-955B-4D5D-BB5F-C739626E448A}" srcId="{EB478616-2B1E-443F-8A9B-A27DDB493909}" destId="{EADEAC85-8E4B-40BE-AA7A-D55F85FE6283}" srcOrd="0" destOrd="0" parTransId="{879B00DD-0281-498B-A4A3-94449B99E746}" sibTransId="{9A6FCEBF-9D07-4DF5-AE62-4F8E186E4615}"/>
    <dgm:cxn modelId="{06E98699-DB9F-4E4A-827B-80073D8FB705}" srcId="{EB478616-2B1E-443F-8A9B-A27DDB493909}" destId="{C90E2266-5145-40C0-AA46-A874D272801B}" srcOrd="3" destOrd="0" parTransId="{7CAABF7C-AF6F-46DF-B075-5CBFF6DD3D3B}" sibTransId="{A1104016-CA35-4A38-8401-64E1A69285C2}"/>
    <dgm:cxn modelId="{65EE4ABC-DFA8-4245-8376-9391A07FD81C}" type="presOf" srcId="{AB93F022-B9A0-4102-BFFE-C5C71E6D94C1}" destId="{B8AD7A9D-A534-4BF5-8D37-2A0B994D68D1}" srcOrd="0" destOrd="0" presId="urn:microsoft.com/office/officeart/2005/8/layout/default"/>
    <dgm:cxn modelId="{2C774DBE-D839-4085-91DB-E23E64CE57E5}" type="presOf" srcId="{C90E2266-5145-40C0-AA46-A874D272801B}" destId="{CBB5977C-C82F-46F2-8B19-05759E554D50}" srcOrd="0" destOrd="0" presId="urn:microsoft.com/office/officeart/2005/8/layout/default"/>
    <dgm:cxn modelId="{48D46DCD-3BA0-4692-B132-A2CD7A14BCC6}" type="presOf" srcId="{EADEAC85-8E4B-40BE-AA7A-D55F85FE6283}" destId="{D19D38BF-8C7A-488E-8913-F763A50412C9}" srcOrd="0" destOrd="0" presId="urn:microsoft.com/office/officeart/2005/8/layout/default"/>
    <dgm:cxn modelId="{FB33D5F4-84CE-4F7A-B809-159C192EBB3B}" type="presOf" srcId="{FAD946D9-88CC-4A5D-84B7-AA2DBA572C64}" destId="{BE3F73B4-9B99-484A-9F3D-8BFD9E758AC8}" srcOrd="0" destOrd="0" presId="urn:microsoft.com/office/officeart/2005/8/layout/default"/>
    <dgm:cxn modelId="{46CB4604-5D2A-4EE4-BB46-C08DF40D960C}" type="presParOf" srcId="{8CB42656-7FE8-4D60-86FC-C55E4BA27CA7}" destId="{D19D38BF-8C7A-488E-8913-F763A50412C9}" srcOrd="0" destOrd="0" presId="urn:microsoft.com/office/officeart/2005/8/layout/default"/>
    <dgm:cxn modelId="{E65A0B59-93A7-4059-8EEA-C0D448F87892}" type="presParOf" srcId="{8CB42656-7FE8-4D60-86FC-C55E4BA27CA7}" destId="{6086D1E8-16EB-4BA4-8F17-2CC92222167A}" srcOrd="1" destOrd="0" presId="urn:microsoft.com/office/officeart/2005/8/layout/default"/>
    <dgm:cxn modelId="{00913466-4E20-4A9D-8B5F-9A55CFB5AEA7}" type="presParOf" srcId="{8CB42656-7FE8-4D60-86FC-C55E4BA27CA7}" destId="{B8AD7A9D-A534-4BF5-8D37-2A0B994D68D1}" srcOrd="2" destOrd="0" presId="urn:microsoft.com/office/officeart/2005/8/layout/default"/>
    <dgm:cxn modelId="{272DB7F0-98A5-4C23-AD46-686193DF3446}" type="presParOf" srcId="{8CB42656-7FE8-4D60-86FC-C55E4BA27CA7}" destId="{804729B1-BF5C-48B9-A652-577F615E3A7E}" srcOrd="3" destOrd="0" presId="urn:microsoft.com/office/officeart/2005/8/layout/default"/>
    <dgm:cxn modelId="{47751BCF-4A3E-45C2-8D07-C1855AA21C6E}" type="presParOf" srcId="{8CB42656-7FE8-4D60-86FC-C55E4BA27CA7}" destId="{F6979915-B62E-4D13-9EF6-B4D03D6F247E}" srcOrd="4" destOrd="0" presId="urn:microsoft.com/office/officeart/2005/8/layout/default"/>
    <dgm:cxn modelId="{755BAA5E-C01A-492F-B668-CED40713BC2E}" type="presParOf" srcId="{8CB42656-7FE8-4D60-86FC-C55E4BA27CA7}" destId="{DD6E9CEB-6092-49C8-B076-F64A9FB75B8C}" srcOrd="5" destOrd="0" presId="urn:microsoft.com/office/officeart/2005/8/layout/default"/>
    <dgm:cxn modelId="{B58CD957-8055-411D-A9F2-A9E9D0A914DB}" type="presParOf" srcId="{8CB42656-7FE8-4D60-86FC-C55E4BA27CA7}" destId="{CBB5977C-C82F-46F2-8B19-05759E554D50}" srcOrd="6" destOrd="0" presId="urn:microsoft.com/office/officeart/2005/8/layout/default"/>
    <dgm:cxn modelId="{BBB19C26-91CD-4522-B0FE-A1CACBDFA80A}" type="presParOf" srcId="{8CB42656-7FE8-4D60-86FC-C55E4BA27CA7}" destId="{325E07A0-D9D9-4388-886D-6E105A4722F3}" srcOrd="7" destOrd="0" presId="urn:microsoft.com/office/officeart/2005/8/layout/default"/>
    <dgm:cxn modelId="{EC079DC5-390D-40DE-8789-D71C1715D58C}" type="presParOf" srcId="{8CB42656-7FE8-4D60-86FC-C55E4BA27CA7}" destId="{BE3F73B4-9B99-484A-9F3D-8BFD9E758AC8}" srcOrd="8" destOrd="0" presId="urn:microsoft.com/office/officeart/2005/8/layout/default"/>
    <dgm:cxn modelId="{61604494-11BB-420D-8C12-8CD3FD2C1D21}" type="presParOf" srcId="{8CB42656-7FE8-4D60-86FC-C55E4BA27CA7}" destId="{BDFF77DE-3A2B-42C5-B3FC-744BF25571C8}" srcOrd="9" destOrd="0" presId="urn:microsoft.com/office/officeart/2005/8/layout/default"/>
    <dgm:cxn modelId="{2217041E-C6BF-4744-BB5C-8EAECE9D9806}" type="presParOf" srcId="{8CB42656-7FE8-4D60-86FC-C55E4BA27CA7}" destId="{4E30938C-A15F-43E9-BA7C-BB80DCDAA3D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E7E29-8EB0-4D9B-B613-8F24DDB4E914}">
      <dsp:nvSpPr>
        <dsp:cNvPr id="0" name=""/>
        <dsp:cNvSpPr/>
      </dsp:nvSpPr>
      <dsp:spPr>
        <a:xfrm>
          <a:off x="0" y="37330"/>
          <a:ext cx="105156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Get to Know who our members are &amp; work areas</a:t>
          </a:r>
          <a:endParaRPr lang="en-BE" sz="28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9399" y="96729"/>
        <a:ext cx="10396802" cy="1098002"/>
      </dsp:txXfrm>
    </dsp:sp>
    <dsp:sp modelId="{F261033B-7CF5-4FEC-BE00-FC5C13256100}">
      <dsp:nvSpPr>
        <dsp:cNvPr id="0" name=""/>
        <dsp:cNvSpPr/>
      </dsp:nvSpPr>
      <dsp:spPr>
        <a:xfrm>
          <a:off x="0" y="1254130"/>
          <a:ext cx="10515600" cy="766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Know and understand our governance</a:t>
          </a:r>
          <a:endParaRPr lang="en-BE" sz="28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1254130"/>
        <a:ext cx="10515600" cy="766676"/>
      </dsp:txXfrm>
    </dsp:sp>
    <dsp:sp modelId="{3720A57B-A6E8-4B2D-80D9-7FE19C668927}">
      <dsp:nvSpPr>
        <dsp:cNvPr id="0" name=""/>
        <dsp:cNvSpPr/>
      </dsp:nvSpPr>
      <dsp:spPr>
        <a:xfrm>
          <a:off x="0" y="2020807"/>
          <a:ext cx="10515600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Provide practical information for members but useful for the staff</a:t>
          </a:r>
          <a:endParaRPr lang="en-BE" sz="28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9399" y="2080206"/>
        <a:ext cx="10396802" cy="1098002"/>
      </dsp:txXfrm>
    </dsp:sp>
    <dsp:sp modelId="{521BF0E8-50B9-4937-B6A0-2376A135A12B}">
      <dsp:nvSpPr>
        <dsp:cNvPr id="0" name=""/>
        <dsp:cNvSpPr/>
      </dsp:nvSpPr>
      <dsp:spPr>
        <a:xfrm>
          <a:off x="0" y="3237607"/>
          <a:ext cx="10515600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BE" sz="28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Members</a:t>
          </a:r>
          <a:r>
            <a:rPr lang="fr-BE" sz="2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28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understand</a:t>
          </a:r>
          <a:r>
            <a:rPr lang="fr-BE" sz="2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28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what</a:t>
          </a:r>
          <a:r>
            <a:rPr lang="fr-BE" sz="2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28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they</a:t>
          </a:r>
          <a:r>
            <a:rPr lang="fr-BE" sz="2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can </a:t>
          </a:r>
          <a:r>
            <a:rPr lang="fr-BE" sz="28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get</a:t>
          </a:r>
          <a:r>
            <a:rPr lang="fr-BE" sz="2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BE" sz="2800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from</a:t>
          </a:r>
          <a:r>
            <a:rPr lang="fr-BE" sz="28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 the membership</a:t>
          </a:r>
          <a:endParaRPr lang="en-BE" sz="28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3237607"/>
        <a:ext cx="10515600" cy="1076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44B56-36D3-41C0-BCD3-60A2588CCBC1}">
      <dsp:nvSpPr>
        <dsp:cNvPr id="0" name=""/>
        <dsp:cNvSpPr/>
      </dsp:nvSpPr>
      <dsp:spPr>
        <a:xfrm>
          <a:off x="4697136" y="1101691"/>
          <a:ext cx="1908041" cy="720000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400" b="0" i="0" kern="1200" baseline="0" dirty="0">
              <a:latin typeface="Arial" panose="020B0604020202020204" pitchFamily="34" charset="0"/>
            </a:rPr>
            <a:t>Full </a:t>
          </a:r>
          <a:r>
            <a:rPr lang="fr-BE" sz="2400" b="0" i="0" kern="1200" baseline="0" dirty="0" err="1">
              <a:latin typeface="Arial" panose="020B0604020202020204" pitchFamily="34" charset="0"/>
            </a:rPr>
            <a:t>members</a:t>
          </a:r>
          <a:endParaRPr lang="en-BE" sz="2400" b="0" kern="1200" dirty="0"/>
        </a:p>
      </dsp:txBody>
      <dsp:txXfrm>
        <a:off x="4697136" y="1101691"/>
        <a:ext cx="1908041" cy="720000"/>
      </dsp:txXfrm>
    </dsp:sp>
    <dsp:sp modelId="{B2A17034-B0E7-48E0-A4CA-98C5E49E7868}">
      <dsp:nvSpPr>
        <dsp:cNvPr id="0" name=""/>
        <dsp:cNvSpPr/>
      </dsp:nvSpPr>
      <dsp:spPr>
        <a:xfrm>
          <a:off x="2689034" y="2717689"/>
          <a:ext cx="1908041" cy="9540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800" kern="1200" dirty="0"/>
            <a:t>29 National </a:t>
          </a:r>
          <a:r>
            <a:rPr lang="fr-BE" sz="2800" kern="1200" dirty="0" err="1"/>
            <a:t>Councils</a:t>
          </a:r>
          <a:r>
            <a:rPr lang="fr-BE" sz="2800" kern="1200" dirty="0"/>
            <a:t>	</a:t>
          </a:r>
          <a:endParaRPr lang="en-BE" sz="2800" kern="1200" dirty="0"/>
        </a:p>
      </dsp:txBody>
      <dsp:txXfrm>
        <a:off x="2689034" y="2717689"/>
        <a:ext cx="1908041" cy="954020"/>
      </dsp:txXfrm>
    </dsp:sp>
    <dsp:sp modelId="{6C1D4EEE-6616-4477-8597-4E21898B6648}">
      <dsp:nvSpPr>
        <dsp:cNvPr id="0" name=""/>
        <dsp:cNvSpPr/>
      </dsp:nvSpPr>
      <dsp:spPr>
        <a:xfrm>
          <a:off x="6672387" y="2647725"/>
          <a:ext cx="1908041" cy="9540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800" kern="1200" dirty="0"/>
            <a:t>23 European </a:t>
          </a:r>
          <a:r>
            <a:rPr lang="fr-BE" sz="2800" kern="1200" dirty="0" err="1"/>
            <a:t>NGOs</a:t>
          </a:r>
          <a:endParaRPr lang="en-BE" sz="2800" kern="1200" dirty="0"/>
        </a:p>
      </dsp:txBody>
      <dsp:txXfrm>
        <a:off x="6672387" y="2647725"/>
        <a:ext cx="1908041" cy="954020"/>
      </dsp:txXfrm>
    </dsp:sp>
    <dsp:sp modelId="{A6F2C00D-2509-4D31-BD6C-A9D4EB7655C8}">
      <dsp:nvSpPr>
        <dsp:cNvPr id="0" name=""/>
        <dsp:cNvSpPr/>
      </dsp:nvSpPr>
      <dsp:spPr>
        <a:xfrm>
          <a:off x="4799211" y="3904370"/>
          <a:ext cx="1908041" cy="954020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400" kern="1200" dirty="0"/>
            <a:t>12 </a:t>
          </a:r>
          <a:r>
            <a:rPr lang="fr-BE" sz="2400" kern="1200" dirty="0" err="1"/>
            <a:t>Ordinary</a:t>
          </a:r>
          <a:r>
            <a:rPr lang="fr-BE" sz="2400" kern="1200" dirty="0"/>
            <a:t> </a:t>
          </a:r>
          <a:r>
            <a:rPr lang="fr-BE" sz="2400" kern="1200" dirty="0" err="1"/>
            <a:t>Members</a:t>
          </a:r>
          <a:endParaRPr lang="en-BE" sz="2400" kern="1200" dirty="0"/>
        </a:p>
      </dsp:txBody>
      <dsp:txXfrm>
        <a:off x="4799211" y="3904370"/>
        <a:ext cx="1908041" cy="954020"/>
      </dsp:txXfrm>
    </dsp:sp>
    <dsp:sp modelId="{90DE95BD-3320-46CD-9E05-5C51C8C70498}">
      <dsp:nvSpPr>
        <dsp:cNvPr id="0" name=""/>
        <dsp:cNvSpPr/>
      </dsp:nvSpPr>
      <dsp:spPr>
        <a:xfrm>
          <a:off x="1444961" y="4276358"/>
          <a:ext cx="1908041" cy="954020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400" kern="1200" dirty="0"/>
            <a:t>3 Observer </a:t>
          </a:r>
          <a:r>
            <a:rPr lang="fr-BE" sz="2400" kern="1200" dirty="0" err="1"/>
            <a:t>Members</a:t>
          </a:r>
          <a:endParaRPr lang="en-BE" sz="2400" kern="1200" dirty="0"/>
        </a:p>
      </dsp:txBody>
      <dsp:txXfrm>
        <a:off x="1444961" y="4276358"/>
        <a:ext cx="1908041" cy="954020"/>
      </dsp:txXfrm>
    </dsp:sp>
    <dsp:sp modelId="{1926ABC0-6961-425B-949E-18C3759939F3}">
      <dsp:nvSpPr>
        <dsp:cNvPr id="0" name=""/>
        <dsp:cNvSpPr/>
      </dsp:nvSpPr>
      <dsp:spPr>
        <a:xfrm>
          <a:off x="7465641" y="4302613"/>
          <a:ext cx="1908041" cy="954020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400" kern="1200" baseline="0" dirty="0">
              <a:solidFill>
                <a:schemeClr val="tx1"/>
              </a:solidFill>
            </a:rPr>
            <a:t>38 Associate  </a:t>
          </a:r>
          <a:r>
            <a:rPr lang="fr-BE" sz="2400" kern="1200" baseline="0" dirty="0" err="1">
              <a:solidFill>
                <a:schemeClr val="tx1"/>
              </a:solidFill>
            </a:rPr>
            <a:t>Members</a:t>
          </a:r>
          <a:endParaRPr lang="en-BE" sz="2400" kern="1200" baseline="0" dirty="0">
            <a:solidFill>
              <a:schemeClr val="tx1"/>
            </a:solidFill>
          </a:endParaRPr>
        </a:p>
      </dsp:txBody>
      <dsp:txXfrm>
        <a:off x="7465641" y="4302613"/>
        <a:ext cx="1908041" cy="9540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D38BF-8C7A-488E-8913-F763A50412C9}">
      <dsp:nvSpPr>
        <dsp:cNvPr id="0" name=""/>
        <dsp:cNvSpPr/>
      </dsp:nvSpPr>
      <dsp:spPr>
        <a:xfrm>
          <a:off x="0" y="793215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Have your voice heard in Europe </a:t>
          </a:r>
          <a:endParaRPr lang="en-BE" sz="2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793215"/>
        <a:ext cx="2706687" cy="1624012"/>
      </dsp:txXfrm>
    </dsp:sp>
    <dsp:sp modelId="{B8AD7A9D-A534-4BF5-8D37-2A0B994D68D1}">
      <dsp:nvSpPr>
        <dsp:cNvPr id="0" name=""/>
        <dsp:cNvSpPr/>
      </dsp:nvSpPr>
      <dsp:spPr>
        <a:xfrm>
          <a:off x="2836192" y="773110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Help decide on the future of persons with disabilities in Europe </a:t>
          </a:r>
          <a:endParaRPr lang="en-BE" sz="2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836192" y="773110"/>
        <a:ext cx="2706687" cy="1624012"/>
      </dsp:txXfrm>
    </dsp:sp>
    <dsp:sp modelId="{F6979915-B62E-4D13-9EF6-B4D03D6F247E}">
      <dsp:nvSpPr>
        <dsp:cNvPr id="0" name=""/>
        <dsp:cNvSpPr/>
      </dsp:nvSpPr>
      <dsp:spPr>
        <a:xfrm>
          <a:off x="0" y="2469629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Grow stronger</a:t>
          </a:r>
          <a:endParaRPr lang="en-BE" sz="2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2469629"/>
        <a:ext cx="2706687" cy="1624012"/>
      </dsp:txXfrm>
    </dsp:sp>
    <dsp:sp modelId="{CBB5977C-C82F-46F2-8B19-05759E554D50}">
      <dsp:nvSpPr>
        <dsp:cNvPr id="0" name=""/>
        <dsp:cNvSpPr/>
      </dsp:nvSpPr>
      <dsp:spPr>
        <a:xfrm>
          <a:off x="5421312" y="750888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Receive &amp; share your expertise</a:t>
          </a:r>
          <a:endParaRPr lang="en-BE" sz="2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421312" y="750888"/>
        <a:ext cx="2706687" cy="1624012"/>
      </dsp:txXfrm>
    </dsp:sp>
    <dsp:sp modelId="{BE3F73B4-9B99-484A-9F3D-8BFD9E758AC8}">
      <dsp:nvSpPr>
        <dsp:cNvPr id="0" name=""/>
        <dsp:cNvSpPr/>
      </dsp:nvSpPr>
      <dsp:spPr>
        <a:xfrm>
          <a:off x="2830508" y="2413010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Participate in events on high level at European level </a:t>
          </a:r>
          <a:endParaRPr lang="en-BE" sz="2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830508" y="2413010"/>
        <a:ext cx="2706687" cy="1624012"/>
      </dsp:txXfrm>
    </dsp:sp>
    <dsp:sp modelId="{4E30938C-A15F-43E9-BA7C-BB80DCDAA3D5}">
      <dsp:nvSpPr>
        <dsp:cNvPr id="0" name=""/>
        <dsp:cNvSpPr/>
      </dsp:nvSpPr>
      <dsp:spPr>
        <a:xfrm>
          <a:off x="5421312" y="2413010"/>
          <a:ext cx="2706687" cy="16240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Stay up to date on issues related to disability </a:t>
          </a:r>
          <a:endParaRPr lang="en-BE" sz="2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421312" y="2413010"/>
        <a:ext cx="2706687" cy="1624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B6C69-F9C8-476A-A22F-04F238FB09DF}" type="datetimeFigureOut">
              <a:rPr lang="en-GB" smtClean="0"/>
              <a:t>29/09/2023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637DA-ECFF-4E30-8019-BCDA5E2DDEE1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411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f-feph.org/ukraine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you.wemove.eu/campaigns/end-forced-sterilisation-in-the-eu-now" TargetMode="External"/><Relationship Id="rId4" Type="http://schemas.openxmlformats.org/officeDocument/2006/relationships/hyperlink" Target="https://www.edf-feph.org/publications/human-rights-report-2022-political-participation-of-persons-with-disabilities/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EDF logo</a:t>
            </a:r>
          </a:p>
          <a:p>
            <a:r>
              <a:rPr lang="en-GB" baseline="0" dirty="0"/>
              <a:t>Our Members And governance</a:t>
            </a:r>
          </a:p>
          <a:p>
            <a:r>
              <a:rPr lang="en-GB" baseline="0" dirty="0"/>
              <a:t>Loredana Dicsi Membership Internal Communications and Youth Coordinator </a:t>
            </a:r>
          </a:p>
          <a:p>
            <a:r>
              <a:rPr lang="en-GB" baseline="0" dirty="0"/>
              <a:t>28 September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774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Summary</a:t>
            </a:r>
            <a:endParaRPr lang="fr-BE" dirty="0"/>
          </a:p>
          <a:p>
            <a:pPr>
              <a:lnSpc>
                <a:spcPct val="150000"/>
              </a:lnSpc>
            </a:pPr>
            <a:r>
              <a:rPr lang="en-GB" dirty="0"/>
              <a:t>The European Disability Forum is the </a:t>
            </a:r>
            <a:r>
              <a:rPr lang="en-GB" dirty="0">
                <a:solidFill>
                  <a:srgbClr val="0070C0"/>
                </a:solidFill>
              </a:rPr>
              <a:t>largest Organisation of Persons with Disabilities in Europe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70C0"/>
                </a:solidFill>
              </a:rPr>
              <a:t>Four </a:t>
            </a:r>
            <a:r>
              <a:rPr lang="en-GB" dirty="0"/>
              <a:t>type of </a:t>
            </a:r>
            <a:r>
              <a:rPr lang="en-GB" dirty="0">
                <a:solidFill>
                  <a:srgbClr val="0070C0"/>
                </a:solidFill>
              </a:rPr>
              <a:t>Membership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70C0"/>
                </a:solidFill>
              </a:rPr>
              <a:t>Members </a:t>
            </a:r>
            <a:r>
              <a:rPr lang="en-GB" dirty="0"/>
              <a:t>only </a:t>
            </a:r>
            <a:r>
              <a:rPr lang="en-GB" dirty="0">
                <a:solidFill>
                  <a:srgbClr val="0070C0"/>
                </a:solidFill>
              </a:rPr>
              <a:t>Organisations</a:t>
            </a:r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rgbClr val="0070C0"/>
                </a:solidFill>
              </a:rPr>
              <a:t>National Councils &amp; European Federation </a:t>
            </a:r>
            <a:r>
              <a:rPr lang="en-GB" dirty="0"/>
              <a:t>on disability type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53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1" dirty="0"/>
              <a:t>Part 2</a:t>
            </a:r>
          </a:p>
          <a:p>
            <a:r>
              <a:rPr lang="en-US" b="0" dirty="0"/>
              <a:t>Our Work &amp; ways to follow it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393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What do we do?</a:t>
            </a:r>
          </a:p>
          <a:p>
            <a:endParaRPr lang="en-GB" dirty="0"/>
          </a:p>
          <a:p>
            <a:pPr>
              <a:lnSpc>
                <a:spcPct val="150000"/>
              </a:lnSpc>
            </a:pPr>
            <a:r>
              <a:rPr lang="en-US" dirty="0"/>
              <a:t>Advocate for the rights of 100 million persons with disabilities in Europe and globally; </a:t>
            </a:r>
          </a:p>
          <a:p>
            <a:pPr>
              <a:lnSpc>
                <a:spcPct val="150000"/>
              </a:lnSpc>
            </a:pPr>
            <a:r>
              <a:rPr lang="en-US" dirty="0"/>
              <a:t>Advocating for the implementation of the Convention on the Rights of Persons with </a:t>
            </a:r>
            <a:r>
              <a:rPr lang="en-US" dirty="0" err="1"/>
              <a:t>Disabilites</a:t>
            </a:r>
            <a:r>
              <a:rPr lang="en-US" dirty="0"/>
              <a:t> ;</a:t>
            </a:r>
          </a:p>
          <a:p>
            <a:pPr>
              <a:lnSpc>
                <a:spcPct val="150000"/>
              </a:lnSpc>
            </a:pPr>
            <a:r>
              <a:rPr lang="en-GB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Work with EU institutions, Council of Europe and across Europe.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0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What we do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Advocacy towards the EU, the Council of Europe, and the UN to fully implement the </a:t>
            </a:r>
            <a:r>
              <a:rPr lang="en-US" sz="1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UN Convention on the Rights of Persons with Disabilities (UN CRPD)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&amp; related areas</a:t>
            </a:r>
            <a:b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en-US" sz="1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Member of the EU’s </a:t>
            </a:r>
            <a:r>
              <a:rPr lang="en-US" sz="1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Independent Monitoring Framework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for the UN CRPD</a:t>
            </a:r>
            <a:b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en-US" sz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Involvement in </a:t>
            </a:r>
            <a:r>
              <a:rPr lang="en-US" sz="1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projects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which bring added value in progressing the UN CRPD in the European region</a:t>
            </a:r>
            <a:b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en-US" sz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Secretariat of the </a:t>
            </a:r>
            <a:r>
              <a:rPr lang="en-US" sz="12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Disability Intergroup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of the European Parliament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07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Areas of 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human rights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 technologies &amp; innovation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built environment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standardisation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employment &amp; social services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International cooperation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776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Areas of 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Youth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Women and Gender Equality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Health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Migrants &amp; Refugees with Disabilities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Climate action &amp; Disability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Justice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658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Communication-Internal</a:t>
            </a:r>
          </a:p>
          <a:p>
            <a:endParaRPr lang="en-US" b="1" dirty="0"/>
          </a:p>
          <a:p>
            <a:r>
              <a:rPr lang="en-US" dirty="0"/>
              <a:t>Members area on the website</a:t>
            </a:r>
          </a:p>
          <a:p>
            <a:r>
              <a:rPr lang="en-US" dirty="0"/>
              <a:t>Email communication with all committees</a:t>
            </a:r>
          </a:p>
          <a:p>
            <a:r>
              <a:rPr lang="en-US" dirty="0"/>
              <a:t>Members mailing- a newsletter </a:t>
            </a:r>
            <a:r>
              <a:rPr lang="en-US" sz="800" b="1" dirty="0">
                <a:latin typeface="+mn-lt"/>
                <a:ea typeface="+mn-ea"/>
                <a:cs typeface="+mn-cs"/>
              </a:rPr>
              <a:t>sent</a:t>
            </a:r>
            <a:r>
              <a:rPr lang="en-US" dirty="0"/>
              <a:t> every Thursday</a:t>
            </a:r>
          </a:p>
          <a:p>
            <a:r>
              <a:rPr lang="en-US" dirty="0"/>
              <a:t>Online meetings</a:t>
            </a:r>
          </a:p>
          <a:p>
            <a:r>
              <a:rPr lang="en-US" dirty="0"/>
              <a:t>Governing body meetings (executive committee, Board meetings and AGA including all staff)</a:t>
            </a:r>
            <a:endParaRPr lang="en-GB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166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Communication- External </a:t>
            </a:r>
          </a:p>
          <a:p>
            <a:endParaRPr lang="en-US" b="1" dirty="0"/>
          </a:p>
          <a:p>
            <a:pPr>
              <a:lnSpc>
                <a:spcPct val="150000"/>
              </a:lnSpc>
            </a:pPr>
            <a:r>
              <a:rPr lang="en-US" sz="1200" dirty="0"/>
              <a:t>Raising awareness and advocacy campaigns</a:t>
            </a:r>
          </a:p>
          <a:p>
            <a:pPr>
              <a:lnSpc>
                <a:spcPct val="150000"/>
              </a:lnSpc>
            </a:pPr>
            <a:r>
              <a:rPr lang="en-US" sz="1200" dirty="0"/>
              <a:t>Coordinating communication initiatives and engaging with members and partners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Managing: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Social media (Twitter, Facebook, Instagram and </a:t>
            </a:r>
            <a:r>
              <a:rPr lang="en-US" sz="2400" dirty="0" err="1"/>
              <a:t>Linkedin</a:t>
            </a:r>
            <a:r>
              <a:rPr lang="en-US" sz="240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Accessible website 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Disability Voice: our monthly newsletter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Getting attention of the media</a:t>
            </a:r>
          </a:p>
          <a:p>
            <a:pPr>
              <a:lnSpc>
                <a:spcPct val="150000"/>
              </a:lnSpc>
            </a:pPr>
            <a:endParaRPr lang="en-US" sz="120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134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3"/>
              </a:rPr>
              <a:t>Supporting </a:t>
            </a:r>
            <a:r>
              <a:rPr lang="en-US" sz="12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3"/>
              </a:rPr>
              <a:t>Ukranians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3"/>
              </a:rPr>
              <a:t> with disabilities</a:t>
            </a:r>
            <a:endParaRPr lang="en-US" sz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hlinkClick r:id="" action="ppaction://noaction"/>
            </a:endParaRPr>
          </a:p>
          <a:p>
            <a:pPr lvl="1"/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" action="ppaction://noaction"/>
              </a:rPr>
              <a:t>Opposition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to a protocol that allows for forced treatment and </a:t>
            </a:r>
            <a:r>
              <a:rPr lang="en-US" sz="12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institutionalisation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4"/>
              </a:rPr>
              <a:t>Political Participation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of persons with disabilities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Impact of AI and new technologies on persons with disabilities. 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De-</a:t>
            </a:r>
            <a:r>
              <a:rPr lang="en-US" sz="12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institutionalisation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;</a:t>
            </a:r>
          </a:p>
          <a:p>
            <a:pPr lvl="1"/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5"/>
              </a:rPr>
              <a:t>End forced </a:t>
            </a:r>
            <a:r>
              <a:rPr lang="en-US" sz="12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5"/>
              </a:rPr>
              <a:t>sterilisation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hlinkClick r:id="rId5"/>
              </a:rPr>
              <a:t> of women and girls with disabilities</a:t>
            </a:r>
            <a:endParaRPr lang="en-US" sz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European Disability Card, </a:t>
            </a:r>
            <a:r>
              <a:rPr lang="en-US" sz="12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AccessibleEU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centre</a:t>
            </a:r>
            <a:endParaRPr lang="en-US" sz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1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Some of our successful advocacy: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Law on accessibility of public sector websites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European Accessibility Act (law on accessibility of products and services)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European Disability Rights Strategy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Standards on accessible built environment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720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House Keeping Rules</a:t>
            </a:r>
          </a:p>
          <a:p>
            <a:r>
              <a:rPr lang="en-GB" dirty="0"/>
              <a:t>We provide Sign Interpretation &amp; Captioning, the link in the chat and activate it on your screen in Zoom</a:t>
            </a:r>
          </a:p>
          <a:p>
            <a:r>
              <a:rPr lang="en-GB" dirty="0"/>
              <a:t>Rise your hand if you want to take the floor (</a:t>
            </a:r>
            <a:r>
              <a:rPr lang="en-GB" dirty="0" err="1"/>
              <a:t>Alt+y</a:t>
            </a:r>
            <a:r>
              <a:rPr lang="en-GB" dirty="0"/>
              <a:t>) or simply let us know</a:t>
            </a:r>
          </a:p>
          <a:p>
            <a:r>
              <a:rPr lang="en-GB" dirty="0"/>
              <a:t>You are welcome to use the chat to inform us of technical issues and the Q&amp;A for content questions should you not wish taking the floor</a:t>
            </a:r>
          </a:p>
          <a:p>
            <a:r>
              <a:rPr lang="en-GB" dirty="0"/>
              <a:t>We are recording the session for any people who were not able to attend, but this will not be edited.</a:t>
            </a:r>
          </a:p>
          <a:p>
            <a:r>
              <a:rPr lang="en-GB" dirty="0"/>
              <a:t>We will take a photo before the break</a:t>
            </a:r>
          </a:p>
          <a:p>
            <a:r>
              <a:rPr lang="en-GB" dirty="0"/>
              <a:t>Fill in the survey that will appear after the event please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216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Summary</a:t>
            </a:r>
            <a:endParaRPr lang="fr-BE" dirty="0"/>
          </a:p>
          <a:p>
            <a:pPr>
              <a:lnSpc>
                <a:spcPct val="150000"/>
              </a:lnSpc>
            </a:pPr>
            <a:r>
              <a:rPr lang="en-GB" dirty="0">
                <a:solidFill>
                  <a:schemeClr val="accent1"/>
                </a:solidFill>
              </a:rPr>
              <a:t>Advocate </a:t>
            </a:r>
            <a:r>
              <a:rPr lang="en-GB" dirty="0"/>
              <a:t>for the rights of Persons with Disabilities</a:t>
            </a:r>
          </a:p>
          <a:p>
            <a:pPr>
              <a:lnSpc>
                <a:spcPct val="150000"/>
              </a:lnSpc>
            </a:pPr>
            <a:r>
              <a:rPr lang="en-GB" dirty="0"/>
              <a:t>We work with the </a:t>
            </a:r>
            <a:r>
              <a:rPr lang="en-GB" dirty="0">
                <a:solidFill>
                  <a:schemeClr val="accent1"/>
                </a:solidFill>
              </a:rPr>
              <a:t>European, United Nations and the European Union’s Institutions</a:t>
            </a:r>
          </a:p>
          <a:p>
            <a:pPr>
              <a:lnSpc>
                <a:spcPct val="150000"/>
              </a:lnSpc>
            </a:pPr>
            <a:r>
              <a:rPr lang="en-GB" dirty="0"/>
              <a:t>We work with our </a:t>
            </a:r>
            <a:r>
              <a:rPr lang="en-GB" dirty="0">
                <a:solidFill>
                  <a:schemeClr val="accent1"/>
                </a:solidFill>
              </a:rPr>
              <a:t>Members </a:t>
            </a:r>
            <a:r>
              <a:rPr lang="en-GB" dirty="0"/>
              <a:t>to advance National Policies</a:t>
            </a:r>
          </a:p>
          <a:p>
            <a:pPr>
              <a:lnSpc>
                <a:spcPct val="150000"/>
              </a:lnSpc>
            </a:pPr>
            <a:r>
              <a:rPr lang="en-GB" dirty="0"/>
              <a:t>We work with </a:t>
            </a:r>
            <a:r>
              <a:rPr lang="en-GB" dirty="0">
                <a:solidFill>
                  <a:schemeClr val="accent1"/>
                </a:solidFill>
              </a:rPr>
              <a:t>researchers </a:t>
            </a:r>
            <a:r>
              <a:rPr lang="en-GB" dirty="0"/>
              <a:t>via projects to advance </a:t>
            </a:r>
            <a:r>
              <a:rPr lang="en-GB" dirty="0" err="1"/>
              <a:t>rsearch</a:t>
            </a:r>
            <a:r>
              <a:rPr lang="en-GB" dirty="0"/>
              <a:t> on disability</a:t>
            </a:r>
          </a:p>
          <a:p>
            <a:pPr>
              <a:lnSpc>
                <a:spcPct val="150000"/>
              </a:lnSpc>
            </a:pPr>
            <a:r>
              <a:rPr lang="en-GB" dirty="0"/>
              <a:t>We work in </a:t>
            </a:r>
            <a:r>
              <a:rPr lang="en-GB" dirty="0">
                <a:solidFill>
                  <a:schemeClr val="accent1"/>
                </a:solidFill>
              </a:rPr>
              <a:t>many areas </a:t>
            </a:r>
            <a:r>
              <a:rPr lang="en-GB" dirty="0"/>
              <a:t>interesting for our community: </a:t>
            </a:r>
            <a:r>
              <a:rPr lang="en-GB" dirty="0">
                <a:solidFill>
                  <a:schemeClr val="accent1"/>
                </a:solidFill>
              </a:rPr>
              <a:t>accessibility, transport health</a:t>
            </a:r>
            <a:r>
              <a:rPr lang="en-GB" dirty="0"/>
              <a:t>, </a:t>
            </a:r>
          </a:p>
          <a:p>
            <a:pPr>
              <a:lnSpc>
                <a:spcPct val="150000"/>
              </a:lnSpc>
            </a:pPr>
            <a:r>
              <a:rPr lang="en-GB" dirty="0"/>
              <a:t>We work beyond the continent with the </a:t>
            </a:r>
            <a:r>
              <a:rPr lang="en-GB" dirty="0">
                <a:solidFill>
                  <a:schemeClr val="accent1"/>
                </a:solidFill>
              </a:rPr>
              <a:t>EU Delegations</a:t>
            </a:r>
          </a:p>
          <a:p>
            <a:endParaRPr lang="en-GB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649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1" dirty="0"/>
              <a:t>Part 3Break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3931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1" dirty="0"/>
              <a:t>Part 3</a:t>
            </a:r>
          </a:p>
          <a:p>
            <a:r>
              <a:rPr lang="en-US" b="0" dirty="0"/>
              <a:t>Our Governance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454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need this without the small details on the side- only the central line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0539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Our Governance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aAnnual</a:t>
            </a: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General Assembly (AGA) Meets every year</a:t>
            </a:r>
            <a:b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en-US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Board elected every 4 years Meets 3 times/year</a:t>
            </a:r>
            <a:b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en-US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Executive committee elected by the Board every 4 years meets 5 times/year</a:t>
            </a:r>
            <a:b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en-US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Committees of the Board: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Linked to governance finance – membership &amp; credential elected by the General Assembly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Linked to policy Human Rights and Non Discrimination – Social Policy &amp; Inclusion  – Women - Youth</a:t>
            </a:r>
            <a:endParaRPr lang="en-BE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558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Work Structure</a:t>
            </a:r>
          </a:p>
          <a:p>
            <a:pPr marL="0" indent="0">
              <a:buNone/>
            </a:pPr>
            <a:r>
              <a:rPr lang="fr-BE" sz="1200" b="1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Email expert groups </a:t>
            </a:r>
            <a:r>
              <a:rPr lang="fr-BE" sz="1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in:</a:t>
            </a:r>
            <a:br>
              <a:rPr lang="fr-BE" sz="1200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br>
            <a:endParaRPr lang="fr-BE" dirty="0">
              <a:solidFill>
                <a:srgbClr val="C0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people requiring high level support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built environment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transport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information &amp; communication technologies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European structural funds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Refugees with disabilities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Council of Europe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Inclusive Education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200" dirty="0"/>
              <a:t>UNCRPD</a:t>
            </a:r>
            <a:endParaRPr lang="en-GB" sz="1200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7362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Our Board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 elected members </a:t>
            </a: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by the AGA and the president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16 members </a:t>
            </a: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representing 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National Councils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12 members </a:t>
            </a: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representing 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ENGOs full member</a:t>
            </a: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 members </a:t>
            </a: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from 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Ordinary members </a:t>
            </a: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ENGOs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2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 meetings/year</a:t>
            </a:r>
          </a:p>
          <a:p>
            <a:endParaRPr lang="en-US" sz="2000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7390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The </a:t>
            </a:r>
            <a:r>
              <a:rPr lang="fr-BE" dirty="0" err="1"/>
              <a:t>Executive</a:t>
            </a:r>
            <a:r>
              <a:rPr lang="fr-BE" dirty="0"/>
              <a:t> Committee</a:t>
            </a:r>
          </a:p>
          <a:p>
            <a:endParaRPr lang="fr-BE" dirty="0"/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Elected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by the 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Board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every 4 years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 members + president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 with portfolio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 vice presidents, treasurer and general secretary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 without Portfolio</a:t>
            </a:r>
          </a:p>
          <a:p>
            <a:pPr>
              <a:lnSpc>
                <a:spcPct val="150000"/>
              </a:lnSpc>
            </a:pPr>
            <a:endParaRPr lang="fr-BE" sz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BE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 meetings/</a:t>
            </a:r>
            <a:r>
              <a:rPr lang="fr-BE" sz="1200" dirty="0" err="1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years</a:t>
            </a:r>
            <a:endParaRPr lang="en-BE" sz="1200" dirty="0">
              <a:solidFill>
                <a:schemeClr val="accent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6877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 </a:t>
            </a:r>
            <a:r>
              <a:rPr lang="fr-BE" dirty="0" err="1"/>
              <a:t>picture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the staff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21692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Policy </a:t>
            </a:r>
            <a:r>
              <a:rPr lang="fr-BE" dirty="0" err="1"/>
              <a:t>Related</a:t>
            </a:r>
            <a:r>
              <a:rPr lang="fr-BE" dirty="0"/>
              <a:t> </a:t>
            </a:r>
            <a:r>
              <a:rPr lang="fr-BE" dirty="0" err="1"/>
              <a:t>committies</a:t>
            </a:r>
            <a:endParaRPr lang="fr-BE" dirty="0"/>
          </a:p>
          <a:p>
            <a:pPr marL="0" indent="0">
              <a:buNone/>
            </a:pPr>
            <a:r>
              <a:rPr lang="fr-BE" b="1" dirty="0">
                <a:solidFill>
                  <a:srgbClr val="C00000"/>
                </a:solidFill>
              </a:rPr>
              <a:t>Human Rights 				Social Policy &amp; </a:t>
            </a:r>
          </a:p>
          <a:p>
            <a:pPr marL="0" indent="0">
              <a:buNone/>
            </a:pPr>
            <a:r>
              <a:rPr lang="fr-BE" b="1" dirty="0">
                <a:solidFill>
                  <a:srgbClr val="C00000"/>
                </a:solidFill>
              </a:rPr>
              <a:t>Non-discrimination			Social Inclusion</a:t>
            </a:r>
          </a:p>
          <a:p>
            <a:r>
              <a:rPr lang="en-US" dirty="0"/>
              <a:t>Composed of board members and observers participating in the board meetings</a:t>
            </a:r>
          </a:p>
          <a:p>
            <a:r>
              <a:rPr lang="en-US" dirty="0"/>
              <a:t>Not elected</a:t>
            </a:r>
          </a:p>
          <a:p>
            <a:r>
              <a:rPr lang="en-US" dirty="0"/>
              <a:t>They are chaired by Executive members experts in the field</a:t>
            </a:r>
          </a:p>
          <a:p>
            <a:r>
              <a:rPr lang="en-US" dirty="0"/>
              <a:t>They meet 2/year</a:t>
            </a:r>
          </a:p>
          <a:p>
            <a:pPr marL="0" indent="0">
              <a:buNone/>
            </a:pPr>
            <a:endParaRPr lang="en-BE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372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AgendaHouse</a:t>
            </a:r>
            <a:r>
              <a:rPr lang="fr-BE" dirty="0"/>
              <a:t> </a:t>
            </a:r>
            <a:r>
              <a:rPr lang="fr-BE" dirty="0" err="1"/>
              <a:t>Keeping</a:t>
            </a:r>
            <a:r>
              <a:rPr lang="fr-BE" dirty="0"/>
              <a:t> Rules</a:t>
            </a:r>
          </a:p>
          <a:p>
            <a:r>
              <a:rPr lang="fr-BE" dirty="0"/>
              <a:t>Objectives</a:t>
            </a:r>
          </a:p>
          <a:p>
            <a:r>
              <a:rPr lang="fr-BE" dirty="0" err="1"/>
              <a:t>Who</a:t>
            </a:r>
            <a:r>
              <a:rPr lang="fr-BE" dirty="0"/>
              <a:t> </a:t>
            </a:r>
            <a:r>
              <a:rPr lang="fr-BE" dirty="0" err="1"/>
              <a:t>we</a:t>
            </a:r>
            <a:r>
              <a:rPr lang="fr-BE" dirty="0"/>
              <a:t> are &amp; Our </a:t>
            </a:r>
            <a:r>
              <a:rPr lang="fr-BE" dirty="0" err="1"/>
              <a:t>Members</a:t>
            </a:r>
            <a:endParaRPr lang="fr-BE" dirty="0"/>
          </a:p>
          <a:p>
            <a:r>
              <a:rPr lang="fr-BE" dirty="0"/>
              <a:t>Our Work &amp; </a:t>
            </a:r>
            <a:r>
              <a:rPr lang="fr-BE" dirty="0" err="1"/>
              <a:t>Ways</a:t>
            </a:r>
            <a:r>
              <a:rPr lang="fr-BE" dirty="0"/>
              <a:t> to follow </a:t>
            </a:r>
            <a:r>
              <a:rPr lang="fr-BE" dirty="0" err="1"/>
              <a:t>it</a:t>
            </a:r>
            <a:endParaRPr lang="fr-BE" dirty="0"/>
          </a:p>
          <a:p>
            <a:r>
              <a:rPr lang="fr-BE" dirty="0"/>
              <a:t>Break</a:t>
            </a:r>
          </a:p>
          <a:p>
            <a:r>
              <a:rPr lang="fr-BE" dirty="0"/>
              <a:t>Our Governance</a:t>
            </a:r>
          </a:p>
          <a:p>
            <a:r>
              <a:rPr lang="fr-BE" dirty="0"/>
              <a:t>All about membership</a:t>
            </a:r>
          </a:p>
          <a:p>
            <a:r>
              <a:rPr lang="fr-BE" dirty="0"/>
              <a:t>Questions &amp; </a:t>
            </a:r>
            <a:r>
              <a:rPr lang="fr-BE" dirty="0" err="1"/>
              <a:t>Answers</a:t>
            </a:r>
            <a:endParaRPr lang="fr-BE" dirty="0"/>
          </a:p>
          <a:p>
            <a:endParaRPr lang="en-BE"/>
          </a:p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9459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 women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with disabilities or mothers of children with disabilities from the EU nominated by full members.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+ 5 observers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Chaired by 2 of its members and supported by expert General Secretary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 members are selected and not elected upon nomination by full members</a:t>
            </a:r>
          </a:p>
          <a:p>
            <a:endParaRPr lang="en-BE" sz="1100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5084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The Youth Committee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 young people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with disabilities from the EU nominated by full members. 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+ 5 observers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Chaired by two of its members supported by two executive members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 members are selected and not elected upon nomination by full members</a:t>
            </a:r>
          </a:p>
          <a:p>
            <a:endParaRPr lang="en-US" sz="1100" dirty="0"/>
          </a:p>
          <a:p>
            <a:endParaRPr lang="fr-BE" sz="1100" dirty="0"/>
          </a:p>
          <a:p>
            <a:endParaRPr lang="en-BE" sz="1100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4649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Summary</a:t>
            </a:r>
            <a:endParaRPr lang="fr-BE" dirty="0"/>
          </a:p>
          <a:p>
            <a:pPr>
              <a:lnSpc>
                <a:spcPct val="160000"/>
              </a:lnSpc>
            </a:pPr>
            <a:r>
              <a:rPr lang="en-GB" sz="1200" dirty="0"/>
              <a:t>A l</a:t>
            </a:r>
            <a:r>
              <a:rPr lang="en-GB" sz="1200" dirty="0">
                <a:solidFill>
                  <a:schemeClr val="accent1"/>
                </a:solidFill>
              </a:rPr>
              <a:t>arge organisation </a:t>
            </a:r>
            <a:r>
              <a:rPr lang="en-GB" sz="1200" dirty="0"/>
              <a:t>with complex </a:t>
            </a:r>
            <a:r>
              <a:rPr lang="en-GB" sz="1200" dirty="0">
                <a:solidFill>
                  <a:schemeClr val="accent1"/>
                </a:solidFill>
              </a:rPr>
              <a:t>governance </a:t>
            </a:r>
          </a:p>
          <a:p>
            <a:pPr>
              <a:lnSpc>
                <a:spcPct val="160000"/>
              </a:lnSpc>
            </a:pPr>
            <a:r>
              <a:rPr lang="en-GB" sz="1200" dirty="0"/>
              <a:t>All </a:t>
            </a:r>
            <a:r>
              <a:rPr lang="en-GB" sz="1200" dirty="0">
                <a:solidFill>
                  <a:schemeClr val="accent1"/>
                </a:solidFill>
              </a:rPr>
              <a:t>members </a:t>
            </a:r>
            <a:r>
              <a:rPr lang="en-GB" sz="1200" dirty="0"/>
              <a:t>meet </a:t>
            </a:r>
            <a:r>
              <a:rPr lang="en-GB" sz="1200" dirty="0">
                <a:solidFill>
                  <a:schemeClr val="accent1"/>
                </a:solidFill>
              </a:rPr>
              <a:t>once per year </a:t>
            </a:r>
            <a:r>
              <a:rPr lang="en-GB" sz="1200" dirty="0"/>
              <a:t>in the General Assembly</a:t>
            </a:r>
          </a:p>
          <a:p>
            <a:pPr>
              <a:lnSpc>
                <a:spcPct val="160000"/>
              </a:lnSpc>
            </a:pPr>
            <a:r>
              <a:rPr lang="en-GB" sz="1200" dirty="0"/>
              <a:t>The </a:t>
            </a:r>
            <a:r>
              <a:rPr lang="en-GB" sz="1200" dirty="0">
                <a:solidFill>
                  <a:schemeClr val="accent1"/>
                </a:solidFill>
              </a:rPr>
              <a:t>governing bodies</a:t>
            </a:r>
            <a:r>
              <a:rPr lang="en-GB" sz="1200" dirty="0"/>
              <a:t>, Board, Executive Committees and advisory committees are </a:t>
            </a:r>
            <a:r>
              <a:rPr lang="en-GB" sz="1200" dirty="0">
                <a:solidFill>
                  <a:schemeClr val="accent1"/>
                </a:solidFill>
              </a:rPr>
              <a:t>renewed every 4 (four) years</a:t>
            </a:r>
          </a:p>
          <a:p>
            <a:pPr>
              <a:lnSpc>
                <a:spcPct val="160000"/>
              </a:lnSpc>
            </a:pPr>
            <a:r>
              <a:rPr lang="en-GB" sz="1200" dirty="0"/>
              <a:t>We have </a:t>
            </a:r>
            <a:r>
              <a:rPr lang="en-GB" sz="1200" dirty="0">
                <a:solidFill>
                  <a:schemeClr val="accent1"/>
                </a:solidFill>
              </a:rPr>
              <a:t>expert groups </a:t>
            </a:r>
            <a:r>
              <a:rPr lang="en-GB" sz="1200" dirty="0"/>
              <a:t>on the very important topics</a:t>
            </a:r>
          </a:p>
          <a:p>
            <a:pPr>
              <a:lnSpc>
                <a:spcPct val="160000"/>
              </a:lnSpc>
            </a:pPr>
            <a:r>
              <a:rPr lang="en-GB" sz="1200" dirty="0"/>
              <a:t>In the </a:t>
            </a:r>
            <a:r>
              <a:rPr lang="en-GB" sz="1200" dirty="0">
                <a:solidFill>
                  <a:schemeClr val="accent1"/>
                </a:solidFill>
              </a:rPr>
              <a:t>secretariat </a:t>
            </a:r>
            <a:r>
              <a:rPr lang="en-GB" sz="1200" dirty="0"/>
              <a:t>EDF staff we have</a:t>
            </a:r>
          </a:p>
          <a:p>
            <a:pPr>
              <a:lnSpc>
                <a:spcPct val="160000"/>
              </a:lnSpc>
            </a:pPr>
            <a:r>
              <a:rPr lang="en-GB" sz="1200" dirty="0"/>
              <a:t>Policy people</a:t>
            </a:r>
          </a:p>
          <a:p>
            <a:pPr>
              <a:lnSpc>
                <a:spcPct val="160000"/>
              </a:lnSpc>
            </a:pPr>
            <a:r>
              <a:rPr lang="en-GB" sz="1200" dirty="0"/>
              <a:t>The International Cooperation team</a:t>
            </a:r>
          </a:p>
          <a:p>
            <a:pPr>
              <a:lnSpc>
                <a:spcPct val="160000"/>
              </a:lnSpc>
            </a:pPr>
            <a:r>
              <a:rPr lang="en-GB" sz="1200" dirty="0"/>
              <a:t>The Communication team</a:t>
            </a:r>
          </a:p>
          <a:p>
            <a:pPr>
              <a:lnSpc>
                <a:spcPct val="160000"/>
              </a:lnSpc>
            </a:pPr>
            <a:r>
              <a:rPr lang="en-GB" sz="1200" dirty="0"/>
              <a:t>Operation team for events, finance &amp; projects 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7849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1" dirty="0"/>
              <a:t>Part 4All about membership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1692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Benefits of the membership</a:t>
            </a:r>
          </a:p>
          <a:p>
            <a:r>
              <a:rPr lang="en-GB" sz="1200" dirty="0"/>
              <a:t>Have your voice </a:t>
            </a:r>
            <a:r>
              <a:rPr lang="en-GB" sz="1200" dirty="0" err="1"/>
              <a:t>heardin</a:t>
            </a:r>
            <a:r>
              <a:rPr lang="en-GB" sz="1200" dirty="0"/>
              <a:t> Europe</a:t>
            </a:r>
          </a:p>
          <a:p>
            <a:r>
              <a:rPr lang="en-GB" sz="1200" dirty="0"/>
              <a:t>Grow stronger</a:t>
            </a:r>
          </a:p>
          <a:p>
            <a:r>
              <a:rPr lang="en-GB" sz="1200" dirty="0"/>
              <a:t>Help decide on the future of persons with disabilities in Europe</a:t>
            </a:r>
          </a:p>
          <a:p>
            <a:r>
              <a:rPr lang="en-GB" sz="1200" dirty="0"/>
              <a:t>Participate in high level events at European Level</a:t>
            </a:r>
          </a:p>
          <a:p>
            <a:r>
              <a:rPr lang="en-GB" sz="1200" dirty="0"/>
              <a:t>Receive &amp; Share your expertise</a:t>
            </a:r>
          </a:p>
          <a:p>
            <a:r>
              <a:rPr lang="en-GB" sz="1200" dirty="0"/>
              <a:t>Stay up to date on issues related to disability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5776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vote (not associate and observers)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Rights 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Candidate for leading functions (Not associate observers and ordinary)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Candidate to the board (not associate &amp; observer)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Participate at the General assembly on EDF’s costs (not associate)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Nominate experts in the e-mail expert groups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Participate in the board meetings on EDFs costs (only board members and national councils)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Give input in EDF’s work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 informed of </a:t>
            </a:r>
            <a:r>
              <a:rPr lang="en-US" sz="12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spolicy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work events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2125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Duties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Keep EDF informed of any changes in your </a:t>
            </a:r>
            <a:r>
              <a:rPr lang="en-US" sz="22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organisation</a:t>
            </a: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(Contact details, contact person, official representative)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Changing a nominated person that was elected or selected for board, Women or Youth Committee cannot be changed like this. Elections or selections need to take place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Pay the annual membership fee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Participate in the governing body meetings you are entitled to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Bring your input to EDF’s work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8054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1" dirty="0"/>
              <a:t>How can </a:t>
            </a:r>
            <a:r>
              <a:rPr lang="fr-BE" b="1" dirty="0" err="1"/>
              <a:t>you</a:t>
            </a:r>
            <a:r>
              <a:rPr lang="fr-BE" b="1" dirty="0"/>
              <a:t> </a:t>
            </a:r>
            <a:r>
              <a:rPr lang="fr-BE" b="1" dirty="0" err="1"/>
              <a:t>contribute</a:t>
            </a:r>
            <a:r>
              <a:rPr lang="fr-BE" b="1" dirty="0"/>
              <a:t> to </a:t>
            </a:r>
            <a:r>
              <a:rPr lang="fr-BE" b="1" dirty="0" err="1"/>
              <a:t>our</a:t>
            </a:r>
            <a:r>
              <a:rPr lang="fr-BE" b="1" dirty="0"/>
              <a:t> </a:t>
            </a:r>
            <a:r>
              <a:rPr lang="fr-BE" b="1" dirty="0" err="1"/>
              <a:t>work</a:t>
            </a:r>
            <a:r>
              <a:rPr lang="fr-BE" b="1" dirty="0"/>
              <a:t>??</a:t>
            </a:r>
          </a:p>
          <a:p>
            <a:pPr marL="91435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Answer our calls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shaping inclusive EU policies for all persons with Disabilities</a:t>
            </a:r>
          </a:p>
          <a:p>
            <a:pPr marL="91435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Participate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 our </a:t>
            </a:r>
            <a:r>
              <a:rPr lang="en-US" sz="12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events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 </a:t>
            </a:r>
            <a:r>
              <a:rPr lang="en-US" sz="12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campaigns</a:t>
            </a:r>
          </a:p>
          <a:p>
            <a:pPr marL="91435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Interact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with us on </a:t>
            </a:r>
            <a:r>
              <a:rPr lang="en-US" sz="12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Social Media </a:t>
            </a:r>
          </a:p>
          <a:p>
            <a:pPr marL="91435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Share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widely our </a:t>
            </a:r>
            <a:r>
              <a:rPr lang="en-US" sz="12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common work</a:t>
            </a:r>
          </a:p>
          <a:p>
            <a:pPr marL="91435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Bring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the table of discussion your </a:t>
            </a:r>
            <a:r>
              <a:rPr lang="en-US" sz="12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knowledge and expertise;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join our expert groups</a:t>
            </a:r>
            <a:endParaRPr lang="fr-BE" sz="1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3232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Good to know</a:t>
            </a:r>
          </a:p>
          <a:p>
            <a:pPr>
              <a:lnSpc>
                <a:spcPct val="16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Request credential for the members Area</a:t>
            </a:r>
          </a:p>
          <a:p>
            <a:pPr>
              <a:lnSpc>
                <a:spcPct val="16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 signed up for the Members Mailing newsletter for members</a:t>
            </a:r>
          </a:p>
          <a:p>
            <a:pPr>
              <a:lnSpc>
                <a:spcPct val="16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Nominate delegate for the AGA once a year 2 persons National councils 1 ENGOs full and ordinary EDF pays travel and arranges accommodation. Travel reimbursed after meeting</a:t>
            </a:r>
          </a:p>
          <a:p>
            <a:pPr>
              <a:lnSpc>
                <a:spcPct val="16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National Councils not part of the board may attend Board meetings as observers financed by EDF</a:t>
            </a:r>
          </a:p>
          <a:p>
            <a:pPr>
              <a:lnSpc>
                <a:spcPct val="16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European NGOs are invited to attend 3 ENGO meetings/year no costs reimbursed meeting hybrid </a:t>
            </a:r>
          </a:p>
          <a:p>
            <a:pPr>
              <a:lnSpc>
                <a:spcPct val="16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Associate members may attend on their own costs the AGA</a:t>
            </a:r>
          </a:p>
          <a:p>
            <a:pPr>
              <a:lnSpc>
                <a:spcPct val="160000"/>
              </a:lnSpc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Appoint person to participate at the European Day of persons with Disabilities  costs covered by Commission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2060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Summary</a:t>
            </a:r>
            <a:endParaRPr lang="fr-BE" dirty="0"/>
          </a:p>
          <a:p>
            <a:pPr>
              <a:lnSpc>
                <a:spcPct val="150000"/>
              </a:lnSpc>
            </a:pPr>
            <a:r>
              <a:rPr lang="en-GB" dirty="0"/>
              <a:t>There are </a:t>
            </a:r>
            <a:r>
              <a:rPr lang="en-GB" dirty="0">
                <a:solidFill>
                  <a:schemeClr val="accent1"/>
                </a:solidFill>
              </a:rPr>
              <a:t>benefits </a:t>
            </a:r>
            <a:r>
              <a:rPr lang="en-GB" dirty="0"/>
              <a:t>to be an EDF Member enjoy them!</a:t>
            </a:r>
          </a:p>
          <a:p>
            <a:pPr>
              <a:lnSpc>
                <a:spcPct val="150000"/>
              </a:lnSpc>
            </a:pPr>
            <a:r>
              <a:rPr lang="en-GB" dirty="0"/>
              <a:t>But also, </a:t>
            </a:r>
            <a:r>
              <a:rPr lang="en-GB" dirty="0">
                <a:solidFill>
                  <a:schemeClr val="accent1"/>
                </a:solidFill>
              </a:rPr>
              <a:t>duties </a:t>
            </a:r>
            <a:r>
              <a:rPr lang="en-GB" dirty="0"/>
              <a:t>make sure you fulfil them!</a:t>
            </a:r>
          </a:p>
          <a:p>
            <a:pPr>
              <a:lnSpc>
                <a:spcPct val="150000"/>
              </a:lnSpc>
            </a:pPr>
            <a:r>
              <a:rPr lang="en-GB" dirty="0"/>
              <a:t>Use all the channels to </a:t>
            </a:r>
            <a:r>
              <a:rPr lang="en-GB" dirty="0">
                <a:solidFill>
                  <a:schemeClr val="accent1"/>
                </a:solidFill>
              </a:rPr>
              <a:t>contribute </a:t>
            </a:r>
            <a:r>
              <a:rPr lang="en-GB" dirty="0"/>
              <a:t>to our common work</a:t>
            </a:r>
          </a:p>
          <a:p>
            <a:pPr>
              <a:lnSpc>
                <a:spcPct val="150000"/>
              </a:lnSpc>
            </a:pPr>
            <a:r>
              <a:rPr lang="en-GB" dirty="0"/>
              <a:t>We can </a:t>
            </a:r>
            <a:r>
              <a:rPr lang="en-GB" dirty="0">
                <a:solidFill>
                  <a:schemeClr val="accent1"/>
                </a:solidFill>
              </a:rPr>
              <a:t>support </a:t>
            </a:r>
            <a:r>
              <a:rPr lang="en-GB" dirty="0"/>
              <a:t>help in your work</a:t>
            </a:r>
          </a:p>
          <a:p>
            <a:pPr>
              <a:lnSpc>
                <a:spcPct val="150000"/>
              </a:lnSpc>
            </a:pPr>
            <a:r>
              <a:rPr lang="en-GB" dirty="0"/>
              <a:t>Do not forget to </a:t>
            </a:r>
            <a:r>
              <a:rPr lang="en-GB" dirty="0">
                <a:solidFill>
                  <a:schemeClr val="accent1"/>
                </a:solidFill>
              </a:rPr>
              <a:t>nominate representatives </a:t>
            </a:r>
            <a:r>
              <a:rPr lang="en-GB" dirty="0"/>
              <a:t>for the statutory meetings but also for events with limited places</a:t>
            </a:r>
          </a:p>
          <a:p>
            <a:pPr>
              <a:lnSpc>
                <a:spcPct val="150000"/>
              </a:lnSpc>
            </a:pPr>
            <a:r>
              <a:rPr lang="en-GB" dirty="0"/>
              <a:t>Make sure you </a:t>
            </a:r>
            <a:r>
              <a:rPr lang="en-GB" dirty="0">
                <a:solidFill>
                  <a:schemeClr val="accent1"/>
                </a:solidFill>
              </a:rPr>
              <a:t>receiving </a:t>
            </a:r>
            <a:r>
              <a:rPr lang="en-GB" dirty="0"/>
              <a:t>all information from us &amp; </a:t>
            </a:r>
            <a:r>
              <a:rPr lang="en-GB" dirty="0">
                <a:solidFill>
                  <a:schemeClr val="accent1"/>
                </a:solidFill>
              </a:rPr>
              <a:t>pass </a:t>
            </a:r>
            <a:r>
              <a:rPr lang="en-GB" dirty="0"/>
              <a:t>onto yours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402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Objectives</a:t>
            </a:r>
          </a:p>
          <a:p>
            <a:r>
              <a:rPr lang="fr-BE" dirty="0" err="1"/>
              <a:t>Get</a:t>
            </a:r>
            <a:r>
              <a:rPr lang="fr-BE" dirty="0"/>
              <a:t> to know </a:t>
            </a:r>
            <a:r>
              <a:rPr lang="fr-BE" dirty="0" err="1"/>
              <a:t>who</a:t>
            </a:r>
            <a:r>
              <a:rPr lang="fr-BE" dirty="0"/>
              <a:t> </a:t>
            </a:r>
            <a:r>
              <a:rPr lang="fr-BE" dirty="0" err="1"/>
              <a:t>our</a:t>
            </a:r>
            <a:r>
              <a:rPr lang="fr-BE" dirty="0"/>
              <a:t> </a:t>
            </a:r>
            <a:r>
              <a:rPr lang="fr-BE" dirty="0" err="1"/>
              <a:t>members</a:t>
            </a:r>
            <a:r>
              <a:rPr lang="fr-BE" dirty="0"/>
              <a:t> are &amp; </a:t>
            </a:r>
            <a:r>
              <a:rPr lang="fr-BE" dirty="0" err="1"/>
              <a:t>work</a:t>
            </a:r>
            <a:r>
              <a:rPr lang="fr-BE" dirty="0"/>
              <a:t> areas</a:t>
            </a:r>
          </a:p>
          <a:p>
            <a:r>
              <a:rPr lang="fr-BE" dirty="0"/>
              <a:t>Know and </a:t>
            </a:r>
            <a:r>
              <a:rPr lang="fr-BE" dirty="0" err="1"/>
              <a:t>understand</a:t>
            </a:r>
            <a:r>
              <a:rPr lang="fr-BE" dirty="0"/>
              <a:t> </a:t>
            </a:r>
            <a:r>
              <a:rPr lang="fr-BE" dirty="0" err="1"/>
              <a:t>our</a:t>
            </a:r>
            <a:r>
              <a:rPr lang="fr-BE" dirty="0"/>
              <a:t> </a:t>
            </a:r>
            <a:r>
              <a:rPr lang="fr-BE" dirty="0" err="1"/>
              <a:t>governance</a:t>
            </a:r>
            <a:endParaRPr lang="fr-BE" dirty="0"/>
          </a:p>
          <a:p>
            <a:r>
              <a:rPr lang="fr-BE" dirty="0" err="1"/>
              <a:t>Provide</a:t>
            </a:r>
            <a:r>
              <a:rPr lang="fr-BE" dirty="0"/>
              <a:t> </a:t>
            </a:r>
            <a:r>
              <a:rPr lang="fr-BE" dirty="0" err="1"/>
              <a:t>Practical</a:t>
            </a:r>
            <a:r>
              <a:rPr lang="fr-BE" dirty="0"/>
              <a:t> info for </a:t>
            </a:r>
            <a:r>
              <a:rPr lang="fr-BE" dirty="0" err="1"/>
              <a:t>members</a:t>
            </a:r>
            <a:r>
              <a:rPr lang="fr-BE" dirty="0"/>
              <a:t> but </a:t>
            </a:r>
            <a:r>
              <a:rPr lang="fr-BE" dirty="0" err="1"/>
              <a:t>also</a:t>
            </a:r>
            <a:r>
              <a:rPr lang="fr-BE" dirty="0"/>
              <a:t> for staff</a:t>
            </a:r>
          </a:p>
          <a:p>
            <a:r>
              <a:rPr lang="fr-BE" dirty="0"/>
              <a:t>The </a:t>
            </a:r>
            <a:r>
              <a:rPr lang="fr-BE" dirty="0" err="1"/>
              <a:t>members</a:t>
            </a:r>
            <a:r>
              <a:rPr lang="fr-BE" dirty="0"/>
              <a:t> </a:t>
            </a:r>
            <a:r>
              <a:rPr lang="fr-BE" dirty="0" err="1"/>
              <a:t>understand</a:t>
            </a:r>
            <a:r>
              <a:rPr lang="fr-BE" dirty="0"/>
              <a:t> </a:t>
            </a:r>
            <a:r>
              <a:rPr lang="fr-BE" dirty="0" err="1"/>
              <a:t>what</a:t>
            </a:r>
            <a:r>
              <a:rPr lang="fr-BE" dirty="0"/>
              <a:t> </a:t>
            </a:r>
            <a:r>
              <a:rPr lang="fr-BE" dirty="0" err="1"/>
              <a:t>they</a:t>
            </a:r>
            <a:r>
              <a:rPr lang="fr-BE" dirty="0"/>
              <a:t> can </a:t>
            </a:r>
            <a:r>
              <a:rPr lang="fr-BE" dirty="0" err="1"/>
              <a:t>get</a:t>
            </a:r>
            <a:r>
              <a:rPr lang="fr-BE" dirty="0"/>
              <a:t> </a:t>
            </a:r>
            <a:r>
              <a:rPr lang="fr-BE" dirty="0" err="1"/>
              <a:t>from</a:t>
            </a:r>
            <a:r>
              <a:rPr lang="fr-BE" dirty="0"/>
              <a:t> EDF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993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1" dirty="0"/>
              <a:t>Questions and </a:t>
            </a:r>
            <a:r>
              <a:rPr lang="fr-BE" b="1" dirty="0" err="1"/>
              <a:t>answers</a:t>
            </a:r>
            <a:endParaRPr lang="fr-BE" b="1" dirty="0"/>
          </a:p>
          <a:p>
            <a:r>
              <a:rPr lang="fr-BE" b="1" dirty="0" err="1"/>
              <a:t>Take</a:t>
            </a:r>
            <a:r>
              <a:rPr lang="fr-BE" b="1" dirty="0"/>
              <a:t> questions </a:t>
            </a:r>
            <a:r>
              <a:rPr lang="fr-BE" b="1" dirty="0" err="1"/>
              <a:t>from</a:t>
            </a:r>
            <a:r>
              <a:rPr lang="fr-BE" b="1" dirty="0"/>
              <a:t> the Group and </a:t>
            </a:r>
            <a:r>
              <a:rPr lang="fr-BE" b="1" dirty="0" err="1"/>
              <a:t>try</a:t>
            </a:r>
            <a:r>
              <a:rPr lang="fr-BE" b="1" dirty="0"/>
              <a:t> to </a:t>
            </a:r>
            <a:r>
              <a:rPr lang="fr-BE" b="1" dirty="0" err="1"/>
              <a:t>answer</a:t>
            </a:r>
            <a:r>
              <a:rPr lang="fr-BE" b="1" dirty="0"/>
              <a:t> </a:t>
            </a:r>
            <a:r>
              <a:rPr lang="fr-BE" b="1" dirty="0" err="1"/>
              <a:t>them</a:t>
            </a:r>
            <a:r>
              <a:rPr lang="fr-BE" b="1" dirty="0"/>
              <a:t>.</a:t>
            </a:r>
            <a:endParaRPr lang="en-US" b="0" dirty="0"/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982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 you for your attention</a:t>
            </a:r>
          </a:p>
          <a:p>
            <a:r>
              <a:rPr lang="en-GB" dirty="0"/>
              <a:t>The European Disability Forum</a:t>
            </a:r>
          </a:p>
          <a:p>
            <a:r>
              <a:rPr lang="en-GB" dirty="0"/>
              <a:t>www.edf-feph.org</a:t>
            </a:r>
          </a:p>
          <a:p>
            <a:r>
              <a:rPr lang="en-GB" dirty="0"/>
              <a:t>Avenue</a:t>
            </a:r>
            <a:r>
              <a:rPr lang="en-GB" baseline="0" dirty="0"/>
              <a:t> des Arts 7-8, </a:t>
            </a:r>
            <a:r>
              <a:rPr lang="en-GB" baseline="0" dirty="0" err="1"/>
              <a:t>Bruxelles</a:t>
            </a:r>
            <a:r>
              <a:rPr lang="en-GB" baseline="0" dirty="0"/>
              <a:t> 1210</a:t>
            </a:r>
          </a:p>
          <a:p>
            <a:r>
              <a:rPr lang="en-GB" baseline="0" dirty="0"/>
              <a:t>Belgium</a:t>
            </a:r>
          </a:p>
          <a:p>
            <a:r>
              <a:rPr lang="en-GB" baseline="0" dirty="0"/>
              <a:t>Twitter: @</a:t>
            </a:r>
            <a:r>
              <a:rPr lang="en-GB" baseline="0" dirty="0" err="1"/>
              <a:t>MyEdf</a:t>
            </a:r>
            <a:endParaRPr lang="en-GB" baseline="0" dirty="0"/>
          </a:p>
          <a:p>
            <a:r>
              <a:rPr lang="en-GB" baseline="0" dirty="0"/>
              <a:t>Facebook: @?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178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Do you know it?</a:t>
            </a:r>
          </a:p>
          <a:p>
            <a:pPr lvl="0"/>
            <a:r>
              <a:rPr lang="en-US" dirty="0"/>
              <a:t>How many members do we have?</a:t>
            </a:r>
          </a:p>
          <a:p>
            <a:pPr lvl="0"/>
            <a:r>
              <a:rPr lang="en-US" dirty="0"/>
              <a:t>How many countries do we cover?</a:t>
            </a:r>
          </a:p>
          <a:p>
            <a:pPr lvl="0"/>
            <a:r>
              <a:rPr lang="en-US" dirty="0"/>
              <a:t>How many members does our Board of Administrators have?</a:t>
            </a:r>
          </a:p>
          <a:p>
            <a:pPr lvl="0"/>
            <a:r>
              <a:rPr lang="en-US" dirty="0"/>
              <a:t>Why do we have so many people at the board meetings?</a:t>
            </a:r>
          </a:p>
          <a:p>
            <a:pPr lvl="0"/>
            <a:r>
              <a:rPr lang="en-US" dirty="0"/>
              <a:t>How long is a mandate of a board member?</a:t>
            </a:r>
          </a:p>
          <a:p>
            <a:pPr lvl="0"/>
            <a:r>
              <a:rPr lang="en-US" dirty="0"/>
              <a:t>How many delegates can be nominated for a General Assembly?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384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b="1" dirty="0"/>
              <a:t>Part 1</a:t>
            </a:r>
          </a:p>
          <a:p>
            <a:r>
              <a:rPr lang="en-US" b="0" dirty="0"/>
              <a:t>Who we are and our members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393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The European Disability Forum</a:t>
            </a:r>
          </a:p>
          <a:p>
            <a:pPr marL="0" lvl="0" indent="0">
              <a:buNone/>
            </a:pPr>
            <a:r>
              <a:rPr lang="en-US" sz="2900" b="1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Who we are </a:t>
            </a:r>
          </a:p>
          <a:p>
            <a:pPr lvl="0"/>
            <a:endParaRPr lang="fr-BE" sz="1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914356" lvl="1" indent="-457200">
              <a:buFont typeface="Arial" panose="020B0604020202020204" pitchFamily="34" charset="0"/>
              <a:buChar char="•"/>
            </a:pPr>
            <a:r>
              <a:rPr lang="en-GB" sz="3000" dirty="0"/>
              <a:t>100 millions persons with disabilities </a:t>
            </a:r>
            <a:endParaRPr lang="fr-BE" sz="3000" dirty="0"/>
          </a:p>
          <a:p>
            <a:pPr marL="914356" lvl="1" indent="-457200">
              <a:buFont typeface="Arial" panose="020B0604020202020204" pitchFamily="34" charset="0"/>
              <a:buChar char="•"/>
            </a:pPr>
            <a:r>
              <a:rPr lang="en-GB" sz="3000" dirty="0"/>
              <a:t>Independent NGO </a:t>
            </a:r>
            <a:endParaRPr lang="fr-BE" sz="3000" dirty="0"/>
          </a:p>
          <a:p>
            <a:pPr marL="914356" lvl="1" indent="-457200">
              <a:buFont typeface="Arial" panose="020B0604020202020204" pitchFamily="34" charset="0"/>
              <a:buChar char="•"/>
            </a:pPr>
            <a:r>
              <a:rPr lang="en-GB" sz="3000" dirty="0"/>
              <a:t>Umbrella organisation of persons with disabilities (OPD) in Europe all EU member states and other EU countries 42 countries</a:t>
            </a:r>
            <a:br>
              <a:rPr lang="en-GB" sz="3000" dirty="0"/>
            </a:br>
            <a:endParaRPr lang="en-GB" sz="3000" dirty="0"/>
          </a:p>
          <a:p>
            <a:pPr marL="0" lvl="0" indent="0">
              <a:buNone/>
            </a:pPr>
            <a:r>
              <a:rPr lang="en-US" sz="2600" b="1" dirty="0">
                <a:solidFill>
                  <a:srgbClr val="C0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Our members</a:t>
            </a:r>
            <a:endParaRPr lang="fr-BE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914356" lvl="1" indent="-457200">
              <a:buFont typeface="Arial" panose="020B0604020202020204" pitchFamily="34" charset="0"/>
              <a:buChar char="•"/>
            </a:pPr>
            <a:r>
              <a:rPr lang="en-US" sz="3300" dirty="0"/>
              <a:t>More than 100 </a:t>
            </a:r>
            <a:r>
              <a:rPr lang="en-US" sz="3300" dirty="0" err="1"/>
              <a:t>organisations</a:t>
            </a:r>
            <a:r>
              <a:rPr lang="en-US" sz="3300" dirty="0"/>
              <a:t> 108 in March 2023</a:t>
            </a:r>
          </a:p>
          <a:p>
            <a:pPr marL="914356" lvl="1" indent="-457200">
              <a:buFont typeface="Arial" panose="020B0604020202020204" pitchFamily="34" charset="0"/>
              <a:buChar char="•"/>
            </a:pPr>
            <a:r>
              <a:rPr lang="en-US" sz="3300" dirty="0"/>
              <a:t>Full and ordinary members</a:t>
            </a:r>
          </a:p>
          <a:p>
            <a:pPr marL="914356" lvl="1" indent="-457200">
              <a:buFont typeface="Arial" panose="020B0604020202020204" pitchFamily="34" charset="0"/>
              <a:buChar char="•"/>
            </a:pPr>
            <a:r>
              <a:rPr lang="en-US" sz="3300" dirty="0"/>
              <a:t>Observer members</a:t>
            </a:r>
          </a:p>
          <a:p>
            <a:pPr marL="914356" lvl="1" indent="-457200">
              <a:buFont typeface="Arial" panose="020B0604020202020204" pitchFamily="34" charset="0"/>
              <a:buChar char="•"/>
            </a:pPr>
            <a:r>
              <a:rPr lang="en-US" sz="3300" dirty="0"/>
              <a:t>Associate members </a:t>
            </a:r>
            <a:endParaRPr lang="fr-BE" sz="3300" dirty="0"/>
          </a:p>
          <a:p>
            <a:endParaRPr lang="en-BE" sz="3300" dirty="0"/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19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 </a:t>
            </a:r>
            <a:r>
              <a:rPr lang="fr-BE" dirty="0" err="1"/>
              <a:t>glance</a:t>
            </a:r>
            <a:r>
              <a:rPr lang="fr-BE" dirty="0"/>
              <a:t> on </a:t>
            </a:r>
            <a:r>
              <a:rPr lang="fr-BE" dirty="0" err="1"/>
              <a:t>our</a:t>
            </a:r>
            <a:r>
              <a:rPr lang="fr-BE" dirty="0"/>
              <a:t> </a:t>
            </a:r>
            <a:r>
              <a:rPr lang="fr-BE" dirty="0" err="1"/>
              <a:t>members</a:t>
            </a:r>
            <a:endParaRPr lang="fr-BE" dirty="0"/>
          </a:p>
          <a:p>
            <a:r>
              <a:rPr lang="fr-BE" dirty="0"/>
              <a:t>A figure </a:t>
            </a:r>
            <a:r>
              <a:rPr lang="fr-BE" dirty="0" err="1"/>
              <a:t>showing</a:t>
            </a:r>
            <a:r>
              <a:rPr lang="fr-BE" dirty="0"/>
              <a:t> the structure </a:t>
            </a:r>
            <a:r>
              <a:rPr lang="fr-BE" dirty="0" err="1"/>
              <a:t>within</a:t>
            </a:r>
            <a:r>
              <a:rPr lang="fr-BE" dirty="0"/>
              <a:t> the membership </a:t>
            </a:r>
            <a:r>
              <a:rPr lang="fr-BE" dirty="0" err="1"/>
              <a:t>indicating</a:t>
            </a:r>
            <a:r>
              <a:rPr lang="fr-BE" dirty="0"/>
              <a:t> in </a:t>
            </a:r>
            <a:r>
              <a:rPr lang="fr-BE" dirty="0" err="1"/>
              <a:t>different</a:t>
            </a:r>
            <a:r>
              <a:rPr lang="fr-BE" dirty="0"/>
              <a:t> </a:t>
            </a:r>
            <a:r>
              <a:rPr lang="fr-BE" dirty="0" err="1"/>
              <a:t>colours</a:t>
            </a:r>
            <a:r>
              <a:rPr lang="fr-BE" dirty="0"/>
              <a:t> the membership </a:t>
            </a:r>
            <a:r>
              <a:rPr lang="fr-BE" dirty="0" err="1"/>
              <a:t>categories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521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The membership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 total 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108 Members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53 full members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Disability People </a:t>
            </a:r>
            <a:r>
              <a:rPr lang="en-US" sz="12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Organisations</a:t>
            </a:r>
            <a:endParaRPr lang="en-US" sz="12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29 National umbrella </a:t>
            </a:r>
            <a:r>
              <a:rPr lang="en-US" sz="1200" dirty="0" err="1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organisations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National Councils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	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23 European umbrella </a:t>
            </a:r>
            <a:r>
              <a:rPr lang="en-US" sz="1200" dirty="0" err="1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organisations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ENGOs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12 Ordinary members </a:t>
            </a:r>
            <a:r>
              <a:rPr lang="en-US" sz="12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organisations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for persons with disabilities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 Observer members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countries acceding to the EU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38 Associate members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all other types of </a:t>
            </a:r>
            <a:r>
              <a:rPr lang="en-US" sz="12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organisations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of for disabled persons interested in disability 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Representing </a:t>
            </a:r>
            <a:r>
              <a:rPr lang="en-US" sz="1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42 European Countries </a:t>
            </a:r>
            <a:r>
              <a:rPr lang="en-US" sz="1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EU &amp; EEA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637DA-ECFF-4E30-8019-BCDA5E2DDEE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995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2FB7-52F7-47EC-87D7-765A0F918F4F}" type="datetimeFigureOut">
              <a:rPr lang="fr-BE" smtClean="0"/>
              <a:t>29/09/23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6037-44A0-42BA-8800-9704F8DAAE06}" type="slidenum">
              <a:rPr lang="fr-BE" smtClean="0"/>
              <a:t>‹Nº›</a:t>
            </a:fld>
            <a:endParaRPr lang="fr-BE"/>
          </a:p>
        </p:txBody>
      </p:sp>
      <p:sp>
        <p:nvSpPr>
          <p:cNvPr id="7" name="Rectangle 6"/>
          <p:cNvSpPr/>
          <p:nvPr userDrawn="1"/>
        </p:nvSpPr>
        <p:spPr>
          <a:xfrm>
            <a:off x="146050" y="139700"/>
            <a:ext cx="11899900" cy="6581775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 cmpd="sng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282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2FB7-52F7-47EC-87D7-765A0F918F4F}" type="datetimeFigureOut">
              <a:rPr lang="fr-BE" smtClean="0"/>
              <a:t>29/09/23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6037-44A0-42BA-8800-9704F8DAAE06}" type="slidenum">
              <a:rPr lang="fr-BE" smtClean="0"/>
              <a:t>‹Nº›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34793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2FB7-52F7-47EC-87D7-765A0F918F4F}" type="datetimeFigureOut">
              <a:rPr lang="fr-BE" smtClean="0"/>
              <a:t>29/09/23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6037-44A0-42BA-8800-9704F8DAAE06}" type="slidenum">
              <a:rPr lang="fr-BE" smtClean="0"/>
              <a:t>‹Nº›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621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2FB7-52F7-47EC-87D7-765A0F918F4F}" type="datetimeFigureOut">
              <a:rPr lang="fr-BE" smtClean="0"/>
              <a:t>29/09/23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6037-44A0-42BA-8800-9704F8DAAE06}" type="slidenum">
              <a:rPr lang="fr-BE" smtClean="0"/>
              <a:t>‹Nº›</a:t>
            </a:fld>
            <a:endParaRPr lang="fr-BE"/>
          </a:p>
        </p:txBody>
      </p:sp>
      <p:sp>
        <p:nvSpPr>
          <p:cNvPr id="9" name="Rectangle 8"/>
          <p:cNvSpPr/>
          <p:nvPr userDrawn="1"/>
        </p:nvSpPr>
        <p:spPr>
          <a:xfrm>
            <a:off x="146050" y="139700"/>
            <a:ext cx="11899900" cy="6581775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 cmpd="sng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487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2FB7-52F7-47EC-87D7-765A0F918F4F}" type="datetimeFigureOut">
              <a:rPr lang="fr-BE" smtClean="0"/>
              <a:t>29/09/23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6037-44A0-42BA-8800-9704F8DAAE06}" type="slidenum">
              <a:rPr lang="fr-BE" smtClean="0"/>
              <a:t>‹Nº›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79707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2FB7-52F7-47EC-87D7-765A0F918F4F}" type="datetimeFigureOut">
              <a:rPr lang="fr-BE" smtClean="0"/>
              <a:t>29/09/23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6037-44A0-42BA-8800-9704F8DAAE06}" type="slidenum">
              <a:rPr lang="fr-BE" smtClean="0"/>
              <a:t>‹Nº›</a:t>
            </a:fld>
            <a:endParaRPr lang="fr-BE"/>
          </a:p>
        </p:txBody>
      </p:sp>
      <p:sp>
        <p:nvSpPr>
          <p:cNvPr id="8" name="Rectangle 7"/>
          <p:cNvSpPr/>
          <p:nvPr userDrawn="1"/>
        </p:nvSpPr>
        <p:spPr>
          <a:xfrm>
            <a:off x="146050" y="139700"/>
            <a:ext cx="11899900" cy="6581775"/>
          </a:xfrm>
          <a:prstGeom prst="rect">
            <a:avLst/>
          </a:prstGeom>
          <a:solidFill>
            <a:schemeClr val="accent1">
              <a:alpha val="0"/>
            </a:schemeClr>
          </a:solidFill>
          <a:ln w="38100" cmpd="sng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2346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2FB7-52F7-47EC-87D7-765A0F918F4F}" type="datetimeFigureOut">
              <a:rPr lang="fr-BE" smtClean="0"/>
              <a:t>29/09/23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6037-44A0-42BA-8800-9704F8DAAE06}" type="slidenum">
              <a:rPr lang="fr-BE" smtClean="0"/>
              <a:t>‹Nº›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1854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2FB7-52F7-47EC-87D7-765A0F918F4F}" type="datetimeFigureOut">
              <a:rPr lang="fr-BE" smtClean="0"/>
              <a:t>29/09/23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6037-44A0-42BA-8800-9704F8DAAE06}" type="slidenum">
              <a:rPr lang="fr-BE" smtClean="0"/>
              <a:t>‹Nº›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2763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2FB7-52F7-47EC-87D7-765A0F918F4F}" type="datetimeFigureOut">
              <a:rPr lang="fr-BE" smtClean="0"/>
              <a:t>29/09/23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6037-44A0-42BA-8800-9704F8DAAE06}" type="slidenum">
              <a:rPr lang="fr-BE" smtClean="0"/>
              <a:t>‹Nº›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0148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2FB7-52F7-47EC-87D7-765A0F918F4F}" type="datetimeFigureOut">
              <a:rPr lang="fr-BE" smtClean="0"/>
              <a:t>29/09/23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6037-44A0-42BA-8800-9704F8DAAE06}" type="slidenum">
              <a:rPr lang="fr-BE" smtClean="0"/>
              <a:t>‹Nº›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457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72FB7-52F7-47EC-87D7-765A0F918F4F}" type="datetimeFigureOut">
              <a:rPr lang="fr-BE" smtClean="0"/>
              <a:t>29/09/23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06037-44A0-42BA-8800-9704F8DAAE06}" type="slidenum">
              <a:rPr lang="fr-BE" smtClean="0"/>
              <a:t>‹Nº›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33836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72FB7-52F7-47EC-87D7-765A0F918F4F}" type="datetimeFigureOut">
              <a:rPr lang="fr-BE" smtClean="0"/>
              <a:t>29/09/23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06037-44A0-42BA-8800-9704F8DAAE06}" type="slidenum">
              <a:rPr lang="fr-BE" smtClean="0"/>
              <a:t>‹Nº›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38823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hyperlink" Target="https://you.wemove.eu/campaigns/end-forced-sterilisation-in-the-eu-now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df-feph.org/publications/human-rights-report-2022-political-participation-of-persons-with-disabilities/" TargetMode="External"/><Relationship Id="rId5" Type="http://schemas.openxmlformats.org/officeDocument/2006/relationships/hyperlink" Target="https://www.edf-feph.org/ukraine/" TargetMode="Externa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f-feph.org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5899" y="4523751"/>
            <a:ext cx="9144000" cy="808203"/>
          </a:xfrm>
        </p:spPr>
        <p:txBody>
          <a:bodyPr>
            <a:noAutofit/>
          </a:bodyPr>
          <a:lstStyle/>
          <a:p>
            <a:r>
              <a:rPr lang="fr-BE" sz="4400" b="1" dirty="0">
                <a:solidFill>
                  <a:srgbClr val="0070C0"/>
                </a:solidFill>
              </a:rPr>
              <a:t>Our </a:t>
            </a:r>
            <a:r>
              <a:rPr lang="fr-BE" sz="4400" b="1" dirty="0" err="1">
                <a:solidFill>
                  <a:srgbClr val="0070C0"/>
                </a:solidFill>
              </a:rPr>
              <a:t>Members</a:t>
            </a:r>
            <a:r>
              <a:rPr lang="fr-BE" sz="4400" b="1" dirty="0">
                <a:solidFill>
                  <a:srgbClr val="0070C0"/>
                </a:solidFill>
              </a:rPr>
              <a:t> &amp; Governance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899" y="5429849"/>
            <a:ext cx="9144000" cy="116847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800" dirty="0">
                <a:latin typeface="Verdana"/>
                <a:ea typeface="Verdana"/>
              </a:rPr>
              <a:t>Loredana </a:t>
            </a:r>
            <a:r>
              <a:rPr lang="en-US" sz="2800" dirty="0" err="1">
                <a:latin typeface="Verdana"/>
                <a:ea typeface="Verdana"/>
              </a:rPr>
              <a:t>Dicsi</a:t>
            </a:r>
            <a:r>
              <a:rPr lang="en-US" dirty="0">
                <a:latin typeface="Verdana"/>
                <a:ea typeface="Verdana"/>
              </a:rPr>
              <a:t>, EDF </a:t>
            </a:r>
            <a:r>
              <a:rPr lang="en-US" sz="2800" dirty="0">
                <a:latin typeface="Verdana"/>
                <a:ea typeface="Verdana"/>
              </a:rPr>
              <a:t>Membership, Internal Communication &amp; Youth Coordinator</a:t>
            </a:r>
          </a:p>
          <a:p>
            <a:r>
              <a:rPr lang="en-US" b="1" dirty="0">
                <a:latin typeface="Verdana"/>
                <a:ea typeface="Verdana"/>
              </a:rPr>
              <a:t>28 September 2023</a:t>
            </a:r>
            <a:endParaRPr lang="en-GB" sz="2800" b="1" dirty="0">
              <a:latin typeface="Verdana"/>
              <a:ea typeface="Verdan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4330" y="383271"/>
            <a:ext cx="7321555" cy="41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77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FA554-6D2C-A5BD-D9FA-E98EAD27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85590-D241-36E6-2D1B-A861ABBA3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GB" sz="2400" dirty="0"/>
              <a:t>The European Disability Forum is the </a:t>
            </a:r>
            <a:r>
              <a:rPr lang="en-GB" sz="2400" b="1" dirty="0">
                <a:solidFill>
                  <a:srgbClr val="0070C0"/>
                </a:solidFill>
              </a:rPr>
              <a:t>largest Organisation of Persons with Disabilities in Europe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GB" sz="2400" b="1" dirty="0">
                <a:solidFill>
                  <a:srgbClr val="0070C0"/>
                </a:solidFill>
              </a:rPr>
              <a:t>Four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/>
              <a:t>type of </a:t>
            </a:r>
            <a:r>
              <a:rPr lang="en-GB" sz="2400" b="1" dirty="0">
                <a:solidFill>
                  <a:srgbClr val="0070C0"/>
                </a:solidFill>
              </a:rPr>
              <a:t>Membership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GB" sz="2400" b="1" dirty="0">
                <a:solidFill>
                  <a:srgbClr val="0070C0"/>
                </a:solidFill>
              </a:rPr>
              <a:t>Members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/>
              <a:t>only </a:t>
            </a:r>
            <a:r>
              <a:rPr lang="en-GB" sz="2400" b="1" dirty="0">
                <a:solidFill>
                  <a:srgbClr val="0070C0"/>
                </a:solidFill>
              </a:rPr>
              <a:t>Organisations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GB" sz="2400" b="1" dirty="0">
                <a:solidFill>
                  <a:srgbClr val="0070C0"/>
                </a:solidFill>
              </a:rPr>
              <a:t>National Councils &amp; European Federation </a:t>
            </a:r>
            <a:r>
              <a:rPr lang="en-GB" sz="2400" dirty="0"/>
              <a:t>on disability type</a:t>
            </a:r>
          </a:p>
        </p:txBody>
      </p:sp>
    </p:spTree>
    <p:extLst>
      <p:ext uri="{BB962C8B-B14F-4D97-AF65-F5344CB8AC3E}">
        <p14:creationId xmlns:p14="http://schemas.microsoft.com/office/powerpoint/2010/main" val="3275932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473B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4577" y="1654675"/>
            <a:ext cx="10942820" cy="1178101"/>
          </a:xfrm>
          <a:prstGeom prst="rect">
            <a:avLst/>
          </a:prstGeom>
        </p:spPr>
        <p:txBody>
          <a:bodyPr vert="horz" wrap="square" lIns="0" tIns="8467" rIns="0" bIns="0" rtlCol="0" anchor="t">
            <a:spAutoFit/>
          </a:bodyPr>
          <a:lstStyle/>
          <a:p>
            <a:pPr algn="ctr"/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4400" b="1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Our Work &amp; </a:t>
            </a:r>
            <a:r>
              <a:rPr lang="fr-BE" sz="4400" b="1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Ways</a:t>
            </a:r>
            <a:r>
              <a:rPr lang="fr-BE" sz="4400" b="1" dirty="0">
                <a:solidFill>
                  <a:schemeClr val="bg1"/>
                </a:solidFill>
                <a:latin typeface="Arial"/>
                <a:ea typeface="Verdana"/>
                <a:cs typeface="Arial"/>
              </a:rPr>
              <a:t> to follow </a:t>
            </a:r>
            <a:r>
              <a:rPr lang="fr-BE" sz="4400" b="1" dirty="0" err="1">
                <a:solidFill>
                  <a:schemeClr val="bg1"/>
                </a:solidFill>
                <a:latin typeface="Arial"/>
                <a:ea typeface="Verdana"/>
                <a:cs typeface="Arial"/>
              </a:rPr>
              <a:t>it</a:t>
            </a:r>
            <a:endParaRPr sz="2000">
              <a:solidFill>
                <a:schemeClr val="bg1"/>
              </a:solidFill>
              <a:latin typeface="Arial"/>
              <a:ea typeface="Verdana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CD6040-2725-4108-BF25-0C1CE859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612" y="991893"/>
            <a:ext cx="4648200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2</a:t>
            </a:r>
            <a:b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BE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C4F76AE-D5B0-DD64-1195-354A631C8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28" y="3275818"/>
            <a:ext cx="2172857" cy="24042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EF3E-7580-B3C1-4A92-02E5F98F4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55" y="587137"/>
            <a:ext cx="10744200" cy="745291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</a:t>
            </a:r>
            <a:r>
              <a:rPr lang="en-US" dirty="0"/>
              <a:t>hat do we do?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5E5C5-4E42-88E9-58E6-DA163E102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1681" y="1279984"/>
            <a:ext cx="5929793" cy="515491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Advocate for the rights of </a:t>
            </a:r>
            <a:r>
              <a:rPr lang="en-US" sz="2400" b="1" dirty="0">
                <a:solidFill>
                  <a:srgbClr val="1070C0"/>
                </a:solidFill>
              </a:rPr>
              <a:t>100 million persons with disabilities in Europe </a:t>
            </a:r>
            <a:r>
              <a:rPr lang="en-US" sz="2400" dirty="0"/>
              <a:t>and globally; 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Advocating for the implementation of the </a:t>
            </a:r>
            <a:r>
              <a:rPr lang="en-US" sz="2400" b="1" dirty="0">
                <a:solidFill>
                  <a:srgbClr val="1070C0"/>
                </a:solidFill>
              </a:rPr>
              <a:t>Convention on the Rights of Persons with Disabilities</a:t>
            </a:r>
            <a:r>
              <a:rPr lang="en-US" sz="2400" dirty="0"/>
              <a:t>;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Work with EU institutions, Council of Europe and across Europe.</a:t>
            </a:r>
            <a:endParaRPr lang="en-US" sz="2400" dirty="0"/>
          </a:p>
          <a:p>
            <a:pPr>
              <a:lnSpc>
                <a:spcPct val="150000"/>
              </a:lnSpc>
            </a:pPr>
            <a:endParaRPr lang="en-GB" sz="2400" dirty="0"/>
          </a:p>
        </p:txBody>
      </p:sp>
      <p:pic>
        <p:nvPicPr>
          <p:cNvPr id="1026" name="Picture 2" descr="People with disabilities protest for a better European Accessibility Act ">
            <a:extLst>
              <a:ext uri="{FF2B5EF4-FFF2-40B4-BE49-F238E27FC236}">
                <a16:creationId xmlns:a16="http://schemas.microsoft.com/office/drawing/2014/main" id="{F97F16EE-EEB6-826D-4B19-8202C9709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24" y="1928960"/>
            <a:ext cx="5289688" cy="355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133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415" y="579412"/>
            <a:ext cx="10780362" cy="662781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sz="4000" dirty="0"/>
              <a:t>What we do</a:t>
            </a:r>
            <a:endParaRPr lang="en-GB" sz="4000" b="1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9B54BBF-CD14-4F76-9F44-CF89A202D650}"/>
              </a:ext>
            </a:extLst>
          </p:cNvPr>
          <p:cNvSpPr/>
          <p:nvPr/>
        </p:nvSpPr>
        <p:spPr>
          <a:xfrm>
            <a:off x="853698" y="1747085"/>
            <a:ext cx="494655" cy="519193"/>
          </a:xfrm>
          <a:prstGeom prst="ellipse">
            <a:avLst/>
          </a:prstGeom>
          <a:solidFill>
            <a:srgbClr val="1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8FD784D-EF84-EFCF-9931-BB705663ED9F}"/>
              </a:ext>
            </a:extLst>
          </p:cNvPr>
          <p:cNvSpPr txBox="1"/>
          <p:nvPr/>
        </p:nvSpPr>
        <p:spPr>
          <a:xfrm>
            <a:off x="1937288" y="1472339"/>
            <a:ext cx="9353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Advocacy towards the EU, the Council of Europe, and the UN to fully implement the </a:t>
            </a:r>
            <a:r>
              <a:rPr lang="en-US" sz="2400" b="1" dirty="0">
                <a:solidFill>
                  <a:srgbClr val="1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Convention on the Rights of Persons with Disabilities (UN CRPD)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&amp; related areas</a:t>
            </a:r>
            <a:endParaRPr lang="es-E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67D4558-4255-7BD2-226D-1EB56DC85E16}"/>
              </a:ext>
            </a:extLst>
          </p:cNvPr>
          <p:cNvSpPr txBox="1"/>
          <p:nvPr/>
        </p:nvSpPr>
        <p:spPr>
          <a:xfrm>
            <a:off x="900838" y="1775848"/>
            <a:ext cx="49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"/>
                <a:ea typeface="Tahoma" panose="020B0604030504040204" pitchFamily="34" charset="0"/>
                <a:cs typeface="Arial" panose="020B0604020202020204" pitchFamily="34" charset="0"/>
              </a:rPr>
              <a:t>1.</a:t>
            </a:r>
            <a:endParaRPr lang="es-ES" sz="2400" b="1" dirty="0">
              <a:solidFill>
                <a:schemeClr val="bg1"/>
              </a:solidFill>
              <a:latin typeface="verda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1713556-7C76-945B-9179-501C72E7E6B2}"/>
              </a:ext>
            </a:extLst>
          </p:cNvPr>
          <p:cNvSpPr txBox="1"/>
          <p:nvPr/>
        </p:nvSpPr>
        <p:spPr>
          <a:xfrm>
            <a:off x="1937288" y="2985004"/>
            <a:ext cx="871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/>
                <a:ea typeface="Verdana"/>
                <a:cs typeface="Arial" panose="020B0604020202020204" pitchFamily="34" charset="0"/>
              </a:rPr>
              <a:t>Member of the EU’s </a:t>
            </a:r>
            <a:r>
              <a:rPr lang="en-US" sz="2400" b="1" dirty="0">
                <a:solidFill>
                  <a:srgbClr val="1070C0"/>
                </a:solidFill>
                <a:latin typeface="Verdana"/>
                <a:ea typeface="Verdana"/>
                <a:cs typeface="Arial" panose="020B0604020202020204" pitchFamily="34" charset="0"/>
              </a:rPr>
              <a:t>Independent Monitoring Framework </a:t>
            </a:r>
            <a:r>
              <a:rPr lang="en-US" sz="2400" dirty="0">
                <a:latin typeface="Verdana"/>
                <a:ea typeface="Verdana"/>
                <a:cs typeface="Arial" panose="020B0604020202020204" pitchFamily="34" charset="0"/>
              </a:rPr>
              <a:t>for the UN CRPD</a:t>
            </a:r>
            <a:endParaRPr lang="es-ES" sz="2400" dirty="0">
              <a:latin typeface="Verdana"/>
              <a:ea typeface="Verdana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2E7918D-31A7-D5CC-D24E-1144B9C5590E}"/>
              </a:ext>
            </a:extLst>
          </p:cNvPr>
          <p:cNvSpPr txBox="1"/>
          <p:nvPr/>
        </p:nvSpPr>
        <p:spPr>
          <a:xfrm>
            <a:off x="1937288" y="4128337"/>
            <a:ext cx="871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erdana"/>
                <a:ea typeface="Verdana"/>
                <a:cs typeface="Arial" panose="020B0604020202020204" pitchFamily="34" charset="0"/>
              </a:rPr>
              <a:t>Involvement in </a:t>
            </a:r>
            <a:r>
              <a:rPr lang="en-US" sz="2400" b="1" dirty="0">
                <a:solidFill>
                  <a:srgbClr val="1070C0"/>
                </a:solidFill>
                <a:latin typeface="Verdana"/>
                <a:ea typeface="Verdana"/>
                <a:cs typeface="Arial" panose="020B0604020202020204" pitchFamily="34" charset="0"/>
              </a:rPr>
              <a:t>projects</a:t>
            </a:r>
            <a:r>
              <a:rPr lang="en-US" sz="2400" dirty="0">
                <a:latin typeface="Verdana"/>
                <a:ea typeface="Verdana"/>
                <a:cs typeface="Arial" panose="020B0604020202020204" pitchFamily="34" charset="0"/>
              </a:rPr>
              <a:t> which bring added value in progressing the UN CRPD in the European region</a:t>
            </a:r>
            <a:endParaRPr lang="es-ES" sz="2400" dirty="0">
              <a:latin typeface="Verdana"/>
              <a:ea typeface="Verdana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835BB39-B051-DC90-EC91-FA85BDDF3E47}"/>
              </a:ext>
            </a:extLst>
          </p:cNvPr>
          <p:cNvSpPr txBox="1"/>
          <p:nvPr/>
        </p:nvSpPr>
        <p:spPr>
          <a:xfrm>
            <a:off x="1937288" y="5385661"/>
            <a:ext cx="871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latin typeface="Verdana"/>
                <a:ea typeface="Verdana"/>
                <a:cs typeface="Arial" panose="020B0604020202020204" pitchFamily="34" charset="0"/>
              </a:rPr>
              <a:t>Secretariat of the </a:t>
            </a:r>
            <a:r>
              <a:rPr lang="en-US" sz="2400" b="1" dirty="0">
                <a:solidFill>
                  <a:srgbClr val="1070C0"/>
                </a:solidFill>
                <a:latin typeface="Verdana"/>
                <a:ea typeface="Verdana"/>
                <a:cs typeface="Arial" panose="020B0604020202020204" pitchFamily="34" charset="0"/>
              </a:rPr>
              <a:t>Disability Intergroup </a:t>
            </a:r>
            <a:r>
              <a:rPr lang="en-US" sz="2400" dirty="0">
                <a:latin typeface="Verdana"/>
                <a:ea typeface="Verdana"/>
                <a:cs typeface="Arial" panose="020B0604020202020204" pitchFamily="34" charset="0"/>
              </a:rPr>
              <a:t>of the European Parliament 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ED57AD6-6CD6-19A0-A2A3-F5C701F50A58}"/>
              </a:ext>
            </a:extLst>
          </p:cNvPr>
          <p:cNvSpPr/>
          <p:nvPr/>
        </p:nvSpPr>
        <p:spPr>
          <a:xfrm>
            <a:off x="853698" y="3169403"/>
            <a:ext cx="494655" cy="519193"/>
          </a:xfrm>
          <a:prstGeom prst="ellipse">
            <a:avLst/>
          </a:prstGeom>
          <a:solidFill>
            <a:srgbClr val="1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C37081C-1D16-A83C-9697-CE059892ED79}"/>
              </a:ext>
            </a:extLst>
          </p:cNvPr>
          <p:cNvSpPr txBox="1"/>
          <p:nvPr/>
        </p:nvSpPr>
        <p:spPr>
          <a:xfrm>
            <a:off x="900838" y="3198166"/>
            <a:ext cx="49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"/>
                <a:ea typeface="Tahoma" panose="020B0604030504040204" pitchFamily="34" charset="0"/>
                <a:cs typeface="Arial" panose="020B0604020202020204" pitchFamily="34" charset="0"/>
              </a:rPr>
              <a:t>2.</a:t>
            </a:r>
            <a:endParaRPr lang="es-ES" sz="2400" b="1" dirty="0">
              <a:solidFill>
                <a:schemeClr val="bg1"/>
              </a:solidFill>
              <a:latin typeface="verda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E28BD0B-6118-A854-8DA8-1A280AE650FA}"/>
              </a:ext>
            </a:extLst>
          </p:cNvPr>
          <p:cNvSpPr/>
          <p:nvPr/>
        </p:nvSpPr>
        <p:spPr>
          <a:xfrm>
            <a:off x="853698" y="4468906"/>
            <a:ext cx="494655" cy="519193"/>
          </a:xfrm>
          <a:prstGeom prst="ellipse">
            <a:avLst/>
          </a:prstGeom>
          <a:solidFill>
            <a:srgbClr val="1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6020A1C-B30D-CEB9-36D5-B56D896993F9}"/>
              </a:ext>
            </a:extLst>
          </p:cNvPr>
          <p:cNvSpPr txBox="1"/>
          <p:nvPr/>
        </p:nvSpPr>
        <p:spPr>
          <a:xfrm>
            <a:off x="900838" y="4497669"/>
            <a:ext cx="49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"/>
                <a:ea typeface="Tahoma" panose="020B0604030504040204" pitchFamily="34" charset="0"/>
                <a:cs typeface="Arial" panose="020B0604020202020204" pitchFamily="34" charset="0"/>
              </a:rPr>
              <a:t>3.</a:t>
            </a:r>
            <a:endParaRPr lang="es-ES" sz="2400" b="1" dirty="0">
              <a:solidFill>
                <a:schemeClr val="bg1"/>
              </a:solidFill>
              <a:latin typeface="verda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513F042D-4133-0837-36B0-DDD93A552C53}"/>
              </a:ext>
            </a:extLst>
          </p:cNvPr>
          <p:cNvSpPr/>
          <p:nvPr/>
        </p:nvSpPr>
        <p:spPr>
          <a:xfrm>
            <a:off x="854989" y="5566341"/>
            <a:ext cx="494655" cy="519193"/>
          </a:xfrm>
          <a:prstGeom prst="ellipse">
            <a:avLst/>
          </a:prstGeom>
          <a:solidFill>
            <a:srgbClr val="1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D568875-1F85-6C28-7FDF-0BA0853D5E99}"/>
              </a:ext>
            </a:extLst>
          </p:cNvPr>
          <p:cNvSpPr txBox="1"/>
          <p:nvPr/>
        </p:nvSpPr>
        <p:spPr>
          <a:xfrm>
            <a:off x="902129" y="5595104"/>
            <a:ext cx="494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verda"/>
                <a:ea typeface="Tahoma" panose="020B0604030504040204" pitchFamily="34" charset="0"/>
                <a:cs typeface="Arial" panose="020B0604020202020204" pitchFamily="34" charset="0"/>
              </a:rPr>
              <a:t>4.</a:t>
            </a:r>
            <a:endParaRPr lang="es-ES" sz="2400" b="1" dirty="0">
              <a:solidFill>
                <a:schemeClr val="bg1"/>
              </a:solidFill>
              <a:latin typeface="verda"/>
            </a:endParaRPr>
          </a:p>
        </p:txBody>
      </p:sp>
    </p:spTree>
    <p:extLst>
      <p:ext uri="{BB962C8B-B14F-4D97-AF65-F5344CB8AC3E}">
        <p14:creationId xmlns:p14="http://schemas.microsoft.com/office/powerpoint/2010/main" val="3960305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562" y="482186"/>
            <a:ext cx="10515600" cy="557156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GB" sz="4000" dirty="0">
                <a:latin typeface="Verdana"/>
                <a:ea typeface="Verdana"/>
              </a:rPr>
              <a:t>Areas of work 1/2</a:t>
            </a:r>
            <a:endParaRPr lang="en-GB" sz="4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11A42DC-9951-B0E5-85B3-F845268D1E83}"/>
              </a:ext>
            </a:extLst>
          </p:cNvPr>
          <p:cNvSpPr txBox="1"/>
          <p:nvPr/>
        </p:nvSpPr>
        <p:spPr>
          <a:xfrm>
            <a:off x="663428" y="3227489"/>
            <a:ext cx="2169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Human rights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5D33A83-A56C-F6E5-2B1E-84F7005871A7}"/>
              </a:ext>
            </a:extLst>
          </p:cNvPr>
          <p:cNvSpPr txBox="1"/>
          <p:nvPr/>
        </p:nvSpPr>
        <p:spPr>
          <a:xfrm>
            <a:off x="3480901" y="3227488"/>
            <a:ext cx="2169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Accessibility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802910E-D6C0-3800-B7D6-327B5BC119AC}"/>
              </a:ext>
            </a:extLst>
          </p:cNvPr>
          <p:cNvSpPr txBox="1"/>
          <p:nvPr/>
        </p:nvSpPr>
        <p:spPr>
          <a:xfrm>
            <a:off x="9103147" y="3185761"/>
            <a:ext cx="2572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Built environment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9465720-7C99-6AE9-2CE2-7E07EACBBE6B}"/>
              </a:ext>
            </a:extLst>
          </p:cNvPr>
          <p:cNvSpPr txBox="1"/>
          <p:nvPr/>
        </p:nvSpPr>
        <p:spPr>
          <a:xfrm>
            <a:off x="695307" y="5815747"/>
            <a:ext cx="2169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Transport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DFE08AE-AFC8-5C19-627E-B94877641372}"/>
              </a:ext>
            </a:extLst>
          </p:cNvPr>
          <p:cNvSpPr txBox="1"/>
          <p:nvPr/>
        </p:nvSpPr>
        <p:spPr>
          <a:xfrm>
            <a:off x="3504281" y="5858817"/>
            <a:ext cx="216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Standardisation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AC87BF9-5F3E-447A-1FEE-82DD559D3744}"/>
              </a:ext>
            </a:extLst>
          </p:cNvPr>
          <p:cNvSpPr txBox="1"/>
          <p:nvPr/>
        </p:nvSpPr>
        <p:spPr>
          <a:xfrm>
            <a:off x="6380046" y="5858817"/>
            <a:ext cx="24032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Employment &amp; Social Services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548620E-CF9D-A46C-653B-5164F10878EB}"/>
              </a:ext>
            </a:extLst>
          </p:cNvPr>
          <p:cNvSpPr txBox="1"/>
          <p:nvPr/>
        </p:nvSpPr>
        <p:spPr>
          <a:xfrm>
            <a:off x="9422506" y="5858816"/>
            <a:ext cx="216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International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CAC1AF3-B613-2778-90F2-85AE2B3A8917}"/>
              </a:ext>
            </a:extLst>
          </p:cNvPr>
          <p:cNvSpPr txBox="1"/>
          <p:nvPr/>
        </p:nvSpPr>
        <p:spPr>
          <a:xfrm>
            <a:off x="6096001" y="3088677"/>
            <a:ext cx="2687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New Technologies &amp; Innovation</a:t>
            </a:r>
          </a:p>
        </p:txBody>
      </p:sp>
      <p:pic>
        <p:nvPicPr>
          <p:cNvPr id="3074" name="Picture 2" descr="The logo of the  European Parliament">
            <a:extLst>
              <a:ext uri="{FF2B5EF4-FFF2-40B4-BE49-F238E27FC236}">
                <a16:creationId xmlns:a16="http://schemas.microsoft.com/office/drawing/2014/main" id="{5A5C090A-B4AF-C87D-9F69-E913433DA0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8" t="3472" r="31202" b="20548"/>
          <a:stretch/>
        </p:blipFill>
        <p:spPr bwMode="auto">
          <a:xfrm>
            <a:off x="3560057" y="4054712"/>
            <a:ext cx="2535943" cy="174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 descr="Person in wheelchair waiting for train&#10;">
            <a:extLst>
              <a:ext uri="{FF2B5EF4-FFF2-40B4-BE49-F238E27FC236}">
                <a16:creationId xmlns:a16="http://schemas.microsoft.com/office/drawing/2014/main" id="{3255E69B-236E-684A-538C-195BFE969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3" y="3961953"/>
            <a:ext cx="2750509" cy="1825654"/>
          </a:xfrm>
          <a:prstGeom prst="rect">
            <a:avLst/>
          </a:prstGeom>
        </p:spPr>
      </p:pic>
      <p:pic>
        <p:nvPicPr>
          <p:cNvPr id="28" name="Imagen 27" descr="A man with intellectual disability sitting in front of a computer&#10;">
            <a:extLst>
              <a:ext uri="{FF2B5EF4-FFF2-40B4-BE49-F238E27FC236}">
                <a16:creationId xmlns:a16="http://schemas.microsoft.com/office/drawing/2014/main" id="{13EBA3ED-1C8D-C68B-52CF-E6F0A6D50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25" y="1308058"/>
            <a:ext cx="2572983" cy="1711961"/>
          </a:xfrm>
          <a:prstGeom prst="rect">
            <a:avLst/>
          </a:prstGeom>
        </p:spPr>
      </p:pic>
      <p:pic>
        <p:nvPicPr>
          <p:cNvPr id="30" name="Imagen 29" descr="A person's hand dialling lift keys">
            <a:extLst>
              <a:ext uri="{FF2B5EF4-FFF2-40B4-BE49-F238E27FC236}">
                <a16:creationId xmlns:a16="http://schemas.microsoft.com/office/drawing/2014/main" id="{609612A1-0385-4D85-B64A-F480777D7C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" t="25612" r="38005" b="25467"/>
          <a:stretch/>
        </p:blipFill>
        <p:spPr>
          <a:xfrm>
            <a:off x="8911504" y="1269477"/>
            <a:ext cx="2872923" cy="1750542"/>
          </a:xfrm>
          <a:prstGeom prst="rect">
            <a:avLst/>
          </a:prstGeom>
        </p:spPr>
      </p:pic>
      <p:pic>
        <p:nvPicPr>
          <p:cNvPr id="3076" name="Picture 4" descr="The new General Comment on employment of persons with disabilities">
            <a:extLst>
              <a:ext uri="{FF2B5EF4-FFF2-40B4-BE49-F238E27FC236}">
                <a16:creationId xmlns:a16="http://schemas.microsoft.com/office/drawing/2014/main" id="{19C91180-2B57-0387-C301-A59F1395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357" y="4036280"/>
            <a:ext cx="2372623" cy="177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1" descr="Computer keyboard">
            <a:extLst>
              <a:ext uri="{FF2B5EF4-FFF2-40B4-BE49-F238E27FC236}">
                <a16:creationId xmlns:a16="http://schemas.microsoft.com/office/drawing/2014/main" id="{5D0BB625-027B-10FD-1385-699BBD9F8A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82" y="1289330"/>
            <a:ext cx="2595254" cy="1730392"/>
          </a:xfrm>
          <a:prstGeom prst="rect">
            <a:avLst/>
          </a:prstGeom>
        </p:spPr>
      </p:pic>
      <p:pic>
        <p:nvPicPr>
          <p:cNvPr id="3078" name="Picture 6" descr="Inclusion of persons with disabilities in humanitarian action: EU working on guidance for humanitarian organisations">
            <a:extLst>
              <a:ext uri="{FF2B5EF4-FFF2-40B4-BE49-F238E27FC236}">
                <a16:creationId xmlns:a16="http://schemas.microsoft.com/office/drawing/2014/main" id="{179CB38D-C8D0-9FA4-3B03-C9741DABE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t="5990"/>
          <a:stretch/>
        </p:blipFill>
        <p:spPr bwMode="auto">
          <a:xfrm>
            <a:off x="9123264" y="4053954"/>
            <a:ext cx="2546426" cy="177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33" descr="A group of people making hand gestures in the street.&#10;">
            <a:extLst>
              <a:ext uri="{FF2B5EF4-FFF2-40B4-BE49-F238E27FC236}">
                <a16:creationId xmlns:a16="http://schemas.microsoft.com/office/drawing/2014/main" id="{F6D1375E-B2CE-2C58-789E-9782C334D9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8" y="1277793"/>
            <a:ext cx="2738481" cy="182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25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562" y="482186"/>
            <a:ext cx="10515600" cy="557156"/>
          </a:xfrm>
          <a:ln>
            <a:noFill/>
          </a:ln>
        </p:spPr>
        <p:txBody>
          <a:bodyPr>
            <a:noAutofit/>
          </a:bodyPr>
          <a:lstStyle/>
          <a:p>
            <a:r>
              <a:rPr lang="en-GB" sz="4000" dirty="0">
                <a:latin typeface="Verdana"/>
                <a:ea typeface="Verdana"/>
              </a:rPr>
              <a:t>Areas of work 2/2</a:t>
            </a:r>
            <a:endParaRPr lang="en-GB" sz="4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11A42DC-9951-B0E5-85B3-F845268D1E83}"/>
              </a:ext>
            </a:extLst>
          </p:cNvPr>
          <p:cNvSpPr txBox="1"/>
          <p:nvPr/>
        </p:nvSpPr>
        <p:spPr>
          <a:xfrm>
            <a:off x="663428" y="3227489"/>
            <a:ext cx="2169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5D33A83-A56C-F6E5-2B1E-84F7005871A7}"/>
              </a:ext>
            </a:extLst>
          </p:cNvPr>
          <p:cNvSpPr txBox="1"/>
          <p:nvPr/>
        </p:nvSpPr>
        <p:spPr>
          <a:xfrm>
            <a:off x="3480901" y="3227488"/>
            <a:ext cx="2169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Youth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802910E-D6C0-3800-B7D6-327B5BC119AC}"/>
              </a:ext>
            </a:extLst>
          </p:cNvPr>
          <p:cNvSpPr txBox="1"/>
          <p:nvPr/>
        </p:nvSpPr>
        <p:spPr>
          <a:xfrm>
            <a:off x="9103147" y="3185761"/>
            <a:ext cx="2572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9465720-7C99-6AE9-2CE2-7E07EACBBE6B}"/>
              </a:ext>
            </a:extLst>
          </p:cNvPr>
          <p:cNvSpPr txBox="1"/>
          <p:nvPr/>
        </p:nvSpPr>
        <p:spPr>
          <a:xfrm>
            <a:off x="695307" y="5815747"/>
            <a:ext cx="216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Migrants &amp; Refugees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DFE08AE-AFC8-5C19-627E-B94877641372}"/>
              </a:ext>
            </a:extLst>
          </p:cNvPr>
          <p:cNvSpPr txBox="1"/>
          <p:nvPr/>
        </p:nvSpPr>
        <p:spPr>
          <a:xfrm>
            <a:off x="3504281" y="5858817"/>
            <a:ext cx="2169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Climate Action &amp; Disability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AC87BF9-5F3E-447A-1FEE-82DD559D3744}"/>
              </a:ext>
            </a:extLst>
          </p:cNvPr>
          <p:cNvSpPr txBox="1"/>
          <p:nvPr/>
        </p:nvSpPr>
        <p:spPr>
          <a:xfrm>
            <a:off x="6757790" y="5774150"/>
            <a:ext cx="2403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Justice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CAC1AF3-B613-2778-90F2-85AE2B3A8917}"/>
              </a:ext>
            </a:extLst>
          </p:cNvPr>
          <p:cNvSpPr txBox="1"/>
          <p:nvPr/>
        </p:nvSpPr>
        <p:spPr>
          <a:xfrm>
            <a:off x="6096001" y="3088677"/>
            <a:ext cx="2687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Women &amp; Gender inequality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5C090A-B4AF-C87D-9F69-E913433DA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r="1509"/>
          <a:stretch/>
        </p:blipFill>
        <p:spPr bwMode="auto">
          <a:xfrm>
            <a:off x="3560057" y="4054712"/>
            <a:ext cx="2535943" cy="174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255E69B-236E-684A-538C-195BFE969A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573" y="4140983"/>
            <a:ext cx="2750509" cy="146759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13EBA3ED-1C8D-C68B-52CF-E6F0A6D504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3179" y="1040739"/>
            <a:ext cx="2213491" cy="182454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609612A1-0385-4D85-B64A-F480777D7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4" b="19534"/>
          <a:stretch/>
        </p:blipFill>
        <p:spPr>
          <a:xfrm>
            <a:off x="8911504" y="1269477"/>
            <a:ext cx="2872923" cy="1750542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19C91180-2B57-0387-C301-A59F1395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1357" y="4293314"/>
            <a:ext cx="2372623" cy="126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5D0BB625-027B-10FD-1385-699BBD9F8A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2115" y="1277383"/>
            <a:ext cx="2307189" cy="1730392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F6D1375E-B2CE-2C58-789E-9782C334D9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758" y="1308448"/>
            <a:ext cx="2738481" cy="173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34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2687D522-6664-4695-FF17-DAA9B1FB855B}"/>
              </a:ext>
            </a:extLst>
          </p:cNvPr>
          <p:cNvSpPr/>
          <p:nvPr/>
        </p:nvSpPr>
        <p:spPr>
          <a:xfrm>
            <a:off x="334880" y="765424"/>
            <a:ext cx="10620756" cy="6044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540635-D51C-44A2-F0FC-DCE4A1B8C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161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I</a:t>
            </a:r>
            <a:r>
              <a:rPr lang="en-US" sz="4000" dirty="0"/>
              <a:t>nternal Communication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245CB-A25A-76FF-92A0-47D7CCBA4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722" y="1780973"/>
            <a:ext cx="10717077" cy="279102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Members area on the website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Email communication with all committees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Members mailing: a weekly newsletter sent every Thursday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Online meetings</a:t>
            </a:r>
          </a:p>
        </p:txBody>
      </p:sp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8E2D62D-9E94-3670-424D-8BEE5F29B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3835">
            <a:off x="7607744" y="2716333"/>
            <a:ext cx="5028685" cy="491036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2F8EBBF-14A2-A67B-A36B-C6116F2B7D11}"/>
              </a:ext>
            </a:extLst>
          </p:cNvPr>
          <p:cNvSpPr txBox="1"/>
          <p:nvPr/>
        </p:nvSpPr>
        <p:spPr>
          <a:xfrm>
            <a:off x="636722" y="4462571"/>
            <a:ext cx="8307092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Governing body meetings (Executive Committee, Board Meetings and Annual General Assembly including all staff)</a:t>
            </a:r>
            <a:endParaRPr lang="en-GB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1611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020B29C-B482-B8ED-C88D-31EEF95FB8DE}"/>
              </a:ext>
            </a:extLst>
          </p:cNvPr>
          <p:cNvSpPr/>
          <p:nvPr/>
        </p:nvSpPr>
        <p:spPr>
          <a:xfrm>
            <a:off x="402956" y="488933"/>
            <a:ext cx="10515600" cy="6044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401B47-D006-7EE3-13E4-41696D55B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6273"/>
            <a:ext cx="10515600" cy="60443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External Communication</a:t>
            </a:r>
            <a:endParaRPr lang="en-GB" sz="4000" dirty="0"/>
          </a:p>
        </p:txBody>
      </p:sp>
      <p:pic>
        <p:nvPicPr>
          <p:cNvPr id="6" name="Imagen 5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9EDD283-C3EF-9B61-F4FC-A40B95F85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71" y="2196396"/>
            <a:ext cx="3874576" cy="548301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FEE510B-CBBD-3C44-42E8-AF73B55C1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719" y="1258534"/>
            <a:ext cx="11524282" cy="171714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Disseminating advocacy campaigns and raising awareness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Coordinating communication initiatives and engaging with members, partners and EU institutions.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0CD4D30-F170-DFAB-B5F6-77BF4AF768B2}"/>
              </a:ext>
            </a:extLst>
          </p:cNvPr>
          <p:cNvSpPr txBox="1">
            <a:spLocks/>
          </p:cNvSpPr>
          <p:nvPr/>
        </p:nvSpPr>
        <p:spPr>
          <a:xfrm>
            <a:off x="3857787" y="2975675"/>
            <a:ext cx="7496013" cy="4029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/>
              <a:t>Managing: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Social media (Twitter, Facebook, Instagram and </a:t>
            </a:r>
            <a:r>
              <a:rPr lang="en-US" sz="2400" dirty="0" err="1"/>
              <a:t>Linkedin</a:t>
            </a:r>
            <a:r>
              <a:rPr lang="en-US" sz="2400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Accessible website 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Disability Voice: our monthly newsletter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Getting attention of the media</a:t>
            </a:r>
          </a:p>
          <a:p>
            <a:pPr lvl="1">
              <a:lnSpc>
                <a:spcPct val="150000"/>
              </a:lnSpc>
            </a:pPr>
            <a:endParaRPr lang="en-US" sz="2400" dirty="0"/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44974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6516A887-93EB-45E3-E473-3E4D53351136}"/>
              </a:ext>
            </a:extLst>
          </p:cNvPr>
          <p:cNvSpPr/>
          <p:nvPr/>
        </p:nvSpPr>
        <p:spPr>
          <a:xfrm>
            <a:off x="431800" y="423472"/>
            <a:ext cx="10515600" cy="6044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4757"/>
            <a:ext cx="10515600" cy="784750"/>
          </a:xfrm>
        </p:spPr>
        <p:txBody>
          <a:bodyPr>
            <a:normAutofit/>
          </a:bodyPr>
          <a:lstStyle/>
          <a:p>
            <a:r>
              <a:rPr lang="en-GB" sz="4000" b="1" dirty="0"/>
              <a:t>Some of our current campaigns</a:t>
            </a:r>
          </a:p>
        </p:txBody>
      </p:sp>
      <p:pic>
        <p:nvPicPr>
          <p:cNvPr id="11266" name="Picture 2" descr="EU Disability Card">
            <a:extLst>
              <a:ext uri="{FF2B5EF4-FFF2-40B4-BE49-F238E27FC236}">
                <a16:creationId xmlns:a16="http://schemas.microsoft.com/office/drawing/2014/main" id="{16C8F2B6-3E28-EA53-176D-75C130B24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1" r="14348"/>
          <a:stretch/>
        </p:blipFill>
        <p:spPr bwMode="auto">
          <a:xfrm>
            <a:off x="8200836" y="1553190"/>
            <a:ext cx="3429617" cy="221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e abre el plazo para solicitar el voto accesible y el voto por correo para  las elecciones de la Comunitat Valenciana - Valencia Plaza">
            <a:extLst>
              <a:ext uri="{FF2B5EF4-FFF2-40B4-BE49-F238E27FC236}">
                <a16:creationId xmlns:a16="http://schemas.microsoft.com/office/drawing/2014/main" id="{1FE3E011-432C-F945-FBFB-9EA1E8D82B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r="21514"/>
          <a:stretch/>
        </p:blipFill>
        <p:spPr bwMode="auto">
          <a:xfrm>
            <a:off x="8233291" y="3998344"/>
            <a:ext cx="3397163" cy="253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38D693-22DB-9AEF-F66E-DF2062DE62F5}"/>
              </a:ext>
            </a:extLst>
          </p:cNvPr>
          <p:cNvSpPr txBox="1"/>
          <p:nvPr/>
        </p:nvSpPr>
        <p:spPr>
          <a:xfrm>
            <a:off x="534051" y="1328615"/>
            <a:ext cx="7372512" cy="49859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Arial,Sans-Serif"/>
              <a:buChar char="•"/>
            </a:pPr>
            <a:r>
              <a:rPr lang="en-US" sz="2000" dirty="0">
                <a:solidFill>
                  <a:srgbClr val="0563C1"/>
                </a:solidFill>
                <a:latin typeface="Verdana"/>
                <a:ea typeface="Verdana"/>
                <a:hlinkClick r:id="rId5"/>
              </a:rPr>
              <a:t>Supporting Ukranians with disabilities</a:t>
            </a:r>
            <a:endParaRPr lang="en-US" sz="2000" dirty="0">
              <a:latin typeface="Verdana"/>
              <a:ea typeface="Verdana"/>
            </a:endParaRP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Arial,Sans-Serif"/>
              <a:buChar char="•"/>
            </a:pPr>
            <a:r>
              <a:rPr lang="en-US" sz="2000" dirty="0">
                <a:latin typeface="Verdana"/>
                <a:ea typeface="Verdana"/>
              </a:rPr>
              <a:t>Opposition to a protocol that allows for forced treatment and </a:t>
            </a:r>
            <a:r>
              <a:rPr lang="en-US" sz="2000" dirty="0" err="1">
                <a:latin typeface="Verdana"/>
                <a:ea typeface="Verdana"/>
              </a:rPr>
              <a:t>institutionalisation</a:t>
            </a:r>
            <a:r>
              <a:rPr lang="en-US" sz="2000" dirty="0">
                <a:latin typeface="Verdana"/>
                <a:ea typeface="Verdana"/>
              </a:rPr>
              <a:t>.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Arial,Sans-Serif"/>
              <a:buChar char="•"/>
            </a:pPr>
            <a:r>
              <a:rPr lang="en-US" sz="2000" dirty="0">
                <a:solidFill>
                  <a:srgbClr val="0563C1"/>
                </a:solidFill>
                <a:latin typeface="Verdana"/>
                <a:ea typeface="Verdana"/>
                <a:hlinkClick r:id="rId6"/>
              </a:rPr>
              <a:t>Political Participation </a:t>
            </a:r>
            <a:r>
              <a:rPr lang="en-US" sz="2000" dirty="0">
                <a:latin typeface="Verdana"/>
                <a:ea typeface="Verdana"/>
              </a:rPr>
              <a:t>of persons with disabilities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Arial,Sans-Serif"/>
              <a:buChar char="•"/>
            </a:pPr>
            <a:r>
              <a:rPr lang="en-US" sz="2000" dirty="0">
                <a:latin typeface="Verdana"/>
                <a:ea typeface="Verdana"/>
              </a:rPr>
              <a:t>Impact of AI and new technologies on persons with disabilities. 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Arial,Sans-Serif"/>
              <a:buChar char="•"/>
            </a:pPr>
            <a:r>
              <a:rPr lang="en-US" sz="2000" dirty="0">
                <a:latin typeface="Verdana"/>
                <a:ea typeface="Verdana"/>
              </a:rPr>
              <a:t>De-</a:t>
            </a:r>
            <a:r>
              <a:rPr lang="en-US" sz="2000" dirty="0" err="1">
                <a:latin typeface="Verdana"/>
                <a:ea typeface="Verdana"/>
              </a:rPr>
              <a:t>institutionalisation</a:t>
            </a:r>
            <a:r>
              <a:rPr lang="en-US" sz="2000" dirty="0">
                <a:latin typeface="Verdana"/>
                <a:ea typeface="Verdana"/>
              </a:rPr>
              <a:t>;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Arial,Sans-Serif"/>
              <a:buChar char="•"/>
            </a:pPr>
            <a:r>
              <a:rPr lang="en-US" sz="2000" dirty="0">
                <a:solidFill>
                  <a:srgbClr val="0563C1"/>
                </a:solidFill>
                <a:latin typeface="Verdana"/>
                <a:ea typeface="Verdana"/>
                <a:hlinkClick r:id="rId7"/>
              </a:rPr>
              <a:t>End forced sterilisation of women and girls with disabilities</a:t>
            </a:r>
            <a:endParaRPr lang="en-US" sz="2000" dirty="0">
              <a:latin typeface="Verdana"/>
              <a:ea typeface="Verdana"/>
            </a:endParaRP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  <a:buFont typeface="Arial,Sans-Serif"/>
              <a:buChar char="•"/>
            </a:pPr>
            <a:r>
              <a:rPr lang="en-US" sz="2000" dirty="0">
                <a:latin typeface="Verdana"/>
                <a:ea typeface="Verdana"/>
              </a:rPr>
              <a:t>European Disability Card, </a:t>
            </a:r>
            <a:r>
              <a:rPr lang="en-US" sz="2000" dirty="0" err="1">
                <a:latin typeface="Verdana"/>
                <a:ea typeface="Verdana"/>
              </a:rPr>
              <a:t>AccessibleEU</a:t>
            </a:r>
            <a:r>
              <a:rPr lang="en-US" sz="2000" dirty="0">
                <a:latin typeface="Verdana"/>
                <a:ea typeface="Verdana"/>
              </a:rPr>
              <a:t> </a:t>
            </a:r>
            <a:r>
              <a:rPr lang="en-US" sz="2000" dirty="0" err="1">
                <a:latin typeface="Verdana"/>
                <a:ea typeface="Verdana"/>
              </a:rPr>
              <a:t>centre</a:t>
            </a:r>
            <a:endParaRPr lang="en-US" sz="2000" dirty="0">
              <a:latin typeface="Verdana"/>
              <a:ea typeface="Verdana"/>
            </a:endParaRPr>
          </a:p>
          <a:p>
            <a:pPr algn="l"/>
            <a:endParaRPr lang="es-E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536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B5ED75CC-0F48-CF5E-E03E-C25CD6F92FA1}"/>
              </a:ext>
            </a:extLst>
          </p:cNvPr>
          <p:cNvSpPr/>
          <p:nvPr/>
        </p:nvSpPr>
        <p:spPr>
          <a:xfrm>
            <a:off x="192472" y="554002"/>
            <a:ext cx="10515600" cy="6044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5794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Verdana"/>
                <a:ea typeface="Verdana"/>
              </a:rPr>
              <a:t>Some of our successful advocacy</a:t>
            </a:r>
            <a:endParaRPr lang="en-GB" sz="4000" b="1" dirty="0">
              <a:latin typeface="Verdana"/>
              <a:ea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789530"/>
            <a:ext cx="6201475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en-US" sz="2400" dirty="0">
                <a:latin typeface="Verdana"/>
                <a:ea typeface="Verdana"/>
                <a:cs typeface="Arial" panose="020B0604020202020204" pitchFamily="34" charset="0"/>
              </a:rPr>
              <a:t>Law on </a:t>
            </a:r>
            <a:r>
              <a:rPr lang="en-US" sz="2400" b="1" dirty="0">
                <a:solidFill>
                  <a:srgbClr val="1070C0"/>
                </a:solidFill>
                <a:latin typeface="Verdana"/>
                <a:ea typeface="Verdana"/>
                <a:cs typeface="Arial" panose="020B0604020202020204" pitchFamily="34" charset="0"/>
              </a:rPr>
              <a:t>accessibility of public sector websites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en-US" sz="2400" b="1" dirty="0">
                <a:solidFill>
                  <a:srgbClr val="1070C0"/>
                </a:solidFill>
                <a:latin typeface="Verdana"/>
                <a:ea typeface="Verdana"/>
                <a:cs typeface="Arial" panose="020B0604020202020204" pitchFamily="34" charset="0"/>
              </a:rPr>
              <a:t>European Accessibility Act </a:t>
            </a:r>
            <a:r>
              <a:rPr lang="en-US" sz="2400" dirty="0">
                <a:latin typeface="Verdana"/>
                <a:ea typeface="Verdana"/>
                <a:cs typeface="Arial" panose="020B0604020202020204" pitchFamily="34" charset="0"/>
              </a:rPr>
              <a:t>(law on accessibility of products and services)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en-US" sz="2400" b="1" dirty="0">
                <a:solidFill>
                  <a:srgbClr val="1070C0"/>
                </a:solidFill>
                <a:latin typeface="Verdana"/>
                <a:ea typeface="Verdana"/>
                <a:cs typeface="Arial" panose="020B0604020202020204" pitchFamily="34" charset="0"/>
              </a:rPr>
              <a:t>European Disability Rights Strategy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en-US" sz="2400" dirty="0">
                <a:latin typeface="Verdana"/>
                <a:ea typeface="Verdana"/>
                <a:cs typeface="Arial" panose="020B0604020202020204" pitchFamily="34" charset="0"/>
              </a:rPr>
              <a:t>Standards on </a:t>
            </a:r>
            <a:r>
              <a:rPr lang="en-US" sz="2400" b="1" dirty="0">
                <a:solidFill>
                  <a:srgbClr val="1070C0"/>
                </a:solidFill>
                <a:latin typeface="Verdana"/>
                <a:ea typeface="Verdana"/>
                <a:cs typeface="Arial" panose="020B0604020202020204" pitchFamily="34" charset="0"/>
              </a:rPr>
              <a:t>accessible built environment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en-US" sz="2400" dirty="0">
                <a:latin typeface="Verdana"/>
                <a:ea typeface="Verdana"/>
                <a:cs typeface="Arial"/>
              </a:rPr>
              <a:t>The </a:t>
            </a:r>
            <a:r>
              <a:rPr lang="en-US" sz="2400" b="1" dirty="0">
                <a:solidFill>
                  <a:srgbClr val="1070C0"/>
                </a:solidFill>
                <a:latin typeface="Verdana"/>
                <a:ea typeface="Verdana"/>
                <a:cs typeface="Arial"/>
              </a:rPr>
              <a:t>EU Disability Card</a:t>
            </a:r>
          </a:p>
          <a:p>
            <a:pPr lvl="1">
              <a:lnSpc>
                <a:spcPct val="150000"/>
              </a:lnSpc>
            </a:pPr>
            <a:endParaRPr lang="en-US" sz="2400" dirty="0">
              <a:latin typeface="Verdana"/>
              <a:ea typeface="Verdana"/>
              <a:cs typeface="Arial" panose="020B0604020202020204" pitchFamily="34" charset="0"/>
            </a:endParaRPr>
          </a:p>
        </p:txBody>
      </p:sp>
      <p:pic>
        <p:nvPicPr>
          <p:cNvPr id="4098" name="Picture 2" descr="The Ultimate Guide to Compliance with The European Accessibility Act (EAA)">
            <a:extLst>
              <a:ext uri="{FF2B5EF4-FFF2-40B4-BE49-F238E27FC236}">
                <a16:creationId xmlns:a16="http://schemas.microsoft.com/office/drawing/2014/main" id="{AF67E997-F628-7958-21D6-BB5EE79E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385" y="2409772"/>
            <a:ext cx="4686569" cy="3110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263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23B92-B7F7-8401-7F1A-415AAE049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785"/>
            <a:ext cx="10476524" cy="466725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  <a:buFont typeface="Arial"/>
            </a:pPr>
            <a:r>
              <a:rPr lang="en-GB" sz="2400" dirty="0">
                <a:latin typeface="Verdana"/>
                <a:ea typeface="Verdana"/>
              </a:rPr>
              <a:t>We provide Sign Interpretation &amp; Captioning, the link in the chat and activate it on your screen in Zoom</a:t>
            </a:r>
            <a:endParaRPr lang="es-ES" sz="2400" dirty="0">
              <a:latin typeface="Verdana"/>
              <a:ea typeface="Verdana"/>
            </a:endParaRP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/>
                <a:ea typeface="Verdana"/>
              </a:rPr>
              <a:t>Rise your hand if you want to take the floor (</a:t>
            </a:r>
            <a:r>
              <a:rPr lang="en-GB" sz="2400" dirty="0" err="1">
                <a:latin typeface="Verdana"/>
                <a:ea typeface="Verdana"/>
              </a:rPr>
              <a:t>Alt+y</a:t>
            </a:r>
            <a:r>
              <a:rPr lang="en-GB" sz="2400" dirty="0">
                <a:latin typeface="Verdana"/>
                <a:ea typeface="Verdana"/>
              </a:rPr>
              <a:t>) or simply let us know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/>
                <a:ea typeface="Verdana"/>
              </a:rPr>
              <a:t>You are welcome to use the chat to inform us of technical issues and the Q&amp;A for content questions should you not wish taking the floor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/>
                <a:ea typeface="Verdana"/>
              </a:rPr>
              <a:t>We are recording the session for any people who were not able to attend, but this will not be edited.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/>
                <a:ea typeface="Verdana"/>
              </a:rPr>
              <a:t>We will take a photo before the break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latin typeface="Verdana"/>
                <a:ea typeface="Verdana"/>
              </a:rPr>
              <a:t>Fill in the survey that will appear after the event please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DA28092-0703-02DF-CB72-B798615D5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House Keeping rules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979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E391E-4E5F-2930-8804-53E9A343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DAB36-C8EB-668E-E8D0-660643A63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GB" sz="2000" b="1" dirty="0">
                <a:solidFill>
                  <a:schemeClr val="accent1"/>
                </a:solidFill>
              </a:rPr>
              <a:t>Advocate</a:t>
            </a:r>
            <a:r>
              <a:rPr lang="en-GB" sz="2000" dirty="0">
                <a:solidFill>
                  <a:schemeClr val="accent1"/>
                </a:solidFill>
              </a:rPr>
              <a:t> </a:t>
            </a:r>
            <a:r>
              <a:rPr lang="en-GB" sz="2000" dirty="0"/>
              <a:t>for the rights of Persons with Disabilities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GB" sz="2000" dirty="0"/>
              <a:t>We work with the </a:t>
            </a:r>
            <a:r>
              <a:rPr lang="en-GB" sz="2000" b="1" dirty="0">
                <a:solidFill>
                  <a:schemeClr val="accent1"/>
                </a:solidFill>
              </a:rPr>
              <a:t>European, United Nations and the European Union’s Institutions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GB" sz="2000" dirty="0"/>
              <a:t>We work with our </a:t>
            </a:r>
            <a:r>
              <a:rPr lang="en-GB" sz="2000" b="1" dirty="0">
                <a:solidFill>
                  <a:schemeClr val="accent1"/>
                </a:solidFill>
              </a:rPr>
              <a:t>Members</a:t>
            </a:r>
            <a:r>
              <a:rPr lang="en-GB" sz="2000" dirty="0">
                <a:solidFill>
                  <a:schemeClr val="accent1"/>
                </a:solidFill>
              </a:rPr>
              <a:t> </a:t>
            </a:r>
            <a:r>
              <a:rPr lang="en-GB" sz="2000" dirty="0"/>
              <a:t>to advance National Policies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GB" sz="2000" dirty="0"/>
              <a:t>We work with </a:t>
            </a:r>
            <a:r>
              <a:rPr lang="en-GB" sz="2000" b="1" dirty="0">
                <a:solidFill>
                  <a:schemeClr val="accent1"/>
                </a:solidFill>
              </a:rPr>
              <a:t>researchers</a:t>
            </a:r>
            <a:r>
              <a:rPr lang="en-GB" sz="2000" dirty="0">
                <a:solidFill>
                  <a:schemeClr val="accent1"/>
                </a:solidFill>
              </a:rPr>
              <a:t> </a:t>
            </a:r>
            <a:r>
              <a:rPr lang="en-GB" sz="2000" dirty="0"/>
              <a:t>via projects to advance </a:t>
            </a:r>
            <a:r>
              <a:rPr lang="en-GB" sz="2000" dirty="0" err="1"/>
              <a:t>rsearch</a:t>
            </a:r>
            <a:r>
              <a:rPr lang="en-GB" sz="2000" dirty="0"/>
              <a:t> on disability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GB" sz="2000" dirty="0"/>
              <a:t>We work in </a:t>
            </a:r>
            <a:r>
              <a:rPr lang="en-GB" sz="2000" b="1" dirty="0">
                <a:solidFill>
                  <a:schemeClr val="accent1"/>
                </a:solidFill>
              </a:rPr>
              <a:t>many areas </a:t>
            </a:r>
            <a:r>
              <a:rPr lang="en-GB" sz="2000" dirty="0"/>
              <a:t>interesting for our community: </a:t>
            </a:r>
            <a:r>
              <a:rPr lang="en-GB" sz="2000" b="1" dirty="0">
                <a:solidFill>
                  <a:schemeClr val="accent1"/>
                </a:solidFill>
              </a:rPr>
              <a:t>accessibility, transport, health</a:t>
            </a:r>
            <a:r>
              <a:rPr lang="en-GB" sz="2000" b="1" dirty="0"/>
              <a:t> 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GB" sz="2000" dirty="0"/>
              <a:t>We work beyond the continent with the </a:t>
            </a:r>
            <a:r>
              <a:rPr lang="en-GB" sz="2000" b="1" dirty="0">
                <a:solidFill>
                  <a:schemeClr val="accent1"/>
                </a:solidFill>
              </a:rPr>
              <a:t>EU Delegations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71499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473B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4577" y="1654675"/>
            <a:ext cx="10942820" cy="111654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/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CD6040-2725-4108-BF25-0C1CE859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279" y="991893"/>
            <a:ext cx="4648200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</a:t>
            </a:r>
            <a:endParaRPr lang="fr-BE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C4F76AE-D5B0-DD64-1195-354A631C8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029" y="2800382"/>
            <a:ext cx="2172857" cy="240428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473B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4590" y="886506"/>
            <a:ext cx="10942820" cy="179365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/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4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Our Governance</a:t>
            </a:r>
            <a:endParaRPr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CD6040-2725-4108-BF25-0C1CE859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612" y="991893"/>
            <a:ext cx="4648200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3</a:t>
            </a:r>
            <a:b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BE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C4F76AE-D5B0-DD64-1195-354A631C8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71" y="3112606"/>
            <a:ext cx="2172857" cy="24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93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is our structure?</a:t>
            </a:r>
            <a:endParaRPr lang="en-GB" sz="4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748478-E1FB-2E1A-A561-9AAD64F6E8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77680"/>
            <a:ext cx="11112500" cy="6170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774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6AD0A-41C4-4257-8B68-46B9001D4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Our Governance in </a:t>
            </a:r>
            <a:r>
              <a:rPr lang="fr-BE" dirty="0" err="1"/>
              <a:t>words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EF687-28E4-4C39-8616-19C6CD444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  <a:buChar char="•"/>
            </a:pP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Annual General Assembly (AGA) Meets every year</a:t>
            </a:r>
            <a:b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</a:br>
            <a:endParaRPr lang="en-US" sz="2200" dirty="0">
              <a:latin typeface="Verdana"/>
              <a:ea typeface="Verdana"/>
              <a:cs typeface="Arial" panose="020B0604020202020204" pitchFamily="34" charset="0"/>
            </a:endParaRPr>
          </a:p>
          <a:p>
            <a:pPr>
              <a:buFont typeface="Arial"/>
              <a:buChar char="•"/>
            </a:pP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Board elected every 4 years Meets 3 times/year</a:t>
            </a:r>
            <a:b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</a:br>
            <a:endParaRPr lang="en-US" sz="2200" dirty="0">
              <a:latin typeface="Verdana"/>
              <a:ea typeface="Verdana"/>
              <a:cs typeface="Arial" panose="020B0604020202020204" pitchFamily="34" charset="0"/>
            </a:endParaRPr>
          </a:p>
          <a:p>
            <a:pPr>
              <a:buFont typeface="Arial"/>
              <a:buChar char="•"/>
            </a:pP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Executive committee elected by the Board every 4 years meets 5 times/year</a:t>
            </a:r>
            <a:b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</a:br>
            <a:endParaRPr lang="en-US" sz="2200" dirty="0">
              <a:latin typeface="Verdana"/>
              <a:ea typeface="Verdana"/>
              <a:cs typeface="Arial" panose="020B0604020202020204" pitchFamily="34" charset="0"/>
            </a:endParaRPr>
          </a:p>
          <a:p>
            <a:pPr>
              <a:buFont typeface="Arial"/>
              <a:buChar char="•"/>
            </a:pP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Committees of the Board: </a:t>
            </a:r>
          </a:p>
          <a:p>
            <a:pPr lvl="1">
              <a:buFont typeface="Arial"/>
              <a:buChar char="•"/>
            </a:pP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Linked to governance finance – membership &amp; credential elected by the General Assembly</a:t>
            </a:r>
          </a:p>
          <a:p>
            <a:pPr lvl="1">
              <a:buFont typeface="Arial"/>
              <a:buChar char="•"/>
            </a:pP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Linked to policy Human Rights and Non Discrimination – Social Policy &amp; Inclusion  – Women - Youth</a:t>
            </a:r>
            <a:endParaRPr lang="en-BE" sz="2200" dirty="0">
              <a:latin typeface="Verdana"/>
              <a:ea typeface="Verdan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858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51083-F9BB-4B14-849D-9D304DA5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BE" sz="3600" dirty="0"/>
              <a:t>Work Structure</a:t>
            </a:r>
            <a:endParaRPr lang="en-BE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A6DB2-2694-4BF4-A91B-6407AEC12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133" y="1690688"/>
            <a:ext cx="10515600" cy="395576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fr-BE" sz="3400" b="1" dirty="0">
                <a:solidFill>
                  <a:srgbClr val="C00000"/>
                </a:solidFill>
                <a:latin typeface="Verdana"/>
                <a:ea typeface="Verdana"/>
                <a:cs typeface="Arial"/>
              </a:rPr>
              <a:t>Email expert groups in:</a:t>
            </a:r>
            <a:br>
              <a:rPr lang="fr-BE" sz="3400" b="1" dirty="0">
                <a:latin typeface="Verdana"/>
                <a:ea typeface="Verdana"/>
                <a:cs typeface="Arial" panose="020B0604020202020204" pitchFamily="34" charset="0"/>
              </a:rPr>
            </a:br>
            <a:endParaRPr lang="fr-BE" dirty="0">
              <a:solidFill>
                <a:srgbClr val="C00000"/>
              </a:solidFill>
              <a:latin typeface="Verdana"/>
              <a:ea typeface="Verdana"/>
              <a:cs typeface="Arial" panose="020B0604020202020204" pitchFamily="34" charset="0"/>
            </a:endParaRPr>
          </a:p>
          <a:p>
            <a:pPr>
              <a:buFont typeface="Arial" panose="05000000000000000000" pitchFamily="2" charset="2"/>
              <a:buChar char="•"/>
            </a:pPr>
            <a:r>
              <a:rPr lang="en-US" sz="3300" dirty="0">
                <a:latin typeface="Verdana"/>
                <a:ea typeface="Verdana"/>
              </a:rPr>
              <a:t>people requiring high level support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sz="3300" dirty="0">
                <a:latin typeface="Verdana"/>
                <a:ea typeface="Verdana"/>
              </a:rPr>
              <a:t>built environment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sz="3300" dirty="0">
                <a:latin typeface="Verdana"/>
                <a:ea typeface="Verdana"/>
              </a:rPr>
              <a:t>transport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sz="3300" dirty="0">
                <a:latin typeface="Verdana"/>
                <a:ea typeface="Verdana"/>
              </a:rPr>
              <a:t>information &amp; communication technologies 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sz="3300" dirty="0">
                <a:latin typeface="Verdana"/>
                <a:ea typeface="Verdana"/>
              </a:rPr>
              <a:t>European structural funds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sz="3300" dirty="0">
                <a:latin typeface="Verdana"/>
                <a:ea typeface="Verdana"/>
              </a:rPr>
              <a:t>Refugees with disabilities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sz="3300" dirty="0">
                <a:latin typeface="Verdana"/>
                <a:ea typeface="Verdana"/>
              </a:rPr>
              <a:t>Council of Europe 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sz="3300" dirty="0">
                <a:latin typeface="Verdana"/>
                <a:ea typeface="Verdana"/>
              </a:rPr>
              <a:t>Inclusive Education</a:t>
            </a:r>
          </a:p>
          <a:p>
            <a:pPr>
              <a:buFont typeface="Arial" panose="05000000000000000000" pitchFamily="2" charset="2"/>
              <a:buChar char="•"/>
            </a:pPr>
            <a:r>
              <a:rPr lang="en-US" sz="3300" dirty="0">
                <a:latin typeface="Verdana"/>
                <a:ea typeface="Verdana"/>
              </a:rPr>
              <a:t>UNCRPD</a:t>
            </a:r>
            <a:endParaRPr lang="en-GB" sz="3300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89254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51083-F9BB-4B14-849D-9D304DA5C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fr-BE" sz="4000"/>
              <a:t>Our Board</a:t>
            </a:r>
            <a:endParaRPr lang="en-BE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A6DB2-2694-4BF4-A91B-6407AEC12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1825626"/>
            <a:ext cx="4152774" cy="430346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2200" dirty="0">
                <a:solidFill>
                  <a:schemeClr val="accent1"/>
                </a:solidFill>
                <a:latin typeface="Verdana"/>
                <a:ea typeface="Verdana"/>
                <a:cs typeface="Arial" panose="020B0604020202020204" pitchFamily="34" charset="0"/>
              </a:rPr>
              <a:t>30 elected members </a:t>
            </a: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by the AGA and the president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en-US" sz="2200" dirty="0">
                <a:solidFill>
                  <a:schemeClr val="accent1"/>
                </a:solidFill>
                <a:latin typeface="Verdana"/>
                <a:ea typeface="Verdana"/>
                <a:cs typeface="Arial" panose="020B0604020202020204" pitchFamily="34" charset="0"/>
              </a:rPr>
              <a:t>16 members </a:t>
            </a: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representing </a:t>
            </a:r>
            <a:r>
              <a:rPr lang="en-US" sz="2200" dirty="0">
                <a:solidFill>
                  <a:schemeClr val="accent1"/>
                </a:solidFill>
                <a:latin typeface="Verdana"/>
                <a:ea typeface="Verdana"/>
                <a:cs typeface="Arial" panose="020B0604020202020204" pitchFamily="34" charset="0"/>
              </a:rPr>
              <a:t>National Councils</a:t>
            </a:r>
          </a:p>
          <a:p>
            <a:pPr lvl="1">
              <a:lnSpc>
                <a:spcPct val="150000"/>
              </a:lnSpc>
              <a:buClr>
                <a:schemeClr val="tx1"/>
              </a:buClr>
            </a:pPr>
            <a:r>
              <a:rPr lang="en-US" sz="2200" dirty="0">
                <a:solidFill>
                  <a:schemeClr val="accent1"/>
                </a:solidFill>
                <a:latin typeface="Verdana"/>
                <a:ea typeface="Verdana"/>
                <a:cs typeface="Arial" panose="020B0604020202020204" pitchFamily="34" charset="0"/>
              </a:rPr>
              <a:t>12 members </a:t>
            </a: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representing </a:t>
            </a:r>
            <a:r>
              <a:rPr lang="en-US" sz="2200" dirty="0">
                <a:solidFill>
                  <a:schemeClr val="accent1"/>
                </a:solidFill>
                <a:latin typeface="Verdana"/>
                <a:ea typeface="Verdana"/>
                <a:cs typeface="Arial" panose="020B0604020202020204" pitchFamily="34" charset="0"/>
              </a:rPr>
              <a:t>ENGOs full member</a:t>
            </a: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s</a:t>
            </a:r>
          </a:p>
          <a:p>
            <a:pPr marL="457200" lvl="1" indent="0">
              <a:lnSpc>
                <a:spcPct val="150000"/>
              </a:lnSpc>
              <a:buClr>
                <a:schemeClr val="tx1"/>
              </a:buClr>
              <a:buNone/>
            </a:pPr>
            <a:r>
              <a:rPr lang="en-US" sz="2200" dirty="0">
                <a:solidFill>
                  <a:schemeClr val="accent1"/>
                </a:solidFill>
                <a:latin typeface="Verdana"/>
                <a:ea typeface="Verdana"/>
                <a:cs typeface="Arial" panose="020B0604020202020204" pitchFamily="34" charset="0"/>
              </a:rPr>
              <a:t>2 members </a:t>
            </a: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from </a:t>
            </a:r>
            <a:r>
              <a:rPr lang="en-US" sz="2200" dirty="0">
                <a:solidFill>
                  <a:schemeClr val="accent1"/>
                </a:solidFill>
                <a:latin typeface="Verdana"/>
                <a:ea typeface="Verdana"/>
                <a:cs typeface="Arial" panose="020B0604020202020204" pitchFamily="34" charset="0"/>
              </a:rPr>
              <a:t>Ordinary members </a:t>
            </a: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ENGOs</a:t>
            </a:r>
          </a:p>
          <a:p>
            <a:pPr marL="457200" lvl="1" indent="0">
              <a:lnSpc>
                <a:spcPct val="150000"/>
              </a:lnSpc>
              <a:buClr>
                <a:schemeClr val="tx1"/>
              </a:buClr>
              <a:buNone/>
            </a:pPr>
            <a:endParaRPr lang="en-US" sz="2200" dirty="0">
              <a:latin typeface="Verdana"/>
              <a:ea typeface="Verdana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Clr>
                <a:schemeClr val="tx1"/>
              </a:buClr>
              <a:buNone/>
            </a:pPr>
            <a:r>
              <a:rPr lang="en-US" sz="2200" dirty="0">
                <a:solidFill>
                  <a:schemeClr val="accent1"/>
                </a:solidFill>
                <a:latin typeface="Verdana"/>
                <a:ea typeface="Verdana"/>
                <a:cs typeface="Arial" panose="020B0604020202020204" pitchFamily="34" charset="0"/>
              </a:rPr>
              <a:t>3 meetings/year</a:t>
            </a:r>
          </a:p>
          <a:p>
            <a:pPr>
              <a:buClr>
                <a:schemeClr val="tx1"/>
              </a:buClr>
            </a:pPr>
            <a:endParaRPr lang="en-US" sz="2000" dirty="0">
              <a:latin typeface="Verdana"/>
              <a:ea typeface="Verdan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E6B6C-F49D-41E1-A0E9-F3F8418AF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" r="1382"/>
          <a:stretch/>
        </p:blipFill>
        <p:spPr>
          <a:xfrm>
            <a:off x="5064657" y="1877311"/>
            <a:ext cx="6170299" cy="422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88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E9CA-0560-4F75-99AB-9868F7420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06443"/>
          </a:xfrm>
        </p:spPr>
        <p:txBody>
          <a:bodyPr>
            <a:normAutofit/>
          </a:bodyPr>
          <a:lstStyle/>
          <a:p>
            <a:r>
              <a:rPr lang="fr-BE" sz="4000"/>
              <a:t>Our Executive Committee</a:t>
            </a:r>
            <a:endParaRPr lang="en-BE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1074D-200F-47B7-84E4-FB3ACC389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52774" cy="430346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2200" dirty="0">
                <a:solidFill>
                  <a:schemeClr val="accent1"/>
                </a:solidFill>
                <a:latin typeface="Verdana"/>
                <a:ea typeface="Verdana"/>
                <a:cs typeface="Arial" panose="020B0604020202020204" pitchFamily="34" charset="0"/>
              </a:rPr>
              <a:t>Elected </a:t>
            </a: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by the </a:t>
            </a:r>
            <a:r>
              <a:rPr lang="en-US" sz="2200" dirty="0">
                <a:solidFill>
                  <a:schemeClr val="accent1"/>
                </a:solidFill>
                <a:latin typeface="Verdana"/>
                <a:ea typeface="Verdana"/>
                <a:cs typeface="Arial" panose="020B0604020202020204" pitchFamily="34" charset="0"/>
              </a:rPr>
              <a:t>Board </a:t>
            </a: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every 4 years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2200" dirty="0">
                <a:solidFill>
                  <a:schemeClr val="accent1"/>
                </a:solidFill>
                <a:latin typeface="Verdana"/>
                <a:ea typeface="Verdana"/>
                <a:cs typeface="Arial" panose="020B0604020202020204" pitchFamily="34" charset="0"/>
              </a:rPr>
              <a:t>10 members + president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2200" dirty="0">
                <a:solidFill>
                  <a:schemeClr val="accent1"/>
                </a:solidFill>
                <a:latin typeface="Verdana"/>
                <a:ea typeface="Verdana"/>
                <a:cs typeface="Arial" panose="020B0604020202020204" pitchFamily="34" charset="0"/>
              </a:rPr>
              <a:t>4 with portfolio </a:t>
            </a: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2 vice presidents, treasurer and general secretary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en-US" sz="2200" dirty="0">
                <a:solidFill>
                  <a:schemeClr val="accent1"/>
                </a:solidFill>
                <a:latin typeface="Verdana"/>
                <a:ea typeface="Verdana"/>
                <a:cs typeface="Arial"/>
              </a:rPr>
              <a:t>6 without Portfolio</a:t>
            </a:r>
          </a:p>
          <a:p>
            <a:pPr>
              <a:lnSpc>
                <a:spcPct val="150000"/>
              </a:lnSpc>
              <a:buClr>
                <a:schemeClr val="tx1"/>
              </a:buClr>
            </a:pPr>
            <a:r>
              <a:rPr lang="fr-BE" sz="2200" dirty="0">
                <a:solidFill>
                  <a:schemeClr val="accent1"/>
                </a:solidFill>
                <a:latin typeface="Verdana"/>
                <a:ea typeface="Verdana"/>
                <a:cs typeface="Arial" panose="020B0604020202020204" pitchFamily="34" charset="0"/>
              </a:rPr>
              <a:t>5 meetings/</a:t>
            </a:r>
            <a:r>
              <a:rPr lang="fr-BE" sz="2200" dirty="0" err="1">
                <a:solidFill>
                  <a:schemeClr val="accent1"/>
                </a:solidFill>
                <a:latin typeface="Verdana"/>
                <a:ea typeface="Verdana"/>
                <a:cs typeface="Arial" panose="020B0604020202020204" pitchFamily="34" charset="0"/>
              </a:rPr>
              <a:t>years</a:t>
            </a:r>
            <a:endParaRPr lang="en-BE" sz="2200" dirty="0">
              <a:solidFill>
                <a:schemeClr val="accent1"/>
              </a:solidFill>
              <a:latin typeface="Verdana"/>
              <a:ea typeface="Verdan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8FA30B-1A09-49C2-BB68-33AD5248E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" r="1382"/>
          <a:stretch/>
        </p:blipFill>
        <p:spPr>
          <a:xfrm>
            <a:off x="5098412" y="1323011"/>
            <a:ext cx="6187654" cy="423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52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5483F-0429-4C32-ADA2-389673CE7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Our Secretariat</a:t>
            </a:r>
            <a:endParaRPr lang="en-B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2C9D29-5790-402E-A138-12223B802F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14854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D2637-5AAF-4F5D-9929-60C2398E2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Policy </a:t>
            </a:r>
            <a:r>
              <a:rPr lang="fr-BE" dirty="0" err="1"/>
              <a:t>related</a:t>
            </a:r>
            <a:r>
              <a:rPr lang="fr-BE" dirty="0"/>
              <a:t> </a:t>
            </a:r>
            <a:r>
              <a:rPr lang="fr-BE" dirty="0" err="1"/>
              <a:t>Committies</a:t>
            </a:r>
            <a:endParaRPr lang="en-BE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7148DAF-1945-428B-AE9F-EFA25CAE3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BE" b="1" dirty="0">
                <a:solidFill>
                  <a:srgbClr val="C00000"/>
                </a:solidFill>
              </a:rPr>
              <a:t>Human Rights 				Social Policy &amp; </a:t>
            </a:r>
          </a:p>
          <a:p>
            <a:pPr marL="0" indent="0">
              <a:buNone/>
            </a:pPr>
            <a:r>
              <a:rPr lang="fr-BE" b="1" dirty="0">
                <a:solidFill>
                  <a:srgbClr val="C00000"/>
                </a:solidFill>
              </a:rPr>
              <a:t>Non-discrimination			Social Inclusion</a:t>
            </a:r>
            <a:br>
              <a:rPr lang="fr-BE" b="1" dirty="0">
                <a:solidFill>
                  <a:srgbClr val="C00000"/>
                </a:solidFill>
              </a:rPr>
            </a:br>
            <a:br>
              <a:rPr lang="fr-BE" b="1" dirty="0">
                <a:solidFill>
                  <a:srgbClr val="C00000"/>
                </a:solidFill>
              </a:rPr>
            </a:br>
            <a:endParaRPr lang="fr-BE" b="1" dirty="0">
              <a:solidFill>
                <a:srgbClr val="C00000"/>
              </a:solidFill>
            </a:endParaRPr>
          </a:p>
          <a:p>
            <a:r>
              <a:rPr lang="en-US" sz="2400" dirty="0"/>
              <a:t>Composed of board members and observers participating in the board meetings</a:t>
            </a:r>
          </a:p>
          <a:p>
            <a:r>
              <a:rPr lang="en-US" sz="2400" dirty="0"/>
              <a:t>Not elected</a:t>
            </a:r>
          </a:p>
          <a:p>
            <a:r>
              <a:rPr lang="en-US" sz="2400" dirty="0"/>
              <a:t>They are chaired by Executive members experts in the field</a:t>
            </a:r>
          </a:p>
          <a:p>
            <a:r>
              <a:rPr lang="en-US" sz="2400" dirty="0"/>
              <a:t>They meet 2/year</a:t>
            </a:r>
          </a:p>
          <a:p>
            <a:pPr marL="0" indent="0">
              <a:buNone/>
            </a:pP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7882161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01B67-5447-EE7D-10AA-BD8A409FA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Agenda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AE513-4BB5-40D3-E0EF-75DEE816A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858" y="1527077"/>
            <a:ext cx="10515600" cy="479752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160000"/>
              </a:lnSpc>
            </a:pPr>
            <a:r>
              <a:rPr lang="fr-BE" sz="2400" dirty="0">
                <a:latin typeface="Verdana"/>
                <a:ea typeface="Verdana"/>
              </a:rPr>
              <a:t>House </a:t>
            </a:r>
            <a:r>
              <a:rPr lang="fr-BE" sz="2400" dirty="0" err="1">
                <a:latin typeface="Verdana"/>
                <a:ea typeface="Verdana"/>
              </a:rPr>
              <a:t>Keeping</a:t>
            </a:r>
            <a:r>
              <a:rPr lang="fr-BE" sz="2400" dirty="0">
                <a:latin typeface="Verdana"/>
                <a:ea typeface="Verdana"/>
              </a:rPr>
              <a:t> Rules</a:t>
            </a:r>
          </a:p>
          <a:p>
            <a:pPr>
              <a:lnSpc>
                <a:spcPct val="160000"/>
              </a:lnSpc>
            </a:pPr>
            <a:r>
              <a:rPr lang="fr-BE" sz="2400" dirty="0">
                <a:latin typeface="Verdana"/>
                <a:ea typeface="Verdana"/>
              </a:rPr>
              <a:t>Objectives</a:t>
            </a:r>
          </a:p>
          <a:p>
            <a:pPr>
              <a:lnSpc>
                <a:spcPct val="160000"/>
              </a:lnSpc>
            </a:pPr>
            <a:r>
              <a:rPr lang="fr-BE" sz="2400" dirty="0" err="1">
                <a:latin typeface="Verdana"/>
                <a:ea typeface="Verdana"/>
              </a:rPr>
              <a:t>Who</a:t>
            </a:r>
            <a:r>
              <a:rPr lang="fr-BE" sz="2400" dirty="0">
                <a:latin typeface="Verdana"/>
                <a:ea typeface="Verdana"/>
              </a:rPr>
              <a:t> </a:t>
            </a:r>
            <a:r>
              <a:rPr lang="fr-BE" sz="2400" dirty="0" err="1">
                <a:latin typeface="Verdana"/>
                <a:ea typeface="Verdana"/>
              </a:rPr>
              <a:t>we</a:t>
            </a:r>
            <a:r>
              <a:rPr lang="fr-BE" sz="2400" dirty="0">
                <a:latin typeface="Verdana"/>
                <a:ea typeface="Verdana"/>
              </a:rPr>
              <a:t> are &amp; Our </a:t>
            </a:r>
            <a:r>
              <a:rPr lang="fr-BE" sz="2400" dirty="0" err="1">
                <a:latin typeface="Verdana"/>
                <a:ea typeface="Verdana"/>
              </a:rPr>
              <a:t>Members</a:t>
            </a:r>
            <a:endParaRPr lang="fr-BE" sz="2400" dirty="0">
              <a:latin typeface="Verdana"/>
              <a:ea typeface="Verdana"/>
            </a:endParaRPr>
          </a:p>
          <a:p>
            <a:pPr>
              <a:lnSpc>
                <a:spcPct val="160000"/>
              </a:lnSpc>
            </a:pPr>
            <a:r>
              <a:rPr lang="fr-BE" sz="2400" dirty="0">
                <a:latin typeface="Verdana"/>
                <a:ea typeface="Verdana"/>
              </a:rPr>
              <a:t>Our Work &amp; </a:t>
            </a:r>
            <a:r>
              <a:rPr lang="fr-BE" sz="2400" dirty="0" err="1">
                <a:latin typeface="Verdana"/>
                <a:ea typeface="Verdana"/>
              </a:rPr>
              <a:t>Ways</a:t>
            </a:r>
            <a:r>
              <a:rPr lang="fr-BE" sz="2400" dirty="0">
                <a:latin typeface="Verdana"/>
                <a:ea typeface="Verdana"/>
              </a:rPr>
              <a:t> to follow </a:t>
            </a:r>
            <a:r>
              <a:rPr lang="fr-BE" sz="2400" dirty="0" err="1">
                <a:latin typeface="Verdana"/>
                <a:ea typeface="Verdana"/>
              </a:rPr>
              <a:t>it</a:t>
            </a:r>
            <a:endParaRPr lang="fr-BE" sz="2400" dirty="0">
              <a:latin typeface="Verdana"/>
              <a:ea typeface="Verdana"/>
            </a:endParaRPr>
          </a:p>
          <a:p>
            <a:pPr>
              <a:lnSpc>
                <a:spcPct val="160000"/>
              </a:lnSpc>
            </a:pPr>
            <a:r>
              <a:rPr lang="fr-BE" sz="2400" dirty="0">
                <a:latin typeface="Verdana"/>
                <a:ea typeface="Verdana"/>
              </a:rPr>
              <a:t>Break</a:t>
            </a:r>
          </a:p>
          <a:p>
            <a:pPr>
              <a:lnSpc>
                <a:spcPct val="160000"/>
              </a:lnSpc>
            </a:pPr>
            <a:r>
              <a:rPr lang="fr-BE" sz="2400" dirty="0">
                <a:latin typeface="Verdana"/>
                <a:ea typeface="Verdana"/>
              </a:rPr>
              <a:t>Our Governance</a:t>
            </a:r>
          </a:p>
          <a:p>
            <a:pPr>
              <a:lnSpc>
                <a:spcPct val="160000"/>
              </a:lnSpc>
            </a:pPr>
            <a:r>
              <a:rPr lang="fr-BE" sz="2400" dirty="0">
                <a:latin typeface="Verdana"/>
                <a:ea typeface="Verdana"/>
              </a:rPr>
              <a:t>All about membership</a:t>
            </a:r>
          </a:p>
          <a:p>
            <a:pPr>
              <a:lnSpc>
                <a:spcPct val="160000"/>
              </a:lnSpc>
            </a:pPr>
            <a:r>
              <a:rPr lang="fr-BE" sz="2400" dirty="0">
                <a:latin typeface="Verdana"/>
                <a:ea typeface="Verdana"/>
              </a:rPr>
              <a:t>Questions &amp; </a:t>
            </a:r>
            <a:r>
              <a:rPr lang="fr-BE" sz="2400" dirty="0" err="1">
                <a:latin typeface="Verdana"/>
                <a:ea typeface="Verdana"/>
              </a:rPr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40122306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051E65-A34E-4749-8D2E-3BC33F73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fr-BE" sz="3600"/>
              <a:t>Our Women Committee</a:t>
            </a:r>
            <a:endParaRPr lang="en-BE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BE54E-ECE2-4C04-A7AC-F244B13BB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861562" cy="439398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Verdana"/>
                <a:ea typeface="Verdana"/>
                <a:cs typeface="Arial" panose="020B0604020202020204" pitchFamily="34" charset="0"/>
              </a:rPr>
              <a:t>10 women </a:t>
            </a:r>
            <a:r>
              <a:rPr lang="en-US" sz="2000" dirty="0">
                <a:latin typeface="Verdana"/>
                <a:ea typeface="Verdana"/>
                <a:cs typeface="Arial" panose="020B0604020202020204" pitchFamily="34" charset="0"/>
              </a:rPr>
              <a:t>with disabilities or mothers of children with disabilities from the EU nominated by full members.</a:t>
            </a:r>
            <a:r>
              <a:rPr lang="en-US" sz="2000" dirty="0">
                <a:solidFill>
                  <a:schemeClr val="accent1"/>
                </a:solidFill>
                <a:latin typeface="Verdana"/>
                <a:ea typeface="Verdana"/>
                <a:cs typeface="Arial" panose="020B0604020202020204" pitchFamily="34" charset="0"/>
              </a:rPr>
              <a:t> + 5 observers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Verdana"/>
                <a:ea typeface="Verdana"/>
                <a:cs typeface="Arial" panose="020B0604020202020204" pitchFamily="34" charset="0"/>
              </a:rPr>
              <a:t>Chaired by 2 of its members and supported by expert General Secretary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Verdana"/>
                <a:ea typeface="Verdana"/>
                <a:cs typeface="Arial" panose="020B0604020202020204" pitchFamily="34" charset="0"/>
              </a:rPr>
              <a:t>The members are selected and not elected upon nomination by full members</a:t>
            </a:r>
          </a:p>
          <a:p>
            <a:endParaRPr lang="en-BE" sz="2000" dirty="0">
              <a:latin typeface="Verdana"/>
              <a:ea typeface="Verdana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932C926-06B1-4765-B1C0-EF7A94314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3998" y="2025308"/>
            <a:ext cx="5815856" cy="387723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001713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7A9FF-A212-4AFC-8EDF-974CB8D4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4970877" cy="1135737"/>
          </a:xfrm>
        </p:spPr>
        <p:txBody>
          <a:bodyPr>
            <a:normAutofit/>
          </a:bodyPr>
          <a:lstStyle/>
          <a:p>
            <a:r>
              <a:rPr lang="fr-BE" sz="3600"/>
              <a:t>Our Youth Committee</a:t>
            </a:r>
            <a:endParaRPr lang="en-BE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0BE187-60D6-4CA3-942C-17CB7E7B8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82981"/>
            <a:ext cx="4970877" cy="439398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 young people </a:t>
            </a: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with disabilities from the EU nominated by full members. 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+ 5 observers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Chaired by two of its members supported by two executive members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The members are selected and not elected upon nomination by full members</a:t>
            </a:r>
          </a:p>
          <a:p>
            <a:endParaRPr lang="en-US" sz="2000" dirty="0"/>
          </a:p>
          <a:p>
            <a:endParaRPr lang="fr-BE" sz="2000" dirty="0"/>
          </a:p>
          <a:p>
            <a:endParaRPr lang="en-BE" sz="2000" dirty="0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BC6556-C2E7-4E84-A9B3-85851C136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7813" y="1665426"/>
            <a:ext cx="5290720" cy="35271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5CBE6EC-46EF-45D9-8E16-DCDC5917C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EEDCD65-9740-4F34-BDF1-9C068E053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3DA7FD-5CC0-46D1-9DFB-5BAF6BE2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009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3B456-FE54-8236-301D-F8F47C4A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021" y="143020"/>
            <a:ext cx="10515600" cy="1325563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ACA5E-7F99-C681-FFAD-6A5932E78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830"/>
            <a:ext cx="10515600" cy="489841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60000"/>
              </a:lnSpc>
            </a:pPr>
            <a:r>
              <a:rPr lang="en-GB" sz="2000" dirty="0">
                <a:latin typeface="Verdana"/>
                <a:ea typeface="Verdana"/>
              </a:rPr>
              <a:t>A l</a:t>
            </a:r>
            <a:r>
              <a:rPr lang="en-GB" sz="2000" dirty="0">
                <a:solidFill>
                  <a:schemeClr val="accent1"/>
                </a:solidFill>
                <a:latin typeface="Verdana"/>
                <a:ea typeface="Verdana"/>
              </a:rPr>
              <a:t>arge organisation </a:t>
            </a:r>
            <a:r>
              <a:rPr lang="en-GB" sz="2000" dirty="0">
                <a:latin typeface="Verdana"/>
                <a:ea typeface="Verdana"/>
              </a:rPr>
              <a:t>with complex </a:t>
            </a:r>
            <a:r>
              <a:rPr lang="en-GB" sz="2000" dirty="0">
                <a:solidFill>
                  <a:schemeClr val="accent1"/>
                </a:solidFill>
                <a:latin typeface="Verdana"/>
                <a:ea typeface="Verdana"/>
              </a:rPr>
              <a:t>governance </a:t>
            </a:r>
            <a:endParaRPr lang="en-GB" sz="2000" dirty="0">
              <a:solidFill>
                <a:schemeClr val="accent1"/>
              </a:solidFill>
            </a:endParaRPr>
          </a:p>
          <a:p>
            <a:pPr>
              <a:lnSpc>
                <a:spcPct val="160000"/>
              </a:lnSpc>
            </a:pPr>
            <a:r>
              <a:rPr lang="en-GB" sz="2000" dirty="0">
                <a:latin typeface="Verdana"/>
                <a:ea typeface="Verdana"/>
              </a:rPr>
              <a:t>All </a:t>
            </a:r>
            <a:r>
              <a:rPr lang="en-GB" sz="2000" dirty="0">
                <a:solidFill>
                  <a:schemeClr val="accent1"/>
                </a:solidFill>
                <a:latin typeface="Verdana"/>
                <a:ea typeface="Verdana"/>
              </a:rPr>
              <a:t>members </a:t>
            </a:r>
            <a:r>
              <a:rPr lang="en-GB" sz="2000" dirty="0">
                <a:latin typeface="Verdana"/>
                <a:ea typeface="Verdana"/>
              </a:rPr>
              <a:t>meet </a:t>
            </a:r>
            <a:r>
              <a:rPr lang="en-GB" sz="2000" dirty="0">
                <a:solidFill>
                  <a:schemeClr val="accent1"/>
                </a:solidFill>
                <a:latin typeface="Verdana"/>
                <a:ea typeface="Verdana"/>
              </a:rPr>
              <a:t>once per year </a:t>
            </a:r>
            <a:r>
              <a:rPr lang="en-GB" sz="2000" dirty="0">
                <a:latin typeface="Verdana"/>
                <a:ea typeface="Verdana"/>
              </a:rPr>
              <a:t>in the General Assembly</a:t>
            </a:r>
          </a:p>
          <a:p>
            <a:pPr>
              <a:lnSpc>
                <a:spcPct val="160000"/>
              </a:lnSpc>
            </a:pPr>
            <a:r>
              <a:rPr lang="en-GB" sz="2000" dirty="0">
                <a:latin typeface="Verdana"/>
                <a:ea typeface="Verdana"/>
              </a:rPr>
              <a:t>The </a:t>
            </a:r>
            <a:r>
              <a:rPr lang="en-GB" sz="2000" dirty="0">
                <a:solidFill>
                  <a:schemeClr val="accent1"/>
                </a:solidFill>
                <a:latin typeface="Verdana"/>
                <a:ea typeface="Verdana"/>
              </a:rPr>
              <a:t>governing bodies</a:t>
            </a:r>
            <a:r>
              <a:rPr lang="en-GB" sz="2000" dirty="0">
                <a:latin typeface="Verdana"/>
                <a:ea typeface="Verdana"/>
              </a:rPr>
              <a:t>, Board, Executive Committees and advisory committees are </a:t>
            </a:r>
            <a:r>
              <a:rPr lang="en-GB" sz="2000" dirty="0">
                <a:solidFill>
                  <a:schemeClr val="accent1"/>
                </a:solidFill>
                <a:latin typeface="Verdana"/>
                <a:ea typeface="Verdana"/>
              </a:rPr>
              <a:t>renewed every 4 (four) years</a:t>
            </a:r>
          </a:p>
          <a:p>
            <a:pPr>
              <a:lnSpc>
                <a:spcPct val="160000"/>
              </a:lnSpc>
            </a:pPr>
            <a:r>
              <a:rPr lang="en-GB" sz="2000" dirty="0">
                <a:latin typeface="Verdana"/>
                <a:ea typeface="Verdana"/>
              </a:rPr>
              <a:t>We have </a:t>
            </a:r>
            <a:r>
              <a:rPr lang="en-GB" sz="2000" dirty="0">
                <a:solidFill>
                  <a:schemeClr val="accent1"/>
                </a:solidFill>
                <a:latin typeface="Verdana"/>
                <a:ea typeface="Verdana"/>
              </a:rPr>
              <a:t>expert groups </a:t>
            </a:r>
            <a:r>
              <a:rPr lang="en-GB" sz="2000" dirty="0">
                <a:latin typeface="Verdana"/>
                <a:ea typeface="Verdana"/>
              </a:rPr>
              <a:t>on the very important topics</a:t>
            </a:r>
          </a:p>
          <a:p>
            <a:pPr>
              <a:lnSpc>
                <a:spcPct val="160000"/>
              </a:lnSpc>
            </a:pPr>
            <a:r>
              <a:rPr lang="en-GB" sz="2000" dirty="0">
                <a:latin typeface="Verdana"/>
                <a:ea typeface="Verdana"/>
              </a:rPr>
              <a:t>In the </a:t>
            </a:r>
            <a:r>
              <a:rPr lang="en-GB" sz="2000" dirty="0">
                <a:solidFill>
                  <a:schemeClr val="accent1"/>
                </a:solidFill>
                <a:latin typeface="Verdana"/>
                <a:ea typeface="Verdana"/>
              </a:rPr>
              <a:t>secretariat </a:t>
            </a:r>
            <a:r>
              <a:rPr lang="en-GB" sz="2000" dirty="0">
                <a:latin typeface="Verdana"/>
                <a:ea typeface="Verdana"/>
              </a:rPr>
              <a:t>EDF staff we have</a:t>
            </a:r>
          </a:p>
          <a:p>
            <a:pPr>
              <a:lnSpc>
                <a:spcPct val="160000"/>
              </a:lnSpc>
            </a:pPr>
            <a:r>
              <a:rPr lang="en-GB" sz="2000" dirty="0">
                <a:latin typeface="Verdana"/>
                <a:ea typeface="Verdana"/>
              </a:rPr>
              <a:t>Policy people</a:t>
            </a:r>
          </a:p>
          <a:p>
            <a:pPr>
              <a:lnSpc>
                <a:spcPct val="160000"/>
              </a:lnSpc>
            </a:pPr>
            <a:r>
              <a:rPr lang="en-GB" sz="2000" dirty="0">
                <a:latin typeface="Verdana"/>
                <a:ea typeface="Verdana"/>
              </a:rPr>
              <a:t>The International Cooperation team</a:t>
            </a:r>
          </a:p>
          <a:p>
            <a:pPr>
              <a:lnSpc>
                <a:spcPct val="160000"/>
              </a:lnSpc>
            </a:pPr>
            <a:r>
              <a:rPr lang="en-GB" sz="2000" dirty="0">
                <a:latin typeface="Verdana"/>
                <a:ea typeface="Verdana"/>
              </a:rPr>
              <a:t>The Communication team</a:t>
            </a:r>
          </a:p>
          <a:p>
            <a:pPr>
              <a:lnSpc>
                <a:spcPct val="160000"/>
              </a:lnSpc>
            </a:pPr>
            <a:r>
              <a:rPr lang="en-GB" sz="2000" dirty="0">
                <a:latin typeface="Verdana"/>
                <a:ea typeface="Verdana"/>
              </a:rPr>
              <a:t>Operation team for events, finance &amp; projects 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2292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473B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5039" y="1172726"/>
            <a:ext cx="10942820" cy="179365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/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4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All About Membership</a:t>
            </a:r>
            <a:endParaRPr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CD6040-2725-4108-BF25-0C1CE859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8586" y="1174252"/>
            <a:ext cx="4648200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4</a:t>
            </a:r>
            <a:b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BE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C4F76AE-D5B0-DD64-1195-354A631C8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31" y="3432125"/>
            <a:ext cx="2172857" cy="24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5652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Benefits of Membership</a:t>
            </a:r>
            <a:endParaRPr lang="en-GB" sz="32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15A3AED-D48E-4BC6-A5E6-65E83C600D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2337426"/>
              </p:ext>
            </p:extLst>
          </p:nvPr>
        </p:nvGraphicFramePr>
        <p:xfrm>
          <a:off x="1953195" y="128107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6074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713" y="1499984"/>
            <a:ext cx="10515600" cy="4394701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To vote (not associate and observers)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Candidate for leading functions (Not associate observers and ordinary)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Candidate to the board (not associate &amp; observer)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Participate at the General assembly on EDF’s costs (not associate)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Nominate experts in the e-mail expert groups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Participate in the board meetings on EDFs costs (only board members and national councils)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Verdana"/>
                <a:ea typeface="Verdana"/>
                <a:cs typeface="Arial" panose="020B0604020202020204" pitchFamily="34" charset="0"/>
              </a:rPr>
              <a:t>Give input in EDF’s work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Verdana"/>
                <a:ea typeface="Verdana"/>
                <a:cs typeface="Arial"/>
              </a:rPr>
              <a:t>Be informed of policy work events etc.</a:t>
            </a:r>
          </a:p>
        </p:txBody>
      </p:sp>
    </p:spTree>
    <p:extLst>
      <p:ext uri="{BB962C8B-B14F-4D97-AF65-F5344CB8AC3E}">
        <p14:creationId xmlns:p14="http://schemas.microsoft.com/office/powerpoint/2010/main" val="33492724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Keep EDF informed of any changes in your </a:t>
            </a:r>
            <a:r>
              <a:rPr lang="en-US" sz="22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organisation</a:t>
            </a: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(Contact details, contact person, official representative)</a:t>
            </a:r>
          </a:p>
          <a:p>
            <a:pPr lvl="1"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Changing a nominated person that was elected or selected for board, Women or Youth Committee cannot be changed like this. Elections or selections need to take place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Pay the annual membership fee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Participate in the governing body meetings you are entitled to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Bring your input to EDF’s work</a:t>
            </a:r>
          </a:p>
        </p:txBody>
      </p:sp>
    </p:spTree>
    <p:extLst>
      <p:ext uri="{BB962C8B-B14F-4D97-AF65-F5344CB8AC3E}">
        <p14:creationId xmlns:p14="http://schemas.microsoft.com/office/powerpoint/2010/main" val="2914251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DD7C7B71-6910-3F35-E9BF-C120E774965F}"/>
              </a:ext>
            </a:extLst>
          </p:cNvPr>
          <p:cNvSpPr/>
          <p:nvPr/>
        </p:nvSpPr>
        <p:spPr>
          <a:xfrm>
            <a:off x="309966" y="868575"/>
            <a:ext cx="10515600" cy="6044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08010"/>
            <a:ext cx="10515600" cy="1325563"/>
          </a:xfrm>
        </p:spPr>
        <p:txBody>
          <a:bodyPr>
            <a:normAutofit/>
          </a:bodyPr>
          <a:lstStyle/>
          <a:p>
            <a:r>
              <a:rPr lang="fr-BE" sz="4000" dirty="0"/>
              <a:t>How can </a:t>
            </a:r>
            <a:r>
              <a:rPr lang="fr-BE" sz="4000" dirty="0" err="1"/>
              <a:t>you</a:t>
            </a:r>
            <a:r>
              <a:rPr lang="fr-BE" sz="4000" dirty="0"/>
              <a:t> </a:t>
            </a:r>
            <a:r>
              <a:rPr lang="fr-BE" sz="4000" dirty="0" err="1"/>
              <a:t>be</a:t>
            </a:r>
            <a:r>
              <a:rPr lang="fr-BE" sz="4000" dirty="0"/>
              <a:t> </a:t>
            </a:r>
            <a:r>
              <a:rPr lang="fr-BE" sz="4000" dirty="0" err="1"/>
              <a:t>involved</a:t>
            </a:r>
            <a:r>
              <a:rPr lang="fr-BE" sz="4000" dirty="0"/>
              <a:t> in EDF?</a:t>
            </a:r>
            <a:endParaRPr lang="fr-BE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259577"/>
            <a:ext cx="10515600" cy="3490294"/>
          </a:xfrm>
        </p:spPr>
        <p:txBody>
          <a:bodyPr>
            <a:normAutofit fontScale="92500" lnSpcReduction="20000"/>
          </a:bodyPr>
          <a:lstStyle/>
          <a:p>
            <a:pPr marL="91435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Answer our calls 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shaping inclusive EU policies for all persons with Disabilities</a:t>
            </a:r>
          </a:p>
          <a:p>
            <a:pPr marL="91435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Participate 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 our </a:t>
            </a:r>
            <a:r>
              <a:rPr lang="en-US" sz="24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events 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campaigns</a:t>
            </a:r>
          </a:p>
          <a:p>
            <a:pPr marL="91435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Interact 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with us on </a:t>
            </a:r>
            <a:r>
              <a:rPr lang="en-US" sz="24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Social Media </a:t>
            </a:r>
          </a:p>
          <a:p>
            <a:pPr marL="91435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Share 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widely our </a:t>
            </a:r>
            <a:r>
              <a:rPr lang="en-US" sz="24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common work</a:t>
            </a:r>
          </a:p>
          <a:p>
            <a:pPr marL="91435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Bring 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 the table of discussion your </a:t>
            </a:r>
            <a:r>
              <a:rPr lang="en-US" sz="2400" b="1" dirty="0">
                <a:solidFill>
                  <a:srgbClr val="1070C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knowledge and expertise;</a:t>
            </a:r>
            <a:r>
              <a:rPr lang="en-US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join our expert groups</a:t>
            </a:r>
            <a:endParaRPr lang="fr-BE" sz="26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938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Good to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9123" y="1447881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en-US" sz="1800" dirty="0">
                <a:latin typeface="Verdana"/>
                <a:ea typeface="Verdana"/>
                <a:cs typeface="Arial" panose="020B0604020202020204" pitchFamily="34" charset="0"/>
              </a:rPr>
              <a:t>Request credential for the members Area</a:t>
            </a:r>
          </a:p>
          <a:p>
            <a:pPr>
              <a:lnSpc>
                <a:spcPct val="160000"/>
              </a:lnSpc>
            </a:pPr>
            <a:r>
              <a:rPr lang="en-US" sz="1800" dirty="0">
                <a:latin typeface="Verdana"/>
                <a:ea typeface="Verdana"/>
                <a:cs typeface="Arial" panose="020B0604020202020204" pitchFamily="34" charset="0"/>
              </a:rPr>
              <a:t>Be signed up for the Members Mailing newsletter for members</a:t>
            </a:r>
          </a:p>
          <a:p>
            <a:pPr>
              <a:lnSpc>
                <a:spcPct val="160000"/>
              </a:lnSpc>
            </a:pPr>
            <a:r>
              <a:rPr lang="en-US" sz="1800" dirty="0">
                <a:latin typeface="Verdana"/>
                <a:ea typeface="Verdana"/>
                <a:cs typeface="Arial" panose="020B0604020202020204" pitchFamily="34" charset="0"/>
              </a:rPr>
              <a:t>Nominate delegate for the AGA once a year 2 persons National councils 1 ENGOs full and ordinary EDF pays travel and arranges accommodation. Travel reimbursed after meeting</a:t>
            </a:r>
          </a:p>
          <a:p>
            <a:pPr>
              <a:lnSpc>
                <a:spcPct val="160000"/>
              </a:lnSpc>
            </a:pPr>
            <a:r>
              <a:rPr lang="en-US" sz="1800" dirty="0">
                <a:latin typeface="Verdana"/>
                <a:ea typeface="Verdana"/>
                <a:cs typeface="Arial" panose="020B0604020202020204" pitchFamily="34" charset="0"/>
              </a:rPr>
              <a:t>National Councils not part of the board may attend Board meetings as observers financed by EDF</a:t>
            </a:r>
          </a:p>
          <a:p>
            <a:pPr>
              <a:lnSpc>
                <a:spcPct val="160000"/>
              </a:lnSpc>
            </a:pPr>
            <a:r>
              <a:rPr lang="en-US" sz="1800" dirty="0">
                <a:latin typeface="Verdana"/>
                <a:ea typeface="Verdana"/>
                <a:cs typeface="Arial" panose="020B0604020202020204" pitchFamily="34" charset="0"/>
              </a:rPr>
              <a:t>European NGOs are invited to attend 3 ENGO meetings/year no costs reimbursed meeting hybrid </a:t>
            </a:r>
          </a:p>
          <a:p>
            <a:pPr>
              <a:lnSpc>
                <a:spcPct val="160000"/>
              </a:lnSpc>
            </a:pPr>
            <a:r>
              <a:rPr lang="en-US" sz="1800" dirty="0">
                <a:latin typeface="Verdana"/>
                <a:ea typeface="Verdana"/>
                <a:cs typeface="Arial" panose="020B0604020202020204" pitchFamily="34" charset="0"/>
              </a:rPr>
              <a:t>Associate members may attend on their own costs the AGA</a:t>
            </a:r>
          </a:p>
          <a:p>
            <a:pPr>
              <a:lnSpc>
                <a:spcPct val="160000"/>
              </a:lnSpc>
            </a:pPr>
            <a:r>
              <a:rPr lang="en-US" sz="1800" dirty="0">
                <a:latin typeface="Verdana"/>
                <a:ea typeface="Verdana"/>
                <a:cs typeface="Arial" panose="020B0604020202020204" pitchFamily="34" charset="0"/>
              </a:rPr>
              <a:t>Appoint person to participate at the European Day of persons with Disabilities  costs covered by Commission</a:t>
            </a:r>
          </a:p>
        </p:txBody>
      </p:sp>
    </p:spTree>
    <p:extLst>
      <p:ext uri="{BB962C8B-B14F-4D97-AF65-F5344CB8AC3E}">
        <p14:creationId xmlns:p14="http://schemas.microsoft.com/office/powerpoint/2010/main" val="3575254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82200-04F7-0CC8-8B7B-92D07F554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88E83-29D0-211B-5F3F-D9A02068A9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GB" dirty="0"/>
              <a:t>There are </a:t>
            </a:r>
            <a:r>
              <a:rPr lang="en-GB" dirty="0">
                <a:solidFill>
                  <a:schemeClr val="accent1"/>
                </a:solidFill>
              </a:rPr>
              <a:t>benefits </a:t>
            </a:r>
            <a:r>
              <a:rPr lang="en-GB" dirty="0"/>
              <a:t>to be an EDF Member enjoy them!</a:t>
            </a:r>
          </a:p>
          <a:p>
            <a:pPr>
              <a:lnSpc>
                <a:spcPct val="150000"/>
              </a:lnSpc>
            </a:pPr>
            <a:r>
              <a:rPr lang="en-GB" dirty="0"/>
              <a:t>But also, </a:t>
            </a:r>
            <a:r>
              <a:rPr lang="en-GB" dirty="0">
                <a:solidFill>
                  <a:schemeClr val="accent1"/>
                </a:solidFill>
              </a:rPr>
              <a:t>duties </a:t>
            </a:r>
            <a:r>
              <a:rPr lang="en-GB" dirty="0"/>
              <a:t>make sure you fulfil them!</a:t>
            </a:r>
          </a:p>
          <a:p>
            <a:pPr>
              <a:lnSpc>
                <a:spcPct val="150000"/>
              </a:lnSpc>
            </a:pPr>
            <a:r>
              <a:rPr lang="en-GB" dirty="0"/>
              <a:t>Use all the channels to </a:t>
            </a:r>
            <a:r>
              <a:rPr lang="en-GB" dirty="0">
                <a:solidFill>
                  <a:schemeClr val="accent1"/>
                </a:solidFill>
              </a:rPr>
              <a:t>contribute </a:t>
            </a:r>
            <a:r>
              <a:rPr lang="en-GB" dirty="0"/>
              <a:t>to our common work</a:t>
            </a:r>
          </a:p>
          <a:p>
            <a:pPr>
              <a:lnSpc>
                <a:spcPct val="150000"/>
              </a:lnSpc>
            </a:pPr>
            <a:r>
              <a:rPr lang="en-GB" dirty="0"/>
              <a:t>We can </a:t>
            </a:r>
            <a:r>
              <a:rPr lang="en-GB" dirty="0">
                <a:solidFill>
                  <a:schemeClr val="accent1"/>
                </a:solidFill>
              </a:rPr>
              <a:t>support </a:t>
            </a:r>
            <a:r>
              <a:rPr lang="en-GB" dirty="0"/>
              <a:t>help in your work</a:t>
            </a:r>
          </a:p>
          <a:p>
            <a:pPr>
              <a:lnSpc>
                <a:spcPct val="150000"/>
              </a:lnSpc>
            </a:pPr>
            <a:r>
              <a:rPr lang="en-GB" dirty="0"/>
              <a:t>Do not forget to </a:t>
            </a:r>
            <a:r>
              <a:rPr lang="en-GB" dirty="0">
                <a:solidFill>
                  <a:schemeClr val="accent1"/>
                </a:solidFill>
              </a:rPr>
              <a:t>nominate representatives </a:t>
            </a:r>
            <a:r>
              <a:rPr lang="en-GB" dirty="0"/>
              <a:t>for the statutory meetings but also for events with limited places</a:t>
            </a:r>
          </a:p>
          <a:p>
            <a:pPr>
              <a:lnSpc>
                <a:spcPct val="150000"/>
              </a:lnSpc>
            </a:pPr>
            <a:r>
              <a:rPr lang="en-GB" dirty="0"/>
              <a:t>Make sure you </a:t>
            </a:r>
            <a:r>
              <a:rPr lang="en-GB" dirty="0">
                <a:solidFill>
                  <a:schemeClr val="accent1"/>
                </a:solidFill>
              </a:rPr>
              <a:t>receiving </a:t>
            </a:r>
            <a:r>
              <a:rPr lang="en-GB" dirty="0"/>
              <a:t>all information from us &amp; </a:t>
            </a:r>
            <a:r>
              <a:rPr lang="en-GB" dirty="0">
                <a:solidFill>
                  <a:schemeClr val="accent1"/>
                </a:solidFill>
              </a:rPr>
              <a:t>pass </a:t>
            </a:r>
            <a:r>
              <a:rPr lang="en-GB" dirty="0"/>
              <a:t>onto yours</a:t>
            </a:r>
          </a:p>
        </p:txBody>
      </p:sp>
    </p:spTree>
    <p:extLst>
      <p:ext uri="{BB962C8B-B14F-4D97-AF65-F5344CB8AC3E}">
        <p14:creationId xmlns:p14="http://schemas.microsoft.com/office/powerpoint/2010/main" val="1991550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66279-3034-4377-B1D3-99C547FC5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Objective</a:t>
            </a:r>
            <a:endParaRPr lang="en-B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95543E3-F67C-4CDC-BDEA-9EFFB00D05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3554964"/>
              </p:ext>
            </p:extLst>
          </p:nvPr>
        </p:nvGraphicFramePr>
        <p:xfrm>
          <a:off x="838200" y="1695369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932102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940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473B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0F2F23-E4FC-4F6D-8AE7-F4D6E5F8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 &amp;  Answers</a:t>
            </a:r>
            <a:br>
              <a:rPr lang="en-US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fr-B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E94694-A944-48A9-9C8E-45A016D71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365" y="2152142"/>
            <a:ext cx="6240053" cy="392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436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 your attention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525126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European Disability Forum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www.edf-feph.org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Avenue des Arts 7-8, </a:t>
            </a:r>
            <a:r>
              <a:rPr lang="en-GB" dirty="0" err="1"/>
              <a:t>Bruxelles</a:t>
            </a:r>
            <a:r>
              <a:rPr lang="en-GB" dirty="0"/>
              <a:t> 1210, Belgium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Twitter: @</a:t>
            </a:r>
            <a:r>
              <a:rPr lang="en-GB" dirty="0" err="1"/>
              <a:t>MyEDF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Facebook: @</a:t>
            </a:r>
            <a:r>
              <a:rPr lang="en-GB" dirty="0" err="1"/>
              <a:t>MyEDF</a:t>
            </a:r>
            <a:endParaRPr lang="en-GB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537" y="2048427"/>
            <a:ext cx="2798095" cy="309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06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solidFill>
                  <a:srgbClr val="0070C0"/>
                </a:solidFill>
              </a:rPr>
              <a:t>Do </a:t>
            </a:r>
            <a:r>
              <a:rPr lang="fr-BE" b="1" dirty="0" err="1">
                <a:solidFill>
                  <a:srgbClr val="0070C0"/>
                </a:solidFill>
              </a:rPr>
              <a:t>you</a:t>
            </a:r>
            <a:r>
              <a:rPr lang="fr-BE" b="1" dirty="0">
                <a:solidFill>
                  <a:srgbClr val="0070C0"/>
                </a:solidFill>
              </a:rPr>
              <a:t> know </a:t>
            </a:r>
            <a:r>
              <a:rPr lang="fr-BE" b="1" dirty="0" err="1">
                <a:solidFill>
                  <a:srgbClr val="0070C0"/>
                </a:solidFill>
              </a:rPr>
              <a:t>it</a:t>
            </a:r>
            <a:r>
              <a:rPr lang="fr-BE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How many members do we have?</a:t>
            </a:r>
          </a:p>
          <a:p>
            <a:pPr lvl="0"/>
            <a:r>
              <a:rPr lang="en-US" sz="2400" dirty="0"/>
              <a:t>How many countries do we cover?</a:t>
            </a:r>
          </a:p>
          <a:p>
            <a:pPr lvl="0"/>
            <a:r>
              <a:rPr lang="en-US" sz="2400" dirty="0"/>
              <a:t>How many members does our Board of Administrators have?</a:t>
            </a:r>
          </a:p>
          <a:p>
            <a:pPr lvl="0"/>
            <a:r>
              <a:rPr lang="en-US" sz="2400" dirty="0"/>
              <a:t>Why do we have so many people at the board meetings?</a:t>
            </a:r>
          </a:p>
          <a:p>
            <a:pPr lvl="0"/>
            <a:r>
              <a:rPr lang="en-US" sz="2400" dirty="0"/>
              <a:t>How long is a mandate of a board member?</a:t>
            </a:r>
          </a:p>
          <a:p>
            <a:pPr lvl="0"/>
            <a:r>
              <a:rPr lang="en-US" sz="2400" dirty="0"/>
              <a:t>How many delegates can be nominated for a General Assembly?</a:t>
            </a:r>
          </a:p>
        </p:txBody>
      </p:sp>
    </p:spTree>
    <p:extLst>
      <p:ext uri="{BB962C8B-B14F-4D97-AF65-F5344CB8AC3E}">
        <p14:creationId xmlns:p14="http://schemas.microsoft.com/office/powerpoint/2010/main" val="177536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473B0"/>
          </a:solidFill>
        </p:spPr>
        <p:txBody>
          <a:bodyPr wrap="square" lIns="0" tIns="0" rIns="0" bIns="0" rtlCol="0"/>
          <a:lstStyle/>
          <a:p>
            <a:pPr defTabSz="609630"/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4590" y="1082269"/>
            <a:ext cx="10942820" cy="211425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algn="ctr"/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44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Who</a:t>
            </a:r>
            <a:r>
              <a:rPr lang="fr-BE" sz="4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fr-BE" sz="44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</a:t>
            </a:r>
            <a:r>
              <a:rPr lang="fr-BE" sz="44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are &amp; Our </a:t>
            </a:r>
            <a:r>
              <a:rPr lang="fr-BE" sz="44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Members</a:t>
            </a:r>
            <a:endParaRPr lang="fr-BE" sz="4400" dirty="0">
              <a:solidFill>
                <a:schemeClr val="bg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8467" defTabSz="609630">
              <a:spcBef>
                <a:spcPts val="67"/>
              </a:spcBef>
            </a:pPr>
            <a:endParaRPr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CD6040-2725-4108-BF25-0C1CE859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612" y="991893"/>
            <a:ext cx="4648200" cy="1325563"/>
          </a:xfrm>
        </p:spPr>
        <p:txBody>
          <a:bodyPr>
            <a:normAutofit fontScale="9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1</a:t>
            </a:r>
            <a:br>
              <a:rPr lang="en-GB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BE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C4F76AE-D5B0-DD64-1195-354A631C8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523" y="3399725"/>
            <a:ext cx="2172857" cy="240428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9B8B7-7695-4A39-AEB5-2F8F00D2E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/>
          <a:lstStyle/>
          <a:p>
            <a:r>
              <a:rPr lang="fr-BE" dirty="0"/>
              <a:t>The European Disability Forum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73882-16C7-428C-B154-C0A9E0C67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622" y="1538288"/>
            <a:ext cx="10620756" cy="4877752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marL="0" lv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Who we are </a:t>
            </a:r>
            <a:endParaRPr lang="fr-BE" dirty="0"/>
          </a:p>
          <a:p>
            <a:pPr marL="913765" lvl="1" indent="-457200"/>
            <a:r>
              <a:rPr lang="en-GB" sz="2400" dirty="0"/>
              <a:t>100 millions persons with disabilities </a:t>
            </a:r>
            <a:endParaRPr lang="fr-BE" sz="2400" dirty="0"/>
          </a:p>
          <a:p>
            <a:pPr marL="913765" lvl="1" indent="-457200">
              <a:buFont typeface="Arial" panose="020B0604020202020204" pitchFamily="34" charset="0"/>
              <a:buChar char="•"/>
            </a:pPr>
            <a:r>
              <a:rPr lang="en-GB" sz="2400" dirty="0"/>
              <a:t>Independent NGO </a:t>
            </a:r>
            <a:endParaRPr lang="fr-BE" sz="2400" dirty="0"/>
          </a:p>
          <a:p>
            <a:pPr marL="913765" lvl="1" indent="-457200">
              <a:buFont typeface="Arial" panose="020B0604020202020204" pitchFamily="34" charset="0"/>
              <a:buChar char="•"/>
            </a:pPr>
            <a:r>
              <a:rPr lang="en-GB" sz="2400" dirty="0"/>
              <a:t>Umbrella organisation of persons with disabilities (OPD) </a:t>
            </a:r>
            <a:br>
              <a:rPr lang="en-GB" sz="2400" dirty="0"/>
            </a:br>
            <a:r>
              <a:rPr lang="en-GB" sz="2400" dirty="0"/>
              <a:t>in Europe all EU member states and other EU countries </a:t>
            </a:r>
            <a:br>
              <a:rPr lang="en-GB" sz="2400" dirty="0"/>
            </a:br>
            <a:r>
              <a:rPr lang="en-GB" sz="2400" dirty="0"/>
              <a:t>42 countries</a:t>
            </a:r>
            <a:br>
              <a:rPr lang="en-GB" sz="2400" dirty="0"/>
            </a:br>
            <a:endParaRPr lang="en-GB" sz="2400" dirty="0"/>
          </a:p>
          <a:p>
            <a:pPr marL="0" lv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Our members</a:t>
            </a:r>
            <a:endParaRPr lang="fr-BE" dirty="0"/>
          </a:p>
          <a:p>
            <a:pPr marL="913765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More than 100 </a:t>
            </a:r>
            <a:r>
              <a:rPr lang="en-US" sz="2400" dirty="0" err="1"/>
              <a:t>organisations</a:t>
            </a:r>
            <a:r>
              <a:rPr lang="en-US" sz="2400" dirty="0"/>
              <a:t> 108 in March 2023</a:t>
            </a:r>
          </a:p>
          <a:p>
            <a:pPr marL="913765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Full and ordinary members</a:t>
            </a:r>
          </a:p>
          <a:p>
            <a:pPr marL="913765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Observer members</a:t>
            </a:r>
          </a:p>
          <a:p>
            <a:pPr marL="913765" lvl="1" indent="-457200"/>
            <a:r>
              <a:rPr lang="en-US" sz="2400" dirty="0"/>
              <a:t>Associate members </a:t>
            </a:r>
            <a:endParaRPr lang="fr-BE" sz="2400" dirty="0"/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427271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9AAE7-AFB2-0326-78C0-E3EC42398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 </a:t>
            </a:r>
            <a:r>
              <a:rPr lang="fr-BE" dirty="0" err="1"/>
              <a:t>glance</a:t>
            </a:r>
            <a:r>
              <a:rPr lang="fr-BE" dirty="0"/>
              <a:t> on </a:t>
            </a:r>
            <a:r>
              <a:rPr lang="fr-BE" dirty="0" err="1"/>
              <a:t>our</a:t>
            </a:r>
            <a:r>
              <a:rPr lang="fr-BE" dirty="0"/>
              <a:t> membres</a:t>
            </a:r>
            <a:endParaRPr lang="en-BE" dirty="0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6E4A49D-8A97-D04A-C9FA-41DC6C368F24}"/>
              </a:ext>
            </a:extLst>
          </p:cNvPr>
          <p:cNvSpPr/>
          <p:nvPr/>
        </p:nvSpPr>
        <p:spPr>
          <a:xfrm>
            <a:off x="6893075" y="2451886"/>
            <a:ext cx="484632" cy="648000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DEE2D3F-F7FF-6362-10A1-406E4BC65C4F}"/>
              </a:ext>
            </a:extLst>
          </p:cNvPr>
          <p:cNvSpPr/>
          <p:nvPr/>
        </p:nvSpPr>
        <p:spPr>
          <a:xfrm>
            <a:off x="4814295" y="2451886"/>
            <a:ext cx="484632" cy="648000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C7943071-5980-72C6-EA61-1B3D4582B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266184"/>
              </p:ext>
            </p:extLst>
          </p:nvPr>
        </p:nvGraphicFramePr>
        <p:xfrm>
          <a:off x="454571" y="759895"/>
          <a:ext cx="11578281" cy="5564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3479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DD5CF-1441-4B15-A264-721A3DE1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691"/>
            <a:ext cx="10515600" cy="1325563"/>
          </a:xfrm>
        </p:spPr>
        <p:txBody>
          <a:bodyPr/>
          <a:lstStyle/>
          <a:p>
            <a:r>
              <a:rPr lang="fr-BE" dirty="0"/>
              <a:t>The Membership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8C71B8-E9EF-4FF6-97C6-7E68CAF02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5162709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marL="342900" lvl="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Verdana"/>
                <a:ea typeface="Tahoma"/>
                <a:cs typeface="Arial"/>
              </a:rPr>
              <a:t>In total </a:t>
            </a:r>
            <a:r>
              <a:rPr lang="en-US" sz="2000" b="1" dirty="0">
                <a:solidFill>
                  <a:schemeClr val="accent1"/>
                </a:solidFill>
                <a:latin typeface="Verdana"/>
                <a:ea typeface="Tahoma"/>
                <a:cs typeface="Arial"/>
              </a:rPr>
              <a:t>108 Members</a:t>
            </a:r>
          </a:p>
          <a:p>
            <a:pPr marL="342900" lvl="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Verdana"/>
                <a:ea typeface="Tahoma"/>
                <a:cs typeface="Arial"/>
              </a:rPr>
              <a:t>53 full members </a:t>
            </a:r>
            <a:r>
              <a:rPr lang="en-US" sz="2000" dirty="0">
                <a:latin typeface="Verdana"/>
                <a:ea typeface="Tahoma"/>
                <a:cs typeface="Arial"/>
              </a:rPr>
              <a:t>Disability People </a:t>
            </a:r>
            <a:r>
              <a:rPr lang="en-US" sz="2000" dirty="0" err="1">
                <a:latin typeface="Verdana"/>
                <a:ea typeface="Tahoma"/>
                <a:cs typeface="Arial"/>
              </a:rPr>
              <a:t>Organisations</a:t>
            </a:r>
            <a:endParaRPr lang="en-US" sz="2000" dirty="0">
              <a:latin typeface="Verdana"/>
              <a:ea typeface="Tahoma"/>
              <a:cs typeface="Arial"/>
            </a:endParaRP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</a:pPr>
            <a:r>
              <a:rPr lang="en-US" sz="2000" dirty="0">
                <a:latin typeface="Verdana"/>
                <a:ea typeface="Tahoma"/>
                <a:cs typeface="Arial"/>
              </a:rPr>
              <a:t>	</a:t>
            </a:r>
            <a:r>
              <a:rPr lang="en-US" sz="2000" b="1" dirty="0">
                <a:solidFill>
                  <a:schemeClr val="accent1"/>
                </a:solidFill>
                <a:latin typeface="Verdana"/>
                <a:ea typeface="Tahoma"/>
                <a:cs typeface="Arial"/>
              </a:rPr>
              <a:t>29 National umbrella </a:t>
            </a:r>
            <a:r>
              <a:rPr lang="en-US" sz="2000" b="1" dirty="0" err="1">
                <a:solidFill>
                  <a:schemeClr val="accent1"/>
                </a:solidFill>
                <a:latin typeface="Verdana"/>
                <a:ea typeface="Tahoma"/>
                <a:cs typeface="Arial"/>
              </a:rPr>
              <a:t>organisations</a:t>
            </a:r>
            <a:r>
              <a:rPr lang="en-US" sz="2000" b="1" dirty="0">
                <a:solidFill>
                  <a:schemeClr val="accent1"/>
                </a:solidFill>
                <a:latin typeface="Verdana"/>
                <a:ea typeface="Tahoma"/>
                <a:cs typeface="Arial"/>
              </a:rPr>
              <a:t> </a:t>
            </a:r>
            <a:r>
              <a:rPr lang="en-US" sz="2000" dirty="0">
                <a:latin typeface="Verdana"/>
                <a:ea typeface="Tahoma"/>
                <a:cs typeface="Arial"/>
              </a:rPr>
              <a:t>National Councils</a:t>
            </a:r>
          </a:p>
          <a:p>
            <a:pPr marL="800100" lvl="1" indent="-342900">
              <a:lnSpc>
                <a:spcPct val="150000"/>
              </a:lnSpc>
              <a:buClr>
                <a:schemeClr val="tx1"/>
              </a:buClr>
            </a:pPr>
            <a:r>
              <a:rPr lang="en-US" sz="2000" dirty="0">
                <a:latin typeface="Verdana"/>
                <a:ea typeface="Tahoma"/>
                <a:cs typeface="Arial"/>
              </a:rPr>
              <a:t>	</a:t>
            </a:r>
            <a:r>
              <a:rPr lang="en-US" sz="2000" b="1" dirty="0">
                <a:solidFill>
                  <a:schemeClr val="accent1"/>
                </a:solidFill>
                <a:latin typeface="Verdana"/>
                <a:ea typeface="Tahoma"/>
                <a:cs typeface="Arial"/>
              </a:rPr>
              <a:t>23 European umbrella </a:t>
            </a:r>
            <a:r>
              <a:rPr lang="en-US" sz="2000" b="1" dirty="0" err="1">
                <a:solidFill>
                  <a:schemeClr val="accent1"/>
                </a:solidFill>
                <a:latin typeface="Verdana"/>
                <a:ea typeface="Tahoma"/>
                <a:cs typeface="Arial"/>
              </a:rPr>
              <a:t>organisations</a:t>
            </a:r>
            <a:r>
              <a:rPr lang="en-US" sz="2000" b="1" dirty="0">
                <a:solidFill>
                  <a:schemeClr val="accent1"/>
                </a:solidFill>
                <a:latin typeface="Verdana"/>
                <a:ea typeface="Tahoma"/>
                <a:cs typeface="Arial"/>
              </a:rPr>
              <a:t> </a:t>
            </a:r>
            <a:r>
              <a:rPr lang="en-US" sz="2000" dirty="0">
                <a:latin typeface="Verdana"/>
                <a:ea typeface="Tahoma"/>
                <a:cs typeface="Arial"/>
              </a:rPr>
              <a:t>ENGOs</a:t>
            </a:r>
          </a:p>
          <a:p>
            <a:pPr marL="342900" lvl="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Verdana"/>
                <a:ea typeface="Tahoma"/>
                <a:cs typeface="Arial"/>
              </a:rPr>
              <a:t>12 Ordinary members </a:t>
            </a:r>
            <a:r>
              <a:rPr lang="en-US" sz="2000" dirty="0" err="1">
                <a:latin typeface="Verdana"/>
                <a:ea typeface="Tahoma"/>
                <a:cs typeface="Arial"/>
              </a:rPr>
              <a:t>organisations</a:t>
            </a:r>
            <a:r>
              <a:rPr lang="en-US" sz="2000" dirty="0">
                <a:latin typeface="Verdana"/>
                <a:ea typeface="Tahoma"/>
                <a:cs typeface="Arial"/>
              </a:rPr>
              <a:t> for persons with disabilities</a:t>
            </a:r>
          </a:p>
          <a:p>
            <a:pPr marL="342900" lvl="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Verdana"/>
                <a:ea typeface="Tahoma"/>
                <a:cs typeface="Arial"/>
              </a:rPr>
              <a:t>3 Observer members </a:t>
            </a:r>
            <a:r>
              <a:rPr lang="en-US" sz="2000" dirty="0">
                <a:latin typeface="Verdana"/>
                <a:ea typeface="Tahoma"/>
                <a:cs typeface="Arial"/>
              </a:rPr>
              <a:t>countries acceding to the EU</a:t>
            </a:r>
          </a:p>
          <a:p>
            <a:pPr marL="342900" indent="-342900">
              <a:lnSpc>
                <a:spcPct val="150000"/>
              </a:lnSpc>
              <a:buClr>
                <a:schemeClr val="tx1"/>
              </a:buClr>
            </a:pPr>
            <a:r>
              <a:rPr lang="en-US" sz="2000" b="1" dirty="0">
                <a:solidFill>
                  <a:schemeClr val="accent1"/>
                </a:solidFill>
                <a:latin typeface="Verdana"/>
                <a:ea typeface="Tahoma"/>
                <a:cs typeface="Arial"/>
              </a:rPr>
              <a:t>38 Associate members </a:t>
            </a:r>
            <a:r>
              <a:rPr lang="en-US" sz="2000" dirty="0">
                <a:latin typeface="Verdana"/>
                <a:ea typeface="Tahoma"/>
                <a:cs typeface="Arial"/>
              </a:rPr>
              <a:t>all other types of </a:t>
            </a:r>
            <a:r>
              <a:rPr lang="en-US" sz="2000" dirty="0" err="1">
                <a:latin typeface="Verdana"/>
                <a:ea typeface="Tahoma"/>
                <a:cs typeface="Arial"/>
              </a:rPr>
              <a:t>organisations</a:t>
            </a:r>
            <a:r>
              <a:rPr lang="en-US" sz="2000" dirty="0">
                <a:latin typeface="Verdana"/>
                <a:ea typeface="Tahoma"/>
                <a:cs typeface="Arial"/>
              </a:rPr>
              <a:t> of for disabled persons interested in disability </a:t>
            </a:r>
            <a:endParaRPr lang="en-US" sz="2000" dirty="0">
              <a:latin typeface="Verdana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Verdana"/>
                <a:ea typeface="Tahoma"/>
                <a:cs typeface="Arial"/>
              </a:rPr>
              <a:t>Representing </a:t>
            </a:r>
            <a:r>
              <a:rPr lang="en-US" sz="2000" b="1" dirty="0">
                <a:solidFill>
                  <a:schemeClr val="accent1"/>
                </a:solidFill>
                <a:latin typeface="Verdana"/>
                <a:ea typeface="Tahoma"/>
                <a:cs typeface="Arial"/>
              </a:rPr>
              <a:t>42 European Countries </a:t>
            </a:r>
            <a:r>
              <a:rPr lang="en-US" sz="2000" dirty="0">
                <a:latin typeface="Verdana"/>
                <a:ea typeface="Tahoma"/>
                <a:cs typeface="Arial"/>
              </a:rPr>
              <a:t>EU &amp; EEA</a:t>
            </a:r>
          </a:p>
        </p:txBody>
      </p:sp>
    </p:spTree>
    <p:extLst>
      <p:ext uri="{BB962C8B-B14F-4D97-AF65-F5344CB8AC3E}">
        <p14:creationId xmlns:p14="http://schemas.microsoft.com/office/powerpoint/2010/main" val="1680728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2042</TotalTime>
  <Words>3435</Words>
  <Application>Microsoft Macintosh PowerPoint</Application>
  <PresentationFormat>Panorámica</PresentationFormat>
  <Paragraphs>536</Paragraphs>
  <Slides>41</Slides>
  <Notes>41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Arial</vt:lpstr>
      <vt:lpstr>Arial,Sans-Serif</vt:lpstr>
      <vt:lpstr>Calibri</vt:lpstr>
      <vt:lpstr>verda</vt:lpstr>
      <vt:lpstr>Verdana</vt:lpstr>
      <vt:lpstr>Wingdings</vt:lpstr>
      <vt:lpstr>Office Theme</vt:lpstr>
      <vt:lpstr>Our Members &amp; Governance</vt:lpstr>
      <vt:lpstr>House Keeping rules</vt:lpstr>
      <vt:lpstr>Agenda</vt:lpstr>
      <vt:lpstr>Objective</vt:lpstr>
      <vt:lpstr>Do you know it?</vt:lpstr>
      <vt:lpstr>Part 1 </vt:lpstr>
      <vt:lpstr>The European Disability Forum</vt:lpstr>
      <vt:lpstr>A glance on our membres</vt:lpstr>
      <vt:lpstr>The Membership</vt:lpstr>
      <vt:lpstr>Summary</vt:lpstr>
      <vt:lpstr>Part 2 </vt:lpstr>
      <vt:lpstr>What do we do?</vt:lpstr>
      <vt:lpstr>What we do</vt:lpstr>
      <vt:lpstr>Areas of work 1/2</vt:lpstr>
      <vt:lpstr>Areas of work 2/2</vt:lpstr>
      <vt:lpstr>Internal Communication</vt:lpstr>
      <vt:lpstr>External Communication</vt:lpstr>
      <vt:lpstr>Some of our current campaigns</vt:lpstr>
      <vt:lpstr>Some of our successful advocacy</vt:lpstr>
      <vt:lpstr>Summary</vt:lpstr>
      <vt:lpstr>Break</vt:lpstr>
      <vt:lpstr>Part 3 </vt:lpstr>
      <vt:lpstr>What is our structure?</vt:lpstr>
      <vt:lpstr>Our Governance in words</vt:lpstr>
      <vt:lpstr>Work Structure</vt:lpstr>
      <vt:lpstr>Our Board</vt:lpstr>
      <vt:lpstr>Our Executive Committee</vt:lpstr>
      <vt:lpstr>Our Secretariat</vt:lpstr>
      <vt:lpstr>Policy related Committies</vt:lpstr>
      <vt:lpstr>Our Women Committee</vt:lpstr>
      <vt:lpstr>Our Youth Committee</vt:lpstr>
      <vt:lpstr>Summary</vt:lpstr>
      <vt:lpstr>Part 4 </vt:lpstr>
      <vt:lpstr>Benefits of Membership</vt:lpstr>
      <vt:lpstr>Rights</vt:lpstr>
      <vt:lpstr>Duties</vt:lpstr>
      <vt:lpstr>How can you be involved in EDF?</vt:lpstr>
      <vt:lpstr>Good to know</vt:lpstr>
      <vt:lpstr>Summary</vt:lpstr>
      <vt:lpstr>Questions &amp;  Answers 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Naomi Mabita</dc:creator>
  <cp:lastModifiedBy>Natalia Suarez</cp:lastModifiedBy>
  <cp:revision>177</cp:revision>
  <dcterms:created xsi:type="dcterms:W3CDTF">2019-03-25T10:17:14Z</dcterms:created>
  <dcterms:modified xsi:type="dcterms:W3CDTF">2023-09-29T07:53:31Z</dcterms:modified>
</cp:coreProperties>
</file>