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93" r:id="rId5"/>
    <p:sldId id="283" r:id="rId6"/>
    <p:sldId id="284" r:id="rId7"/>
    <p:sldId id="285" r:id="rId8"/>
    <p:sldId id="270" r:id="rId9"/>
    <p:sldId id="286" r:id="rId10"/>
    <p:sldId id="317" r:id="rId11"/>
    <p:sldId id="287" r:id="rId12"/>
    <p:sldId id="318" r:id="rId13"/>
    <p:sldId id="322" r:id="rId14"/>
    <p:sldId id="323" r:id="rId15"/>
    <p:sldId id="319" r:id="rId16"/>
    <p:sldId id="291" r:id="rId17"/>
    <p:sldId id="265" r:id="rId18"/>
    <p:sldId id="290" r:id="rId19"/>
    <p:sldId id="320" r:id="rId20"/>
    <p:sldId id="321" r:id="rId21"/>
    <p:sldId id="299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nd OPD Consultation" id="{43ED9AAD-569C-4AD3-850C-7122E8544A1D}">
          <p14:sldIdLst>
            <p14:sldId id="293"/>
            <p14:sldId id="283"/>
            <p14:sldId id="284"/>
            <p14:sldId id="285"/>
            <p14:sldId id="270"/>
            <p14:sldId id="286"/>
            <p14:sldId id="317"/>
            <p14:sldId id="287"/>
            <p14:sldId id="318"/>
            <p14:sldId id="322"/>
            <p14:sldId id="323"/>
            <p14:sldId id="319"/>
            <p14:sldId id="291"/>
            <p14:sldId id="265"/>
            <p14:sldId id="290"/>
            <p14:sldId id="320"/>
            <p14:sldId id="321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F8E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3942BB-36AE-4169-81F9-3A1305375F02}" v="24" dt="2024-06-27T08:43:26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1" autoAdjust="0"/>
    <p:restoredTop sz="75791" autoAdjust="0"/>
  </p:normalViewPr>
  <p:slideViewPr>
    <p:cSldViewPr snapToGrid="0">
      <p:cViewPr varScale="1">
        <p:scale>
          <a:sx n="117" d="100"/>
          <a:sy n="117" d="100"/>
        </p:scale>
        <p:origin x="1392" y="96"/>
      </p:cViewPr>
      <p:guideLst/>
    </p:cSldViewPr>
  </p:slideViewPr>
  <p:outlineViewPr>
    <p:cViewPr>
      <p:scale>
        <a:sx n="33" d="100"/>
        <a:sy n="33" d="100"/>
      </p:scale>
      <p:origin x="0" y="-195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14312-AC68-2F4C-AA04-3644ADFEB44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2499B-4618-2446-9AA3-CB57C6C01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46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Final slide Thank you!</a:t>
            </a:r>
          </a:p>
          <a:p>
            <a:r>
              <a:rPr lang="en-GB" dirty="0"/>
              <a:t>Special thanks to:</a:t>
            </a:r>
            <a:br>
              <a:rPr lang="en-GB" dirty="0"/>
            </a:br>
            <a:r>
              <a:rPr lang="en-GB" dirty="0"/>
              <a:t>Follow us on social media @</a:t>
            </a:r>
            <a:r>
              <a:rPr lang="en-GB" dirty="0" err="1"/>
              <a:t>MyEDF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73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3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4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Final slide Thank you!</a:t>
            </a:r>
          </a:p>
          <a:p>
            <a:r>
              <a:rPr lang="en-GB" dirty="0"/>
              <a:t>Special thanks to:</a:t>
            </a:r>
            <a:br>
              <a:rPr lang="en-GB" dirty="0"/>
            </a:br>
            <a:r>
              <a:rPr lang="en-GB" dirty="0"/>
              <a:t>Follow us on social media @</a:t>
            </a:r>
            <a:r>
              <a:rPr lang="en-GB" dirty="0" err="1"/>
              <a:t>MyEDF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2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Final slide Thank you!</a:t>
            </a:r>
          </a:p>
          <a:p>
            <a:r>
              <a:rPr lang="en-GB" dirty="0"/>
              <a:t>Special thanks to:</a:t>
            </a:r>
            <a:br>
              <a:rPr lang="en-GB" dirty="0"/>
            </a:br>
            <a:r>
              <a:rPr lang="en-GB" dirty="0"/>
              <a:t>Follow us on social media @</a:t>
            </a:r>
            <a:r>
              <a:rPr lang="en-GB" dirty="0" err="1"/>
              <a:t>MyEDF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of th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Background in white and blue with EDF logo at the right side of the PPT">
            <a:extLst>
              <a:ext uri="{FF2B5EF4-FFF2-40B4-BE49-F238E27FC236}">
                <a16:creationId xmlns:a16="http://schemas.microsoft.com/office/drawing/2014/main" id="{E09D2B37-8411-0909-B4C5-7C8FAA05F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EEF411-1CC3-484A-C0DF-A1002FDAE2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6334" y="1854201"/>
            <a:ext cx="6431666" cy="1655762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C77519-CC14-48F4-9DAD-42131E35C7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6332" y="3602038"/>
            <a:ext cx="6431667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  <a:br>
              <a:rPr lang="es-ES" dirty="0"/>
            </a:br>
            <a:r>
              <a:rPr lang="es-ES" dirty="0"/>
              <a:t>Date</a:t>
            </a:r>
            <a:br>
              <a:rPr lang="en-GB" dirty="0"/>
            </a:br>
            <a:r>
              <a:rPr lang="en-GB" dirty="0"/>
              <a:t>#Hashtag (if any)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466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White background with EDF logo at the left top side of the slide">
            <a:extLst>
              <a:ext uri="{FF2B5EF4-FFF2-40B4-BE49-F238E27FC236}">
                <a16:creationId xmlns:a16="http://schemas.microsoft.com/office/drawing/2014/main" id="{78BD0B8A-F3F7-73ED-7DBB-40970393D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1CC7BA92-58C5-915A-661B-67E73ACF7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964" y="672562"/>
            <a:ext cx="6853512" cy="53759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slide</a:t>
            </a:r>
            <a:endParaRPr lang="en-GB" dirty="0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5E4F2177-91D2-DB2D-2343-5FC74EF5A4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3849" y="2059665"/>
            <a:ext cx="3025775" cy="53759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44" name="Marcador de texto 42">
            <a:extLst>
              <a:ext uri="{FF2B5EF4-FFF2-40B4-BE49-F238E27FC236}">
                <a16:creationId xmlns:a16="http://schemas.microsoft.com/office/drawing/2014/main" id="{D75F72B7-DAFC-C20A-185F-4DDCE115F2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97806" y="1949929"/>
            <a:ext cx="3025775" cy="53759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45" name="Marcador de texto 42">
            <a:extLst>
              <a:ext uri="{FF2B5EF4-FFF2-40B4-BE49-F238E27FC236}">
                <a16:creationId xmlns:a16="http://schemas.microsoft.com/office/drawing/2014/main" id="{68A141B0-7D76-5B6F-1D73-A1DC96CBFE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97805" y="4197679"/>
            <a:ext cx="3025775" cy="53759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46" name="Marcador de texto 42">
            <a:extLst>
              <a:ext uri="{FF2B5EF4-FFF2-40B4-BE49-F238E27FC236}">
                <a16:creationId xmlns:a16="http://schemas.microsoft.com/office/drawing/2014/main" id="{1B82571F-6C09-7164-AAB5-E52C233633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3849" y="4263007"/>
            <a:ext cx="3025775" cy="53759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48" name="Marcador de contenido 47">
            <a:extLst>
              <a:ext uri="{FF2B5EF4-FFF2-40B4-BE49-F238E27FC236}">
                <a16:creationId xmlns:a16="http://schemas.microsoft.com/office/drawing/2014/main" id="{6A1A416D-E0FA-6EEA-542C-B1F641D8D1F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63850" y="2703514"/>
            <a:ext cx="3232150" cy="1249922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sp>
        <p:nvSpPr>
          <p:cNvPr id="50" name="Marcador de contenido 47">
            <a:extLst>
              <a:ext uri="{FF2B5EF4-FFF2-40B4-BE49-F238E27FC236}">
                <a16:creationId xmlns:a16="http://schemas.microsoft.com/office/drawing/2014/main" id="{642F1AC2-6B03-8F36-FD90-92D85B8434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597806" y="2669097"/>
            <a:ext cx="3232150" cy="1249922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sp>
        <p:nvSpPr>
          <p:cNvPr id="51" name="Marcador de contenido 47">
            <a:extLst>
              <a:ext uri="{FF2B5EF4-FFF2-40B4-BE49-F238E27FC236}">
                <a16:creationId xmlns:a16="http://schemas.microsoft.com/office/drawing/2014/main" id="{3810A4C1-CA00-5DDD-928B-55463D94DB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597806" y="5009619"/>
            <a:ext cx="3232150" cy="1249922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sp>
        <p:nvSpPr>
          <p:cNvPr id="52" name="Marcador de contenido 47">
            <a:extLst>
              <a:ext uri="{FF2B5EF4-FFF2-40B4-BE49-F238E27FC236}">
                <a16:creationId xmlns:a16="http://schemas.microsoft.com/office/drawing/2014/main" id="{D1825057-01D0-0E7B-E5F9-F556564B4A5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863849" y="4935516"/>
            <a:ext cx="3232150" cy="1249922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sp>
        <p:nvSpPr>
          <p:cNvPr id="54" name="Marcador de posición de imagen 53">
            <a:extLst>
              <a:ext uri="{FF2B5EF4-FFF2-40B4-BE49-F238E27FC236}">
                <a16:creationId xmlns:a16="http://schemas.microsoft.com/office/drawing/2014/main" id="{EE48E04C-7B91-CA43-83E2-4244F2DD9B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2368" y="1922703"/>
            <a:ext cx="2083547" cy="203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55" name="Marcador de posición de imagen 53">
            <a:extLst>
              <a:ext uri="{FF2B5EF4-FFF2-40B4-BE49-F238E27FC236}">
                <a16:creationId xmlns:a16="http://schemas.microsoft.com/office/drawing/2014/main" id="{151266A0-2320-EB73-D672-99EDF346A7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5085" y="4220008"/>
            <a:ext cx="2083547" cy="211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56" name="Marcador de posición de imagen 53">
            <a:extLst>
              <a:ext uri="{FF2B5EF4-FFF2-40B4-BE49-F238E27FC236}">
                <a16:creationId xmlns:a16="http://schemas.microsoft.com/office/drawing/2014/main" id="{8851EEDC-191B-4BA4-E619-E75F8E5B661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51867" y="1895446"/>
            <a:ext cx="2083547" cy="211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57" name="Marcador de posición de imagen 53">
            <a:extLst>
              <a:ext uri="{FF2B5EF4-FFF2-40B4-BE49-F238E27FC236}">
                <a16:creationId xmlns:a16="http://schemas.microsoft.com/office/drawing/2014/main" id="{A36A096A-9CD2-66E6-D3B5-03A477BB227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68666" y="4188903"/>
            <a:ext cx="2083547" cy="211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Marcador de contenido 23">
            <a:extLst>
              <a:ext uri="{FF2B5EF4-FFF2-40B4-BE49-F238E27FC236}">
                <a16:creationId xmlns:a16="http://schemas.microsoft.com/office/drawing/2014/main" id="{4FD1A5B1-54C6-1DA6-00A5-84E3CBCA15F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6982" y="6416694"/>
            <a:ext cx="4733738" cy="36251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GB" dirty="0"/>
              <a:t>#Hashtag (if any)</a:t>
            </a:r>
          </a:p>
        </p:txBody>
      </p:sp>
    </p:spTree>
    <p:extLst>
      <p:ext uri="{BB962C8B-B14F-4D97-AF65-F5344CB8AC3E}">
        <p14:creationId xmlns:p14="http://schemas.microsoft.com/office/powerpoint/2010/main" val="32580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with image +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ight blue background with EDF logo at the left top side of the slide">
            <a:extLst>
              <a:ext uri="{FF2B5EF4-FFF2-40B4-BE49-F238E27FC236}">
                <a16:creationId xmlns:a16="http://schemas.microsoft.com/office/drawing/2014/main" id="{D2CD3F7B-CBB7-A853-C9BE-1294803642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CF24CA5-9F55-BD96-551C-A3D29CB8D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964" y="672562"/>
            <a:ext cx="6853512" cy="53759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slide</a:t>
            </a:r>
            <a:endParaRPr lang="en-GB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CCA4B2CE-BEB0-CDEC-67F5-3CA6E74DA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793" y="1689452"/>
            <a:ext cx="10764442" cy="72575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Name</a:t>
            </a:r>
            <a:r>
              <a:rPr lang="es-ES" dirty="0"/>
              <a:t> </a:t>
            </a:r>
            <a:r>
              <a:rPr lang="es-ES" dirty="0" err="1"/>
              <a:t>Surname</a:t>
            </a:r>
            <a:r>
              <a:rPr lang="es-ES" dirty="0"/>
              <a:t>, Role - </a:t>
            </a:r>
            <a:r>
              <a:rPr lang="es-ES" dirty="0" err="1"/>
              <a:t>Organisation</a:t>
            </a:r>
            <a:endParaRPr lang="es-ES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A472EB63-803C-6C6F-8C91-086665ABCD8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29088" y="2586038"/>
            <a:ext cx="7502618" cy="376812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biography</a:t>
            </a:r>
            <a:endParaRPr lang="es-ES" dirty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AE9721D5-6DE2-3A7F-27CC-A64142A6B2F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00048" y="6354160"/>
            <a:ext cx="3805518" cy="44229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#Hashtag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F97C5143-258C-ED92-824E-3EE4A3B041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48" y="2711925"/>
            <a:ext cx="3571876" cy="3597286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7561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item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White and light blue background with EDF logo at the right top side of the slide">
            <a:extLst>
              <a:ext uri="{FF2B5EF4-FFF2-40B4-BE49-F238E27FC236}">
                <a16:creationId xmlns:a16="http://schemas.microsoft.com/office/drawing/2014/main" id="{5C045F7B-B928-BE69-5B96-8C4EDFB17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11BC10A-B42D-B069-CD52-44C67CB9C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3953" y="605212"/>
            <a:ext cx="6292850" cy="578129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B5F8E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slide</a:t>
            </a:r>
            <a:endParaRPr lang="en-GB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732F2F-36F0-F2D2-0796-5534E06018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1700" y="2447926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2" name="Marcador de contenido 10">
            <a:extLst>
              <a:ext uri="{FF2B5EF4-FFF2-40B4-BE49-F238E27FC236}">
                <a16:creationId xmlns:a16="http://schemas.microsoft.com/office/drawing/2014/main" id="{BA6C30B1-C471-EEDA-5817-E339601A30B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71358" y="2447926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4F0E3614-906C-E5FC-8D9C-32CDC5F48B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441016" y="2447926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4" name="Marcador de contenido 10">
            <a:extLst>
              <a:ext uri="{FF2B5EF4-FFF2-40B4-BE49-F238E27FC236}">
                <a16:creationId xmlns:a16="http://schemas.microsoft.com/office/drawing/2014/main" id="{0EE98733-BA30-4585-0D58-F643251F27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2922" y="4652963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5" name="Marcador de contenido 10">
            <a:extLst>
              <a:ext uri="{FF2B5EF4-FFF2-40B4-BE49-F238E27FC236}">
                <a16:creationId xmlns:a16="http://schemas.microsoft.com/office/drawing/2014/main" id="{25EAE6BA-2934-BEC3-D2DD-1AB16D962C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8793" y="4652963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6" name="Marcador de contenido 10">
            <a:extLst>
              <a:ext uri="{FF2B5EF4-FFF2-40B4-BE49-F238E27FC236}">
                <a16:creationId xmlns:a16="http://schemas.microsoft.com/office/drawing/2014/main" id="{0CEA6E57-95CB-8EC7-2489-B411F52333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1699" y="3040294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 dirty="0"/>
              <a:t>Role</a:t>
            </a:r>
            <a:br>
              <a:rPr lang="en-GB" dirty="0"/>
            </a:br>
            <a:r>
              <a:rPr lang="en-GB" dirty="0"/>
              <a:t>Organisations</a:t>
            </a:r>
          </a:p>
        </p:txBody>
      </p:sp>
      <p:sp>
        <p:nvSpPr>
          <p:cNvPr id="17" name="Marcador de contenido 10">
            <a:extLst>
              <a:ext uri="{FF2B5EF4-FFF2-40B4-BE49-F238E27FC236}">
                <a16:creationId xmlns:a16="http://schemas.microsoft.com/office/drawing/2014/main" id="{4CC461DF-4EAF-A22F-2EF3-F6FC69677FB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71357" y="3068444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 dirty="0"/>
              <a:t>Role</a:t>
            </a:r>
            <a:br>
              <a:rPr lang="en-GB" dirty="0"/>
            </a:br>
            <a:r>
              <a:rPr lang="en-GB" dirty="0"/>
              <a:t>Organisations</a:t>
            </a:r>
          </a:p>
        </p:txBody>
      </p:sp>
      <p:sp>
        <p:nvSpPr>
          <p:cNvPr id="18" name="Marcador de contenido 10">
            <a:extLst>
              <a:ext uri="{FF2B5EF4-FFF2-40B4-BE49-F238E27FC236}">
                <a16:creationId xmlns:a16="http://schemas.microsoft.com/office/drawing/2014/main" id="{01A12F18-5D96-3743-749D-D6D38AFF14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441016" y="3092481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 dirty="0"/>
              <a:t>Role</a:t>
            </a:r>
            <a:br>
              <a:rPr lang="en-GB" dirty="0"/>
            </a:br>
            <a:r>
              <a:rPr lang="en-GB" dirty="0"/>
              <a:t>Organisations</a:t>
            </a:r>
          </a:p>
        </p:txBody>
      </p:sp>
      <p:sp>
        <p:nvSpPr>
          <p:cNvPr id="19" name="Marcador de contenido 10">
            <a:extLst>
              <a:ext uri="{FF2B5EF4-FFF2-40B4-BE49-F238E27FC236}">
                <a16:creationId xmlns:a16="http://schemas.microsoft.com/office/drawing/2014/main" id="{04D53C74-99D1-9504-3915-4CD6633F2A7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622922" y="5256760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 dirty="0"/>
              <a:t>Role</a:t>
            </a:r>
            <a:br>
              <a:rPr lang="en-GB" dirty="0"/>
            </a:br>
            <a:r>
              <a:rPr lang="en-GB" dirty="0"/>
              <a:t>Organisations</a:t>
            </a:r>
          </a:p>
        </p:txBody>
      </p:sp>
      <p:sp>
        <p:nvSpPr>
          <p:cNvPr id="20" name="Marcador de contenido 10">
            <a:extLst>
              <a:ext uri="{FF2B5EF4-FFF2-40B4-BE49-F238E27FC236}">
                <a16:creationId xmlns:a16="http://schemas.microsoft.com/office/drawing/2014/main" id="{F6C36C4F-8581-3B36-7B7F-6E7FC4F063A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38792" y="5216324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 dirty="0"/>
              <a:t>Role</a:t>
            </a:r>
            <a:br>
              <a:rPr lang="en-GB" dirty="0"/>
            </a:br>
            <a:r>
              <a:rPr lang="en-GB" dirty="0"/>
              <a:t>Organisations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90DA92D-BB74-FDB0-EAFC-795F5538083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20163" y="6343951"/>
            <a:ext cx="3805518" cy="44229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#Hashtag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387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Blue background with EDF logo at the centre top of the slide">
            <a:extLst>
              <a:ext uri="{FF2B5EF4-FFF2-40B4-BE49-F238E27FC236}">
                <a16:creationId xmlns:a16="http://schemas.microsoft.com/office/drawing/2014/main" id="{E08A9C16-9C71-59F4-B217-3EA2BDB04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FEB93BD-4C08-93DB-15C6-82EBB7B092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256300"/>
            <a:ext cx="6858000" cy="806356"/>
          </a:xfr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</a:defRPr>
            </a:lvl1pPr>
            <a:lvl2pPr>
              <a:defRPr sz="4400">
                <a:solidFill>
                  <a:schemeClr val="bg1"/>
                </a:solidFill>
              </a:defRPr>
            </a:lvl2pPr>
            <a:lvl3pPr>
              <a:defRPr sz="4400">
                <a:solidFill>
                  <a:schemeClr val="bg1"/>
                </a:solidFill>
              </a:defRPr>
            </a:lvl3pPr>
            <a:lvl4pPr>
              <a:defRPr sz="4400">
                <a:solidFill>
                  <a:schemeClr val="bg1"/>
                </a:solidFill>
              </a:defRPr>
            </a:lvl4pPr>
            <a:lvl5pPr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you!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71A3EE32-FD33-89D5-AD35-153B0C121D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4600" y="5046660"/>
            <a:ext cx="6858000" cy="80635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 sz="4400">
                <a:solidFill>
                  <a:schemeClr val="bg1"/>
                </a:solidFill>
              </a:defRPr>
            </a:lvl2pPr>
            <a:lvl3pPr>
              <a:defRPr sz="4400">
                <a:solidFill>
                  <a:schemeClr val="bg1"/>
                </a:solidFill>
              </a:defRPr>
            </a:lvl3pPr>
            <a:lvl4pPr>
              <a:defRPr sz="4400">
                <a:solidFill>
                  <a:schemeClr val="bg1"/>
                </a:solidFill>
              </a:defRPr>
            </a:lvl4pPr>
            <a:lvl5pPr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Follow us on social media</a:t>
            </a:r>
            <a:br>
              <a:rPr lang="en-GB" dirty="0"/>
            </a:br>
            <a:r>
              <a:rPr lang="en-GB" dirty="0"/>
              <a:t>@</a:t>
            </a:r>
            <a:r>
              <a:rPr lang="en-GB" dirty="0" err="1"/>
              <a:t>MyEDF</a:t>
            </a:r>
            <a:endParaRPr lang="en-GB" dirty="0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B77309E1-1104-A887-4017-3AF13BB892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3254188"/>
            <a:ext cx="6858000" cy="166743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  <a:lvl2pPr>
              <a:defRPr sz="4400">
                <a:solidFill>
                  <a:schemeClr val="bg1"/>
                </a:solidFill>
              </a:defRPr>
            </a:lvl2pPr>
            <a:lvl3pPr>
              <a:defRPr sz="4400">
                <a:solidFill>
                  <a:schemeClr val="bg1"/>
                </a:solidFill>
              </a:defRPr>
            </a:lvl3pPr>
            <a:lvl4pPr>
              <a:defRPr sz="4400">
                <a:solidFill>
                  <a:schemeClr val="bg1"/>
                </a:solidFill>
              </a:defRPr>
            </a:lvl4pPr>
            <a:lvl5pPr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Special thanks to:</a:t>
            </a:r>
            <a:br>
              <a:rPr lang="en-GB" dirty="0"/>
            </a:br>
            <a:r>
              <a:rPr lang="en-GB" dirty="0"/>
              <a:t>(If any)</a:t>
            </a:r>
          </a:p>
        </p:txBody>
      </p:sp>
    </p:spTree>
    <p:extLst>
      <p:ext uri="{BB962C8B-B14F-4D97-AF65-F5344CB8AC3E}">
        <p14:creationId xmlns:p14="http://schemas.microsoft.com/office/powerpoint/2010/main" val="2788277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5F8AC-47D7-6341-3078-B1B4B5B9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B26CF6-D0DE-012E-D2F8-C020183D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5977-CF2C-8343-AA69-F21F21FC626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1E2E2B-3ECE-8127-23EA-5F3B5310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DB4669-4A46-BDDE-82A3-06628EE7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70F5-4DD9-5B4C-80FA-114CAF212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White an light blue background with EDF logo at the top right of the slide.">
            <a:extLst>
              <a:ext uri="{FF2B5EF4-FFF2-40B4-BE49-F238E27FC236}">
                <a16:creationId xmlns:a16="http://schemas.microsoft.com/office/drawing/2014/main" id="{670B3D5A-CA65-13F6-4687-D7B4CD06E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C0E035C-E5C3-6A3A-D8EE-D7F5DE9FF10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39976" y="496888"/>
            <a:ext cx="9361487" cy="659559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B5F8E"/>
                </a:solidFill>
              </a:defRPr>
            </a:lvl1pPr>
            <a:lvl2pPr marL="457200" indent="0">
              <a:buNone/>
              <a:defRPr sz="3100" b="1">
                <a:solidFill>
                  <a:srgbClr val="0B5F8E"/>
                </a:solidFill>
              </a:defRPr>
            </a:lvl2pPr>
            <a:lvl3pPr marL="914400" indent="0">
              <a:buNone/>
              <a:defRPr sz="3100" b="1">
                <a:solidFill>
                  <a:srgbClr val="0B5F8E"/>
                </a:solidFill>
              </a:defRPr>
            </a:lvl3pPr>
            <a:lvl4pPr marL="1371600" indent="0">
              <a:buNone/>
              <a:defRPr sz="3100" b="1">
                <a:solidFill>
                  <a:srgbClr val="0B5F8E"/>
                </a:solidFill>
              </a:defRPr>
            </a:lvl4pPr>
            <a:lvl5pPr marL="1828800" indent="0">
              <a:buNone/>
              <a:defRPr sz="3100" b="1">
                <a:solidFill>
                  <a:srgbClr val="0B5F8E"/>
                </a:solidFill>
              </a:defRPr>
            </a:lvl5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slide</a:t>
            </a:r>
            <a:r>
              <a:rPr lang="es-ES" dirty="0"/>
              <a:t> (Arial 32)</a:t>
            </a:r>
            <a:endParaRPr lang="en-GB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7CA89F8D-252B-683E-D937-1CFB03BC26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8625" y="1794077"/>
            <a:ext cx="11487150" cy="45670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B5F8E"/>
              </a:buClr>
              <a:buNone/>
              <a:defRPr sz="2800"/>
            </a:lvl1pPr>
            <a:lvl2pPr marL="685800" indent="0">
              <a:lnSpc>
                <a:spcPct val="100000"/>
              </a:lnSpc>
              <a:buClr>
                <a:srgbClr val="0B5F8E"/>
              </a:buClr>
              <a:buNone/>
              <a:defRPr sz="2800"/>
            </a:lvl2pPr>
            <a:lvl3pPr>
              <a:buClr>
                <a:srgbClr val="0B5F8E"/>
              </a:buClr>
              <a:defRPr sz="2400"/>
            </a:lvl3pPr>
            <a:lvl4pPr>
              <a:buClr>
                <a:srgbClr val="0B5F8E"/>
              </a:buClr>
              <a:defRPr sz="2400"/>
            </a:lvl4pPr>
            <a:lvl5pPr>
              <a:buClr>
                <a:srgbClr val="0B5F8E"/>
              </a:buClr>
              <a:defRPr sz="24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Arial 28. </a:t>
            </a:r>
            <a:r>
              <a:rPr lang="es-ES" dirty="0" err="1"/>
              <a:t>Please</a:t>
            </a:r>
            <a:r>
              <a:rPr lang="es-ES" dirty="0"/>
              <a:t>, try </a:t>
            </a:r>
            <a:r>
              <a:rPr lang="es-ES" dirty="0" err="1"/>
              <a:t>to</a:t>
            </a:r>
            <a:r>
              <a:rPr lang="es-ES" dirty="0"/>
              <a:t> be </a:t>
            </a:r>
            <a:r>
              <a:rPr lang="es-ES" dirty="0" err="1"/>
              <a:t>brief</a:t>
            </a:r>
            <a:r>
              <a:rPr lang="es-ES" dirty="0"/>
              <a:t>.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4F4B5ED-4576-4223-9302-5EE766604C0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8624" y="6361112"/>
            <a:ext cx="10176577" cy="49688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000" u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#Hashtag (if any)</a:t>
            </a:r>
          </a:p>
        </p:txBody>
      </p:sp>
    </p:spTree>
    <p:extLst>
      <p:ext uri="{BB962C8B-B14F-4D97-AF65-F5344CB8AC3E}">
        <p14:creationId xmlns:p14="http://schemas.microsoft.com/office/powerpoint/2010/main" val="106425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White background with EDF logo In the right side of the PPT">
            <a:extLst>
              <a:ext uri="{FF2B5EF4-FFF2-40B4-BE49-F238E27FC236}">
                <a16:creationId xmlns:a16="http://schemas.microsoft.com/office/drawing/2014/main" id="{528208B5-16A2-DB93-120D-9082ADB53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3272EB57-8F89-3C2B-78D7-5DE1311498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8913" y="1899243"/>
            <a:ext cx="11514174" cy="4099485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Clr>
                <a:srgbClr val="0B5F8E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Arial 28</a:t>
            </a:r>
          </a:p>
          <a:p>
            <a:pPr lvl="0"/>
            <a:endParaRPr lang="es-ES" dirty="0"/>
          </a:p>
          <a:p>
            <a:pPr lvl="0"/>
            <a:endParaRPr lang="en-GB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99B0659-8FE8-5B92-8555-3A3E0F482D8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8913" y="6119110"/>
            <a:ext cx="10269214" cy="37685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000" u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#Hashtag (if any)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56FB1B3-CC42-C106-F5D7-55600BA92C2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065661" y="708410"/>
            <a:ext cx="9521502" cy="6631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Title of the slide (Arial 32)</a:t>
            </a:r>
          </a:p>
        </p:txBody>
      </p:sp>
    </p:spTree>
    <p:extLst>
      <p:ext uri="{BB962C8B-B14F-4D97-AF65-F5344CB8AC3E}">
        <p14:creationId xmlns:p14="http://schemas.microsoft.com/office/powerpoint/2010/main" val="355398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White background with EDF logo on the right side of the PPT">
            <a:extLst>
              <a:ext uri="{FF2B5EF4-FFF2-40B4-BE49-F238E27FC236}">
                <a16:creationId xmlns:a16="http://schemas.microsoft.com/office/drawing/2014/main" id="{88EDF0A0-5900-DF4E-4B36-CDA29E4ACB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27"/>
          <a:stretch/>
        </p:blipFill>
        <p:spPr>
          <a:xfrm>
            <a:off x="0" y="0"/>
            <a:ext cx="1182865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B82C94-9C52-4E28-E909-B4F7F0F4F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583" y="544353"/>
            <a:ext cx="9224057" cy="760134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Agenda – </a:t>
            </a:r>
            <a:r>
              <a:rPr lang="es-ES" dirty="0" err="1"/>
              <a:t>List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items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0ADE5-11C3-1B72-37D9-E9EF482E8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1538" y="1741045"/>
            <a:ext cx="10512101" cy="504806"/>
          </a:xfrm>
          <a:solidFill>
            <a:srgbClr val="0B5F8E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Topic</a:t>
            </a:r>
            <a:r>
              <a:rPr lang="es-ES" dirty="0"/>
              <a:t> 1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FEC8A1-83E7-FCF4-ACA4-638B42A2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022" y="6391901"/>
            <a:ext cx="2743200" cy="365125"/>
          </a:xfrm>
        </p:spPr>
        <p:txBody>
          <a:bodyPr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b="1" dirty="0"/>
              <a:t>#Hashtag </a:t>
            </a:r>
            <a:r>
              <a:rPr lang="en-GB" dirty="0"/>
              <a:t>(if any)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6A403E99-11B5-3065-48E8-9D8D8BCBCFE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83307" y="2424110"/>
            <a:ext cx="9900332" cy="504806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Subtopic</a:t>
            </a:r>
            <a:r>
              <a:rPr lang="es-ES" dirty="0"/>
              <a:t>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5F0C2FD9-E737-E6F2-DF84-AB44DD1316A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71539" y="3076353"/>
            <a:ext cx="10512102" cy="504806"/>
          </a:xfrm>
          <a:solidFill>
            <a:srgbClr val="0B5F8E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Topic</a:t>
            </a:r>
            <a:r>
              <a:rPr lang="es-ES" dirty="0"/>
              <a:t> 2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C22EE2E0-1345-25D3-6D24-5CED3C4753D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71538" y="4409357"/>
            <a:ext cx="10512101" cy="504806"/>
          </a:xfrm>
          <a:solidFill>
            <a:srgbClr val="0B5F8E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Topic</a:t>
            </a:r>
            <a:r>
              <a:rPr lang="es-ES" dirty="0"/>
              <a:t> 3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3DF0B50D-0DCF-2482-5939-A96618403EA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483306" y="3723589"/>
            <a:ext cx="9900333" cy="504806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Subtopic</a:t>
            </a:r>
            <a:r>
              <a:rPr lang="es-ES" dirty="0"/>
              <a:t>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25BBE434-290B-D30E-22C0-ABB9AA8C991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483306" y="5092422"/>
            <a:ext cx="9900333" cy="504806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Subtopic</a:t>
            </a:r>
            <a:r>
              <a:rPr lang="es-ES" dirty="0"/>
              <a:t>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421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Background with EDF logo at the top right part of the slide and a question mark in white with blue background as an icon at the left side of the slide">
            <a:extLst>
              <a:ext uri="{FF2B5EF4-FFF2-40B4-BE49-F238E27FC236}">
                <a16:creationId xmlns:a16="http://schemas.microsoft.com/office/drawing/2014/main" id="{FC3C08ED-239E-E99E-ACF6-805D520AA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1C375A35-97F8-C571-3AAA-0EED0C1E130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66875" y="2325688"/>
            <a:ext cx="7705725" cy="3563937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the question/s here</a:t>
            </a:r>
          </a:p>
        </p:txBody>
      </p:sp>
      <p:sp>
        <p:nvSpPr>
          <p:cNvPr id="2" name="Marcador de contenido 9">
            <a:extLst>
              <a:ext uri="{FF2B5EF4-FFF2-40B4-BE49-F238E27FC236}">
                <a16:creationId xmlns:a16="http://schemas.microsoft.com/office/drawing/2014/main" id="{3316C277-D0EE-AAF8-A820-6E837E42EE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43137" y="605631"/>
            <a:ext cx="8872538" cy="557213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0B5F8E"/>
                </a:solidFill>
              </a:defRPr>
            </a:lvl1pPr>
          </a:lstStyle>
          <a:p>
            <a:pPr lvl="0"/>
            <a:r>
              <a:rPr lang="en-GB" dirty="0"/>
              <a:t>Title of the slide </a:t>
            </a:r>
          </a:p>
        </p:txBody>
      </p:sp>
    </p:spTree>
    <p:extLst>
      <p:ext uri="{BB962C8B-B14F-4D97-AF65-F5344CB8AC3E}">
        <p14:creationId xmlns:p14="http://schemas.microsoft.com/office/powerpoint/2010/main" val="125323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ight blue background with EDF logo at the centre top of the slide and at the right side the is a cup of coffee icon. ">
            <a:extLst>
              <a:ext uri="{FF2B5EF4-FFF2-40B4-BE49-F238E27FC236}">
                <a16:creationId xmlns:a16="http://schemas.microsoft.com/office/drawing/2014/main" id="{F096493D-7087-43E1-D900-8100D61A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041A5D8-F4C8-258E-080C-6BE09A4B7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1393" y="3607020"/>
            <a:ext cx="10269214" cy="749827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00:00 – 00:00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599A737-6518-9AA7-07AA-ECD927E8DDA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190856" y="2323133"/>
            <a:ext cx="7810288" cy="1105867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50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Coffee</a:t>
            </a:r>
            <a:r>
              <a:rPr lang="es-ES" dirty="0"/>
              <a:t> Break</a:t>
            </a:r>
          </a:p>
        </p:txBody>
      </p:sp>
    </p:spTree>
    <p:extLst>
      <p:ext uri="{BB962C8B-B14F-4D97-AF65-F5344CB8AC3E}">
        <p14:creationId xmlns:p14="http://schemas.microsoft.com/office/powerpoint/2010/main" val="374293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ight blue background with EDF logo at the top center of the slide. There is a cutlery icon at the left side of the slide">
            <a:extLst>
              <a:ext uri="{FF2B5EF4-FFF2-40B4-BE49-F238E27FC236}">
                <a16:creationId xmlns:a16="http://schemas.microsoft.com/office/drawing/2014/main" id="{592C91CC-B15E-93ED-D9B9-4764997F5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EE421BC-E1F4-31AD-7532-08A583BACB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1393" y="3607020"/>
            <a:ext cx="10269214" cy="88066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00:00 – 00:00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49E4A21-34E4-10BF-FF2A-D5B834B97BE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7848" y="2323133"/>
            <a:ext cx="7176303" cy="1105867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50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Lunch Break</a:t>
            </a:r>
          </a:p>
        </p:txBody>
      </p:sp>
    </p:spTree>
    <p:extLst>
      <p:ext uri="{BB962C8B-B14F-4D97-AF65-F5344CB8AC3E}">
        <p14:creationId xmlns:p14="http://schemas.microsoft.com/office/powerpoint/2010/main" val="279311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ight blue background with EDF logo at the top center of the slide and a click icon at the left side of the slide.">
            <a:extLst>
              <a:ext uri="{FF2B5EF4-FFF2-40B4-BE49-F238E27FC236}">
                <a16:creationId xmlns:a16="http://schemas.microsoft.com/office/drawing/2014/main" id="{F4C01CEB-C8D0-0B03-CC1C-681E53B3B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6DA3106-2A66-2427-CDA8-5F68A73168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1393" y="3607020"/>
            <a:ext cx="10269214" cy="88066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00:00 – 00:00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F7AEDC6-A275-6CFB-7125-8C5C278367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61393" y="2323133"/>
            <a:ext cx="10269214" cy="1105867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50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82501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ackground in blue and white with EDF logo at the top left side of the slide and a frame at the right">
            <a:extLst>
              <a:ext uri="{FF2B5EF4-FFF2-40B4-BE49-F238E27FC236}">
                <a16:creationId xmlns:a16="http://schemas.microsoft.com/office/drawing/2014/main" id="{10C0C657-9333-9012-7BAA-60C9563FA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827A5D5A-7DD6-EAC3-CEF1-201768A97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3977" y="531300"/>
            <a:ext cx="6853512" cy="53759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slide</a:t>
            </a:r>
            <a:endParaRPr lang="en-GB" dirty="0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9B651F81-BE6F-FE80-8084-3AD64D7B3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841500"/>
            <a:ext cx="6421438" cy="4033895"/>
          </a:xfrm>
        </p:spPr>
        <p:txBody>
          <a:bodyPr>
            <a:no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</a:p>
          <a:p>
            <a:pPr lvl="0"/>
            <a:endParaRPr lang="en-GB" dirty="0"/>
          </a:p>
        </p:txBody>
      </p:sp>
      <p:sp>
        <p:nvSpPr>
          <p:cNvPr id="24" name="Marcador de contenido 23">
            <a:extLst>
              <a:ext uri="{FF2B5EF4-FFF2-40B4-BE49-F238E27FC236}">
                <a16:creationId xmlns:a16="http://schemas.microsoft.com/office/drawing/2014/main" id="{BC7FEF3D-7891-F940-2365-F39BF7DC06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5150" y="6185438"/>
            <a:ext cx="4733738" cy="36251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GB" dirty="0"/>
              <a:t>#Hashtag (if any)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7237B3CB-6BC1-F6B5-6960-5CCE208E78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43787" y="1253020"/>
            <a:ext cx="4400551" cy="43762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4" name="Marcador de contenido 23">
            <a:extLst>
              <a:ext uri="{FF2B5EF4-FFF2-40B4-BE49-F238E27FC236}">
                <a16:creationId xmlns:a16="http://schemas.microsoft.com/office/drawing/2014/main" id="{35869053-DB1C-F946-9088-5A7DDC3C6DB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77537" y="5813403"/>
            <a:ext cx="2566802" cy="362519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GB" dirty="0"/>
              <a:t>Photo credit</a:t>
            </a:r>
          </a:p>
        </p:txBody>
      </p:sp>
    </p:spTree>
    <p:extLst>
      <p:ext uri="{BB962C8B-B14F-4D97-AF65-F5344CB8AC3E}">
        <p14:creationId xmlns:p14="http://schemas.microsoft.com/office/powerpoint/2010/main" val="273634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500854-3449-D5F2-96F1-E74AEDC7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20F9C2-D191-E664-C35D-843347E86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99FBFB-6854-3A8F-3B65-923C69C83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5977-CF2C-8343-AA69-F21F21FC626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9FA895-26FD-832A-6EDB-1CFC03BCE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B2EEE-3C96-1C55-AEC7-F9E148B69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70F5-4DD9-5B4C-80FA-114CAF212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1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1" r:id="rId3"/>
    <p:sldLayoutId id="2147483650" r:id="rId4"/>
    <p:sldLayoutId id="2147483655" r:id="rId5"/>
    <p:sldLayoutId id="2147483660" r:id="rId6"/>
    <p:sldLayoutId id="2147483662" r:id="rId7"/>
    <p:sldLayoutId id="2147483661" r:id="rId8"/>
    <p:sldLayoutId id="2147483652" r:id="rId9"/>
    <p:sldLayoutId id="2147483653" r:id="rId10"/>
    <p:sldLayoutId id="2147483663" r:id="rId11"/>
    <p:sldLayoutId id="2147483665" r:id="rId12"/>
    <p:sldLayoutId id="2147483664" r:id="rId13"/>
    <p:sldLayoutId id="21474836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hyperlink" Target="https://www.edf-feph.org/survey-opd-input-ahead-of-disability-summits/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hyperlink" Target="https://www.edf-feph.org/gds-toolkit-opd-engagement/" TargetMode="Externa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edf-feph.org/global-disability-summit-and-european-disability-summit/?amp%3Bpreview=true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www.globaldisabilitysummit.org/wp-content/uploads/2024/06/GDS2025-Key-messages-and-Objectives_Mar2024.pdf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hyperlink" Target="https://www.edf-feph.org/gds-workshops-opd-consultations/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D43E7F-101F-F848-80B8-0568E761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668" y="5618869"/>
            <a:ext cx="2528009" cy="1022562"/>
          </a:xfrm>
          <a:prstGeom prst="roundRect">
            <a:avLst/>
          </a:prstGeom>
          <a:solidFill>
            <a:srgbClr val="F7F7F7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EB44945-862D-8ABD-6EAC-F96E33BA3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24088" y="2503488"/>
            <a:ext cx="7750175" cy="806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Третья консультация </a:t>
            </a:r>
            <a:r>
              <a:rPr lang="ru-RU" sz="3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ОЛИ</a:t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Глобальный и европейский региональный саммиты по вопросам инвалидности</a:t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июля 2024 года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67C18-6A38-28F4-BD82-CA32AC2BB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427" y="5685103"/>
            <a:ext cx="2176461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0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EC890E-4DD9-7852-E14B-923E0C146A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z="2800" dirty="0"/>
              <a:t>Цели Европейского регионального саммита по инвалидности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465451-5AD4-2CE1-EC6D-C02C695C2C5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Представить GDS2025 и объяснить его значимость для европейского международного сотрудничества и гуманитарной помощи (включая снижение рисков бедствий)</a:t>
            </a: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Обсудить с аудиторией ключевые проблемы и возможности, связанные с инклюзивным развитием для европейского региона, включая финансовую помощь соседним странам ЕС и Центральной Азии</a:t>
            </a: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Представить результаты консультаций европейских ОЛИ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0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EC890E-4DD9-7852-E14B-923E0C146A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z="2800" dirty="0"/>
              <a:t>Цели Европейского регионального саммита по инвалидности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465451-5AD4-2CE1-EC6D-C02C695C2C5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Использовать саммит для обсуждения того, как глобальные организации и государства-члены европейского региона могут поддержать реализацию глобальных обязательств по инклюзивному развитию (в сферах здравоохранения, образования, занятости, гуманитарных ситуаций и укрепления гражданского общества, включая права женщин)</a:t>
            </a: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Призвать к взятию на себя совместных обязательств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6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C37F-5342-4C6C-CBC5-A666688B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Обмен приоритетами коллег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21D68-D3AA-E92C-5505-4E127806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z-Cyrl-AZ" sz="2400" b="1" i="0" dirty="0">
                <a:effectLst/>
                <a:highlight>
                  <a:srgbClr val="FFFFFF"/>
                </a:highlight>
                <a:latin typeface="+mj-lt"/>
              </a:rPr>
              <a:t>Богдан Кохан</a:t>
            </a:r>
            <a:endParaRPr lang="en-US" sz="2400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4E68B-5B19-95FC-F063-EE8455C0C5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7806" y="1949929"/>
            <a:ext cx="3453560" cy="537594"/>
          </a:xfrm>
        </p:spPr>
        <p:txBody>
          <a:bodyPr/>
          <a:lstStyle/>
          <a:p>
            <a:r>
              <a:rPr lang="az-Cyrl-AZ" sz="2000" b="1" i="0" dirty="0">
                <a:effectLst/>
                <a:highlight>
                  <a:srgbClr val="FFFFFF"/>
                </a:highlight>
              </a:rPr>
              <a:t>Гульмира Казакунова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23873-D9D2-AB93-A0AD-F2F226973F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z-Cyrl-AZ" sz="2400" dirty="0"/>
              <a:t>Кто-нибудь ещё?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3EA3BC-7012-FBE2-C923-2027FEEE1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az-Cyrl-AZ" sz="2000" b="1" i="0" dirty="0">
                <a:effectLst/>
                <a:highlight>
                  <a:srgbClr val="FFFFFF"/>
                </a:highlight>
                <a:latin typeface="+mn-lt"/>
              </a:rPr>
              <a:t>Георгий Дзенеладзе</a:t>
            </a:r>
            <a:endParaRPr lang="en-US" sz="2000" dirty="0"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0B0F2D-1BBF-1545-78B8-EFC3D0D8895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az-Cyrl-AZ" dirty="0"/>
              <a:t>Лига сильных (Украина)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B2E030-32FD-94DC-7905-2DB6046C8DD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az-Cyrl-AZ" dirty="0">
                <a:latin typeface="+mj-lt"/>
              </a:rPr>
              <a:t>Равенство (Кыргызстан)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AB27B1-FB66-72AC-7E80-36A6D7E7DC2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az-Cyrl-AZ" dirty="0"/>
              <a:t>Пожалуйста, поделитесь своим видением!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E21E3F-D83D-1B35-F281-64C78224900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ru-RU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Коалиция за независимую жизнь (Грузия)</a:t>
            </a:r>
            <a:endParaRPr lang="en-US" dirty="0">
              <a:latin typeface="+mj-lt"/>
            </a:endParaRPr>
          </a:p>
        </p:txBody>
      </p:sp>
      <p:pic>
        <p:nvPicPr>
          <p:cNvPr id="17" name="Picture Placeholder 16" descr="A blue and yellow flag&#10;&#10;Description automatically generated">
            <a:extLst>
              <a:ext uri="{FF2B5EF4-FFF2-40B4-BE49-F238E27FC236}">
                <a16:creationId xmlns:a16="http://schemas.microsoft.com/office/drawing/2014/main" id="{A2A3365A-7C05-5E37-9C42-ED2012C684E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5872" r="15872"/>
          <a:stretch>
            <a:fillRect/>
          </a:stretch>
        </p:blipFill>
        <p:spPr>
          <a:xfrm>
            <a:off x="652368" y="1922703"/>
            <a:ext cx="2083547" cy="2084118"/>
          </a:xfrm>
        </p:spPr>
      </p:pic>
      <p:pic>
        <p:nvPicPr>
          <p:cNvPr id="21" name="Picture Placeholder 20" descr="A red and white flag&#10;&#10;Description automatically generated">
            <a:extLst>
              <a:ext uri="{FF2B5EF4-FFF2-40B4-BE49-F238E27FC236}">
                <a16:creationId xmlns:a16="http://schemas.microsoft.com/office/drawing/2014/main" id="{0C2EC9AF-C80F-64D3-BF20-2D9050A11A3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639" r="639"/>
          <a:stretch>
            <a:fillRect/>
          </a:stretch>
        </p:blipFill>
        <p:spPr>
          <a:xfrm>
            <a:off x="645085" y="4220008"/>
            <a:ext cx="2090830" cy="2111375"/>
          </a:xfrm>
        </p:spPr>
      </p:pic>
      <p:pic>
        <p:nvPicPr>
          <p:cNvPr id="19" name="Picture Placeholder 18" descr="A yellow sun with a red background&#10;&#10;Description automatically generated">
            <a:extLst>
              <a:ext uri="{FF2B5EF4-FFF2-40B4-BE49-F238E27FC236}">
                <a16:creationId xmlns:a16="http://schemas.microsoft.com/office/drawing/2014/main" id="{7D756D0B-6A65-8D8E-8998-327B8CD524A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l="639" r="639"/>
          <a:stretch>
            <a:fillRect/>
          </a:stretch>
        </p:blipFill>
        <p:spPr>
          <a:xfrm>
            <a:off x="6351867" y="1895446"/>
            <a:ext cx="2166748" cy="2111375"/>
          </a:xfrm>
        </p:spPr>
      </p:pic>
      <p:pic>
        <p:nvPicPr>
          <p:cNvPr id="23" name="Picture Placeholder 22" descr="A question mark drawn on a blackboard&#10;&#10;Description automatically generated">
            <a:extLst>
              <a:ext uri="{FF2B5EF4-FFF2-40B4-BE49-F238E27FC236}">
                <a16:creationId xmlns:a16="http://schemas.microsoft.com/office/drawing/2014/main" id="{994A89BC-949D-213B-69BC-3985DB8C2CD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/>
          <a:srcRect l="20133" r="20133"/>
          <a:stretch>
            <a:fillRect/>
          </a:stretch>
        </p:blipFill>
        <p:spPr>
          <a:xfrm>
            <a:off x="6351866" y="4188903"/>
            <a:ext cx="2166748" cy="2111375"/>
          </a:xfrm>
        </p:spPr>
      </p:pic>
    </p:spTree>
    <p:extLst>
      <p:ext uri="{BB962C8B-B14F-4D97-AF65-F5344CB8AC3E}">
        <p14:creationId xmlns:p14="http://schemas.microsoft.com/office/powerpoint/2010/main" val="125573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BB33B-BE2E-21D5-4F0D-7D5B72F1E8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2025" y="2322513"/>
            <a:ext cx="10267950" cy="11064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B5F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z-Cyrl-AZ" sz="5000" b="1" i="0" u="none" strike="noStrike" kern="1200" cap="none" spc="0" normalizeH="0" baseline="0" noProof="0" dirty="0">
                <a:ln>
                  <a:noFill/>
                </a:ln>
                <a:solidFill>
                  <a:srgbClr val="0B5F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5-10 минут перерыв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0B5F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11A8D3-CCA4-EAAC-DFE9-74C1AB00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63" y="5306383"/>
            <a:ext cx="2963473" cy="12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D43E7F-101F-F848-80B8-0568E761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221" y="5679027"/>
            <a:ext cx="2528009" cy="1022562"/>
          </a:xfrm>
          <a:prstGeom prst="roundRect">
            <a:avLst/>
          </a:prstGeom>
          <a:solidFill>
            <a:srgbClr val="F7F7F7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EB44945-862D-8ABD-6EAC-F96E33BA3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225" y="3025775"/>
            <a:ext cx="6858000" cy="806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z-Cyrl-AZ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Открытое обсуждение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67C18-6A38-28F4-BD82-CA32AC2BB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848" y="5805419"/>
            <a:ext cx="2176461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774B39-9581-3567-51BE-B0771FD0A3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Мария </a:t>
            </a:r>
            <a:r>
              <a:rPr lang="ru-RU" dirty="0" err="1"/>
              <a:t>Ясеновська</a:t>
            </a:r>
            <a:endParaRPr lang="sv-SE" dirty="0"/>
          </a:p>
          <a:p>
            <a:r>
              <a:rPr lang="ru-RU" dirty="0"/>
              <a:t>Европейский форум инвалидности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C0CCE-D96B-FA13-C085-AE08606EDA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6263" y="604838"/>
            <a:ext cx="4806950" cy="5572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z-Cyrl-AZ" sz="3200" b="1" i="0" u="none" strike="noStrike" kern="1200" cap="none" spc="0" normalizeH="0" baseline="0" noProof="0" dirty="0">
                <a:ln>
                  <a:noFill/>
                </a:ln>
                <a:solidFill>
                  <a:srgbClr val="0B5F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Вопросы и ответы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B5F8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673808-2F67-6657-D875-070D053EC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75791"/>
            <a:ext cx="2180184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03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7E06-16DD-35C4-43D7-1E2871A6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977" y="771932"/>
            <a:ext cx="6853512" cy="537594"/>
          </a:xfrm>
        </p:spPr>
        <p:txBody>
          <a:bodyPr/>
          <a:lstStyle/>
          <a:p>
            <a:r>
              <a:rPr lang="az-Cyrl-AZ" dirty="0"/>
              <a:t>Закрытие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661BB-ECD1-ECB4-F3B7-A9A9001710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sv-SE" dirty="0"/>
          </a:p>
          <a:p>
            <a:r>
              <a:rPr lang="ru-RU" b="1" dirty="0" err="1"/>
              <a:t>Гунта</a:t>
            </a:r>
            <a:r>
              <a:rPr lang="ru-RU" b="1" dirty="0"/>
              <a:t> Анка</a:t>
            </a:r>
          </a:p>
          <a:p>
            <a:r>
              <a:rPr lang="ru-RU" dirty="0"/>
              <a:t>Европейский форум инвалидности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95199-81DF-4C82-7523-F180C42AA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3" y="5156167"/>
            <a:ext cx="2865368" cy="1170533"/>
          </a:xfrm>
          <a:prstGeom prst="rect">
            <a:avLst/>
          </a:prstGeom>
        </p:spPr>
      </p:pic>
      <p:pic>
        <p:nvPicPr>
          <p:cNvPr id="10" name="Picture Placeholder 9" descr="A person with black hair and a blue scarf&#10;&#10;Description automatically generated">
            <a:extLst>
              <a:ext uri="{FF2B5EF4-FFF2-40B4-BE49-F238E27FC236}">
                <a16:creationId xmlns:a16="http://schemas.microsoft.com/office/drawing/2014/main" id="{DA9EE676-9584-EBF2-42B4-E1B1A240D3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71" b="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01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3E8F70-29B3-9272-0849-A005DD1CD7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z-Cyrl-AZ" dirty="0"/>
              <a:t>Ресурсы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A2AEF-6589-9FB5-55BE-96F927C51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01700" y="2447926"/>
            <a:ext cx="3279775" cy="429746"/>
          </a:xfrm>
        </p:spPr>
        <p:txBody>
          <a:bodyPr/>
          <a:lstStyle/>
          <a:p>
            <a:r>
              <a:rPr lang="az-Cyrl-AZ" dirty="0">
                <a:hlinkClick r:id="rId2"/>
              </a:rPr>
              <a:t>Инструментарий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42B7D-9D5C-364A-7F3C-E6EC517A73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az-Cyrl-AZ" dirty="0">
                <a:hlinkClick r:id="rId3"/>
              </a:rPr>
              <a:t>Опрос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018BDD-6047-BA4C-1964-BD8F798010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z-Cyrl-AZ" dirty="0">
                <a:hlinkClick r:id="rId4"/>
              </a:rPr>
              <a:t>Консультации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716F7-3BC1-1777-E009-68234EFAE1A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az-Cyrl-AZ" dirty="0">
                <a:hlinkClick r:id="rId5"/>
              </a:rPr>
              <a:t>Веб-сайт </a:t>
            </a:r>
            <a:r>
              <a:rPr lang="sv-SE" dirty="0">
                <a:hlinkClick r:id="rId5"/>
              </a:rPr>
              <a:t>GDS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6C6809-61B1-6A23-7EC5-69BDAE60041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az-Cyrl-AZ" sz="2800" dirty="0">
                <a:hlinkClick r:id="rId6"/>
              </a:rPr>
              <a:t>Веб-сайт </a:t>
            </a:r>
            <a:r>
              <a:rPr lang="sv-SE" sz="2800" dirty="0">
                <a:hlinkClick r:id="rId6"/>
              </a:rPr>
              <a:t>EDF</a:t>
            </a:r>
            <a:endParaRPr lang="en-US" sz="2800" dirty="0"/>
          </a:p>
        </p:txBody>
      </p:sp>
      <p:pic>
        <p:nvPicPr>
          <p:cNvPr id="15" name="Content Placeholder 14" descr="Tools outline">
            <a:extLst>
              <a:ext uri="{FF2B5EF4-FFF2-40B4-BE49-F238E27FC236}">
                <a16:creationId xmlns:a16="http://schemas.microsoft.com/office/drawing/2014/main" id="{9C63AF84-1B7D-0D01-6974-EEDE01FB014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05013" y="3040063"/>
            <a:ext cx="912812" cy="912812"/>
          </a:xfrm>
        </p:spPr>
      </p:pic>
      <p:pic>
        <p:nvPicPr>
          <p:cNvPr id="17" name="Content Placeholder 16" descr="Clipboard with solid fill">
            <a:extLst>
              <a:ext uri="{FF2B5EF4-FFF2-40B4-BE49-F238E27FC236}">
                <a16:creationId xmlns:a16="http://schemas.microsoft.com/office/drawing/2014/main" id="{8FAACCBE-5007-7889-F8F4-8346030B23B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74532" y="3068638"/>
            <a:ext cx="912812" cy="912812"/>
          </a:xfrm>
        </p:spPr>
      </p:pic>
      <p:pic>
        <p:nvPicPr>
          <p:cNvPr id="19" name="Content Placeholder 18" descr="Users with solid fill">
            <a:extLst>
              <a:ext uri="{FF2B5EF4-FFF2-40B4-BE49-F238E27FC236}">
                <a16:creationId xmlns:a16="http://schemas.microsoft.com/office/drawing/2014/main" id="{27D0AF55-DE6A-86B1-AFDE-8F37E2DF4EBE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544050" y="3092450"/>
            <a:ext cx="912813" cy="912813"/>
          </a:xfrm>
        </p:spPr>
      </p:pic>
      <p:pic>
        <p:nvPicPr>
          <p:cNvPr id="21" name="Content Placeholder 20" descr="Internet with solid fill">
            <a:extLst>
              <a:ext uri="{FF2B5EF4-FFF2-40B4-BE49-F238E27FC236}">
                <a16:creationId xmlns:a16="http://schemas.microsoft.com/office/drawing/2014/main" id="{1A84BC9A-7D5E-BBB8-33BD-C013A15721EC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725069" y="5256213"/>
            <a:ext cx="1024732" cy="1024732"/>
          </a:xfrm>
        </p:spPr>
      </p:pic>
      <p:pic>
        <p:nvPicPr>
          <p:cNvPr id="23" name="Content Placeholder 22" descr="Web design with solid fill">
            <a:extLst>
              <a:ext uri="{FF2B5EF4-FFF2-40B4-BE49-F238E27FC236}">
                <a16:creationId xmlns:a16="http://schemas.microsoft.com/office/drawing/2014/main" id="{1E680308-F9AA-BEE8-7775-BC1F8C9F488A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442200" y="5216525"/>
            <a:ext cx="1024732" cy="1024732"/>
          </a:xfrm>
        </p:spPr>
      </p:pic>
    </p:spTree>
    <p:extLst>
      <p:ext uri="{BB962C8B-B14F-4D97-AF65-F5344CB8AC3E}">
        <p14:creationId xmlns:p14="http://schemas.microsoft.com/office/powerpoint/2010/main" val="62946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D43E7F-101F-F848-80B8-0568E761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0655" y="5642304"/>
            <a:ext cx="2528009" cy="1022562"/>
          </a:xfrm>
          <a:prstGeom prst="roundRect">
            <a:avLst/>
          </a:prstGeom>
          <a:solidFill>
            <a:srgbClr val="F7F7F7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EB44945-862D-8ABD-6EAC-F96E33BA3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5413" y="2794000"/>
            <a:ext cx="6858000" cy="806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z-Cyrl-AZ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Спасибо!</a:t>
            </a:r>
            <a:r>
              <a:rPr kumimoji="0" lang="en-GB" sz="5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67C18-6A38-28F4-BD82-CA32AC2BB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106" y="5837069"/>
            <a:ext cx="2176461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D1DCF-BAE7-FBC1-9484-9D1AA224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Сегодняшний модератор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F0715-9C3A-BC55-6A4B-61DAE195C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ru-RU" b="1" dirty="0"/>
              <a:t>Мария </a:t>
            </a:r>
            <a:r>
              <a:rPr lang="ru-RU" b="1" dirty="0" err="1"/>
              <a:t>Ясеновська</a:t>
            </a:r>
            <a:endParaRPr lang="ru-RU" b="1" dirty="0"/>
          </a:p>
          <a:p>
            <a:r>
              <a:rPr lang="ru-RU" dirty="0"/>
              <a:t>Европейский форум инвалидности</a:t>
            </a:r>
          </a:p>
          <a:p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8627212-425E-8F8B-E6E6-DFACDEDF1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0" y="5270288"/>
            <a:ext cx="2963473" cy="12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642AF27-DD15-6749-A492-5B0E0D91581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6497" r="164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6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FA7565-EFF1-BD55-4577-EDEACE2DF8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9975" y="496888"/>
            <a:ext cx="9361488" cy="6588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z-Cyrl-AZ" sz="2800" b="1" i="0" u="none" strike="noStrike" kern="1200" cap="none" spc="0" normalizeH="0" baseline="0" noProof="0" dirty="0">
                <a:ln>
                  <a:noFill/>
                </a:ln>
                <a:solidFill>
                  <a:srgbClr val="0B5F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Практическая информация Часть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B5F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B5F8E"/>
              </a:solidFill>
              <a:effectLst/>
              <a:uLnTx/>
              <a:uFillTx/>
              <a:latin typeface="+mn-lt"/>
              <a:ea typeface="+mn-ea"/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B916D-956A-9665-8BCF-B79460062A7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Доступность:</a:t>
            </a:r>
            <a:endParaRPr lang="sv-SE" b="1" dirty="0"/>
          </a:p>
          <a:p>
            <a:endParaRPr lang="ru-RU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Субтитры (активируйте в Zoom или используйте внешнюю ссылку из чата)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Русский жестовый язык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Аудио перевод EN-RU и RU-EN</a:t>
            </a:r>
            <a:endParaRPr lang="sv-SE" dirty="0"/>
          </a:p>
          <a:p>
            <a:endParaRPr lang="ru-RU" dirty="0"/>
          </a:p>
          <a:p>
            <a:r>
              <a:rPr lang="ru-RU" b="1" dirty="0"/>
              <a:t>Вопросы и комментарии:</a:t>
            </a:r>
            <a:endParaRPr lang="sv-SE" b="1" dirty="0"/>
          </a:p>
          <a:p>
            <a:endParaRPr lang="ru-RU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Используйте функцию «поднять руку» ALT+Y (если это невозможно, используйте чат или микрофон)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Отправляйте вопросы через чат</a:t>
            </a:r>
          </a:p>
          <a:p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3C3F2F5-3688-92D8-9181-0A5C4CCB6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941" y="297060"/>
            <a:ext cx="2560522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1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FA7565-EFF1-BD55-4577-EDEACE2DF8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9975" y="496888"/>
            <a:ext cx="9361488" cy="6588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z-Cyrl-AZ" sz="2800" b="1" i="0" u="none" strike="noStrike" kern="1200" cap="none" spc="0" normalizeH="0" baseline="0" noProof="0" dirty="0">
                <a:ln>
                  <a:noFill/>
                </a:ln>
                <a:solidFill>
                  <a:srgbClr val="0B5F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Практическая информация Часть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B5F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B916D-956A-9665-8BCF-B79460062A7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Общие правила:</a:t>
            </a:r>
            <a:endParaRPr lang="sv-SE" b="1" dirty="0"/>
          </a:p>
          <a:p>
            <a:endParaRPr lang="ru-R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Пожалуйста, оставайтесь в режиме «без звука» и с выключенной камерой, пока не говорите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Вам будет предоставлено слово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Когда говорите, включите видео, если хотите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Представьтесь, когда говорите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Говорите медленно</a:t>
            </a:r>
          </a:p>
          <a:p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B35C228-10EF-DBE5-15A6-7459D8ADF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411" y="278699"/>
            <a:ext cx="2689052" cy="10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6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EDFB3-7457-D4F0-6F54-90E112C2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620" y="582086"/>
            <a:ext cx="9224057" cy="760134"/>
          </a:xfrm>
        </p:spPr>
        <p:txBody>
          <a:bodyPr/>
          <a:lstStyle/>
          <a:p>
            <a:pPr algn="l"/>
            <a:r>
              <a:rPr lang="az-Cyrl-AZ" dirty="0"/>
              <a:t>Программа на сегодня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18671C-030F-C5E5-8756-CC32AE71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03" y="1805330"/>
            <a:ext cx="10538271" cy="504806"/>
          </a:xfrm>
        </p:spPr>
        <p:txBody>
          <a:bodyPr/>
          <a:lstStyle/>
          <a:p>
            <a:r>
              <a:rPr lang="az-Cyrl-AZ" dirty="0"/>
              <a:t>Приветствие и введение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45A8C1-721E-6429-4A69-81808BB302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15836" y="2416863"/>
            <a:ext cx="8317375" cy="3980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/>
                <a:cs typeface="Arial"/>
              </a:rPr>
              <a:t>Программа и основная информация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F6F477-27B4-0349-C8EB-C4CAF6CEC79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84823" y="2955679"/>
            <a:ext cx="10538271" cy="504806"/>
          </a:xfrm>
        </p:spPr>
        <p:txBody>
          <a:bodyPr/>
          <a:lstStyle/>
          <a:p>
            <a:r>
              <a:rPr lang="az-Cyrl-AZ" dirty="0"/>
              <a:t>Последние новости</a:t>
            </a:r>
            <a:endParaRPr lang="en-GB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FFBA7E-7149-50D0-00B8-456D6B4B826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2543" y="4281589"/>
            <a:ext cx="10520551" cy="5048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z-Cyrl-AZ" dirty="0">
                <a:latin typeface="Arial"/>
                <a:cs typeface="Arial"/>
              </a:rPr>
              <a:t>Обмен приоритетами</a:t>
            </a:r>
            <a:endParaRPr lang="en-GB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2FBE062-1BCD-1601-A3D7-C5296C17B65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615836" y="3567230"/>
            <a:ext cx="9791243" cy="4433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z-Cyrl-AZ" dirty="0">
                <a:latin typeface="Arial"/>
                <a:cs typeface="Arial"/>
              </a:rPr>
              <a:t>Глобальный и Европейский региональный саммиты по инвалидности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id="{78FEFCAE-AEB7-B431-8600-E5DB3B0D6034}"/>
              </a:ext>
            </a:extLst>
          </p:cNvPr>
          <p:cNvSpPr txBox="1">
            <a:spLocks/>
          </p:cNvSpPr>
          <p:nvPr/>
        </p:nvSpPr>
        <p:spPr>
          <a:xfrm>
            <a:off x="902544" y="5248094"/>
            <a:ext cx="10520550" cy="504806"/>
          </a:xfrm>
          <a:prstGeom prst="rect">
            <a:avLst/>
          </a:prstGeom>
          <a:solidFill>
            <a:srgbClr val="0B5F8E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Cyrl-AZ" dirty="0"/>
              <a:t>Закрытие</a:t>
            </a:r>
            <a:endParaRPr lang="en-GB" dirty="0"/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265E9DDF-7FD9-6254-5CF6-9D9ABDFC88A5}"/>
              </a:ext>
            </a:extLst>
          </p:cNvPr>
          <p:cNvSpPr txBox="1">
            <a:spLocks/>
          </p:cNvSpPr>
          <p:nvPr/>
        </p:nvSpPr>
        <p:spPr>
          <a:xfrm>
            <a:off x="1639351" y="4778057"/>
            <a:ext cx="8317375" cy="4433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az-Cyrl-AZ" dirty="0"/>
              <a:t>Открытое обсуждение и вопросы</a:t>
            </a:r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D1A79A-9F3E-3948-2066-5BB50FE0D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328" y="495213"/>
            <a:ext cx="2863485" cy="11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3B77169B-7801-2D30-E4B9-EFB8196091DD}"/>
              </a:ext>
            </a:extLst>
          </p:cNvPr>
          <p:cNvSpPr txBox="1">
            <a:spLocks/>
          </p:cNvSpPr>
          <p:nvPr/>
        </p:nvSpPr>
        <p:spPr>
          <a:xfrm>
            <a:off x="1615834" y="5779595"/>
            <a:ext cx="8317375" cy="4433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az-Cyrl-AZ" dirty="0"/>
              <a:t>Следующие шаги и ресурсы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51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7E06-16DD-35C4-43D7-1E2871A6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977" y="771932"/>
            <a:ext cx="6853512" cy="537594"/>
          </a:xfrm>
        </p:spPr>
        <p:txBody>
          <a:bodyPr/>
          <a:lstStyle/>
          <a:p>
            <a:r>
              <a:rPr lang="az-Cyrl-AZ" dirty="0"/>
              <a:t>Введение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661BB-ECD1-ECB4-F3B7-A9A9001710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ru-RU" b="1" dirty="0" err="1"/>
              <a:t>Гунта</a:t>
            </a:r>
            <a:r>
              <a:rPr lang="ru-RU" b="1" dirty="0"/>
              <a:t> Анка</a:t>
            </a:r>
          </a:p>
          <a:p>
            <a:r>
              <a:rPr lang="ru-RU" dirty="0"/>
              <a:t>Европейский форум инвалидности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95199-81DF-4C82-7523-F180C42AA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3" y="5156167"/>
            <a:ext cx="2865368" cy="1170533"/>
          </a:xfrm>
          <a:prstGeom prst="rect">
            <a:avLst/>
          </a:prstGeom>
        </p:spPr>
      </p:pic>
      <p:pic>
        <p:nvPicPr>
          <p:cNvPr id="10" name="Picture Placeholder 9" descr="A person with black hair and a blue scarf&#10;&#10;Description automatically generated">
            <a:extLst>
              <a:ext uri="{FF2B5EF4-FFF2-40B4-BE49-F238E27FC236}">
                <a16:creationId xmlns:a16="http://schemas.microsoft.com/office/drawing/2014/main" id="{DA9EE676-9584-EBF2-42B4-E1B1A240D3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71" b="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780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603835-D672-2C84-DE8C-CCA1AAEA1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13" y="1899243"/>
            <a:ext cx="11514174" cy="42507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dirty="0"/>
              <a:t>Гуманитарная помощь, климатические действия и чрезвычайные ситуации</a:t>
            </a:r>
            <a:endParaRPr lang="en-US" sz="2400" dirty="0"/>
          </a:p>
          <a:p>
            <a:r>
              <a:rPr lang="az-Cyrl-AZ" sz="2400" dirty="0"/>
              <a:t>Независимая жизнь</a:t>
            </a:r>
            <a:endParaRPr lang="sv-SE" sz="2400" dirty="0"/>
          </a:p>
          <a:p>
            <a:r>
              <a:rPr lang="az-Cyrl-AZ" sz="2400" dirty="0"/>
              <a:t>Мониторинг и подотчетность</a:t>
            </a:r>
            <a:endParaRPr lang="sv-SE" sz="2400" dirty="0"/>
          </a:p>
          <a:p>
            <a:r>
              <a:rPr lang="az-Cyrl-AZ" sz="2400" dirty="0"/>
              <a:t>Никого не оставить позади</a:t>
            </a:r>
            <a:endParaRPr lang="sv-SE" sz="2400" dirty="0"/>
          </a:p>
          <a:p>
            <a:r>
              <a:rPr lang="az-Cyrl-AZ" sz="2400" dirty="0"/>
              <a:t>Значимое участие</a:t>
            </a:r>
            <a:endParaRPr lang="sv-SE" sz="2400" dirty="0"/>
          </a:p>
          <a:p>
            <a:r>
              <a:rPr lang="az-Cyrl-AZ" sz="2400" dirty="0"/>
              <a:t>Интерсекциональность и разнообразие</a:t>
            </a:r>
            <a:endParaRPr lang="sv-SE" sz="2400" dirty="0"/>
          </a:p>
          <a:p>
            <a:r>
              <a:rPr lang="az-Cyrl-AZ" sz="2400" dirty="0"/>
              <a:t>«Место за столом»</a:t>
            </a:r>
            <a:endParaRPr lang="sv-SE" sz="2400" dirty="0"/>
          </a:p>
          <a:p>
            <a:r>
              <a:rPr lang="az-Cyrl-AZ" sz="2400" dirty="0"/>
              <a:t>Культурные изменения</a:t>
            </a:r>
            <a:endParaRPr lang="sv-SE" sz="2400" dirty="0"/>
          </a:p>
          <a:p>
            <a:r>
              <a:rPr lang="az-Cyrl-AZ" sz="2400" dirty="0"/>
              <a:t>Финансирование и наращивание потенциала</a:t>
            </a: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AEFB2-40F3-86FA-14E6-966495C251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5338" y="708025"/>
            <a:ext cx="9521825" cy="663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F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B5F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Приоритеты прошлых консультаций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B5F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779C6-36B4-5A63-BA0A-1875D178D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26" y="5259882"/>
            <a:ext cx="2176461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4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64A8-7EE8-BA69-0960-2DA04248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936" y="805663"/>
            <a:ext cx="6853512" cy="537594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Последние новости – Глобальный саммит по инвалидности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53DC2-1781-CADC-3D6A-570EC2065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ru-RU" b="1" dirty="0"/>
              <a:t>Грета Гамберини</a:t>
            </a:r>
          </a:p>
          <a:p>
            <a:r>
              <a:rPr lang="ru-RU" dirty="0"/>
              <a:t>Секретариат Глобального саммита по инвалидности</a:t>
            </a:r>
          </a:p>
          <a:p>
            <a:endParaRPr lang="en-GB" dirty="0"/>
          </a:p>
        </p:txBody>
      </p:sp>
      <p:pic>
        <p:nvPicPr>
          <p:cNvPr id="8194" name="Picture 2" descr="picture of Greta Gamberini, IDA Global Disability Summit Officer &#10;">
            <a:extLst>
              <a:ext uri="{FF2B5EF4-FFF2-40B4-BE49-F238E27FC236}">
                <a16:creationId xmlns:a16="http://schemas.microsoft.com/office/drawing/2014/main" id="{7B19D5BD-49F1-D7CC-5329-3782EB763D2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" b="2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F7AAF-ADC8-733F-A4A7-EC9B6FA1D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5044010"/>
            <a:ext cx="2865368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3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D1DCF-BAE7-FBC1-9484-9D1AA224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Последние новости – Европейский региональный форум инвалидности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F0715-9C3A-BC55-6A4B-61DAE195C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ru-RU" b="1" dirty="0"/>
              <a:t>Мария </a:t>
            </a:r>
            <a:r>
              <a:rPr lang="ru-RU" b="1" dirty="0" err="1"/>
              <a:t>Ясеновська</a:t>
            </a:r>
            <a:endParaRPr lang="ru-RU" b="1" dirty="0"/>
          </a:p>
          <a:p>
            <a:r>
              <a:rPr lang="ru-RU" dirty="0"/>
              <a:t>Европейский форум инвалидности</a:t>
            </a:r>
          </a:p>
          <a:p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8627212-425E-8F8B-E6E6-DFACDEDF1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0" y="5270288"/>
            <a:ext cx="2963473" cy="12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642AF27-DD15-6749-A492-5B0E0D91581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6497" r="164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5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7fd43-1c6c-4dd3-9001-a3de47387395" xsi:nil="true"/>
    <lcf76f155ced4ddcb4097134ff3c332f xmlns="0fe2a510-a2c2-4b20-ace0-d2dc9aae6186">
      <Terms xmlns="http://schemas.microsoft.com/office/infopath/2007/PartnerControls"/>
    </lcf76f155ced4ddcb4097134ff3c332f>
    <Topic xmlns="0fe2a510-a2c2-4b20-ace0-d2dc9aae6186" xsi:nil="true"/>
    <Person xmlns="0fe2a510-a2c2-4b20-ace0-d2dc9aae6186" xsi:nil="true"/>
    <Date xmlns="0fe2a510-a2c2-4b20-ace0-d2dc9aae6186" xsi:nil="true"/>
    <SharedWithUsers xmlns="ac37fd43-1c6c-4dd3-9001-a3de47387395">
      <UserInfo>
        <DisplayName>Erika Hudson</DisplayName>
        <AccountId>2604</AccountId>
        <AccountType/>
      </UserInfo>
      <UserInfo>
        <DisplayName>Marion Steff</DisplayName>
        <AccountId>23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3139957FA64942B449677A35AF2335" ma:contentTypeVersion="21" ma:contentTypeDescription="Create a new document." ma:contentTypeScope="" ma:versionID="ffcbf134fd9ff0305c7759c7db81fcf6">
  <xsd:schema xmlns:xsd="http://www.w3.org/2001/XMLSchema" xmlns:xs="http://www.w3.org/2001/XMLSchema" xmlns:p="http://schemas.microsoft.com/office/2006/metadata/properties" xmlns:ns2="0fe2a510-a2c2-4b20-ace0-d2dc9aae6186" xmlns:ns3="ac37fd43-1c6c-4dd3-9001-a3de47387395" targetNamespace="http://schemas.microsoft.com/office/2006/metadata/properties" ma:root="true" ma:fieldsID="88524bc2dad5354265473d4858e6398a" ns2:_="" ns3:_="">
    <xsd:import namespace="0fe2a510-a2c2-4b20-ace0-d2dc9aae6186"/>
    <xsd:import namespace="ac37fd43-1c6c-4dd3-9001-a3de473873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Person" minOccurs="0"/>
                <xsd:element ref="ns2:Topic" minOccurs="0"/>
                <xsd:element ref="ns2:Dat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e2a510-a2c2-4b20-ace0-d2dc9aae61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Person" ma:index="12" nillable="true" ma:displayName="Person" ma:format="Dropdown" ma:internalName="Person">
      <xsd:simpleType>
        <xsd:restriction base="dms:Text">
          <xsd:maxLength value="255"/>
        </xsd:restriction>
      </xsd:simpleType>
    </xsd:element>
    <xsd:element name="Topic" ma:index="13" nillable="true" ma:displayName="Topic" ma:format="Dropdown" ma:internalName="Topic">
      <xsd:simpleType>
        <xsd:restriction base="dms:Text">
          <xsd:maxLength value="255"/>
        </xsd:restriction>
      </xsd:simpleType>
    </xsd:element>
    <xsd:element name="Date" ma:index="14" nillable="true" ma:displayName="Date" ma:format="DateOnly" ma:internalName="Date">
      <xsd:simpleType>
        <xsd:restriction base="dms:DateTim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c269641-27d2-45e3-b2ce-fef808aaf9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7fd43-1c6c-4dd3-9001-a3de4738739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173956e-a9ea-4766-8ed9-c4fcabb95b12}" ma:internalName="TaxCatchAll" ma:showField="CatchAllData" ma:web="ac37fd43-1c6c-4dd3-9001-a3de473873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93C446-7265-473F-959A-69791C7F8265}">
  <ds:schemaRefs>
    <ds:schemaRef ds:uri="http://purl.org/dc/terms/"/>
    <ds:schemaRef ds:uri="http://purl.org/dc/elements/1.1/"/>
    <ds:schemaRef ds:uri="0fe2a510-a2c2-4b20-ace0-d2dc9aae618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c37fd43-1c6c-4dd3-9001-a3de4738739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010045-3A22-41DB-A293-C4C2576E79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e2a510-a2c2-4b20-ace0-d2dc9aae6186"/>
    <ds:schemaRef ds:uri="ac37fd43-1c6c-4dd3-9001-a3de473873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DCEFEC-394F-4FBD-9A19-BF63D36C62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8487</TotalTime>
  <Words>448</Words>
  <Application>Microsoft Office PowerPoint</Application>
  <PresentationFormat>Widescreen</PresentationFormat>
  <Paragraphs>104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de Office</vt:lpstr>
      <vt:lpstr>Третья консультация ОЛИ  Глобальный и европейский региональный саммиты по вопросам инвалидности  2 июля 2024 года</vt:lpstr>
      <vt:lpstr>Сегодняшний модератор</vt:lpstr>
      <vt:lpstr>Практическая информация Часть I</vt:lpstr>
      <vt:lpstr>Практическая информация Часть II</vt:lpstr>
      <vt:lpstr>Программа на сегодня</vt:lpstr>
      <vt:lpstr>Введение</vt:lpstr>
      <vt:lpstr>Приоритеты прошлых консультаций</vt:lpstr>
      <vt:lpstr>Последние новости – Глобальный саммит по инвалидности</vt:lpstr>
      <vt:lpstr>Последние новости – Европейский региональный форум инвалидности</vt:lpstr>
      <vt:lpstr>PowerPoint Presentation</vt:lpstr>
      <vt:lpstr>PowerPoint Presentation</vt:lpstr>
      <vt:lpstr>Обмен приоритетами коллег</vt:lpstr>
      <vt:lpstr>5-10 минут перерыв</vt:lpstr>
      <vt:lpstr>Открытое обсуждение</vt:lpstr>
      <vt:lpstr>Вопросы и ответы</vt:lpstr>
      <vt:lpstr>Закрытие</vt:lpstr>
      <vt:lpstr>PowerPoint Presentation</vt:lpstr>
      <vt:lpstr>Спасибо!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Suarez</dc:creator>
  <cp:lastModifiedBy>Erika Hudson</cp:lastModifiedBy>
  <cp:revision>221</cp:revision>
  <dcterms:created xsi:type="dcterms:W3CDTF">2024-01-17T10:45:21Z</dcterms:created>
  <dcterms:modified xsi:type="dcterms:W3CDTF">2024-06-28T09:01:26Z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0x010100E63139957FA64942B449677A35AF2335</vt:lpwstr>
  </property>
  <property fmtid="{D5CDD505-2E9C-101B-9397-08002B2CF9AE}" pid="3" name="MediaServiceImageTags">
    <vt:lpwstr/>
  </property>
</Properties>
</file>