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69" r:id="rId3"/>
    <p:sldId id="275" r:id="rId4"/>
    <p:sldId id="292" r:id="rId5"/>
    <p:sldId id="276" r:id="rId6"/>
    <p:sldId id="278" r:id="rId7"/>
    <p:sldId id="283" r:id="rId8"/>
    <p:sldId id="287" r:id="rId9"/>
    <p:sldId id="293" r:id="rId10"/>
    <p:sldId id="285" r:id="rId11"/>
    <p:sldId id="286" r:id="rId12"/>
    <p:sldId id="277" r:id="rId13"/>
    <p:sldId id="273" r:id="rId14"/>
    <p:sldId id="288" r:id="rId15"/>
    <p:sldId id="294" r:id="rId16"/>
    <p:sldId id="290" r:id="rId17"/>
    <p:sldId id="291" r:id="rId18"/>
    <p:sldId id="280" r:id="rId19"/>
    <p:sldId id="279" r:id="rId20"/>
    <p:sldId id="281" r:id="rId21"/>
    <p:sldId id="270" r:id="rId2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21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8296" autoAdjust="0"/>
  </p:normalViewPr>
  <p:slideViewPr>
    <p:cSldViewPr snapToGrid="0">
      <p:cViewPr varScale="1">
        <p:scale>
          <a:sx n="95" d="100"/>
          <a:sy n="95" d="100"/>
        </p:scale>
        <p:origin x="12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0293C-375A-4E42-841F-7F3C83C442B5}" type="datetimeFigureOut">
              <a:rPr lang="fr-BE" smtClean="0"/>
              <a:t>2/07/24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0E4C1-73AD-417B-9585-CE312287727B}" type="slidenum">
              <a:rPr lang="fr-BE" smtClean="0"/>
              <a:t>‹Nº›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81144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Speed-dating</a:t>
            </a:r>
            <a:r>
              <a:rPr lang="es-ES" b="1" i="0" u="none" strike="noStrike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i="0" u="none" strike="noStrike" dirty="0" err="1">
                <a:solidFill>
                  <a:schemeClr val="bg1"/>
                </a:solidFill>
                <a:effectLst/>
                <a:latin typeface="+mn-lt"/>
              </a:rPr>
              <a:t>with</a:t>
            </a:r>
            <a:r>
              <a:rPr lang="es-ES" b="1" i="0" u="none" strike="noStrike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i="0" u="none" strike="noStrike" dirty="0" err="1">
                <a:solidFill>
                  <a:schemeClr val="bg1"/>
                </a:solidFill>
                <a:effectLst/>
                <a:latin typeface="+mn-lt"/>
              </a:rPr>
              <a:t>legislation</a:t>
            </a:r>
            <a:r>
              <a:rPr lang="es-ES" b="1" i="0" u="none" strike="noStrike" dirty="0">
                <a:solidFill>
                  <a:schemeClr val="bg1"/>
                </a:solidFill>
                <a:effectLst/>
                <a:latin typeface="+mn-lt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i="0" u="none" strike="noStrike" dirty="0" err="1">
                <a:solidFill>
                  <a:srgbClr val="001F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s-ES" sz="1200" b="0" i="0" u="none" strike="noStrike" dirty="0">
                <a:solidFill>
                  <a:srgbClr val="001F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0" i="0" u="none" strike="noStrike" dirty="0" err="1">
                <a:solidFill>
                  <a:srgbClr val="001F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ES" sz="1200" b="0" i="0" u="none" strike="noStrike" dirty="0">
                <a:solidFill>
                  <a:srgbClr val="001F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0" i="0" u="none" strike="noStrike" dirty="0" err="1">
                <a:solidFill>
                  <a:srgbClr val="001F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five</a:t>
            </a:r>
            <a:r>
              <a:rPr lang="es-ES" sz="1200" b="0" i="0" u="none" strike="noStrike" dirty="0">
                <a:solidFill>
                  <a:srgbClr val="001F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0" i="0" u="none" strike="noStrike" dirty="0" err="1">
                <a:solidFill>
                  <a:srgbClr val="001F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laws</a:t>
            </a:r>
            <a:r>
              <a:rPr lang="es-ES" sz="1200" b="0" i="0" u="none" strike="noStrike" dirty="0">
                <a:solidFill>
                  <a:srgbClr val="001F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" sz="1200" b="0" i="0" u="none" strike="noStrike" dirty="0" err="1">
                <a:solidFill>
                  <a:srgbClr val="001F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just</a:t>
            </a:r>
            <a:r>
              <a:rPr lang="es-ES" sz="1200" b="0" i="0" u="none" strike="noStrike" dirty="0">
                <a:solidFill>
                  <a:srgbClr val="001F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0" i="0" u="none" strike="noStrike" dirty="0" err="1">
                <a:solidFill>
                  <a:srgbClr val="001F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s-ES" sz="1200" b="0" i="0" u="none" strike="noStrike" dirty="0">
                <a:solidFill>
                  <a:srgbClr val="001F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0" i="0" u="none" strike="noStrike" dirty="0" err="1">
                <a:solidFill>
                  <a:srgbClr val="001F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event</a:t>
            </a:r>
            <a:r>
              <a:rPr lang="es-ES" sz="1200" b="0" i="0" u="none" strike="noStrike" dirty="0">
                <a:solidFill>
                  <a:srgbClr val="001F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es-ES" sz="1200" b="1" i="0" u="none" strike="noStrike" dirty="0">
                <a:solidFill>
                  <a:srgbClr val="001F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23 May 2024</a:t>
            </a:r>
            <a:endParaRPr lang="es-ES" sz="1200" b="0" i="0" u="none" strike="noStrike" dirty="0">
              <a:solidFill>
                <a:srgbClr val="001F3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b="0" i="0" u="none" strike="noStrike" dirty="0">
              <a:solidFill>
                <a:srgbClr val="001F3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0E4C1-73AD-417B-9585-CE312287727B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25835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bg1"/>
                </a:solidFill>
                <a:latin typeface="+mn-lt"/>
              </a:rPr>
              <a:t>Energy Performance of Buildings Directive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94211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About me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BE" sz="1200" b="1" dirty="0">
                <a:latin typeface="Arial" panose="020B0604020202020204" pitchFamily="34" charset="0"/>
                <a:cs typeface="Arial" panose="020B0604020202020204" pitchFamily="34" charset="0"/>
              </a:rPr>
              <a:t>Hands-on </a:t>
            </a:r>
            <a:r>
              <a:rPr lang="fr-BE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Non-conformist</a:t>
            </a:r>
            <a:r>
              <a:rPr lang="fr-BE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Activist</a:t>
            </a:r>
            <a:r>
              <a:rPr lang="fr-BE" sz="12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strive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a more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Europe by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tackling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roots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fr-B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BE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Unsuccesful</a:t>
            </a:r>
            <a:r>
              <a:rPr lang="fr-BE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artist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: I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played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in a band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called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‘The European Green Deal’,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promosing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time, but no one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talks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about us know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the lead signer (Timmermans)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left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fr-B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BE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Empowered</a:t>
            </a:r>
            <a:r>
              <a:rPr lang="fr-BE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person</a:t>
            </a:r>
            <a:r>
              <a:rPr lang="fr-BE" sz="12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learned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weakneses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improved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over time.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stronger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ever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third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revision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>
              <a:buNone/>
            </a:pPr>
            <a:r>
              <a:rPr lang="fr-BE" sz="1200" b="1" dirty="0">
                <a:latin typeface="Arial" panose="020B0604020202020204" pitchFamily="34" charset="0"/>
                <a:cs typeface="Arial" panose="020B0604020202020204" pitchFamily="34" charset="0"/>
              </a:rPr>
              <a:t>Unique: 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promote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accessibility in buildings!</a:t>
            </a:r>
            <a:endParaRPr lang="fr-B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BE" sz="1200" b="1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fr-BE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fr-BE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fr-BE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BE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lang="fr-BE" sz="1200" b="1" dirty="0">
                <a:latin typeface="Arial" panose="020B0604020202020204" pitchFamily="34" charset="0"/>
                <a:cs typeface="Arial" panose="020B0604020202020204" pitchFamily="34" charset="0"/>
              </a:rPr>
              <a:t> if </a:t>
            </a:r>
            <a:r>
              <a:rPr lang="fr-BE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BE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fr-BE" sz="12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a directive!</a:t>
            </a:r>
            <a:endParaRPr lang="fr-B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94211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What I do… </a:t>
            </a:r>
          </a:p>
          <a:p>
            <a:pPr marL="0" indent="0">
              <a:buNone/>
            </a:pP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 make sure that new and renovated buildings reduce green-house emissions!</a:t>
            </a:r>
          </a:p>
          <a:p>
            <a:pPr marL="0" indent="0" algn="r">
              <a:buNone/>
            </a:pP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say home is where your green heart is!</a:t>
            </a:r>
            <a:endParaRPr kumimoji="0" lang="en-GB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0E4C1-73AD-417B-9585-CE312287727B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20883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bg1"/>
                </a:solidFill>
                <a:latin typeface="+mn-lt"/>
              </a:rPr>
              <a:t>Due Diligence Directive</a:t>
            </a:r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0E4C1-73AD-417B-9585-CE312287727B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31235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Second round: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What do you have for persons with disabilities?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0E4C1-73AD-417B-9585-CE312287727B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380059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sz="2800" b="1" kern="100" dirty="0">
                <a:solidFill>
                  <a:srgbClr val="94211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Equality bodies</a:t>
            </a:r>
          </a:p>
          <a:p>
            <a:pPr marL="0" indent="0">
              <a:lnSpc>
                <a:spcPct val="150000"/>
              </a:lnSpc>
              <a:buNone/>
            </a:pPr>
            <a:endParaRPr lang="en-GB" sz="2800" b="1" kern="100" dirty="0">
              <a:solidFill>
                <a:srgbClr val="94211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2800" b="1" kern="100" dirty="0">
                <a:solidFill>
                  <a:srgbClr val="94211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Thanks to me, member states need 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Enhance the competences for equality bodies to </a:t>
            </a:r>
            <a:r>
              <a:rPr lang="en-GB" sz="24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combat discrimination </a:t>
            </a:r>
            <a:r>
              <a:rPr lang="en-GB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increase their power to do </a:t>
            </a:r>
            <a:r>
              <a:rPr lang="en-GB" sz="24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inquiries </a:t>
            </a:r>
            <a:r>
              <a:rPr lang="en-GB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engage in </a:t>
            </a:r>
            <a:r>
              <a:rPr lang="en-GB" sz="24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dispute resolution </a:t>
            </a:r>
            <a:r>
              <a:rPr lang="en-GB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discrimination cases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Ensure equality bodies are </a:t>
            </a:r>
            <a:r>
              <a:rPr lang="en-GB" sz="24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independent</a:t>
            </a:r>
            <a:r>
              <a:rPr lang="en-GB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from external influence and have enough </a:t>
            </a:r>
            <a:r>
              <a:rPr lang="en-GB" sz="24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money</a:t>
            </a:r>
            <a:r>
              <a:rPr lang="en-GB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Require public</a:t>
            </a:r>
            <a:r>
              <a:rPr lang="en-GB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institutions to </a:t>
            </a:r>
            <a:r>
              <a:rPr lang="en-GB" sz="24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consult</a:t>
            </a:r>
            <a:r>
              <a:rPr lang="en-GB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equality bodies</a:t>
            </a:r>
          </a:p>
          <a:p>
            <a:endParaRPr lang="en-GB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b="1" kern="100" dirty="0">
                <a:solidFill>
                  <a:srgbClr val="94211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am really good for persons with disabilities: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Member States will need to ensure that equality bodies can provide </a:t>
            </a:r>
            <a:r>
              <a:rPr lang="en-US" sz="24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accessibility</a:t>
            </a:r>
            <a:r>
              <a:rPr lang="en-US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sz="24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reasonable accommodation </a:t>
            </a:r>
            <a:r>
              <a:rPr lang="en-US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persons with disabilities.</a:t>
            </a:r>
            <a:endParaRPr lang="en-GB" sz="2400" b="1" kern="100" dirty="0">
              <a:solidFill>
                <a:srgbClr val="94211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b="1" kern="100" dirty="0">
              <a:solidFill>
                <a:srgbClr val="94211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0E4C1-73AD-417B-9585-CE312287727B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904019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b="1" kern="100" dirty="0">
                <a:solidFill>
                  <a:srgbClr val="94211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Thanks to me, member states need to: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Criminalise human trafficking and use of services, </a:t>
            </a:r>
            <a:r>
              <a:rPr lang="en-GB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beyond labour and sexual exploitation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to include forced marriage, forced begging, illegal adoption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</a:rPr>
              <a:t>Establish</a:t>
            </a:r>
            <a:r>
              <a:rPr lang="en-GB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transparent and harmonised referral mechanisms 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 early victim detection, especially in cross-border situations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Provide </a:t>
            </a:r>
            <a:r>
              <a:rPr lang="en-GB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targeted prevention 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 </a:t>
            </a:r>
            <a:r>
              <a:rPr lang="en-GB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specialised assistance and support 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 victims, including persons with disabilities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</a:rPr>
              <a:t>Collect data related to trafficking, </a:t>
            </a:r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</a:rPr>
              <a:t>disaggregated by disability</a:t>
            </a:r>
            <a:endParaRPr lang="en-GB" sz="2400" b="1" kern="100" dirty="0">
              <a:solidFill>
                <a:srgbClr val="94211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b="1" kern="100" dirty="0">
              <a:solidFill>
                <a:srgbClr val="94211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0E4C1-73AD-417B-9585-CE312287727B}" type="slidenum">
              <a:rPr lang="fr-BE" smtClean="0"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40805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b="1" kern="100" dirty="0">
                <a:solidFill>
                  <a:srgbClr val="94211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Thanks to me, member states need to:</a:t>
            </a:r>
          </a:p>
          <a:p>
            <a:pPr marL="0" indent="0">
              <a:buNone/>
            </a:pPr>
            <a:endParaRPr lang="en-GB" sz="2400" b="1" kern="100" dirty="0">
              <a:solidFill>
                <a:srgbClr val="94211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b="1" kern="100" dirty="0">
              <a:solidFill>
                <a:srgbClr val="94211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0E4C1-73AD-417B-9585-CE312287727B}" type="slidenum">
              <a:rPr lang="fr-BE" smtClean="0"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254905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b="1" kern="100" dirty="0">
                <a:solidFill>
                  <a:srgbClr val="94211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Thanks to me, member states need to:</a:t>
            </a:r>
          </a:p>
          <a:p>
            <a:pPr marL="0" indent="0">
              <a:buNone/>
            </a:pPr>
            <a:endParaRPr lang="en-GB" sz="2400" b="1" kern="100" dirty="0">
              <a:solidFill>
                <a:srgbClr val="94211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4000" dirty="0" err="1"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  <a:r>
              <a:rPr lang="fr-BE" sz="4000" dirty="0">
                <a:latin typeface="Arial" panose="020B0604020202020204" pitchFamily="34" charset="0"/>
                <a:cs typeface="Arial" panose="020B0604020202020204" pitchFamily="34" charset="0"/>
              </a:rPr>
              <a:t> accessibility for </a:t>
            </a:r>
            <a:r>
              <a:rPr lang="fr-BE" sz="4000" dirty="0" err="1">
                <a:latin typeface="Arial" panose="020B0604020202020204" pitchFamily="34" charset="0"/>
                <a:cs typeface="Arial" panose="020B0604020202020204" pitchFamily="34" charset="0"/>
              </a:rPr>
              <a:t>persons</a:t>
            </a:r>
            <a:r>
              <a:rPr lang="fr-B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4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B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4000" dirty="0" err="1">
                <a:latin typeface="Arial" panose="020B0604020202020204" pitchFamily="34" charset="0"/>
                <a:cs typeface="Arial" panose="020B0604020202020204" pitchFamily="34" charset="0"/>
              </a:rPr>
              <a:t>disabilities</a:t>
            </a:r>
            <a:r>
              <a:rPr lang="fr-BE" sz="4000" dirty="0">
                <a:latin typeface="Arial" panose="020B0604020202020204" pitchFamily="34" charset="0"/>
                <a:cs typeface="Arial" panose="020B0604020202020204" pitchFamily="34" charset="0"/>
              </a:rPr>
              <a:t> for new buildings as </a:t>
            </a:r>
            <a:r>
              <a:rPr lang="fr-BE" sz="4000" dirty="0" err="1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fr-BE" sz="40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fr-BE" sz="4000" dirty="0" err="1">
                <a:latin typeface="Arial" panose="020B0604020202020204" pitchFamily="34" charset="0"/>
                <a:cs typeface="Arial" panose="020B0604020202020204" pitchFamily="34" charset="0"/>
              </a:rPr>
              <a:t>existing</a:t>
            </a:r>
            <a:r>
              <a:rPr lang="fr-B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4000" dirty="0" err="1">
                <a:latin typeface="Arial" panose="020B0604020202020204" pitchFamily="34" charset="0"/>
                <a:cs typeface="Arial" panose="020B0604020202020204" pitchFamily="34" charset="0"/>
              </a:rPr>
              <a:t>ones</a:t>
            </a:r>
            <a:r>
              <a:rPr lang="fr-B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4000" dirty="0" err="1">
                <a:latin typeface="Arial" panose="020B0604020202020204" pitchFamily="34" charset="0"/>
                <a:cs typeface="Arial" panose="020B0604020202020204" pitchFamily="34" charset="0"/>
              </a:rPr>
              <a:t>undergoing</a:t>
            </a:r>
            <a:r>
              <a:rPr lang="fr-BE" sz="4000" dirty="0">
                <a:latin typeface="Arial" panose="020B0604020202020204" pitchFamily="34" charset="0"/>
                <a:cs typeface="Arial" panose="020B0604020202020204" pitchFamily="34" charset="0"/>
              </a:rPr>
              <a:t> major </a:t>
            </a:r>
            <a:r>
              <a:rPr lang="fr-BE" sz="4000" dirty="0" err="1">
                <a:latin typeface="Arial" panose="020B0604020202020204" pitchFamily="34" charset="0"/>
                <a:cs typeface="Arial" panose="020B0604020202020204" pitchFamily="34" charset="0"/>
              </a:rPr>
              <a:t>renovations</a:t>
            </a:r>
            <a:r>
              <a:rPr lang="fr-BE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BE" sz="4000" dirty="0" err="1">
                <a:latin typeface="Arial" panose="020B0604020202020204" pitchFamily="34" charset="0"/>
                <a:cs typeface="Arial" panose="020B0604020202020204" pitchFamily="34" charset="0"/>
              </a:rPr>
              <a:t>I’ll</a:t>
            </a:r>
            <a:r>
              <a:rPr lang="fr-BE" sz="4000" dirty="0">
                <a:latin typeface="Arial" panose="020B0604020202020204" pitchFamily="34" charset="0"/>
                <a:cs typeface="Arial" panose="020B0604020202020204" pitchFamily="34" charset="0"/>
              </a:rPr>
              <a:t> tel </a:t>
            </a:r>
            <a:r>
              <a:rPr lang="fr-BE" sz="40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BE" sz="4000" dirty="0"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fr-BE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upcoming</a:t>
            </a:r>
            <a:r>
              <a:rPr lang="fr-BE" sz="4000" b="1" dirty="0">
                <a:latin typeface="Arial" panose="020B0604020202020204" pitchFamily="34" charset="0"/>
                <a:cs typeface="Arial" panose="020B0604020202020204" pitchFamily="34" charset="0"/>
              </a:rPr>
              <a:t> EDF Toolkit!)</a:t>
            </a:r>
            <a:endParaRPr lang="fr-BE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4000" dirty="0" err="1">
                <a:latin typeface="Arial" panose="020B0604020202020204" pitchFamily="34" charset="0"/>
                <a:cs typeface="Arial" panose="020B0604020202020204" pitchFamily="34" charset="0"/>
              </a:rPr>
              <a:t>Inform</a:t>
            </a:r>
            <a:r>
              <a:rPr lang="fr-B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4000" dirty="0" err="1">
                <a:latin typeface="Arial" panose="020B0604020202020204" pitchFamily="34" charset="0"/>
                <a:cs typeface="Arial" panose="020B0604020202020204" pitchFamily="34" charset="0"/>
              </a:rPr>
              <a:t>vulnerable</a:t>
            </a:r>
            <a:r>
              <a:rPr lang="fr-B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4000" dirty="0" err="1">
                <a:latin typeface="Arial" panose="020B0604020202020204" pitchFamily="34" charset="0"/>
                <a:cs typeface="Arial" panose="020B0604020202020204" pitchFamily="34" charset="0"/>
              </a:rPr>
              <a:t>households</a:t>
            </a:r>
            <a:r>
              <a:rPr lang="fr-BE" sz="4000" dirty="0">
                <a:latin typeface="Arial" panose="020B0604020202020204" pitchFamily="34" charset="0"/>
                <a:cs typeface="Arial" panose="020B0604020202020204" pitchFamily="34" charset="0"/>
              </a:rPr>
              <a:t> about the </a:t>
            </a:r>
            <a:r>
              <a:rPr lang="fr-BE" sz="4000" dirty="0" err="1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fr-B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4000" dirty="0" err="1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fr-BE" sz="4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BE" sz="4000" dirty="0" err="1">
                <a:latin typeface="Arial" panose="020B0604020202020204" pitchFamily="34" charset="0"/>
                <a:cs typeface="Arial" panose="020B0604020202020204" pitchFamily="34" charset="0"/>
              </a:rPr>
              <a:t>tailor</a:t>
            </a:r>
            <a:r>
              <a:rPr lang="fr-BE" sz="4000" dirty="0">
                <a:latin typeface="Arial" panose="020B0604020202020204" pitchFamily="34" charset="0"/>
                <a:cs typeface="Arial" panose="020B0604020202020204" pitchFamily="34" charset="0"/>
              </a:rPr>
              <a:t> made </a:t>
            </a:r>
            <a:r>
              <a:rPr lang="fr-BE" sz="4000" dirty="0" err="1">
                <a:latin typeface="Arial" panose="020B0604020202020204" pitchFamily="34" charset="0"/>
                <a:cs typeface="Arial" panose="020B0604020202020204" pitchFamily="34" charset="0"/>
              </a:rPr>
              <a:t>ways</a:t>
            </a:r>
            <a:r>
              <a:rPr lang="fr-BE" sz="4000" dirty="0">
                <a:latin typeface="Arial" panose="020B0604020202020204" pitchFamily="34" charset="0"/>
                <a:cs typeface="Arial" panose="020B0604020202020204" pitchFamily="34" charset="0"/>
              </a:rPr>
              <a:t> and set up accessible and transparent </a:t>
            </a:r>
            <a:r>
              <a:rPr lang="fr-BE" sz="4000" dirty="0" err="1">
                <a:latin typeface="Arial" panose="020B0604020202020204" pitchFamily="34" charset="0"/>
                <a:cs typeface="Arial" panose="020B0604020202020204" pitchFamily="34" charset="0"/>
              </a:rPr>
              <a:t>advisory</a:t>
            </a:r>
            <a:r>
              <a:rPr lang="fr-B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4000" dirty="0" err="1"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  <a:r>
              <a:rPr lang="fr-B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4000" dirty="0" err="1">
                <a:latin typeface="Arial" panose="020B0604020202020204" pitchFamily="34" charset="0"/>
                <a:cs typeface="Arial" panose="020B0604020202020204" pitchFamily="34" charset="0"/>
              </a:rPr>
              <a:t>such</a:t>
            </a:r>
            <a:r>
              <a:rPr lang="fr-BE" sz="40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fr-BE" sz="4000" dirty="0" err="1">
                <a:latin typeface="Arial" panose="020B0604020202020204" pitchFamily="34" charset="0"/>
                <a:cs typeface="Arial" panose="020B0604020202020204" pitchFamily="34" charset="0"/>
              </a:rPr>
              <a:t>renovation</a:t>
            </a:r>
            <a:r>
              <a:rPr lang="fr-B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4000" dirty="0" err="1">
                <a:latin typeface="Arial" panose="020B0604020202020204" pitchFamily="34" charset="0"/>
                <a:cs typeface="Arial" panose="020B0604020202020204" pitchFamily="34" charset="0"/>
              </a:rPr>
              <a:t>advice</a:t>
            </a:r>
            <a:r>
              <a:rPr lang="fr-BE" sz="4000" dirty="0">
                <a:latin typeface="Arial" panose="020B0604020202020204" pitchFamily="34" charset="0"/>
                <a:cs typeface="Arial" panose="020B0604020202020204" pitchFamily="34" charset="0"/>
              </a:rPr>
              <a:t> and transparent </a:t>
            </a:r>
            <a:r>
              <a:rPr lang="fr-BE" sz="4000" dirty="0" err="1">
                <a:latin typeface="Arial" panose="020B0604020202020204" pitchFamily="34" charset="0"/>
                <a:cs typeface="Arial" panose="020B0604020202020204" pitchFamily="34" charset="0"/>
              </a:rPr>
              <a:t>advisory</a:t>
            </a:r>
            <a:r>
              <a:rPr lang="fr-B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4000" dirty="0" err="1"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  <a:endParaRPr lang="fr-BE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4000" dirty="0">
                <a:latin typeface="Arial" panose="020B0604020202020204" pitchFamily="34" charset="0"/>
                <a:cs typeface="Arial" panose="020B0604020202020204" pitchFamily="34" charset="0"/>
              </a:rPr>
              <a:t>Guidance and training for </a:t>
            </a:r>
            <a:r>
              <a:rPr lang="fr-BE" sz="4000" dirty="0" err="1">
                <a:latin typeface="Arial" panose="020B0604020202020204" pitchFamily="34" charset="0"/>
                <a:cs typeface="Arial" panose="020B0604020202020204" pitchFamily="34" charset="0"/>
              </a:rPr>
              <a:t>those</a:t>
            </a:r>
            <a:r>
              <a:rPr lang="fr-B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4000" dirty="0" err="1">
                <a:latin typeface="Arial" panose="020B0604020202020204" pitchFamily="34" charset="0"/>
                <a:cs typeface="Arial" panose="020B0604020202020204" pitchFamily="34" charset="0"/>
              </a:rPr>
              <a:t>implementing</a:t>
            </a:r>
            <a:r>
              <a:rPr lang="fr-BE" sz="4000" dirty="0">
                <a:latin typeface="Arial" panose="020B0604020202020204" pitchFamily="34" charset="0"/>
                <a:cs typeface="Arial" panose="020B0604020202020204" pitchFamily="34" charset="0"/>
              </a:rPr>
              <a:t> the directive (</a:t>
            </a:r>
            <a:r>
              <a:rPr lang="fr-BE" sz="4000" dirty="0" err="1"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fr-BE" sz="4000" dirty="0">
                <a:latin typeface="Arial" panose="020B0604020202020204" pitchFamily="34" charset="0"/>
                <a:cs typeface="Arial" panose="020B0604020202020204" pitchFamily="34" charset="0"/>
              </a:rPr>
              <a:t> on accessibility).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4000" dirty="0">
                <a:latin typeface="Arial" panose="020B0604020202020204" pitchFamily="34" charset="0"/>
                <a:cs typeface="Arial" panose="020B0604020202020204" pitchFamily="34" charset="0"/>
              </a:rPr>
              <a:t>Adoption of National </a:t>
            </a:r>
            <a:r>
              <a:rPr lang="fr-BE" sz="4000" dirty="0" err="1">
                <a:latin typeface="Arial" panose="020B0604020202020204" pitchFamily="34" charset="0"/>
                <a:cs typeface="Arial" panose="020B0604020202020204" pitchFamily="34" charset="0"/>
              </a:rPr>
              <a:t>Renovation</a:t>
            </a:r>
            <a:r>
              <a:rPr lang="fr-BE" sz="4000" dirty="0">
                <a:latin typeface="Arial" panose="020B0604020202020204" pitchFamily="34" charset="0"/>
                <a:cs typeface="Arial" panose="020B0604020202020204" pitchFamily="34" charset="0"/>
              </a:rPr>
              <a:t> Plans </a:t>
            </a:r>
            <a:r>
              <a:rPr lang="fr-BE" sz="4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B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4000" dirty="0" err="1">
                <a:latin typeface="Arial" panose="020B0604020202020204" pitchFamily="34" charset="0"/>
                <a:cs typeface="Arial" panose="020B0604020202020204" pitchFamily="34" charset="0"/>
              </a:rPr>
              <a:t>clear</a:t>
            </a:r>
            <a:r>
              <a:rPr lang="fr-B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4000" dirty="0" err="1">
                <a:latin typeface="Arial" panose="020B0604020202020204" pitchFamily="34" charset="0"/>
                <a:cs typeface="Arial" panose="020B0604020202020204" pitchFamily="34" charset="0"/>
              </a:rPr>
              <a:t>targets</a:t>
            </a:r>
            <a:r>
              <a:rPr lang="fr-BE" sz="4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BE" sz="4000" dirty="0" err="1">
                <a:latin typeface="Arial" panose="020B0604020202020204" pitchFamily="34" charset="0"/>
                <a:cs typeface="Arial" panose="020B0604020202020204" pitchFamily="34" charset="0"/>
              </a:rPr>
              <a:t>indicators</a:t>
            </a:r>
            <a:r>
              <a:rPr lang="fr-BE" sz="4000" dirty="0">
                <a:latin typeface="Arial" panose="020B0604020202020204" pitchFamily="34" charset="0"/>
                <a:cs typeface="Arial" panose="020B0604020202020204" pitchFamily="34" charset="0"/>
              </a:rPr>
              <a:t> for 2030, 2040 and 2050. </a:t>
            </a:r>
            <a:r>
              <a:rPr lang="fr-BE" sz="4000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fr-BE" sz="4000" dirty="0">
                <a:latin typeface="Arial" panose="020B0604020202020204" pitchFamily="34" charset="0"/>
                <a:cs typeface="Arial" panose="020B0604020202020204" pitchFamily="34" charset="0"/>
              </a:rPr>
              <a:t> must </a:t>
            </a:r>
            <a:r>
              <a:rPr lang="fr-BE" sz="40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B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4000" dirty="0" err="1">
                <a:latin typeface="Arial" panose="020B0604020202020204" pitchFamily="34" charset="0"/>
                <a:cs typeface="Arial" panose="020B0604020202020204" pitchFamily="34" charset="0"/>
              </a:rPr>
              <a:t>drafted</a:t>
            </a:r>
            <a:r>
              <a:rPr lang="fr-B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4000" dirty="0" err="1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fr-BE" sz="4000" dirty="0">
                <a:latin typeface="Arial" panose="020B0604020202020204" pitchFamily="34" charset="0"/>
                <a:cs typeface="Arial" panose="020B0604020202020204" pitchFamily="34" charset="0"/>
              </a:rPr>
              <a:t> consulting civil </a:t>
            </a:r>
            <a:r>
              <a:rPr lang="fr-BE" sz="4000" dirty="0" err="1">
                <a:latin typeface="Arial" panose="020B0604020202020204" pitchFamily="34" charset="0"/>
                <a:cs typeface="Arial" panose="020B0604020202020204" pitchFamily="34" charset="0"/>
              </a:rPr>
              <a:t>societty</a:t>
            </a:r>
            <a:r>
              <a:rPr lang="fr-BE" sz="4000" dirty="0">
                <a:latin typeface="Arial" panose="020B0604020202020204" pitchFamily="34" charset="0"/>
                <a:cs typeface="Arial" panose="020B0604020202020204" pitchFamily="34" charset="0"/>
              </a:rPr>
              <a:t> groups.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4000" dirty="0" err="1">
                <a:latin typeface="Arial" panose="020B0604020202020204" pitchFamily="34" charset="0"/>
                <a:cs typeface="Arial" panose="020B0604020202020204" pitchFamily="34" charset="0"/>
              </a:rPr>
              <a:t>Equal</a:t>
            </a:r>
            <a:r>
              <a:rPr lang="fr-B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4000" dirty="0" err="1"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r>
              <a:rPr lang="fr-BE" sz="4000" dirty="0">
                <a:latin typeface="Arial" panose="020B0604020202020204" pitchFamily="34" charset="0"/>
                <a:cs typeface="Arial" panose="020B0604020202020204" pitchFamily="34" charset="0"/>
              </a:rPr>
              <a:t> to information on </a:t>
            </a:r>
            <a:r>
              <a:rPr lang="fr-BE" sz="4000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fr-BE" sz="4000" dirty="0">
                <a:latin typeface="Arial" panose="020B0604020202020204" pitchFamily="34" charset="0"/>
                <a:cs typeface="Arial" panose="020B0604020202020204" pitchFamily="34" charset="0"/>
              </a:rPr>
              <a:t> performance and  if </a:t>
            </a:r>
            <a:r>
              <a:rPr lang="fr-BE" sz="40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BE" sz="40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fr-BE" sz="4000" dirty="0" err="1">
                <a:latin typeface="Arial" panose="020B0604020202020204" pitchFamily="34" charset="0"/>
                <a:cs typeface="Arial" panose="020B0604020202020204" pitchFamily="34" charset="0"/>
              </a:rPr>
              <a:t>lucky</a:t>
            </a:r>
            <a:r>
              <a:rPr lang="fr-BE" sz="4000" dirty="0">
                <a:latin typeface="Arial" panose="020B0604020202020204" pitchFamily="34" charset="0"/>
                <a:cs typeface="Arial" panose="020B0604020202020204" pitchFamily="34" charset="0"/>
              </a:rPr>
              <a:t>…I </a:t>
            </a:r>
            <a:r>
              <a:rPr lang="fr-BE" sz="4000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fr-B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4000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fr-B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4000" dirty="0" err="1">
                <a:latin typeface="Arial" panose="020B0604020202020204" pitchFamily="34" charset="0"/>
                <a:cs typeface="Arial" panose="020B0604020202020204" pitchFamily="34" charset="0"/>
              </a:rPr>
              <a:t>ensure</a:t>
            </a:r>
            <a:r>
              <a:rPr lang="fr-B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40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fr-B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4000" dirty="0" err="1">
                <a:latin typeface="Arial" panose="020B0604020202020204" pitchFamily="34" charset="0"/>
                <a:cs typeface="Arial" panose="020B0604020202020204" pitchFamily="34" charset="0"/>
              </a:rPr>
              <a:t>recharging</a:t>
            </a:r>
            <a:r>
              <a:rPr lang="fr-BE" sz="4000" dirty="0">
                <a:latin typeface="Arial" panose="020B0604020202020204" pitchFamily="34" charset="0"/>
                <a:cs typeface="Arial" panose="020B0604020202020204" pitchFamily="34" charset="0"/>
              </a:rPr>
              <a:t> points for </a:t>
            </a:r>
            <a:r>
              <a:rPr lang="fr-BE" sz="4000" dirty="0" err="1">
                <a:latin typeface="Arial" panose="020B0604020202020204" pitchFamily="34" charset="0"/>
                <a:cs typeface="Arial" panose="020B0604020202020204" pitchFamily="34" charset="0"/>
              </a:rPr>
              <a:t>electric</a:t>
            </a:r>
            <a:r>
              <a:rPr lang="fr-B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4000" dirty="0" err="1">
                <a:latin typeface="Arial" panose="020B0604020202020204" pitchFamily="34" charset="0"/>
                <a:cs typeface="Arial" panose="020B0604020202020204" pitchFamily="34" charset="0"/>
              </a:rPr>
              <a:t>vhicles</a:t>
            </a:r>
            <a:r>
              <a:rPr lang="fr-BE" sz="4000" dirty="0">
                <a:latin typeface="Arial" panose="020B0604020202020204" pitchFamily="34" charset="0"/>
                <a:cs typeface="Arial" panose="020B0604020202020204" pitchFamily="34" charset="0"/>
              </a:rPr>
              <a:t> are accessible. </a:t>
            </a:r>
            <a:endParaRPr lang="fr-BE" sz="40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</a:t>
            </a:r>
            <a:r>
              <a:rPr lang="fr-BE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might</a:t>
            </a:r>
            <a:r>
              <a:rPr lang="fr-BE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have a </a:t>
            </a:r>
            <a:r>
              <a:rPr lang="fr-BE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promoising</a:t>
            </a:r>
            <a:r>
              <a:rPr lang="fr-BE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future </a:t>
            </a:r>
            <a:r>
              <a:rPr lang="fr-BE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together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endParaRPr lang="fr-BE" sz="40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b="1" kern="100" dirty="0">
              <a:solidFill>
                <a:srgbClr val="94211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0E4C1-73AD-417B-9585-CE312287727B}" type="slidenum">
              <a:rPr lang="fr-BE" smtClean="0"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576451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b="1" kern="100" dirty="0">
                <a:solidFill>
                  <a:srgbClr val="94211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Thanks to me, member states need to:</a:t>
            </a:r>
          </a:p>
          <a:p>
            <a:pPr marL="0" indent="0">
              <a:buNone/>
            </a:pPr>
            <a:endParaRPr lang="en-GB" sz="2400" b="1" kern="100" dirty="0">
              <a:solidFill>
                <a:srgbClr val="94211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b="1" kern="100" dirty="0">
              <a:solidFill>
                <a:srgbClr val="94211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0E4C1-73AD-417B-9585-CE312287727B}" type="slidenum">
              <a:rPr lang="fr-BE" smtClean="0"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25680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Break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0E4C1-73AD-417B-9585-CE312287727B}" type="slidenum">
              <a:rPr lang="fr-BE" smtClean="0"/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858507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Final round: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Questions from the audience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0E4C1-73AD-417B-9585-CE312287727B}" type="slidenum">
              <a:rPr lang="fr-BE" smtClean="0"/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96456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Welcome! House Keeping Rules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Real time captioning in English (activate in zoom or use external link from chat box)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International sign Interpretation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Please remain muted with camera off while you are not speaking.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participate, please feel free to use the Q&amp;A box or raise your hand directly.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When you speak, please have your video on if you wish.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Please speak slowly</a:t>
            </a:r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0E4C1-73AD-417B-9585-CE312287727B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897508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Closing: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which would we like to have a second date?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0E4C1-73AD-417B-9585-CE312287727B}" type="slidenum">
              <a:rPr lang="fr-BE" smtClean="0"/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44459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attending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b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Lobby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air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0E4C1-73AD-417B-9585-CE312287727B}" type="slidenum">
              <a:rPr lang="fr-BE" smtClean="0"/>
              <a:t>21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94438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Agenda</a:t>
            </a:r>
          </a:p>
          <a:p>
            <a:endParaRPr lang="es-ES" dirty="0"/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14:00 – 14:05.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14:05 – 14:30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First round: “Introduce yourself”.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14:30 – 14:55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Second round: “What do you have for persons with disabilities?”.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14:55 – 15:05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Break.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15:05 – 15:25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Final round. Questions from the audience.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15:25.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Closing – with which would we like to have a second date?</a:t>
            </a:r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0E4C1-73AD-417B-9585-CE312287727B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52078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BE" b="1" dirty="0">
                <a:latin typeface="Arial" panose="020B0604020202020204" pitchFamily="34" charset="0"/>
                <a:cs typeface="Arial" panose="020B0604020202020204" pitchFamily="34" charset="0"/>
              </a:rPr>
              <a:t>But first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Which legislation are you most interested to meet?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0E4C1-73AD-417B-9585-CE312287727B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7877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First round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“Introduce yourself”.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0E4C1-73AD-417B-9585-CE312287727B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90016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Knowing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candidates</a:t>
            </a:r>
          </a:p>
          <a:p>
            <a:endParaRPr lang="es-ES" dirty="0"/>
          </a:p>
          <a:p>
            <a:pPr marL="0" indent="0">
              <a:lnSpc>
                <a:spcPct val="100000"/>
              </a:lnSpc>
              <a:buNone/>
            </a:pPr>
            <a: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fr-BE" sz="2400" dirty="0" err="1">
                <a:latin typeface="Arial" panose="020B0604020202020204" pitchFamily="34" charset="0"/>
                <a:cs typeface="Arial" panose="020B0604020202020204" pitchFamily="34" charset="0"/>
              </a:rPr>
              <a:t>legislation</a:t>
            </a:r>
            <a: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400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4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  <a:t> (re)</a:t>
            </a:r>
            <a:r>
              <a:rPr lang="fr-BE" sz="2400" dirty="0" err="1">
                <a:latin typeface="Arial" panose="020B0604020202020204" pitchFamily="34" charset="0"/>
                <a:cs typeface="Arial" panose="020B0604020202020204" pitchFamily="34" charset="0"/>
              </a:rPr>
              <a:t>presented</a:t>
            </a:r>
            <a: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  <a:t> by:</a:t>
            </a:r>
          </a:p>
          <a:p>
            <a:pPr marL="0" indent="0">
              <a:lnSpc>
                <a:spcPct val="100000"/>
              </a:lnSpc>
              <a:buNone/>
            </a:pPr>
            <a:endParaRPr lang="fr-B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b="1" dirty="0">
                <a:latin typeface="Arial" panose="020B0604020202020204" pitchFamily="34" charset="0"/>
                <a:cs typeface="Arial" panose="020B0604020202020204" pitchFamily="34" charset="0"/>
              </a:rPr>
              <a:t>Equality bodies Directives 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by Marine Uldry, EDF Human Rights Policy Coordinator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b="1" dirty="0">
                <a:latin typeface="Arial" panose="020B0604020202020204" pitchFamily="34" charset="0"/>
                <a:cs typeface="Arial" panose="020B0604020202020204" pitchFamily="34" charset="0"/>
              </a:rPr>
              <a:t>Anti-</a:t>
            </a:r>
            <a:r>
              <a:rPr lang="fr-BE" b="1" dirty="0" err="1">
                <a:latin typeface="Arial" panose="020B0604020202020204" pitchFamily="34" charset="0"/>
                <a:cs typeface="Arial" panose="020B0604020202020204" pitchFamily="34" charset="0"/>
              </a:rPr>
              <a:t>Trafficking</a:t>
            </a:r>
            <a:r>
              <a:rPr lang="fr-BE" b="1" dirty="0">
                <a:latin typeface="Arial" panose="020B0604020202020204" pitchFamily="34" charset="0"/>
                <a:cs typeface="Arial" panose="020B0604020202020204" pitchFamily="34" charset="0"/>
              </a:rPr>
              <a:t> Directive 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by Markaya Henderson, EDF Health Policy and Project Officer 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b="1" dirty="0">
                <a:latin typeface="Arial" panose="020B0604020202020204" pitchFamily="34" charset="0"/>
                <a:cs typeface="Arial" panose="020B0604020202020204" pitchFamily="34" charset="0"/>
              </a:rPr>
              <a:t>Digitalisation of Justice </a:t>
            </a:r>
            <a:r>
              <a:rPr lang="fr-BE" b="1" dirty="0" err="1">
                <a:latin typeface="Arial" panose="020B0604020202020204" pitchFamily="34" charset="0"/>
                <a:cs typeface="Arial" panose="020B0604020202020204" pitchFamily="34" charset="0"/>
              </a:rPr>
              <a:t>Regulation</a:t>
            </a:r>
            <a:r>
              <a:rPr lang="fr-B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by Kave Noori, EDF AI Policy Officer 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Energy Performance of Buildings Directive 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by Daniel Casas, EDF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Accessibility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Policy Officer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b="1" dirty="0">
                <a:latin typeface="Arial" panose="020B0604020202020204" pitchFamily="34" charset="0"/>
                <a:cs typeface="Arial" panose="020B0604020202020204" pitchFamily="34" charset="0"/>
              </a:rPr>
              <a:t>Due Diligence Directive 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by Filippo Sinicato, EDF Policy and Project Officer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0E4C1-73AD-417B-9585-CE312287727B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77968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Equality bodies directives</a:t>
            </a:r>
          </a:p>
          <a:p>
            <a:pPr marL="0" indent="0">
              <a:buNone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94211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About me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There’s actually two of me! We look the same but have different legal bases.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We are all about equal rights and protecting people against discrimination.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Our life mission?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Ensure that every individual in every EU country can fully enjoy their equal rights. </a:t>
            </a:r>
          </a:p>
          <a:p>
            <a:pPr marL="0" indent="0">
              <a:buNone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94211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What we do…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Our job?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Creating standards for equality bodies.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Our hobby?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Annoying people who dislike equality!</a:t>
            </a:r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0E4C1-73AD-417B-9585-CE312287727B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89984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sz="1800" dirty="0">
                <a:solidFill>
                  <a:prstClr val="black"/>
                </a:solidFill>
                <a:latin typeface="AppleSystemUIFont"/>
              </a:rPr>
              <a:t>Anti-</a:t>
            </a:r>
            <a:r>
              <a:rPr lang="fr-BE" sz="1800" dirty="0" err="1">
                <a:solidFill>
                  <a:prstClr val="black"/>
                </a:solidFill>
                <a:latin typeface="AppleSystemUIFont"/>
              </a:rPr>
              <a:t>trafficking</a:t>
            </a:r>
            <a:r>
              <a:rPr lang="fr-BE" sz="1800" dirty="0">
                <a:solidFill>
                  <a:prstClr val="black"/>
                </a:solidFill>
                <a:latin typeface="AppleSystemUIFont"/>
              </a:rPr>
              <a:t> Directive</a:t>
            </a:r>
          </a:p>
          <a:p>
            <a:pPr marL="0" indent="0">
              <a:buNone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94211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About me</a:t>
            </a:r>
            <a:endParaRPr lang="fr-BE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BE" sz="4000" dirty="0"/>
              <a:t>Just </a:t>
            </a:r>
            <a:r>
              <a:rPr lang="fr-BE" sz="4000" dirty="0" err="1"/>
              <a:t>went</a:t>
            </a:r>
            <a:r>
              <a:rPr lang="fr-BE" sz="4000" dirty="0"/>
              <a:t> </a:t>
            </a:r>
            <a:r>
              <a:rPr lang="fr-BE" sz="4000" dirty="0" err="1"/>
              <a:t>through</a:t>
            </a:r>
            <a:r>
              <a:rPr lang="fr-BE" sz="4000" dirty="0"/>
              <a:t> a major </a:t>
            </a:r>
            <a:r>
              <a:rPr lang="fr-BE" sz="4000" b="1" dirty="0" err="1"/>
              <a:t>glow</a:t>
            </a:r>
            <a:r>
              <a:rPr lang="fr-BE" sz="4000" b="1" dirty="0"/>
              <a:t>-up</a:t>
            </a:r>
            <a:r>
              <a:rPr lang="fr-BE" sz="4000" dirty="0"/>
              <a:t>, single and </a:t>
            </a:r>
            <a:r>
              <a:rPr lang="fr-BE" sz="4000" dirty="0" err="1"/>
              <a:t>ready</a:t>
            </a:r>
            <a:r>
              <a:rPr lang="fr-BE" sz="4000" dirty="0"/>
              <a:t> to </a:t>
            </a:r>
            <a:r>
              <a:rPr lang="fr-BE" sz="4000" dirty="0" err="1"/>
              <a:t>mingle</a:t>
            </a:r>
            <a:r>
              <a:rPr lang="fr-BE" sz="4000" dirty="0"/>
              <a:t> </a:t>
            </a:r>
            <a:r>
              <a:rPr lang="fr-BE" sz="4000" dirty="0" err="1"/>
              <a:t>with</a:t>
            </a:r>
            <a:r>
              <a:rPr lang="fr-BE" sz="4000" dirty="0"/>
              <a:t> the EU27</a:t>
            </a:r>
            <a:endParaRPr lang="fr-BE" sz="40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BE" sz="4000" dirty="0"/>
              <a:t>Bad dating </a:t>
            </a:r>
            <a:r>
              <a:rPr lang="fr-BE" sz="4000" dirty="0" err="1"/>
              <a:t>history</a:t>
            </a:r>
            <a:r>
              <a:rPr lang="fr-BE" sz="4000" dirty="0"/>
              <a:t>? No </a:t>
            </a:r>
            <a:r>
              <a:rPr lang="fr-BE" sz="4000" dirty="0" err="1"/>
              <a:t>worries</a:t>
            </a:r>
            <a:r>
              <a:rPr lang="fr-BE" sz="4000" dirty="0"/>
              <a:t>, </a:t>
            </a:r>
            <a:r>
              <a:rPr lang="fr-BE" sz="4000" dirty="0" err="1"/>
              <a:t>you</a:t>
            </a:r>
            <a:r>
              <a:rPr lang="fr-BE" sz="4000" dirty="0"/>
              <a:t> can </a:t>
            </a:r>
            <a:r>
              <a:rPr lang="fr-BE" sz="4000" b="1" dirty="0"/>
              <a:t>report</a:t>
            </a:r>
            <a:r>
              <a:rPr lang="fr-BE" sz="4000" dirty="0"/>
              <a:t> </a:t>
            </a:r>
            <a:r>
              <a:rPr lang="fr-BE" sz="4000" dirty="0" err="1"/>
              <a:t>anything</a:t>
            </a:r>
            <a:r>
              <a:rPr lang="fr-BE" sz="4000" dirty="0"/>
              <a:t> to me and Ill </a:t>
            </a:r>
            <a:r>
              <a:rPr lang="fr-BE" sz="4000" dirty="0" err="1"/>
              <a:t>make</a:t>
            </a:r>
            <a:r>
              <a:rPr lang="fr-BE" sz="4000" dirty="0"/>
              <a:t> sure </a:t>
            </a:r>
            <a:r>
              <a:rPr lang="fr-BE" sz="4000" dirty="0" err="1"/>
              <a:t>you</a:t>
            </a:r>
            <a:r>
              <a:rPr lang="fr-BE" sz="4000" dirty="0"/>
              <a:t> </a:t>
            </a:r>
            <a:r>
              <a:rPr lang="fr-BE" sz="4000" dirty="0" err="1"/>
              <a:t>get</a:t>
            </a:r>
            <a:r>
              <a:rPr lang="fr-BE" sz="4000" dirty="0"/>
              <a:t> the </a:t>
            </a:r>
            <a:r>
              <a:rPr lang="fr-BE" sz="4000" b="1" dirty="0"/>
              <a:t>support</a:t>
            </a:r>
            <a:r>
              <a:rPr lang="fr-BE" sz="4000" dirty="0"/>
              <a:t> </a:t>
            </a:r>
            <a:r>
              <a:rPr lang="fr-BE" sz="4000" dirty="0" err="1"/>
              <a:t>you</a:t>
            </a:r>
            <a:r>
              <a:rPr lang="fr-BE" sz="4000" dirty="0"/>
              <a:t> </a:t>
            </a:r>
            <a:r>
              <a:rPr lang="fr-BE" sz="4000" dirty="0" err="1"/>
              <a:t>need</a:t>
            </a:r>
            <a:endParaRPr lang="fr-BE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BE" sz="4000" b="1" dirty="0" err="1"/>
              <a:t>Protector</a:t>
            </a:r>
            <a:r>
              <a:rPr lang="fr-BE" sz="4000" dirty="0"/>
              <a:t> type</a:t>
            </a:r>
          </a:p>
          <a:p>
            <a:pPr marL="0" indent="0">
              <a:buNone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94211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What I do…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BE" sz="4000" dirty="0"/>
              <a:t>I </a:t>
            </a:r>
            <a:r>
              <a:rPr lang="fr-BE" sz="4000" dirty="0" err="1"/>
              <a:t>strengthen</a:t>
            </a:r>
            <a:r>
              <a:rPr lang="fr-BE" sz="4000" dirty="0"/>
              <a:t> </a:t>
            </a:r>
            <a:r>
              <a:rPr lang="en-GB" sz="4000" dirty="0"/>
              <a:t>the rules that prevent and combat human trafficking, while improving support for victims.</a:t>
            </a:r>
          </a:p>
          <a:p>
            <a:r>
              <a:rPr lang="fr-BE" sz="1800" dirty="0">
                <a:solidFill>
                  <a:prstClr val="black"/>
                </a:solidFill>
                <a:latin typeface="AppleSystemUIFont"/>
              </a:rPr>
              <a:t> 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0E4C1-73AD-417B-9585-CE312287727B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78435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sz="1800" dirty="0">
                <a:solidFill>
                  <a:prstClr val="black"/>
                </a:solidFill>
                <a:latin typeface="AppleSystemUIFont"/>
              </a:rPr>
              <a:t>Digitalisation of justice </a:t>
            </a:r>
            <a:r>
              <a:rPr lang="fr-BE" sz="1800" dirty="0" err="1">
                <a:solidFill>
                  <a:prstClr val="black"/>
                </a:solidFill>
                <a:latin typeface="AppleSystemUIFont"/>
              </a:rPr>
              <a:t>Regulation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0E4C1-73AD-417B-9585-CE312287727B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98200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Dibujo con letras&#10;&#10;Descripción generada automáticamente con confianza baja">
            <a:extLst>
              <a:ext uri="{FF2B5EF4-FFF2-40B4-BE49-F238E27FC236}">
                <a16:creationId xmlns:a16="http://schemas.microsoft.com/office/drawing/2014/main" id="{9D1BBBB0-521A-D2E2-E5E2-4FD0A48EC2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351833" cy="685800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A00A7DB-1160-8DE7-0609-E5A6089BC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86041" y="2316445"/>
            <a:ext cx="5629154" cy="1601878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10B96DD-94FB-9AD9-1CF7-F8547D36FB5E}"/>
              </a:ext>
            </a:extLst>
          </p:cNvPr>
          <p:cNvSpPr txBox="1"/>
          <p:nvPr userDrawn="1"/>
        </p:nvSpPr>
        <p:spPr>
          <a:xfrm>
            <a:off x="4558553" y="536369"/>
            <a:ext cx="4894729" cy="72765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4326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persona, hombre, competencia de atletismo, firmar&#10;&#10;Descripción generada automáticamente">
            <a:extLst>
              <a:ext uri="{FF2B5EF4-FFF2-40B4-BE49-F238E27FC236}">
                <a16:creationId xmlns:a16="http://schemas.microsoft.com/office/drawing/2014/main" id="{63ABBDC6-6451-1A48-D48F-6BB18BE3FB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7F1FE55-0574-1D1A-AE69-16719D39B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6" y="1194774"/>
            <a:ext cx="3259237" cy="2118952"/>
          </a:xfrm>
        </p:spPr>
        <p:txBody>
          <a:bodyPr>
            <a:spAutoFit/>
          </a:bodyPr>
          <a:lstStyle>
            <a:lvl1pPr>
              <a:defRPr sz="3600"/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49AAB7-6688-80F5-CCA4-4B1F42C05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5640" y="766149"/>
            <a:ext cx="6418160" cy="2232406"/>
          </a:xfrm>
        </p:spPr>
        <p:txBody>
          <a:bodyPr>
            <a:sp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1624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de la pantalla de un computador&#10;&#10;Descripción generada automáticamente con confianza baja">
            <a:extLst>
              <a:ext uri="{FF2B5EF4-FFF2-40B4-BE49-F238E27FC236}">
                <a16:creationId xmlns:a16="http://schemas.microsoft.com/office/drawing/2014/main" id="{12999E7B-6B57-F9F6-F206-0FC55BED55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7F1FE55-0574-1D1A-AE69-16719D39B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5352"/>
            <a:ext cx="3259237" cy="2118952"/>
          </a:xfrm>
        </p:spPr>
        <p:txBody>
          <a:bodyPr>
            <a:spAutoFit/>
          </a:bodyPr>
          <a:lstStyle>
            <a:lvl1pPr>
              <a:defRPr sz="3600"/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49AAB7-6688-80F5-CCA4-4B1F42C05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5640" y="766149"/>
            <a:ext cx="6418160" cy="2232406"/>
          </a:xfrm>
        </p:spPr>
        <p:txBody>
          <a:bodyPr>
            <a:sp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661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Un conjunto de letras negras en un fondo blanco&#10;&#10;Descripción generada automáticamente con confianza baja">
            <a:extLst>
              <a:ext uri="{FF2B5EF4-FFF2-40B4-BE49-F238E27FC236}">
                <a16:creationId xmlns:a16="http://schemas.microsoft.com/office/drawing/2014/main" id="{D0EDE1A7-16A7-02C5-C2D3-EBDFF64FEB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C1A931-DB14-7CB3-01F4-D3E5D4FE262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1" y="1445438"/>
            <a:ext cx="11366204" cy="51042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02556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16EFE8-7DD4-5F20-FD4E-9C182FF87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7F1FE55-0574-1D1A-AE69-16719D39B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66149"/>
            <a:ext cx="3259237" cy="2118952"/>
          </a:xfrm>
        </p:spPr>
        <p:txBody>
          <a:bodyPr>
            <a:spAutoFit/>
          </a:bodyPr>
          <a:lstStyle>
            <a:lvl1pPr>
              <a:defRPr sz="3600"/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49AAB7-6688-80F5-CCA4-4B1F42C05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5640" y="766149"/>
            <a:ext cx="6418160" cy="2232406"/>
          </a:xfrm>
        </p:spPr>
        <p:txBody>
          <a:bodyPr>
            <a:sp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8282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CB60233-AA29-0D84-325B-3A284212A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7F1FE55-0574-1D1A-AE69-16719D39B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66149"/>
            <a:ext cx="3259237" cy="2118952"/>
          </a:xfrm>
        </p:spPr>
        <p:txBody>
          <a:bodyPr>
            <a:spAutoFit/>
          </a:bodyPr>
          <a:lstStyle>
            <a:lvl1pPr>
              <a:defRPr sz="3600"/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49AAB7-6688-80F5-CCA4-4B1F42C05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5640" y="766149"/>
            <a:ext cx="6418160" cy="2232406"/>
          </a:xfrm>
        </p:spPr>
        <p:txBody>
          <a:bodyPr>
            <a:sp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8093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DFF83B-C9C7-AD6D-10E2-DB2B82C1E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7F1FE55-0574-1D1A-AE69-16719D39B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66149"/>
            <a:ext cx="3259237" cy="2118952"/>
          </a:xfrm>
        </p:spPr>
        <p:txBody>
          <a:bodyPr>
            <a:spAutoFit/>
          </a:bodyPr>
          <a:lstStyle>
            <a:lvl1pPr>
              <a:defRPr sz="3600"/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49AAB7-6688-80F5-CCA4-4B1F42C05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5640" y="766149"/>
            <a:ext cx="6418160" cy="2232406"/>
          </a:xfrm>
        </p:spPr>
        <p:txBody>
          <a:bodyPr>
            <a:sp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6726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261394-648B-E21E-37F5-08042F51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7F1FE55-0574-1D1A-AE69-16719D39B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66149"/>
            <a:ext cx="3259237" cy="2118952"/>
          </a:xfrm>
        </p:spPr>
        <p:txBody>
          <a:bodyPr>
            <a:spAutoFit/>
          </a:bodyPr>
          <a:lstStyle>
            <a:lvl1pPr>
              <a:defRPr sz="3600"/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49AAB7-6688-80F5-CCA4-4B1F42C05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5640" y="766149"/>
            <a:ext cx="6418160" cy="2232406"/>
          </a:xfrm>
        </p:spPr>
        <p:txBody>
          <a:bodyPr>
            <a:sp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107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6A00FCA-B31F-2342-2133-5437643E2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7F1FE55-0574-1D1A-AE69-16719D39B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66149"/>
            <a:ext cx="3259237" cy="2118952"/>
          </a:xfrm>
        </p:spPr>
        <p:txBody>
          <a:bodyPr>
            <a:spAutoFit/>
          </a:bodyPr>
          <a:lstStyle>
            <a:lvl1pPr>
              <a:defRPr sz="3600"/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49AAB7-6688-80F5-CCA4-4B1F42C05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5640" y="766149"/>
            <a:ext cx="6418160" cy="2232406"/>
          </a:xfrm>
        </p:spPr>
        <p:txBody>
          <a:bodyPr>
            <a:sp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4117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Texto, Pizarra&#10;&#10;Descripción generada automáticamente">
            <a:extLst>
              <a:ext uri="{FF2B5EF4-FFF2-40B4-BE49-F238E27FC236}">
                <a16:creationId xmlns:a16="http://schemas.microsoft.com/office/drawing/2014/main" id="{1F663167-AB97-B838-A857-D6E068F2F2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7F1FE55-0574-1D1A-AE69-16719D39B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66149"/>
            <a:ext cx="3259237" cy="2118952"/>
          </a:xfrm>
        </p:spPr>
        <p:txBody>
          <a:bodyPr>
            <a:spAutoFit/>
          </a:bodyPr>
          <a:lstStyle>
            <a:lvl1pPr>
              <a:defRPr sz="3600"/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49AAB7-6688-80F5-CCA4-4B1F42C05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5640" y="766149"/>
            <a:ext cx="6418160" cy="2232406"/>
          </a:xfrm>
        </p:spPr>
        <p:txBody>
          <a:bodyPr>
            <a:sp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0257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5ADBCB56-87D2-00A4-8066-07C2630C86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7F1FE55-0574-1D1A-AE69-16719D39B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" y="1051899"/>
            <a:ext cx="3259237" cy="2118952"/>
          </a:xfrm>
        </p:spPr>
        <p:txBody>
          <a:bodyPr>
            <a:spAutoFit/>
          </a:bodyPr>
          <a:lstStyle>
            <a:lvl1pPr>
              <a:defRPr sz="3600"/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49AAB7-6688-80F5-CCA4-4B1F42C05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5640" y="766149"/>
            <a:ext cx="6418160" cy="2232406"/>
          </a:xfrm>
        </p:spPr>
        <p:txBody>
          <a:bodyPr>
            <a:sp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3590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nterfaz de usuario gráfica, Texto&#10;&#10;Descripción generada automáticamente con confianza media">
            <a:extLst>
              <a:ext uri="{FF2B5EF4-FFF2-40B4-BE49-F238E27FC236}">
                <a16:creationId xmlns:a16="http://schemas.microsoft.com/office/drawing/2014/main" id="{4148E40E-18FC-A2E1-DFD5-926D3BF483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7F1FE55-0574-1D1A-AE69-16719D39B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" y="1051899"/>
            <a:ext cx="3259237" cy="2118952"/>
          </a:xfrm>
        </p:spPr>
        <p:txBody>
          <a:bodyPr>
            <a:spAutoFit/>
          </a:bodyPr>
          <a:lstStyle>
            <a:lvl1pPr>
              <a:defRPr sz="3600"/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49AAB7-6688-80F5-CCA4-4B1F42C05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5640" y="766149"/>
            <a:ext cx="6418160" cy="2232406"/>
          </a:xfrm>
        </p:spPr>
        <p:txBody>
          <a:bodyPr>
            <a:sp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6580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E8E42BE-7DCC-7C2C-EAA0-91F7E7FD0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D0AA93-DB95-71D5-7ECE-35CEA5D78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E7D9BA-A519-A147-61BF-3F2C2E5BB1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FD581-5A1C-1C4C-AE73-DC3F12EB28DC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2A8541-B962-32C6-2768-4D9AC1E167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1AE461-0D52-1B98-A9FD-E723E5A81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7B15C-62CE-5A4B-8499-182F4B28C14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844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8" r:id="rId3"/>
    <p:sldLayoutId id="2147483665" r:id="rId4"/>
    <p:sldLayoutId id="2147483666" r:id="rId5"/>
    <p:sldLayoutId id="2147483667" r:id="rId6"/>
    <p:sldLayoutId id="2147483650" r:id="rId7"/>
    <p:sldLayoutId id="2147483660" r:id="rId8"/>
    <p:sldLayoutId id="2147483663" r:id="rId9"/>
    <p:sldLayoutId id="2147483661" r:id="rId10"/>
    <p:sldLayoutId id="2147483662" r:id="rId11"/>
    <p:sldLayoutId id="214748365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1FC5684B-3B5C-B420-4215-D7E10C7FE425}"/>
              </a:ext>
            </a:extLst>
          </p:cNvPr>
          <p:cNvSpPr/>
          <p:nvPr/>
        </p:nvSpPr>
        <p:spPr>
          <a:xfrm>
            <a:off x="5652247" y="2218765"/>
            <a:ext cx="6729429" cy="1317809"/>
          </a:xfrm>
          <a:prstGeom prst="rect">
            <a:avLst/>
          </a:prstGeom>
          <a:solidFill>
            <a:srgbClr val="9421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89C0EE5-3D94-221A-89C7-96430CA873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3329" y="2407021"/>
            <a:ext cx="6488348" cy="847166"/>
          </a:xfrm>
        </p:spPr>
        <p:txBody>
          <a:bodyPr>
            <a:normAutofit/>
          </a:bodyPr>
          <a:lstStyle/>
          <a:p>
            <a:pPr algn="l"/>
            <a:r>
              <a:rPr lang="en-GB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34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GB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4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Speed-dating</a:t>
            </a:r>
            <a:r>
              <a:rPr lang="en-GB" sz="3400" b="1" i="0" u="none" strike="noStrike" dirty="0">
                <a:solidFill>
                  <a:schemeClr val="bg1"/>
                </a:solidFill>
                <a:effectLst/>
                <a:latin typeface="+mn-lt"/>
              </a:rPr>
              <a:t> with legislation </a:t>
            </a:r>
            <a:endParaRPr lang="en-GB" sz="3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87E51DB6-6A74-8241-53F8-8EB955096FED}"/>
              </a:ext>
            </a:extLst>
          </p:cNvPr>
          <p:cNvSpPr txBox="1">
            <a:spLocks/>
          </p:cNvSpPr>
          <p:nvPr/>
        </p:nvSpPr>
        <p:spPr>
          <a:xfrm>
            <a:off x="5703652" y="3724829"/>
            <a:ext cx="6892996" cy="9271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000" b="0" i="0" u="none" strike="noStrike" dirty="0">
                <a:solidFill>
                  <a:srgbClr val="001F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Learn about five laws in just one event!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5FFD090C-2E82-8300-4457-8101BF2E3BFE}"/>
              </a:ext>
            </a:extLst>
          </p:cNvPr>
          <p:cNvSpPr txBox="1">
            <a:spLocks/>
          </p:cNvSpPr>
          <p:nvPr/>
        </p:nvSpPr>
        <p:spPr>
          <a:xfrm>
            <a:off x="6991543" y="4651981"/>
            <a:ext cx="4050835" cy="6118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i="0" u="none" strike="noStrike" dirty="0">
                <a:solidFill>
                  <a:srgbClr val="001F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23 May 2024</a:t>
            </a:r>
          </a:p>
        </p:txBody>
      </p:sp>
    </p:spTree>
    <p:extLst>
      <p:ext uri="{BB962C8B-B14F-4D97-AF65-F5344CB8AC3E}">
        <p14:creationId xmlns:p14="http://schemas.microsoft.com/office/powerpoint/2010/main" val="2548992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3DACDDD-73D9-3086-653D-FB22308138B4}"/>
              </a:ext>
            </a:extLst>
          </p:cNvPr>
          <p:cNvSpPr/>
          <p:nvPr/>
        </p:nvSpPr>
        <p:spPr>
          <a:xfrm>
            <a:off x="649942" y="1122592"/>
            <a:ext cx="3375212" cy="1734671"/>
          </a:xfrm>
          <a:prstGeom prst="rect">
            <a:avLst/>
          </a:prstGeom>
          <a:solidFill>
            <a:srgbClr val="9421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CEBE569-26F1-D487-1BFB-9F45E97B587E}"/>
              </a:ext>
            </a:extLst>
          </p:cNvPr>
          <p:cNvSpPr txBox="1">
            <a:spLocks/>
          </p:cNvSpPr>
          <p:nvPr/>
        </p:nvSpPr>
        <p:spPr>
          <a:xfrm>
            <a:off x="649942" y="1278963"/>
            <a:ext cx="3375212" cy="14219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bg1"/>
                </a:solidFill>
                <a:latin typeface="+mn-lt"/>
              </a:rPr>
              <a:t>Energy Performance of Buildings Directive </a:t>
            </a:r>
            <a:endParaRPr lang="en-GB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9F3E16F-6E5E-A845-4757-40FBAA322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7768" y="494006"/>
            <a:ext cx="6418160" cy="6564874"/>
          </a:xfrm>
        </p:spPr>
        <p:txBody>
          <a:bodyPr/>
          <a:lstStyle/>
          <a:p>
            <a:pPr marL="0" indent="0">
              <a:buNone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4211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About me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BE" sz="2000" b="1" dirty="0">
                <a:latin typeface="Arial" panose="020B0604020202020204" pitchFamily="34" charset="0"/>
                <a:cs typeface="Arial" panose="020B0604020202020204" pitchFamily="34" charset="0"/>
              </a:rPr>
              <a:t>Hands-on </a:t>
            </a:r>
            <a:r>
              <a:rPr lang="fr-B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Non-conformist</a:t>
            </a:r>
            <a:r>
              <a:rPr lang="fr-B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Activist</a:t>
            </a:r>
            <a:r>
              <a:rPr lang="fr-BE" sz="2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strive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a more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Europe by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tackling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roots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fr-B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B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Unsuccesful</a:t>
            </a:r>
            <a:r>
              <a:rPr lang="fr-B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artist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: I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played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in a band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called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‘The European Green Deal’,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promising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time, but no one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talks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about us know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the lead signer (Timmermans)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left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fr-B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B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Empowered</a:t>
            </a:r>
            <a:r>
              <a:rPr lang="fr-B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person</a:t>
            </a:r>
            <a:r>
              <a:rPr lang="fr-BE" sz="2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learned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weakneses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improved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over time.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stronger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ever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third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revision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>
              <a:buNone/>
            </a:pPr>
            <a:r>
              <a:rPr lang="fr-BE" sz="2000" b="1" dirty="0">
                <a:latin typeface="Arial" panose="020B0604020202020204" pitchFamily="34" charset="0"/>
                <a:cs typeface="Arial" panose="020B0604020202020204" pitchFamily="34" charset="0"/>
              </a:rPr>
              <a:t>Unique: 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promote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accessibility in buildings!</a:t>
            </a:r>
            <a:endParaRPr lang="fr-B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BE" sz="2000" b="1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fr-B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fr-B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fr-B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B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lang="fr-BE" sz="2000" b="1" dirty="0">
                <a:latin typeface="Arial" panose="020B0604020202020204" pitchFamily="34" charset="0"/>
                <a:cs typeface="Arial" panose="020B0604020202020204" pitchFamily="34" charset="0"/>
              </a:rPr>
              <a:t> if </a:t>
            </a:r>
            <a:r>
              <a:rPr lang="fr-B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B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fr-BE" sz="2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a directive!</a:t>
            </a:r>
            <a:endParaRPr lang="fr-B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4211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What I do… </a:t>
            </a:r>
          </a:p>
          <a:p>
            <a:pPr marL="0" indent="0">
              <a:buNone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 make sure that new and renovated buildings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more sustainable AND also accessible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r">
              <a:buNone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say home is where your green heart is!</a:t>
            </a:r>
            <a:endParaRPr kumimoji="0" lang="en-GB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85187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9235B32-6E88-3E99-B452-ECAD05456E34}"/>
              </a:ext>
            </a:extLst>
          </p:cNvPr>
          <p:cNvSpPr/>
          <p:nvPr/>
        </p:nvSpPr>
        <p:spPr>
          <a:xfrm>
            <a:off x="649942" y="1122592"/>
            <a:ext cx="3375212" cy="1734671"/>
          </a:xfrm>
          <a:prstGeom prst="rect">
            <a:avLst/>
          </a:prstGeom>
          <a:solidFill>
            <a:srgbClr val="9421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DE93EC8C-8DF8-8C14-F67F-B32D1DB8038A}"/>
              </a:ext>
            </a:extLst>
          </p:cNvPr>
          <p:cNvSpPr txBox="1">
            <a:spLocks/>
          </p:cNvSpPr>
          <p:nvPr/>
        </p:nvSpPr>
        <p:spPr>
          <a:xfrm>
            <a:off x="649942" y="1500562"/>
            <a:ext cx="3375212" cy="9787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solidFill>
                  <a:schemeClr val="bg1"/>
                </a:solidFill>
                <a:latin typeface="+mn-lt"/>
              </a:rPr>
              <a:t>Due Diligence Directive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DC508BF-B3FF-B652-F4E0-1135595E156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935538" y="766763"/>
            <a:ext cx="6418262" cy="593136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>
                <a:solidFill>
                  <a:srgbClr val="9421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me </a:t>
            </a:r>
          </a:p>
          <a:p>
            <a:r>
              <a:rPr lang="en-GB" sz="2200" kern="100" dirty="0">
                <a:latin typeface="Arial" panose="020B0604020202020204" pitchFamily="34" charset="0"/>
                <a:cs typeface="Arial" panose="020B0604020202020204" pitchFamily="34" charset="0"/>
              </a:rPr>
              <a:t>I am a very important directive</a:t>
            </a:r>
          </a:p>
          <a:p>
            <a:r>
              <a:rPr lang="en-GB" sz="2200" kern="100" dirty="0">
                <a:latin typeface="Arial" panose="020B0604020202020204" pitchFamily="34" charset="0"/>
                <a:cs typeface="Arial" panose="020B0604020202020204" pitchFamily="34" charset="0"/>
              </a:rPr>
              <a:t>I am brand-new in the market and ready to make an impact that matters</a:t>
            </a:r>
          </a:p>
          <a:p>
            <a:r>
              <a:rPr lang="en-GB" sz="2200" kern="100" dirty="0">
                <a:latin typeface="Arial" panose="020B0604020202020204" pitchFamily="34" charset="0"/>
                <a:cs typeface="Arial" panose="020B0604020202020204" pitchFamily="34" charset="0"/>
              </a:rPr>
              <a:t>I am the Due Diligence… the Corporate Sustainability Due Diligence</a:t>
            </a:r>
            <a:endParaRPr lang="fr-B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dirty="0">
                <a:solidFill>
                  <a:srgbClr val="9421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 do… </a:t>
            </a: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kern="100" dirty="0">
                <a:latin typeface="Arial" panose="020B0604020202020204" pitchFamily="34" charset="0"/>
                <a:cs typeface="Arial" panose="020B0604020202020204" pitchFamily="34" charset="0"/>
              </a:rPr>
              <a:t>I make sure large companies operating in the EU ensure their supply chains respect human rights and the environment, no matter where in the world these activities happen</a:t>
            </a:r>
            <a:endParaRPr lang="en-US" sz="2200" kern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kern="100" dirty="0">
                <a:latin typeface="Arial" panose="020B0604020202020204" pitchFamily="34" charset="0"/>
                <a:cs typeface="Arial" panose="020B0604020202020204" pitchFamily="34" charset="0"/>
              </a:rPr>
              <a:t>I have made many companies very worried, because they will have to be careful not to cause social or environmental harm in their activities – I will be observing them</a:t>
            </a:r>
            <a:endParaRPr lang="en-US" sz="2200" kern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528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DA0AD-8DDA-CA7B-A24F-349231BC61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Second round: 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What do you have for persons with disabilities?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3944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3">
            <a:extLst>
              <a:ext uri="{FF2B5EF4-FFF2-40B4-BE49-F238E27FC236}">
                <a16:creationId xmlns:a16="http://schemas.microsoft.com/office/drawing/2014/main" id="{C8CE99FC-4F90-45A3-4A05-106396B52905}"/>
              </a:ext>
            </a:extLst>
          </p:cNvPr>
          <p:cNvSpPr/>
          <p:nvPr/>
        </p:nvSpPr>
        <p:spPr>
          <a:xfrm>
            <a:off x="1794413" y="327768"/>
            <a:ext cx="7272725" cy="790833"/>
          </a:xfrm>
          <a:prstGeom prst="rect">
            <a:avLst/>
          </a:prstGeom>
          <a:solidFill>
            <a:srgbClr val="9421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Equality Bodies Directives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5B4129-4FAD-45B3-6C58-27B4B6459D16}"/>
              </a:ext>
            </a:extLst>
          </p:cNvPr>
          <p:cNvSpPr txBox="1"/>
          <p:nvPr/>
        </p:nvSpPr>
        <p:spPr>
          <a:xfrm>
            <a:off x="774665" y="1454932"/>
            <a:ext cx="10939115" cy="5205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800" b="1" kern="100" dirty="0">
                <a:solidFill>
                  <a:srgbClr val="94211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Thanks to me, member states need 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Enhance the competences for equality bodies to </a:t>
            </a:r>
            <a:r>
              <a:rPr lang="en-GB" sz="24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combat discrimination </a:t>
            </a:r>
            <a:r>
              <a:rPr lang="en-GB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increase their power to do </a:t>
            </a:r>
            <a:r>
              <a:rPr lang="en-GB" sz="24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inquiries </a:t>
            </a:r>
            <a:r>
              <a:rPr lang="en-GB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engage in </a:t>
            </a:r>
            <a:r>
              <a:rPr lang="en-GB" sz="24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dispute resolution </a:t>
            </a:r>
            <a:r>
              <a:rPr lang="en-GB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discrimination cases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Ensure equality bodies are </a:t>
            </a:r>
            <a:r>
              <a:rPr lang="en-GB" sz="24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independent</a:t>
            </a:r>
            <a:r>
              <a:rPr lang="en-GB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from external influence and have enough </a:t>
            </a:r>
            <a:r>
              <a:rPr lang="en-GB" sz="24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money</a:t>
            </a:r>
            <a:r>
              <a:rPr lang="en-GB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Require public</a:t>
            </a:r>
            <a:r>
              <a:rPr lang="en-GB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institutions to </a:t>
            </a:r>
            <a:r>
              <a:rPr lang="en-GB" sz="24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consult</a:t>
            </a:r>
            <a:r>
              <a:rPr lang="en-GB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equality bodies</a:t>
            </a:r>
          </a:p>
          <a:p>
            <a:endParaRPr lang="en-GB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b="1" kern="100" dirty="0">
                <a:solidFill>
                  <a:srgbClr val="94211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am really good for persons with disabilities: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Member States will need to ensure that equality bodies can provide </a:t>
            </a:r>
            <a:r>
              <a:rPr lang="en-US" sz="24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accessibility</a:t>
            </a:r>
            <a:r>
              <a:rPr lang="en-US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sz="24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reasonable accommodation </a:t>
            </a:r>
            <a:r>
              <a:rPr lang="en-US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persons with disabilities.</a:t>
            </a:r>
            <a:endParaRPr lang="en-GB" sz="24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060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3">
            <a:extLst>
              <a:ext uri="{FF2B5EF4-FFF2-40B4-BE49-F238E27FC236}">
                <a16:creationId xmlns:a16="http://schemas.microsoft.com/office/drawing/2014/main" id="{C8CE99FC-4F90-45A3-4A05-106396B52905}"/>
              </a:ext>
            </a:extLst>
          </p:cNvPr>
          <p:cNvSpPr/>
          <p:nvPr/>
        </p:nvSpPr>
        <p:spPr>
          <a:xfrm>
            <a:off x="1794413" y="327768"/>
            <a:ext cx="7272725" cy="790833"/>
          </a:xfrm>
          <a:prstGeom prst="rect">
            <a:avLst/>
          </a:prstGeom>
          <a:solidFill>
            <a:srgbClr val="9421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Anti-trafficking Directive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5B4129-4FAD-45B3-6C58-27B4B6459D16}"/>
              </a:ext>
            </a:extLst>
          </p:cNvPr>
          <p:cNvSpPr txBox="1"/>
          <p:nvPr/>
        </p:nvSpPr>
        <p:spPr>
          <a:xfrm>
            <a:off x="774665" y="1454932"/>
            <a:ext cx="10939115" cy="6036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800" b="1" kern="100" dirty="0">
                <a:solidFill>
                  <a:srgbClr val="94211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Thanks to me, member states need to: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Criminalise human trafficking and use of services, </a:t>
            </a:r>
            <a:r>
              <a:rPr lang="en-GB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beyond labour and sexual exploitation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to include forced marriage, forced begging, illegal adoption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</a:rPr>
              <a:t>Establish</a:t>
            </a:r>
            <a:r>
              <a:rPr lang="en-GB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transparent and harmonised referral mechanisms 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 early victim detection, especially in cross-border situations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Provide </a:t>
            </a:r>
            <a:r>
              <a:rPr lang="en-GB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targeted prevention 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 </a:t>
            </a:r>
            <a:r>
              <a:rPr lang="en-GB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specialised assistance and support 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 victims, including persons with disabilities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</a:rPr>
              <a:t>Collect data related to trafficking, </a:t>
            </a:r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</a:rPr>
              <a:t>disaggregated by disability</a:t>
            </a:r>
            <a:endParaRPr lang="en-GB" sz="2400" b="1" kern="100" dirty="0">
              <a:solidFill>
                <a:srgbClr val="94211A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sz="2000" b="1" kern="100" dirty="0">
              <a:solidFill>
                <a:srgbClr val="94211A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882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3">
            <a:extLst>
              <a:ext uri="{FF2B5EF4-FFF2-40B4-BE49-F238E27FC236}">
                <a16:creationId xmlns:a16="http://schemas.microsoft.com/office/drawing/2014/main" id="{C8CE99FC-4F90-45A3-4A05-106396B52905}"/>
              </a:ext>
            </a:extLst>
          </p:cNvPr>
          <p:cNvSpPr/>
          <p:nvPr/>
        </p:nvSpPr>
        <p:spPr>
          <a:xfrm>
            <a:off x="1794413" y="327768"/>
            <a:ext cx="7272725" cy="790833"/>
          </a:xfrm>
          <a:prstGeom prst="rect">
            <a:avLst/>
          </a:prstGeom>
          <a:solidFill>
            <a:srgbClr val="9421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Digitalisation of Justice Regulation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5B4129-4FAD-45B3-6C58-27B4B6459D16}"/>
              </a:ext>
            </a:extLst>
          </p:cNvPr>
          <p:cNvSpPr txBox="1"/>
          <p:nvPr/>
        </p:nvSpPr>
        <p:spPr>
          <a:xfrm>
            <a:off x="1022055" y="1810039"/>
            <a:ext cx="10939115" cy="5205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200" b="1" kern="100" dirty="0">
                <a:solidFill>
                  <a:srgbClr val="94211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Thanks to me, member states need to:</a:t>
            </a:r>
            <a:endParaRPr lang="en-SE" sz="3200" b="1" kern="100" dirty="0">
              <a:solidFill>
                <a:srgbClr val="94211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Adopt and enforce digital accessibility standards</a:t>
            </a:r>
            <a:endParaRPr lang="en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SE" sz="2800" dirty="0" err="1">
                <a:latin typeface="Arial" panose="020B0604020202020204" pitchFamily="34" charset="0"/>
                <a:cs typeface="Arial" panose="020B0604020202020204" pitchFamily="34" charset="0"/>
              </a:rPr>
              <a:t>ntroduce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flexible communication m</a:t>
            </a:r>
            <a:r>
              <a:rPr lang="en-SE" sz="2800" dirty="0" err="1">
                <a:latin typeface="Arial" panose="020B0604020202020204" pitchFamily="34" charset="0"/>
                <a:cs typeface="Arial" panose="020B0604020202020204" pitchFamily="34" charset="0"/>
              </a:rPr>
              <a:t>ethods</a:t>
            </a:r>
            <a:endParaRPr lang="en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Provide technical support and training</a:t>
            </a:r>
            <a:endParaRPr lang="en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SE" sz="2800" dirty="0">
                <a:latin typeface="Arial" panose="020B0604020202020204" pitchFamily="34" charset="0"/>
                <a:cs typeface="Arial" panose="020B0604020202020204" pitchFamily="34" charset="0"/>
              </a:rPr>
              <a:t>Make sure everyone can participate in digital hearings</a:t>
            </a:r>
          </a:p>
          <a:p>
            <a:pPr marL="0" indent="0">
              <a:lnSpc>
                <a:spcPct val="150000"/>
              </a:lnSpc>
              <a:buNone/>
            </a:pPr>
            <a:endParaRPr lang="en-SE" sz="2000" dirty="0"/>
          </a:p>
          <a:p>
            <a:pPr marL="0" indent="0">
              <a:lnSpc>
                <a:spcPct val="150000"/>
              </a:lnSpc>
              <a:buNone/>
            </a:pPr>
            <a:endParaRPr lang="en-GB" sz="2000" dirty="0"/>
          </a:p>
          <a:p>
            <a:pPr marL="0" indent="0">
              <a:lnSpc>
                <a:spcPct val="150000"/>
              </a:lnSpc>
              <a:buNone/>
            </a:pPr>
            <a:endParaRPr lang="en-GB" sz="2000" b="1" kern="100" dirty="0">
              <a:solidFill>
                <a:srgbClr val="94211A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009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3">
            <a:extLst>
              <a:ext uri="{FF2B5EF4-FFF2-40B4-BE49-F238E27FC236}">
                <a16:creationId xmlns:a16="http://schemas.microsoft.com/office/drawing/2014/main" id="{C8CE99FC-4F90-45A3-4A05-106396B52905}"/>
              </a:ext>
            </a:extLst>
          </p:cNvPr>
          <p:cNvSpPr/>
          <p:nvPr/>
        </p:nvSpPr>
        <p:spPr>
          <a:xfrm>
            <a:off x="1794413" y="327768"/>
            <a:ext cx="7272725" cy="790833"/>
          </a:xfrm>
          <a:prstGeom prst="rect">
            <a:avLst/>
          </a:prstGeom>
          <a:solidFill>
            <a:srgbClr val="9421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Energy Performance of Buildings Directive 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5B4129-4FAD-45B3-6C58-27B4B6459D16}"/>
              </a:ext>
            </a:extLst>
          </p:cNvPr>
          <p:cNvSpPr txBox="1"/>
          <p:nvPr/>
        </p:nvSpPr>
        <p:spPr>
          <a:xfrm>
            <a:off x="626442" y="1213632"/>
            <a:ext cx="10939115" cy="5421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kern="100" dirty="0">
                <a:solidFill>
                  <a:srgbClr val="94211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Thanks to me, member states need to: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accessibility for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persons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disabilities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for new buildings as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existing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ones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undergoing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major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renovations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I’ll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tell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fr-B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upcoming</a:t>
            </a:r>
            <a:r>
              <a:rPr lang="fr-BE" sz="2000" b="1" dirty="0">
                <a:latin typeface="Arial" panose="020B0604020202020204" pitchFamily="34" charset="0"/>
                <a:cs typeface="Arial" panose="020B0604020202020204" pitchFamily="34" charset="0"/>
              </a:rPr>
              <a:t> EDF Toolkit!)</a:t>
            </a:r>
            <a:endParaRPr lang="fr-B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Inform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vulnerable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households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about the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tailor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made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ways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and set up accessible and transparent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advisory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such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renovation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advice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and transparent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advisory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  <a:endParaRPr lang="fr-B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Guidance and training for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those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implementing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the directive (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on accessibility).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Adoption of National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Renovation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Plans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clear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targets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indicators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for 2030, 2040 and 2050.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must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drafted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consulting civil society groups.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Equal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to information on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performance and  if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lucky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…I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ensure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recharging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points for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electric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vhicles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are accessible. </a:t>
            </a:r>
            <a:endParaRPr lang="fr-BE" sz="20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20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</a:t>
            </a:r>
            <a:r>
              <a:rPr lang="fr-BE" sz="20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sz="20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might</a:t>
            </a:r>
            <a:r>
              <a:rPr lang="fr-BE" sz="20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have a </a:t>
            </a:r>
            <a:r>
              <a:rPr lang="fr-BE" sz="2000" b="1" kern="1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promising</a:t>
            </a:r>
            <a:r>
              <a:rPr lang="fr-BE" sz="20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future </a:t>
            </a:r>
            <a:r>
              <a:rPr lang="fr-BE" sz="20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together</a:t>
            </a:r>
            <a:r>
              <a:rPr lang="en-US" sz="20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endParaRPr lang="fr-BE" sz="2000" b="1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837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3">
            <a:extLst>
              <a:ext uri="{FF2B5EF4-FFF2-40B4-BE49-F238E27FC236}">
                <a16:creationId xmlns:a16="http://schemas.microsoft.com/office/drawing/2014/main" id="{C8CE99FC-4F90-45A3-4A05-106396B52905}"/>
              </a:ext>
            </a:extLst>
          </p:cNvPr>
          <p:cNvSpPr/>
          <p:nvPr/>
        </p:nvSpPr>
        <p:spPr>
          <a:xfrm>
            <a:off x="1794413" y="327768"/>
            <a:ext cx="7272725" cy="790833"/>
          </a:xfrm>
          <a:prstGeom prst="rect">
            <a:avLst/>
          </a:prstGeom>
          <a:solidFill>
            <a:srgbClr val="9421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bg1"/>
                </a:solidFill>
                <a:latin typeface="Arial "/>
              </a:rPr>
              <a:t>Due Diligence Directive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525B4129-4FAD-45B3-6C58-27B4B6459D16}"/>
              </a:ext>
            </a:extLst>
          </p:cNvPr>
          <p:cNvSpPr txBox="1"/>
          <p:nvPr/>
        </p:nvSpPr>
        <p:spPr>
          <a:xfrm>
            <a:off x="626443" y="1598306"/>
            <a:ext cx="10939115" cy="49629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Some people might claim I have commitment issues</a:t>
            </a:r>
            <a:endParaRPr lang="en-US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 was going to have strict rules on respecting the rights of persons with disabilities</a:t>
            </a:r>
            <a:endParaRPr lang="en-US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 the end, I didn’t want to commit to that. I now tell businesses that “depending on the circumstances”, they “may need to consider additional standards” including on protecting persons with disabilities.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1800" b="1" kern="100" dirty="0">
              <a:solidFill>
                <a:srgbClr val="94211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b="1" kern="100" dirty="0">
                <a:solidFill>
                  <a:srgbClr val="94211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However, t</a:t>
            </a:r>
            <a:r>
              <a:rPr lang="en-GB" sz="2200" b="1" kern="100" dirty="0">
                <a:solidFill>
                  <a:srgbClr val="94211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hanks to me, companies need to: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Comply with the prohibition on the </a:t>
            </a:r>
            <a:r>
              <a:rPr lang="en-GB" sz="2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all forms of child labour. This also protects children with disabilities who are forced into work, or who develop a disability because of the dangerous work they have to do.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Change the way they operate in their supply chains </a:t>
            </a:r>
            <a:r>
              <a:rPr lang="en-GB" sz="22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helping countless children to enjoy their childhood, free from child labour</a:t>
            </a:r>
            <a:endParaRPr lang="en-US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747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3">
            <a:extLst>
              <a:ext uri="{FF2B5EF4-FFF2-40B4-BE49-F238E27FC236}">
                <a16:creationId xmlns:a16="http://schemas.microsoft.com/office/drawing/2014/main" id="{2B908F9D-8CE2-E1D3-6DE5-3D65AF02A418}"/>
              </a:ext>
            </a:extLst>
          </p:cNvPr>
          <p:cNvSpPr/>
          <p:nvPr/>
        </p:nvSpPr>
        <p:spPr>
          <a:xfrm>
            <a:off x="2916621" y="2827991"/>
            <a:ext cx="6621517" cy="25638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66E47CD-4D6C-E0AD-9671-CAB24BB63681}"/>
              </a:ext>
            </a:extLst>
          </p:cNvPr>
          <p:cNvSpPr txBox="1">
            <a:spLocks/>
          </p:cNvSpPr>
          <p:nvPr/>
        </p:nvSpPr>
        <p:spPr>
          <a:xfrm>
            <a:off x="3921997" y="3429000"/>
            <a:ext cx="4348006" cy="1406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Break</a:t>
            </a:r>
          </a:p>
          <a:p>
            <a:pPr algn="ctr"/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14:55 – 15:05</a:t>
            </a:r>
          </a:p>
        </p:txBody>
      </p:sp>
      <p:pic>
        <p:nvPicPr>
          <p:cNvPr id="8" name="Picture 7" descr="A red heart on a black background&#10;&#10;Description automatically generated">
            <a:extLst>
              <a:ext uri="{FF2B5EF4-FFF2-40B4-BE49-F238E27FC236}">
                <a16:creationId xmlns:a16="http://schemas.microsoft.com/office/drawing/2014/main" id="{260463F1-31A4-7327-C659-BC4C1E888C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5656" y="1897824"/>
            <a:ext cx="2800687" cy="1860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6618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F07A47C-67BC-8B95-1B6D-2453D1E681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1448" y="2628061"/>
            <a:ext cx="5629154" cy="1601878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Final round: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Questions from the audience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56176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667BF9-0B3F-720A-EA3A-D8D08A2E227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46650" y="1753781"/>
            <a:ext cx="10483350" cy="4552425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Real time captioning in English (activate in zoom or use external link from chat box)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International sign Interpretation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Please remain muted with camera off while you are not speaking.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participate, please feel free to use the Q&amp;A box or raise your hand directly.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When you speak, please have your video on if you can.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Please speak slowly</a:t>
            </a:r>
          </a:p>
        </p:txBody>
      </p:sp>
      <p:sp>
        <p:nvSpPr>
          <p:cNvPr id="3" name="Rectángulo 3">
            <a:extLst>
              <a:ext uri="{FF2B5EF4-FFF2-40B4-BE49-F238E27FC236}">
                <a16:creationId xmlns:a16="http://schemas.microsoft.com/office/drawing/2014/main" id="{0555351F-0490-6625-3D30-424972F6B3AA}"/>
              </a:ext>
            </a:extLst>
          </p:cNvPr>
          <p:cNvSpPr/>
          <p:nvPr/>
        </p:nvSpPr>
        <p:spPr>
          <a:xfrm>
            <a:off x="1784778" y="234778"/>
            <a:ext cx="7272725" cy="790833"/>
          </a:xfrm>
          <a:prstGeom prst="rect">
            <a:avLst/>
          </a:prstGeom>
          <a:solidFill>
            <a:srgbClr val="9421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B680159-16AE-B539-55CF-96C06D519A2C}"/>
              </a:ext>
            </a:extLst>
          </p:cNvPr>
          <p:cNvSpPr txBox="1">
            <a:spLocks/>
          </p:cNvSpPr>
          <p:nvPr/>
        </p:nvSpPr>
        <p:spPr>
          <a:xfrm>
            <a:off x="1908347" y="221846"/>
            <a:ext cx="7149156" cy="889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Welcome! House Keeping Rules</a:t>
            </a:r>
            <a:endParaRPr lang="en-GB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133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8411F-6BF3-32DE-12A1-99F95A3D69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9916" y="2459421"/>
            <a:ext cx="5629154" cy="223870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Closing: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which would we like to have a second date?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736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672AE-C570-3EDF-8C40-CE032518E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3001344"/>
            <a:ext cx="5629154" cy="1446972"/>
          </a:xfrm>
        </p:spPr>
        <p:txBody>
          <a:bodyPr>
            <a:normAutofit fontScale="90000"/>
          </a:bodyPr>
          <a:lstStyle/>
          <a:p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attending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b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Lobby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air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8">
            <a:extLst>
              <a:ext uri="{FF2B5EF4-FFF2-40B4-BE49-F238E27FC236}">
                <a16:creationId xmlns:a16="http://schemas.microsoft.com/office/drawing/2014/main" id="{CD2AF46B-0FFB-4509-66FA-C39C235D1B71}"/>
              </a:ext>
            </a:extLst>
          </p:cNvPr>
          <p:cNvSpPr/>
          <p:nvPr/>
        </p:nvSpPr>
        <p:spPr>
          <a:xfrm>
            <a:off x="5652247" y="2218765"/>
            <a:ext cx="6729429" cy="1317809"/>
          </a:xfrm>
          <a:prstGeom prst="rect">
            <a:avLst/>
          </a:prstGeom>
          <a:solidFill>
            <a:srgbClr val="9421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AFC642C-7CF9-00AC-703E-0AF95854EC01}"/>
              </a:ext>
            </a:extLst>
          </p:cNvPr>
          <p:cNvSpPr txBox="1">
            <a:spLocks/>
          </p:cNvSpPr>
          <p:nvPr/>
        </p:nvSpPr>
        <p:spPr>
          <a:xfrm>
            <a:off x="5893329" y="2407021"/>
            <a:ext cx="6488348" cy="8471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attending</a:t>
            </a:r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3815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F0BB87-02AF-E280-8365-2CAE0FD6861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66800" y="1760748"/>
            <a:ext cx="10058399" cy="419861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14:00 – 14:05.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14:05 – 14:30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First round: “Introduce yourself”.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14:30 – 14:55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Second round: “What do you have for persons with disabilities?”.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14:55 – 15:05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Break.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15:05 – 15:25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Final round. Questions from the audience.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15:25.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Closing – with which would we like to have a second date?</a:t>
            </a:r>
          </a:p>
          <a:p>
            <a:pPr marL="0" indent="0">
              <a:spcBef>
                <a:spcPts val="0"/>
              </a:spcBef>
              <a:buNone/>
            </a:pPr>
            <a:endParaRPr lang="fr-B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3">
            <a:extLst>
              <a:ext uri="{FF2B5EF4-FFF2-40B4-BE49-F238E27FC236}">
                <a16:creationId xmlns:a16="http://schemas.microsoft.com/office/drawing/2014/main" id="{F80FBECA-839E-06CE-BA14-786B60105E3D}"/>
              </a:ext>
            </a:extLst>
          </p:cNvPr>
          <p:cNvSpPr/>
          <p:nvPr/>
        </p:nvSpPr>
        <p:spPr>
          <a:xfrm>
            <a:off x="1784778" y="234778"/>
            <a:ext cx="7272725" cy="790833"/>
          </a:xfrm>
          <a:prstGeom prst="rect">
            <a:avLst/>
          </a:prstGeom>
          <a:solidFill>
            <a:srgbClr val="9421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6C31000C-E425-9938-9F69-B05FD5B268BF}"/>
              </a:ext>
            </a:extLst>
          </p:cNvPr>
          <p:cNvSpPr txBox="1">
            <a:spLocks/>
          </p:cNvSpPr>
          <p:nvPr/>
        </p:nvSpPr>
        <p:spPr>
          <a:xfrm>
            <a:off x="1908347" y="221846"/>
            <a:ext cx="7149156" cy="889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GB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789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8411F-6BF3-32DE-12A1-99F95A3D69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9916" y="2459421"/>
            <a:ext cx="5629154" cy="2238704"/>
          </a:xfrm>
        </p:spPr>
        <p:txBody>
          <a:bodyPr>
            <a:normAutofit fontScale="90000"/>
          </a:bodyPr>
          <a:lstStyle/>
          <a:p>
            <a:r>
              <a:rPr lang="en-BE" b="1" dirty="0">
                <a:latin typeface="Arial" panose="020B0604020202020204" pitchFamily="34" charset="0"/>
                <a:cs typeface="Arial" panose="020B0604020202020204" pitchFamily="34" charset="0"/>
              </a:rPr>
              <a:t>But first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Which legislation are you most interested to meet?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697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A0DFA-1F47-41E7-A92A-270451F68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8745" y="1970146"/>
            <a:ext cx="5629154" cy="2270778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First round: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Introduce yourself</a:t>
            </a:r>
            <a:endParaRPr lang="fr-BE" b="1" dirty="0">
              <a:solidFill>
                <a:srgbClr val="9421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513746-1811-AB70-25B9-78972A01129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6029" y="1776514"/>
            <a:ext cx="11366204" cy="468734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fr-BE" sz="2400" dirty="0" err="1">
                <a:latin typeface="Arial" panose="020B0604020202020204" pitchFamily="34" charset="0"/>
                <a:cs typeface="Arial" panose="020B0604020202020204" pitchFamily="34" charset="0"/>
              </a:rPr>
              <a:t>legislation</a:t>
            </a:r>
            <a: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400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4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  <a:t> (re)</a:t>
            </a:r>
            <a:r>
              <a:rPr lang="fr-BE" sz="2400" dirty="0" err="1">
                <a:latin typeface="Arial" panose="020B0604020202020204" pitchFamily="34" charset="0"/>
                <a:cs typeface="Arial" panose="020B0604020202020204" pitchFamily="34" charset="0"/>
              </a:rPr>
              <a:t>presented</a:t>
            </a:r>
            <a: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  <a:t> by:</a:t>
            </a:r>
          </a:p>
          <a:p>
            <a:pPr marL="0" indent="0">
              <a:lnSpc>
                <a:spcPct val="100000"/>
              </a:lnSpc>
              <a:buNone/>
            </a:pPr>
            <a:endParaRPr lang="fr-B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fr-BE" b="1" dirty="0" err="1">
                <a:latin typeface="Arial" panose="020B0604020202020204" pitchFamily="34" charset="0"/>
                <a:cs typeface="Arial" panose="020B0604020202020204" pitchFamily="34" charset="0"/>
              </a:rPr>
              <a:t>Equality</a:t>
            </a:r>
            <a:r>
              <a:rPr lang="fr-BE" b="1" dirty="0">
                <a:latin typeface="Arial" panose="020B0604020202020204" pitchFamily="34" charset="0"/>
                <a:cs typeface="Arial" panose="020B0604020202020204" pitchFamily="34" charset="0"/>
              </a:rPr>
              <a:t> Bodies Directives 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by Marine Uldry, EDF Human Rights Policy Coordinator</a:t>
            </a:r>
          </a:p>
          <a:p>
            <a:pPr lvl="1">
              <a:lnSpc>
                <a:spcPct val="150000"/>
              </a:lnSpc>
            </a:pPr>
            <a:r>
              <a:rPr lang="fr-BE" b="1" dirty="0">
                <a:latin typeface="Arial" panose="020B0604020202020204" pitchFamily="34" charset="0"/>
                <a:cs typeface="Arial" panose="020B0604020202020204" pitchFamily="34" charset="0"/>
              </a:rPr>
              <a:t>Anti-</a:t>
            </a:r>
            <a:r>
              <a:rPr lang="fr-BE" b="1" dirty="0" err="1">
                <a:latin typeface="Arial" panose="020B0604020202020204" pitchFamily="34" charset="0"/>
                <a:cs typeface="Arial" panose="020B0604020202020204" pitchFamily="34" charset="0"/>
              </a:rPr>
              <a:t>Trafficking</a:t>
            </a:r>
            <a:r>
              <a:rPr lang="fr-BE" b="1" dirty="0">
                <a:latin typeface="Arial" panose="020B0604020202020204" pitchFamily="34" charset="0"/>
                <a:cs typeface="Arial" panose="020B0604020202020204" pitchFamily="34" charset="0"/>
              </a:rPr>
              <a:t> Directive 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by Markaya Henderson, EDF Health Policy and Project Officer </a:t>
            </a:r>
          </a:p>
          <a:p>
            <a:pPr lvl="1">
              <a:lnSpc>
                <a:spcPct val="150000"/>
              </a:lnSpc>
            </a:pPr>
            <a:r>
              <a:rPr lang="fr-BE" b="1" dirty="0">
                <a:latin typeface="Arial" panose="020B0604020202020204" pitchFamily="34" charset="0"/>
                <a:cs typeface="Arial" panose="020B0604020202020204" pitchFamily="34" charset="0"/>
              </a:rPr>
              <a:t>Digitalisation of Justice </a:t>
            </a:r>
            <a:r>
              <a:rPr lang="fr-BE" b="1" dirty="0" err="1">
                <a:latin typeface="Arial" panose="020B0604020202020204" pitchFamily="34" charset="0"/>
                <a:cs typeface="Arial" panose="020B0604020202020204" pitchFamily="34" charset="0"/>
              </a:rPr>
              <a:t>Regulation</a:t>
            </a:r>
            <a:r>
              <a:rPr lang="fr-B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by Kave Noori, EDF AI Policy Officer </a:t>
            </a:r>
          </a:p>
          <a:p>
            <a:pPr lvl="1"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Energy Performance of Buildings Directive</a:t>
            </a:r>
            <a:r>
              <a:rPr lang="fr-B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by Daniel Casas, EDF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Accessibility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Policy Officer</a:t>
            </a:r>
          </a:p>
          <a:p>
            <a:pPr lvl="1">
              <a:lnSpc>
                <a:spcPct val="150000"/>
              </a:lnSpc>
            </a:pPr>
            <a:r>
              <a:rPr lang="fr-BE" b="1" dirty="0">
                <a:latin typeface="Arial" panose="020B0604020202020204" pitchFamily="34" charset="0"/>
                <a:cs typeface="Arial" panose="020B0604020202020204" pitchFamily="34" charset="0"/>
              </a:rPr>
              <a:t>Due Diligence Directive 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by Filippo Sinicato, EDF Policy and Project Officer</a:t>
            </a:r>
          </a:p>
        </p:txBody>
      </p:sp>
      <p:sp>
        <p:nvSpPr>
          <p:cNvPr id="3" name="Rectángulo 3">
            <a:extLst>
              <a:ext uri="{FF2B5EF4-FFF2-40B4-BE49-F238E27FC236}">
                <a16:creationId xmlns:a16="http://schemas.microsoft.com/office/drawing/2014/main" id="{E55C01AF-8D71-1AC9-4819-94E3186CAEEE}"/>
              </a:ext>
            </a:extLst>
          </p:cNvPr>
          <p:cNvSpPr/>
          <p:nvPr/>
        </p:nvSpPr>
        <p:spPr>
          <a:xfrm>
            <a:off x="1784778" y="234778"/>
            <a:ext cx="7272725" cy="790833"/>
          </a:xfrm>
          <a:prstGeom prst="rect">
            <a:avLst/>
          </a:prstGeom>
          <a:solidFill>
            <a:srgbClr val="9421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4F1EC88-B582-FC5A-F355-C4733FC0BC83}"/>
              </a:ext>
            </a:extLst>
          </p:cNvPr>
          <p:cNvSpPr txBox="1">
            <a:spLocks/>
          </p:cNvSpPr>
          <p:nvPr/>
        </p:nvSpPr>
        <p:spPr>
          <a:xfrm>
            <a:off x="1908347" y="221846"/>
            <a:ext cx="7149156" cy="889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Knowing the candidates</a:t>
            </a:r>
            <a:endParaRPr lang="en-GB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348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3D30F-E9B4-4E71-C68F-3B238196C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5640" y="766149"/>
            <a:ext cx="6418160" cy="5293757"/>
          </a:xfrm>
        </p:spPr>
        <p:txBody>
          <a:bodyPr/>
          <a:lstStyle/>
          <a:p>
            <a:pPr marL="0" indent="0">
              <a:buNone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4211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About me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There’s actually two of me! We look the same but have different legal bases.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We are all about equal rights and protecting people against discrimination. </a:t>
            </a: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Our life mission?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Ensure that every individual in every EU country can fully enjoy their equal rights. </a:t>
            </a:r>
          </a:p>
          <a:p>
            <a:pPr marL="0" indent="0">
              <a:buNone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4211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What we do…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Our job?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Creating standards for equality bodies. </a:t>
            </a: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Our hobby?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Annoying people who dislike equality!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50DE0F0-79C4-5B1D-5CA3-DA1790807E5D}"/>
              </a:ext>
            </a:extLst>
          </p:cNvPr>
          <p:cNvSpPr/>
          <p:nvPr/>
        </p:nvSpPr>
        <p:spPr>
          <a:xfrm>
            <a:off x="649942" y="1122592"/>
            <a:ext cx="3375212" cy="1734671"/>
          </a:xfrm>
          <a:prstGeom prst="rect">
            <a:avLst/>
          </a:prstGeom>
          <a:solidFill>
            <a:srgbClr val="9421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8F3296E-4FA1-E9A6-3B8D-85FDBD201BD1}"/>
              </a:ext>
            </a:extLst>
          </p:cNvPr>
          <p:cNvSpPr txBox="1">
            <a:spLocks/>
          </p:cNvSpPr>
          <p:nvPr/>
        </p:nvSpPr>
        <p:spPr>
          <a:xfrm>
            <a:off x="784412" y="1500561"/>
            <a:ext cx="3021673" cy="978729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solidFill>
                  <a:schemeClr val="bg1"/>
                </a:solidFill>
                <a:latin typeface="+mn-lt"/>
              </a:rPr>
              <a:t>Equality Bodies Directives</a:t>
            </a:r>
          </a:p>
        </p:txBody>
      </p:sp>
    </p:spTree>
    <p:extLst>
      <p:ext uri="{BB962C8B-B14F-4D97-AF65-F5344CB8AC3E}">
        <p14:creationId xmlns:p14="http://schemas.microsoft.com/office/powerpoint/2010/main" val="1196592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3B362-8A71-575E-B372-C249AE550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5640" y="766149"/>
            <a:ext cx="6418160" cy="5515356"/>
          </a:xfrm>
        </p:spPr>
        <p:txBody>
          <a:bodyPr/>
          <a:lstStyle/>
          <a:p>
            <a:pPr marL="0" indent="0">
              <a:buNone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4211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About me</a:t>
            </a:r>
            <a:endParaRPr lang="fr-BE" dirty="0"/>
          </a:p>
          <a:p>
            <a:r>
              <a:rPr lang="fr-BE" dirty="0"/>
              <a:t>Just </a:t>
            </a:r>
            <a:r>
              <a:rPr lang="fr-BE" dirty="0" err="1"/>
              <a:t>went</a:t>
            </a:r>
            <a:r>
              <a:rPr lang="fr-BE" dirty="0"/>
              <a:t> </a:t>
            </a:r>
            <a:r>
              <a:rPr lang="fr-BE" dirty="0" err="1"/>
              <a:t>through</a:t>
            </a:r>
            <a:r>
              <a:rPr lang="fr-BE" dirty="0"/>
              <a:t> a major </a:t>
            </a:r>
            <a:r>
              <a:rPr lang="fr-BE" b="1" dirty="0" err="1"/>
              <a:t>glow</a:t>
            </a:r>
            <a:r>
              <a:rPr lang="fr-BE" b="1" dirty="0"/>
              <a:t>-up</a:t>
            </a:r>
            <a:r>
              <a:rPr lang="fr-BE" dirty="0"/>
              <a:t>, single and </a:t>
            </a:r>
            <a:r>
              <a:rPr lang="fr-BE" dirty="0" err="1"/>
              <a:t>ready</a:t>
            </a:r>
            <a:r>
              <a:rPr lang="fr-BE" dirty="0"/>
              <a:t> to </a:t>
            </a:r>
            <a:r>
              <a:rPr lang="fr-BE" dirty="0" err="1"/>
              <a:t>mingle</a:t>
            </a:r>
            <a:r>
              <a:rPr lang="fr-BE" dirty="0"/>
              <a:t> </a:t>
            </a:r>
            <a:r>
              <a:rPr lang="fr-BE" dirty="0" err="1"/>
              <a:t>with</a:t>
            </a:r>
            <a:r>
              <a:rPr lang="fr-BE" dirty="0"/>
              <a:t> the EU27</a:t>
            </a:r>
            <a:endParaRPr lang="fr-BE" b="1" dirty="0"/>
          </a:p>
          <a:p>
            <a:r>
              <a:rPr lang="fr-BE" dirty="0"/>
              <a:t>Bad dating </a:t>
            </a:r>
            <a:r>
              <a:rPr lang="fr-BE" dirty="0" err="1"/>
              <a:t>history</a:t>
            </a:r>
            <a:r>
              <a:rPr lang="fr-BE" dirty="0"/>
              <a:t>? No </a:t>
            </a:r>
            <a:r>
              <a:rPr lang="fr-BE" dirty="0" err="1"/>
              <a:t>worries</a:t>
            </a:r>
            <a:r>
              <a:rPr lang="fr-BE" dirty="0"/>
              <a:t>, </a:t>
            </a:r>
            <a:r>
              <a:rPr lang="fr-BE" dirty="0" err="1"/>
              <a:t>you</a:t>
            </a:r>
            <a:r>
              <a:rPr lang="fr-BE" dirty="0"/>
              <a:t> can </a:t>
            </a:r>
            <a:r>
              <a:rPr lang="fr-BE" b="1" dirty="0"/>
              <a:t>report</a:t>
            </a:r>
            <a:r>
              <a:rPr lang="fr-BE" dirty="0"/>
              <a:t> </a:t>
            </a:r>
            <a:r>
              <a:rPr lang="fr-BE" dirty="0" err="1"/>
              <a:t>anything</a:t>
            </a:r>
            <a:r>
              <a:rPr lang="fr-BE" dirty="0"/>
              <a:t> to me and Ill </a:t>
            </a:r>
            <a:r>
              <a:rPr lang="fr-BE" dirty="0" err="1"/>
              <a:t>make</a:t>
            </a:r>
            <a:r>
              <a:rPr lang="fr-BE" dirty="0"/>
              <a:t> sure </a:t>
            </a:r>
            <a:r>
              <a:rPr lang="fr-BE" dirty="0" err="1"/>
              <a:t>you</a:t>
            </a:r>
            <a:r>
              <a:rPr lang="fr-BE" dirty="0"/>
              <a:t> </a:t>
            </a:r>
            <a:r>
              <a:rPr lang="fr-BE" dirty="0" err="1"/>
              <a:t>get</a:t>
            </a:r>
            <a:r>
              <a:rPr lang="fr-BE" dirty="0"/>
              <a:t> the </a:t>
            </a:r>
            <a:r>
              <a:rPr lang="fr-BE" b="1" dirty="0"/>
              <a:t>support</a:t>
            </a:r>
            <a:r>
              <a:rPr lang="fr-BE" dirty="0"/>
              <a:t> </a:t>
            </a:r>
            <a:r>
              <a:rPr lang="fr-BE" dirty="0" err="1"/>
              <a:t>you</a:t>
            </a:r>
            <a:r>
              <a:rPr lang="fr-BE" dirty="0"/>
              <a:t> </a:t>
            </a:r>
            <a:r>
              <a:rPr lang="fr-BE" dirty="0" err="1"/>
              <a:t>need</a:t>
            </a:r>
            <a:endParaRPr lang="fr-BE" dirty="0"/>
          </a:p>
          <a:p>
            <a:r>
              <a:rPr lang="fr-BE" b="1" dirty="0" err="1"/>
              <a:t>Protector</a:t>
            </a:r>
            <a:r>
              <a:rPr lang="fr-BE" dirty="0"/>
              <a:t> type</a:t>
            </a:r>
          </a:p>
          <a:p>
            <a:pPr marL="0" indent="0">
              <a:buNone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4211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What I do…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BE" dirty="0"/>
              <a:t>I strengthen </a:t>
            </a:r>
            <a:r>
              <a:rPr lang="en-GB" dirty="0"/>
              <a:t>the rules that prevent and combat human trafficking, while improving support for victims.</a:t>
            </a:r>
          </a:p>
          <a:p>
            <a:endParaRPr lang="fr-BE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67C7E53-F560-57DE-5BC4-F1519C4BF8AD}"/>
              </a:ext>
            </a:extLst>
          </p:cNvPr>
          <p:cNvSpPr/>
          <p:nvPr/>
        </p:nvSpPr>
        <p:spPr>
          <a:xfrm>
            <a:off x="649942" y="1122592"/>
            <a:ext cx="3375212" cy="1734671"/>
          </a:xfrm>
          <a:prstGeom prst="rect">
            <a:avLst/>
          </a:prstGeom>
          <a:solidFill>
            <a:srgbClr val="9421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E510192-D55F-CD08-3D18-F48E093DF230}"/>
              </a:ext>
            </a:extLst>
          </p:cNvPr>
          <p:cNvSpPr txBox="1">
            <a:spLocks/>
          </p:cNvSpPr>
          <p:nvPr/>
        </p:nvSpPr>
        <p:spPr>
          <a:xfrm>
            <a:off x="784412" y="1500561"/>
            <a:ext cx="3021673" cy="978729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solidFill>
                  <a:schemeClr val="bg1"/>
                </a:solidFill>
                <a:latin typeface="+mn-lt"/>
              </a:rPr>
              <a:t>Anti-trafficking Directive </a:t>
            </a:r>
          </a:p>
        </p:txBody>
      </p:sp>
    </p:spTree>
    <p:extLst>
      <p:ext uri="{BB962C8B-B14F-4D97-AF65-F5344CB8AC3E}">
        <p14:creationId xmlns:p14="http://schemas.microsoft.com/office/powerpoint/2010/main" val="79791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328E756-8340-C4BB-22B3-A3EFD58176FB}"/>
              </a:ext>
            </a:extLst>
          </p:cNvPr>
          <p:cNvSpPr/>
          <p:nvPr/>
        </p:nvSpPr>
        <p:spPr>
          <a:xfrm>
            <a:off x="649942" y="1122592"/>
            <a:ext cx="3375212" cy="1734671"/>
          </a:xfrm>
          <a:prstGeom prst="rect">
            <a:avLst/>
          </a:prstGeom>
          <a:solidFill>
            <a:srgbClr val="9421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947F27ED-8430-4357-001E-3C514F706013}"/>
              </a:ext>
            </a:extLst>
          </p:cNvPr>
          <p:cNvSpPr txBox="1">
            <a:spLocks/>
          </p:cNvSpPr>
          <p:nvPr/>
        </p:nvSpPr>
        <p:spPr>
          <a:xfrm>
            <a:off x="784412" y="1278962"/>
            <a:ext cx="3021673" cy="142192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solidFill>
                  <a:schemeClr val="bg1"/>
                </a:solidFill>
                <a:latin typeface="+mn-lt"/>
              </a:rPr>
              <a:t>Digitalisation of Justice Regulation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30B4807-27B4-E104-E542-2F785B91E77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935538" y="766763"/>
            <a:ext cx="6418262" cy="569803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b="1" dirty="0">
                <a:solidFill>
                  <a:srgbClr val="9421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me </a:t>
            </a:r>
          </a:p>
          <a:p>
            <a:r>
              <a:rPr lang="en-US" sz="2200" kern="100" dirty="0">
                <a:latin typeface="Arial" panose="020B0604020202020204" pitchFamily="34" charset="0"/>
                <a:cs typeface="Arial" panose="020B0604020202020204" pitchFamily="34" charset="0"/>
              </a:rPr>
              <a:t>I'm the new digital heartbeat of EU justice, ensuring smooth and </a:t>
            </a:r>
            <a:r>
              <a:rPr lang="en-SE" sz="2200" kern="100" dirty="0"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  <a:r>
              <a:rPr lang="en-US" sz="2200" kern="100" dirty="0">
                <a:latin typeface="Arial" panose="020B0604020202020204" pitchFamily="34" charset="0"/>
                <a:cs typeface="Arial" panose="020B0604020202020204" pitchFamily="34" charset="0"/>
              </a:rPr>
              <a:t> legal proceedings across borders.</a:t>
            </a:r>
            <a:endParaRPr lang="en-SE" sz="2200" kern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SE" sz="2200" kern="100" dirty="0">
                <a:latin typeface="Arial" panose="020B0604020202020204" pitchFamily="34" charset="0"/>
                <a:cs typeface="Arial" panose="020B0604020202020204" pitchFamily="34" charset="0"/>
              </a:rPr>
              <a:t>I was </a:t>
            </a:r>
            <a:r>
              <a:rPr lang="en-US" sz="2200" kern="100" dirty="0">
                <a:latin typeface="Arial" panose="020B0604020202020204" pitchFamily="34" charset="0"/>
                <a:cs typeface="Arial" panose="020B0604020202020204" pitchFamily="34" charset="0"/>
              </a:rPr>
              <a:t>launched to bring the future of law into the present, I bridge the gap between technology and tradition in the legal world.</a:t>
            </a:r>
            <a:endParaRPr lang="fr-B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3200" b="1" dirty="0">
                <a:solidFill>
                  <a:srgbClr val="9421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 do… </a:t>
            </a:r>
            <a:endParaRPr lang="en-GB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kern="1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SE" sz="2200" kern="100" dirty="0">
                <a:latin typeface="Arial" panose="020B0604020202020204" pitchFamily="34" charset="0"/>
                <a:cs typeface="Arial" panose="020B0604020202020204" pitchFamily="34" charset="0"/>
              </a:rPr>
              <a:t>make your</a:t>
            </a:r>
            <a:r>
              <a:rPr lang="en-US" sz="2200" kern="100" dirty="0">
                <a:latin typeface="Arial" panose="020B0604020202020204" pitchFamily="34" charset="0"/>
                <a:cs typeface="Arial" panose="020B0604020202020204" pitchFamily="34" charset="0"/>
              </a:rPr>
              <a:t> courtroom dramas</a:t>
            </a:r>
            <a:r>
              <a:rPr lang="en-SE" sz="2200" kern="100" dirty="0">
                <a:latin typeface="Arial" panose="020B0604020202020204" pitchFamily="34" charset="0"/>
                <a:cs typeface="Arial" panose="020B0604020202020204" pitchFamily="34" charset="0"/>
              </a:rPr>
              <a:t> digital </a:t>
            </a:r>
            <a:r>
              <a:rPr lang="en-US" sz="2200" kern="100" dirty="0">
                <a:latin typeface="Arial" panose="020B0604020202020204" pitchFamily="34" charset="0"/>
                <a:cs typeface="Arial" panose="020B0604020202020204" pitchFamily="34" charset="0"/>
              </a:rPr>
              <a:t>—file claims, share documents, and attend hearings, all online (if you consent).</a:t>
            </a:r>
            <a:endParaRPr lang="en-SE" sz="2200" kern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kern="100" dirty="0">
                <a:latin typeface="Arial" panose="020B0604020202020204" pitchFamily="34" charset="0"/>
                <a:cs typeface="Arial" panose="020B0604020202020204" pitchFamily="34" charset="0"/>
              </a:rPr>
              <a:t>I empower you to navigate legal landscapes from your laptop—think global justice, local convenience.</a:t>
            </a:r>
            <a:endParaRPr lang="en-SE" sz="2200" kern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6533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2170</Words>
  <Application>Microsoft Macintosh PowerPoint</Application>
  <PresentationFormat>Panorámica</PresentationFormat>
  <Paragraphs>229</Paragraphs>
  <Slides>21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AppleSystemUIFont</vt:lpstr>
      <vt:lpstr>Arial</vt:lpstr>
      <vt:lpstr>Arial </vt:lpstr>
      <vt:lpstr>Calibri</vt:lpstr>
      <vt:lpstr>Calibri Light</vt:lpstr>
      <vt:lpstr>Tema de Office</vt:lpstr>
      <vt:lpstr>2nd Speed-dating with legislation </vt:lpstr>
      <vt:lpstr>Presentación de PowerPoint</vt:lpstr>
      <vt:lpstr>Presentación de PowerPoint</vt:lpstr>
      <vt:lpstr>But first… Which legislation are you most interested to meet? </vt:lpstr>
      <vt:lpstr>First round: Introduce yourself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Second round:  What do you have for persons with disabilities?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Final round: Questions from the audience</vt:lpstr>
      <vt:lpstr>Closing: With which would we like to have a second date? </vt:lpstr>
      <vt:lpstr>Thank you for attending!  Lobby is in the air 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Natalia Suarez</dc:creator>
  <cp:lastModifiedBy>Natalia Suarez</cp:lastModifiedBy>
  <cp:revision>117</cp:revision>
  <dcterms:created xsi:type="dcterms:W3CDTF">2023-10-16T13:34:20Z</dcterms:created>
  <dcterms:modified xsi:type="dcterms:W3CDTF">2024-07-02T10:43:39Z</dcterms:modified>
</cp:coreProperties>
</file>